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2"/>
  </p:notesMasterIdLst>
  <p:sldIdLst>
    <p:sldId id="264" r:id="rId2"/>
    <p:sldId id="256" r:id="rId3"/>
    <p:sldId id="369" r:id="rId4"/>
    <p:sldId id="375" r:id="rId5"/>
    <p:sldId id="274" r:id="rId6"/>
    <p:sldId id="382" r:id="rId7"/>
    <p:sldId id="380" r:id="rId8"/>
    <p:sldId id="377" r:id="rId9"/>
    <p:sldId id="266" r:id="rId10"/>
    <p:sldId id="275" r:id="rId11"/>
    <p:sldId id="258" r:id="rId12"/>
    <p:sldId id="378" r:id="rId13"/>
    <p:sldId id="379" r:id="rId14"/>
    <p:sldId id="370" r:id="rId15"/>
    <p:sldId id="263" r:id="rId16"/>
    <p:sldId id="371" r:id="rId17"/>
    <p:sldId id="323" r:id="rId18"/>
    <p:sldId id="344" r:id="rId19"/>
    <p:sldId id="350" r:id="rId20"/>
    <p:sldId id="381" r:id="rId21"/>
    <p:sldId id="331" r:id="rId22"/>
    <p:sldId id="354" r:id="rId23"/>
    <p:sldId id="356" r:id="rId24"/>
    <p:sldId id="357" r:id="rId25"/>
    <p:sldId id="359" r:id="rId26"/>
    <p:sldId id="373" r:id="rId27"/>
    <p:sldId id="374" r:id="rId28"/>
    <p:sldId id="367" r:id="rId29"/>
    <p:sldId id="376" r:id="rId30"/>
    <p:sldId id="368" r:id="rId31"/>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BB0F53-27DE-F116-2912-4BB47BF42DE4}" name="Marco Hernandez" initials="MH" userId="Marco Hernandez"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5" clrIdx="0">
    <p:extLst>
      <p:ext uri="{19B8F6BF-5375-455C-9EA6-DF929625EA0E}">
        <p15:presenceInfo xmlns:p15="http://schemas.microsoft.com/office/powerpoint/2012/main" userId="6ec8770888b2809e" providerId="Windows Live"/>
      </p:ext>
    </p:extLst>
  </p:cmAuthor>
  <p:cmAuthor id="2" name="Marco Hernandez" initials="MH" lastIdx="11" clrIdx="1">
    <p:extLst>
      <p:ext uri="{19B8F6BF-5375-455C-9EA6-DF929625EA0E}">
        <p15:presenceInfo xmlns:p15="http://schemas.microsoft.com/office/powerpoint/2012/main" userId="Marco Hernand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2022/7/13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dirty="0"/>
          </a:p>
        </p:txBody>
      </p:sp>
      <p:sp>
        <p:nvSpPr>
          <p:cNvPr id="24" name="Google Shape;24;p2"/>
          <p:cNvSpPr txBox="1">
            <a:spLocks noGrp="1"/>
          </p:cNvSpPr>
          <p:nvPr>
            <p:ph type="ftr" idx="11"/>
          </p:nvPr>
        </p:nvSpPr>
        <p:spPr>
          <a:xfrm>
            <a:off x="4746567" y="6475413"/>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marL="171450" indent="-171450">
              <a:spcBef>
                <a:spcPts val="1200"/>
              </a:spcBef>
              <a:buFont typeface="Wingdings" panose="05000000000000000000" pitchFamily="2" charset="2"/>
              <a:buChar char="u"/>
              <a:defRPr/>
            </a:lvl1pPr>
            <a:lvl2pPr marL="514350" indent="-171450">
              <a:spcBef>
                <a:spcPts val="1200"/>
              </a:spcBef>
              <a:buFont typeface="Wingdings" panose="05000000000000000000" pitchFamily="2" charset="2"/>
              <a:buChar char="Ø"/>
              <a:defRPr/>
            </a:lvl2pPr>
            <a:lvl3pPr marL="857250" indent="-171450">
              <a:spcBef>
                <a:spcPts val="1200"/>
              </a:spcBef>
              <a:buFont typeface="Wingdings" panose="05000000000000000000" pitchFamily="2" charset="2"/>
              <a:buChar char="ü"/>
              <a:defRPr/>
            </a:lvl3pPr>
            <a:lvl4pPr>
              <a:spcBef>
                <a:spcPts val="1200"/>
              </a:spcBef>
              <a:defRPr/>
            </a:lvl4pPr>
            <a:lvl5pPr>
              <a:spcBef>
                <a:spcPts val="1200"/>
              </a:spcBef>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8" name="タイトル 17"/>
          <p:cNvSpPr>
            <a:spLocks noGrp="1"/>
          </p:cNvSpPr>
          <p:nvPr>
            <p:ph type="title"/>
          </p:nvPr>
        </p:nvSpPr>
        <p:spPr/>
        <p:txBody>
          <a:bodyPr/>
          <a:lstStyle>
            <a:lvl1pPr>
              <a:defRPr b="1"/>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July 2022</a:t>
            </a:r>
            <a:endParaRPr lang="ja-JP" altLang="en-US" dirty="0"/>
          </a:p>
        </p:txBody>
      </p:sp>
      <p:sp>
        <p:nvSpPr>
          <p:cNvPr id="4" name="フッター プレースホルダー 3"/>
          <p:cNvSpPr>
            <a:spLocks noGrp="1"/>
          </p:cNvSpPr>
          <p:nvPr>
            <p:ph type="ftr" sz="quarter" idx="11"/>
          </p:nvPr>
        </p:nvSpPr>
        <p:spPr>
          <a:xfrm>
            <a:off x="2818015" y="6579845"/>
            <a:ext cx="3507970" cy="278154"/>
          </a:xfrm>
        </p:spPr>
        <p:txBody>
          <a:bodyPr/>
          <a:lstStyle>
            <a:lvl1pPr>
              <a:defRPr/>
            </a:lvl1pPr>
          </a:lstStyle>
          <a:p>
            <a:r>
              <a:rPr lang="en-US" altLang="ja-JP">
                <a:solidFill>
                  <a:srgbClr val="FF0000"/>
                </a:solidFill>
              </a:rPr>
              <a:t>T.Kobayashi, M.Kim, M. Hernandez, R.Kohno (YNU/YRP-IAI)</a:t>
            </a:r>
            <a:endParaRPr lang="ja-JP" altLang="en-US" dirty="0"/>
          </a:p>
        </p:txBody>
      </p:sp>
      <p:sp>
        <p:nvSpPr>
          <p:cNvPr id="5" name="スライド番号プレースホルダー 4"/>
          <p:cNvSpPr>
            <a:spLocks noGrp="1"/>
          </p:cNvSpPr>
          <p:nvPr>
            <p:ph type="sldNum" sz="quarter" idx="12"/>
          </p:nvPr>
        </p:nvSpPr>
        <p:spPr>
          <a:xfrm>
            <a:off x="6949180" y="6553200"/>
            <a:ext cx="2057400" cy="304799"/>
          </a:xfrm>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820673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タイトルのみ">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lvl1pPr>
              <a:defRPr b="1">
                <a:latin typeface="HGSｺﾞｼｯｸE" panose="020B0900000000000000" pitchFamily="50" charset="-128"/>
                <a:ea typeface="HGSｺﾞｼｯｸE" panose="020B0900000000000000" pitchFamily="50" charset="-128"/>
              </a:defRPr>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July 2022</a:t>
            </a:r>
            <a:endParaRPr lang="ja-JP" altLang="en-US" dirty="0"/>
          </a:p>
        </p:txBody>
      </p:sp>
      <p:sp>
        <p:nvSpPr>
          <p:cNvPr id="7" name="フッター プレースホルダー 6"/>
          <p:cNvSpPr>
            <a:spLocks noGrp="1"/>
          </p:cNvSpPr>
          <p:nvPr>
            <p:ph type="ftr" sz="quarter" idx="11"/>
          </p:nvPr>
        </p:nvSpPr>
        <p:spPr/>
        <p:txBody>
          <a:bodyPr/>
          <a:lstStyle>
            <a:lvl1pPr>
              <a:defRPr/>
            </a:lvl1pPr>
          </a:lstStyle>
          <a:p>
            <a:r>
              <a:rPr lang="en-US" altLang="ja-JP">
                <a:solidFill>
                  <a:srgbClr val="FF0000"/>
                </a:solidFill>
              </a:rPr>
              <a:t>T.Kobayashi, M.Kim, M. Hernandez, R.Kohno (YNU/YRP-IAI)</a:t>
            </a:r>
            <a:endParaRPr lang="ja-JP" altLang="en-US" dirty="0"/>
          </a:p>
        </p:txBody>
      </p:sp>
      <p:sp>
        <p:nvSpPr>
          <p:cNvPr id="8" name="スライド番号プレースホルダー 7"/>
          <p:cNvSpPr>
            <a:spLocks noGrp="1"/>
          </p:cNvSpPr>
          <p:nvPr>
            <p:ph type="sldNum" sz="quarter" idx="12"/>
          </p:nvPr>
        </p:nvSpPr>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00293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dirty="0"/>
          </a:p>
        </p:txBody>
      </p:sp>
      <p:sp>
        <p:nvSpPr>
          <p:cNvPr id="24" name="Google Shape;24;p2"/>
          <p:cNvSpPr txBox="1">
            <a:spLocks noGrp="1"/>
          </p:cNvSpPr>
          <p:nvPr>
            <p:ph type="ftr" idx="11"/>
          </p:nvPr>
        </p:nvSpPr>
        <p:spPr>
          <a:xfrm>
            <a:off x="4878387" y="6475413"/>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90535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2022</a:t>
            </a:r>
            <a:endParaRPr lang="en-US" dirty="0"/>
          </a:p>
        </p:txBody>
      </p:sp>
      <p:sp>
        <p:nvSpPr>
          <p:cNvPr id="16" name="Google Shape;16;p1"/>
          <p:cNvSpPr txBox="1">
            <a:spLocks noGrp="1"/>
          </p:cNvSpPr>
          <p:nvPr>
            <p:ph type="ftr" idx="11"/>
          </p:nvPr>
        </p:nvSpPr>
        <p:spPr>
          <a:xfrm>
            <a:off x="4771505" y="6436069"/>
            <a:ext cx="4372495" cy="26283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15-22-0091-03-006ma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703" r:id="rId3"/>
    <p:sldLayoutId id="2147483697" r:id="rId4"/>
    <p:sldLayoutId id="2147483698" r:id="rId5"/>
    <p:sldLayoutId id="2147483699" r:id="rId6"/>
    <p:sldLayoutId id="2147483700" r:id="rId7"/>
    <p:sldLayoutId id="2147483701" r:id="rId8"/>
    <p:sldLayoutId id="2147483702" r:id="rId9"/>
    <p:sldLayoutId id="2147483704" r:id="rId10"/>
    <p:sldLayoutId id="2147483705"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52400" y="295275"/>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Summary of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hannel and Environmental Model</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ing Activities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for BANs</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on 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G15.6ma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July</a:t>
            </a:r>
            <a:r>
              <a:rPr kumimoji="0" lang="en-US" sz="1600" b="0" kern="0" dirty="0">
                <a:latin typeface="Times New Roman"/>
                <a:ea typeface="Times New Roman"/>
                <a:cs typeface="Times New Roman"/>
                <a:sym typeface="Times New Roman"/>
              </a:rPr>
              <a:t> 13</a:t>
            </a:r>
            <a:r>
              <a:rPr kumimoji="0" lang="en-US" sz="1600" b="0" kern="0" baseline="30000" dirty="0">
                <a:latin typeface="Times New Roman"/>
                <a:ea typeface="Times New Roman"/>
                <a:cs typeface="Times New Roman"/>
                <a:sym typeface="Times New Roman"/>
              </a:rPr>
              <a:t>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2</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Minsoo</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Kim, Marco Hernandez, Ryuji Kohno </a:t>
            </a:r>
            <a:r>
              <a:rPr kumimoji="0" lang="en-US"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(1)Yokohama National University  (2)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 YRP1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Voice:[+81-90-5408-0611] E-Mail:[minsoo@minsookim.com, kobayashi-takumi-ch@ynu.ac.jp, marco.hernandez@ieee.org,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kohno@ynu.ac.jp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kern="0" dirty="0">
                <a:solidFill>
                  <a:srgbClr val="000000"/>
                </a:solidFill>
                <a:latin typeface="Times New Roman"/>
                <a:ea typeface="Times New Roman"/>
                <a:cs typeface="Times New Roman"/>
                <a:sym typeface="Times New Roman"/>
              </a:rPr>
              <a:t>This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provides draft of channel and environmental model and its classification for vehicle body area network(VBAN) </a:t>
            </a:r>
            <a:r>
              <a:rPr kumimoji="0" lang="en-US" sz="1600" b="0" kern="0" dirty="0">
                <a:solidFill>
                  <a:srgbClr val="000000"/>
                </a:solidFill>
                <a:latin typeface="Times New Roman"/>
                <a:ea typeface="Times New Roman"/>
                <a:cs typeface="Times New Roman"/>
                <a:sym typeface="Times New Roman"/>
              </a:rPr>
              <a:t>of</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amendment of IEEE802.15.6-2012 for wireless body area network(BAN) with enhanced dependability.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 corresponding to comments in EC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July 2022</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t>T.Kobayashi, M.Kim, M. Hernandez, R.Kohno (YNU/YRP-IAI)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562D0FD9-CC6B-418C-9853-5662EC257BE8}"/>
              </a:ext>
            </a:extLst>
          </p:cNvPr>
          <p:cNvSpPr>
            <a:spLocks noGrp="1"/>
          </p:cNvSpPr>
          <p:nvPr>
            <p:ph type="dt" idx="10"/>
          </p:nvPr>
        </p:nvSpPr>
        <p:spPr/>
        <p:txBody>
          <a:bodyPr/>
          <a:lstStyle/>
          <a:p>
            <a:r>
              <a:rPr lang="en-US" altLang="ja-JP"/>
              <a:t>July 2022</a:t>
            </a:r>
            <a:endParaRPr lang="ja-JP" altLang="en-US" dirty="0"/>
          </a:p>
        </p:txBody>
      </p:sp>
      <p:sp>
        <p:nvSpPr>
          <p:cNvPr id="5" name="スライド番号プレースホルダー 4">
            <a:extLst>
              <a:ext uri="{FF2B5EF4-FFF2-40B4-BE49-F238E27FC236}">
                <a16:creationId xmlns:a16="http://schemas.microsoft.com/office/drawing/2014/main" id="{310D112D-B3C5-4521-B491-CBA4073F6952}"/>
              </a:ext>
            </a:extLst>
          </p:cNvPr>
          <p:cNvSpPr>
            <a:spLocks noGrp="1"/>
          </p:cNvSpPr>
          <p:nvPr>
            <p:ph type="sldNum" idx="12"/>
          </p:nvPr>
        </p:nvSpPr>
        <p:spPr/>
        <p:txBody>
          <a:bodyPr/>
          <a:lstStyle/>
          <a:p>
            <a:fld id="{EA116F86-812A-4319-ABC4-0D99E5901A41}" type="slidenum">
              <a:rPr lang="ja-JP" altLang="en-US" smtClean="0"/>
              <a:pPr/>
              <a:t>10</a:t>
            </a:fld>
            <a:endParaRPr lang="ja-JP" altLang="en-US" dirty="0"/>
          </a:p>
        </p:txBody>
      </p:sp>
      <p:sp>
        <p:nvSpPr>
          <p:cNvPr id="6" name="正方形/長方形 5">
            <a:extLst>
              <a:ext uri="{FF2B5EF4-FFF2-40B4-BE49-F238E27FC236}">
                <a16:creationId xmlns:a16="http://schemas.microsoft.com/office/drawing/2014/main" id="{D82A9AD3-6DFA-45A2-95B5-DE5ABD64E1DB}"/>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052FC8FF-0176-4044-8699-80767CD27AD4}"/>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B09ED9CC-32CD-403B-9AB9-87FE3FC6E056}"/>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13" name="正方形/長方形 12">
            <a:extLst>
              <a:ext uri="{FF2B5EF4-FFF2-40B4-BE49-F238E27FC236}">
                <a16:creationId xmlns:a16="http://schemas.microsoft.com/office/drawing/2014/main" id="{3B6A8359-371A-4388-A143-410F158838C4}"/>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4" name="正方形/長方形 13">
            <a:extLst>
              <a:ext uri="{FF2B5EF4-FFF2-40B4-BE49-F238E27FC236}">
                <a16:creationId xmlns:a16="http://schemas.microsoft.com/office/drawing/2014/main" id="{C5ABCDA3-08A6-4D45-BB7D-EBF1FF97D960}"/>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5" name="楕円 14">
            <a:extLst>
              <a:ext uri="{FF2B5EF4-FFF2-40B4-BE49-F238E27FC236}">
                <a16:creationId xmlns:a16="http://schemas.microsoft.com/office/drawing/2014/main" id="{4AA6134B-981B-4410-BABC-B7D9ACB996C2}"/>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7" name="正方形/長方形 16">
            <a:extLst>
              <a:ext uri="{FF2B5EF4-FFF2-40B4-BE49-F238E27FC236}">
                <a16:creationId xmlns:a16="http://schemas.microsoft.com/office/drawing/2014/main" id="{0FD20670-09C2-4284-A3B1-4571856B11F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9" name="テキスト ボックス 18">
            <a:extLst>
              <a:ext uri="{FF2B5EF4-FFF2-40B4-BE49-F238E27FC236}">
                <a16:creationId xmlns:a16="http://schemas.microsoft.com/office/drawing/2014/main" id="{DC32291F-32D9-4523-9865-09D550AAEF11}"/>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20" name="正方形/長方形 19">
            <a:extLst>
              <a:ext uri="{FF2B5EF4-FFF2-40B4-BE49-F238E27FC236}">
                <a16:creationId xmlns:a16="http://schemas.microsoft.com/office/drawing/2014/main" id="{7BDA7398-9AE4-48EF-B004-22049611D302}"/>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21" name="正方形/長方形 20">
            <a:extLst>
              <a:ext uri="{FF2B5EF4-FFF2-40B4-BE49-F238E27FC236}">
                <a16:creationId xmlns:a16="http://schemas.microsoft.com/office/drawing/2014/main" id="{2A1245CB-0E7A-460E-8EF9-324C0C7CEC75}"/>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25" name="直線コネクタ 24">
            <a:extLst>
              <a:ext uri="{FF2B5EF4-FFF2-40B4-BE49-F238E27FC236}">
                <a16:creationId xmlns:a16="http://schemas.microsoft.com/office/drawing/2014/main" id="{028B24C1-91FB-4083-A459-1490E460E380}"/>
              </a:ext>
            </a:extLst>
          </p:cNvPr>
          <p:cNvCxnSpPr>
            <a:stCxn id="6" idx="3"/>
            <a:endCxn id="11"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FE404A1-F4C9-467E-883F-590FADC0EC98}"/>
              </a:ext>
            </a:extLst>
          </p:cNvPr>
          <p:cNvCxnSpPr>
            <a:stCxn id="11" idx="3"/>
            <a:endCxn id="12"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F7724B8-1889-4FE5-BE92-A1953BC0913F}"/>
              </a:ext>
            </a:extLst>
          </p:cNvPr>
          <p:cNvCxnSpPr>
            <a:cxnSpLocks/>
            <a:stCxn id="12" idx="3"/>
            <a:endCxn id="15"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3655F52-9DBA-4428-8E39-005850422A12}"/>
              </a:ext>
            </a:extLst>
          </p:cNvPr>
          <p:cNvCxnSpPr>
            <a:stCxn id="17" idx="2"/>
            <a:endCxn id="15"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D60A715-9BA8-419F-A00F-08A92E26C96F}"/>
              </a:ext>
            </a:extLst>
          </p:cNvPr>
          <p:cNvCxnSpPr>
            <a:cxnSpLocks/>
            <a:stCxn id="13" idx="0"/>
            <a:endCxn id="15"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0F5B612D-C20D-48F0-B0C7-E27F88E37EDA}"/>
              </a:ext>
            </a:extLst>
          </p:cNvPr>
          <p:cNvCxnSpPr>
            <a:cxnSpLocks/>
            <a:stCxn id="14" idx="0"/>
            <a:endCxn id="15"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019AFAF-2978-409F-9971-6BF2BC653C92}"/>
              </a:ext>
            </a:extLst>
          </p:cNvPr>
          <p:cNvCxnSpPr>
            <a:stCxn id="15" idx="6"/>
            <a:endCxn id="21"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388B2BB-8BDA-4B76-A51D-97211E33C296}"/>
              </a:ext>
            </a:extLst>
          </p:cNvPr>
          <p:cNvCxnSpPr>
            <a:stCxn id="21" idx="3"/>
            <a:endCxn id="20"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id="{7A80D6A0-5605-4F99-84C5-CD61F316EE08}"/>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四角形: 角を丸くする 43">
            <a:extLst>
              <a:ext uri="{FF2B5EF4-FFF2-40B4-BE49-F238E27FC236}">
                <a16:creationId xmlns:a16="http://schemas.microsoft.com/office/drawing/2014/main" id="{7170340C-D0B3-431D-9D89-75130172620F}"/>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テキスト ボックス 46">
            <a:extLst>
              <a:ext uri="{FF2B5EF4-FFF2-40B4-BE49-F238E27FC236}">
                <a16:creationId xmlns:a16="http://schemas.microsoft.com/office/drawing/2014/main" id="{A2E4AC1D-AA92-483A-BF17-9430ADDC0E12}"/>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48" name="四角形: 角を丸くする 47">
            <a:extLst>
              <a:ext uri="{FF2B5EF4-FFF2-40B4-BE49-F238E27FC236}">
                <a16:creationId xmlns:a16="http://schemas.microsoft.com/office/drawing/2014/main" id="{B5C60508-0571-45E1-8448-DADBB8057C8A}"/>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四角形: 角を丸くする 48">
            <a:extLst>
              <a:ext uri="{FF2B5EF4-FFF2-40B4-BE49-F238E27FC236}">
                <a16:creationId xmlns:a16="http://schemas.microsoft.com/office/drawing/2014/main" id="{D63B3CB7-CD29-4336-80A3-26E8F64EFD2E}"/>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a:extLst>
              <a:ext uri="{FF2B5EF4-FFF2-40B4-BE49-F238E27FC236}">
                <a16:creationId xmlns:a16="http://schemas.microsoft.com/office/drawing/2014/main" id="{6B53A1CA-7B73-4E0B-866E-BC2FD7B7E762}"/>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2" name="直線矢印コネクタ 51">
            <a:extLst>
              <a:ext uri="{FF2B5EF4-FFF2-40B4-BE49-F238E27FC236}">
                <a16:creationId xmlns:a16="http://schemas.microsoft.com/office/drawing/2014/main" id="{C9ED0D28-276B-4D92-8C82-5600668D998A}"/>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DFD87DD7-E580-4E9D-8331-F0CE2020EE06}"/>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4" name="直線矢印コネクタ 53">
            <a:extLst>
              <a:ext uri="{FF2B5EF4-FFF2-40B4-BE49-F238E27FC236}">
                <a16:creationId xmlns:a16="http://schemas.microsoft.com/office/drawing/2014/main" id="{2446BB8A-8032-4005-997A-AE2B194FF6FD}"/>
              </a:ext>
            </a:extLst>
          </p:cNvPr>
          <p:cNvCxnSpPr>
            <a:cxnSpLocks/>
            <a:stCxn id="53"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128CFBD5-1C06-4759-BF50-956029F0B2A6}"/>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803DAEF2-F170-4875-8599-EE90321F7F9D}"/>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45" name="直線矢印コネクタ 44">
            <a:extLst>
              <a:ext uri="{FF2B5EF4-FFF2-40B4-BE49-F238E27FC236}">
                <a16:creationId xmlns:a16="http://schemas.microsoft.com/office/drawing/2014/main" id="{95A93735-2623-483E-BC42-A82F9EAB7735}"/>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E394E035-B357-443D-89A3-089C30BBAB59}"/>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18" name="フッター プレースホルダー 17">
            <a:extLst>
              <a:ext uri="{FF2B5EF4-FFF2-40B4-BE49-F238E27FC236}">
                <a16:creationId xmlns:a16="http://schemas.microsoft.com/office/drawing/2014/main" id="{BBE5D20E-2253-4528-BBB0-244D24135862}"/>
              </a:ext>
            </a:extLst>
          </p:cNvPr>
          <p:cNvSpPr>
            <a:spLocks noGrp="1"/>
          </p:cNvSpPr>
          <p:nvPr>
            <p:ph type="ftr" idx="11"/>
          </p:nvPr>
        </p:nvSpPr>
        <p:spPr/>
        <p:txBody>
          <a:bodyPr/>
          <a:lstStyle/>
          <a:p>
            <a:r>
              <a:rPr lang="en-US"/>
              <a:t>T.Kobayashi, M.Kim, M. Hernandez, R.Kohno (YNU/YRP-IAI)</a:t>
            </a:r>
            <a:endParaRPr lang="en-US" dirty="0"/>
          </a:p>
        </p:txBody>
      </p:sp>
      <p:sp>
        <p:nvSpPr>
          <p:cNvPr id="46" name="テキスト ボックス 45">
            <a:extLst>
              <a:ext uri="{FF2B5EF4-FFF2-40B4-BE49-F238E27FC236}">
                <a16:creationId xmlns:a16="http://schemas.microsoft.com/office/drawing/2014/main" id="{98ADC45B-5683-4E9E-9C20-A5FC302F6910}"/>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7" name="正方形/長方形 12">
            <a:extLst>
              <a:ext uri="{FF2B5EF4-FFF2-40B4-BE49-F238E27FC236}">
                <a16:creationId xmlns:a16="http://schemas.microsoft.com/office/drawing/2014/main" id="{04B49852-6921-45A4-BD58-BE6CE9864BEA}"/>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05240E26-77F6-4D31-8BBF-164F96CC56B2}"/>
              </a:ext>
            </a:extLst>
          </p:cNvPr>
          <p:cNvCxnSpPr>
            <a:cxnSpLocks/>
            <a:endCxn id="15"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0934DAA3-6F5A-4F1C-9D7C-BDA5814372F8}"/>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1370968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July 2022</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11</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July 2022</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p:txBody>
          <a:bodyPr/>
          <a:lstStyle/>
          <a:p>
            <a:r>
              <a:rPr kumimoji="1" lang="en-US" altLang="ja-JP" sz="2800" dirty="0"/>
              <a:t>Channel and Environmental models between VBAN and HBAN</a:t>
            </a:r>
            <a:endParaRPr kumimoji="1" lang="ja-JP" altLang="en-US" sz="2800" dirty="0"/>
          </a:p>
        </p:txBody>
      </p:sp>
      <p:pic>
        <p:nvPicPr>
          <p:cNvPr id="7" name="図 6" descr="アイコン&#10;&#10;自動的に生成された説明">
            <a:extLst>
              <a:ext uri="{FF2B5EF4-FFF2-40B4-BE49-F238E27FC236}">
                <a16:creationId xmlns:a16="http://schemas.microsoft.com/office/drawing/2014/main" id="{CA51FEB0-865A-4D5B-88C0-C579FE162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730" y="2618913"/>
            <a:ext cx="5863204" cy="2192784"/>
          </a:xfrm>
          <a:prstGeom prst="rect">
            <a:avLst/>
          </a:prstGeom>
        </p:spPr>
      </p:pic>
      <p:grpSp>
        <p:nvGrpSpPr>
          <p:cNvPr id="14" name="グループ化 13">
            <a:extLst>
              <a:ext uri="{FF2B5EF4-FFF2-40B4-BE49-F238E27FC236}">
                <a16:creationId xmlns:a16="http://schemas.microsoft.com/office/drawing/2014/main" id="{63AC702F-B562-469C-83F8-6B9340E45E3F}"/>
              </a:ext>
            </a:extLst>
          </p:cNvPr>
          <p:cNvGrpSpPr/>
          <p:nvPr/>
        </p:nvGrpSpPr>
        <p:grpSpPr>
          <a:xfrm>
            <a:off x="659586" y="1861130"/>
            <a:ext cx="1186793" cy="2412171"/>
            <a:chOff x="876191" y="1890944"/>
            <a:chExt cx="1186793" cy="2412171"/>
          </a:xfrm>
        </p:grpSpPr>
        <p:sp>
          <p:nvSpPr>
            <p:cNvPr id="8" name="楕円 7">
              <a:extLst>
                <a:ext uri="{FF2B5EF4-FFF2-40B4-BE49-F238E27FC236}">
                  <a16:creationId xmlns:a16="http://schemas.microsoft.com/office/drawing/2014/main" id="{EB426A61-7AD7-411E-BA78-64E30BCBA778}"/>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9E197D8F-C83B-4888-8E9B-5EF0868BAC0F}"/>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71CF4848-07A9-4865-B0EB-DA46CE9EF9E6}"/>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4FD38595-DBCB-4E6F-A08A-4BF8A3101565}"/>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D8D08B86-7922-4038-8948-6C913D83A95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28FE509D-CE08-409D-93C4-E53B4730FB3E}"/>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5" name="楕円 14">
            <a:extLst>
              <a:ext uri="{FF2B5EF4-FFF2-40B4-BE49-F238E27FC236}">
                <a16:creationId xmlns:a16="http://schemas.microsoft.com/office/drawing/2014/main" id="{D6D97B7A-B96A-4B5E-96EC-A72C09054793}"/>
              </a:ext>
            </a:extLst>
          </p:cNvPr>
          <p:cNvSpPr/>
          <p:nvPr/>
        </p:nvSpPr>
        <p:spPr>
          <a:xfrm>
            <a:off x="5726097" y="2526838"/>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6095C0D3-49AE-494F-B774-2D67B9C2B860}"/>
              </a:ext>
            </a:extLst>
          </p:cNvPr>
          <p:cNvSpPr/>
          <p:nvPr/>
        </p:nvSpPr>
        <p:spPr>
          <a:xfrm>
            <a:off x="7063586" y="2434763"/>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6DC79BA2-9FCA-4F18-B59F-CDBEF84D515D}"/>
              </a:ext>
            </a:extLst>
          </p:cNvPr>
          <p:cNvSpPr/>
          <p:nvPr/>
        </p:nvSpPr>
        <p:spPr>
          <a:xfrm>
            <a:off x="1660463" y="2462841"/>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89ECB7BD-6C63-4265-93D5-619F71D99FE7}"/>
              </a:ext>
            </a:extLst>
          </p:cNvPr>
          <p:cNvSpPr/>
          <p:nvPr/>
        </p:nvSpPr>
        <p:spPr>
          <a:xfrm>
            <a:off x="1305216" y="3207578"/>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AC08A3CA-A7FB-48EE-AB5E-271ACAC12E76}"/>
              </a:ext>
            </a:extLst>
          </p:cNvPr>
          <p:cNvSpPr/>
          <p:nvPr/>
        </p:nvSpPr>
        <p:spPr>
          <a:xfrm>
            <a:off x="5837068" y="3531155"/>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4C9DA80F-41A7-404C-9797-F9D203962137}"/>
              </a:ext>
            </a:extLst>
          </p:cNvPr>
          <p:cNvSpPr/>
          <p:nvPr/>
        </p:nvSpPr>
        <p:spPr>
          <a:xfrm>
            <a:off x="4878387" y="3531155"/>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2" name="直線矢印コネクタ 21">
            <a:extLst>
              <a:ext uri="{FF2B5EF4-FFF2-40B4-BE49-F238E27FC236}">
                <a16:creationId xmlns:a16="http://schemas.microsoft.com/office/drawing/2014/main" id="{A159B4D2-E4B6-435C-BDE2-25D668C37B84}"/>
              </a:ext>
            </a:extLst>
          </p:cNvPr>
          <p:cNvCxnSpPr/>
          <p:nvPr/>
        </p:nvCxnSpPr>
        <p:spPr>
          <a:xfrm flipH="1">
            <a:off x="1515170" y="2674837"/>
            <a:ext cx="279308" cy="768515"/>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08F3E521-5ABE-41C9-8250-2FE5BFE7ED10}"/>
              </a:ext>
            </a:extLst>
          </p:cNvPr>
          <p:cNvCxnSpPr>
            <a:cxnSpLocks/>
            <a:endCxn id="15" idx="6"/>
          </p:cNvCxnSpPr>
          <p:nvPr/>
        </p:nvCxnSpPr>
        <p:spPr>
          <a:xfrm flipH="1">
            <a:off x="5948039" y="2533416"/>
            <a:ext cx="1148776" cy="85497"/>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2F3D62D7-98AB-4D15-B915-0D874387A1BA}"/>
              </a:ext>
            </a:extLst>
          </p:cNvPr>
          <p:cNvCxnSpPr>
            <a:cxnSpLocks/>
            <a:endCxn id="17" idx="5"/>
          </p:cNvCxnSpPr>
          <p:nvPr/>
        </p:nvCxnSpPr>
        <p:spPr>
          <a:xfrm flipH="1" flipV="1">
            <a:off x="1849902" y="2620023"/>
            <a:ext cx="3856274" cy="1024"/>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7987ABDE-0D15-42CE-BA79-9F0F29941B1E}"/>
              </a:ext>
            </a:extLst>
          </p:cNvPr>
          <p:cNvCxnSpPr>
            <a:cxnSpLocks/>
          </p:cNvCxnSpPr>
          <p:nvPr/>
        </p:nvCxnSpPr>
        <p:spPr>
          <a:xfrm flipH="1" flipV="1">
            <a:off x="5063491" y="3574520"/>
            <a:ext cx="773577" cy="93099"/>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35CAB1F9-521A-4DEB-A627-E7E66A68B267}"/>
              </a:ext>
            </a:extLst>
          </p:cNvPr>
          <p:cNvSpPr txBox="1"/>
          <p:nvPr/>
        </p:nvSpPr>
        <p:spPr>
          <a:xfrm>
            <a:off x="6371182" y="1803036"/>
            <a:ext cx="2376578" cy="923330"/>
          </a:xfrm>
          <a:prstGeom prst="rect">
            <a:avLst/>
          </a:prstGeom>
          <a:noFill/>
        </p:spPr>
        <p:txBody>
          <a:bodyPr wrap="square" rtlCol="0">
            <a:spAutoFit/>
          </a:bodyPr>
          <a:lstStyle/>
          <a:p>
            <a:r>
              <a:rPr kumimoji="1" lang="en-US" altLang="ja-JP" dirty="0">
                <a:solidFill>
                  <a:srgbClr val="0000FF"/>
                </a:solidFill>
              </a:rPr>
              <a:t>On-vehicle to On vehicle(LOS)</a:t>
            </a:r>
          </a:p>
          <a:p>
            <a:endParaRPr kumimoji="1" lang="ja-JP" altLang="en-US" dirty="0">
              <a:solidFill>
                <a:srgbClr val="0000FF"/>
              </a:solidFill>
            </a:endParaRPr>
          </a:p>
        </p:txBody>
      </p:sp>
      <p:sp>
        <p:nvSpPr>
          <p:cNvPr id="30" name="テキスト ボックス 29">
            <a:extLst>
              <a:ext uri="{FF2B5EF4-FFF2-40B4-BE49-F238E27FC236}">
                <a16:creationId xmlns:a16="http://schemas.microsoft.com/office/drawing/2014/main" id="{BF571A95-3F9A-4ADB-A342-F87EB9AAD7EF}"/>
              </a:ext>
            </a:extLst>
          </p:cNvPr>
          <p:cNvSpPr txBox="1"/>
          <p:nvPr/>
        </p:nvSpPr>
        <p:spPr>
          <a:xfrm>
            <a:off x="3010760" y="1943769"/>
            <a:ext cx="1828692" cy="646331"/>
          </a:xfrm>
          <a:prstGeom prst="rect">
            <a:avLst/>
          </a:prstGeom>
          <a:noFill/>
        </p:spPr>
        <p:txBody>
          <a:bodyPr wrap="square" rtlCol="0">
            <a:spAutoFit/>
          </a:bodyPr>
          <a:lstStyle/>
          <a:p>
            <a:r>
              <a:rPr kumimoji="1" lang="en-US" altLang="ja-JP" dirty="0">
                <a:solidFill>
                  <a:srgbClr val="FF0000"/>
                </a:solidFill>
              </a:rPr>
              <a:t>On-vehicle to On Body</a:t>
            </a:r>
            <a:endParaRPr kumimoji="1" lang="ja-JP" altLang="en-US" dirty="0">
              <a:solidFill>
                <a:srgbClr val="FF0000"/>
              </a:solidFill>
            </a:endParaRPr>
          </a:p>
        </p:txBody>
      </p:sp>
      <p:sp>
        <p:nvSpPr>
          <p:cNvPr id="31" name="テキスト ボックス 30">
            <a:extLst>
              <a:ext uri="{FF2B5EF4-FFF2-40B4-BE49-F238E27FC236}">
                <a16:creationId xmlns:a16="http://schemas.microsoft.com/office/drawing/2014/main" id="{CAAACBC2-BEBE-4FDA-AB46-81C3B5CBCA97}"/>
              </a:ext>
            </a:extLst>
          </p:cNvPr>
          <p:cNvSpPr txBox="1"/>
          <p:nvPr/>
        </p:nvSpPr>
        <p:spPr>
          <a:xfrm>
            <a:off x="1537122" y="2982060"/>
            <a:ext cx="1473638" cy="646331"/>
          </a:xfrm>
          <a:prstGeom prst="rect">
            <a:avLst/>
          </a:prstGeom>
          <a:noFill/>
        </p:spPr>
        <p:txBody>
          <a:bodyPr wrap="square" rtlCol="0">
            <a:spAutoFit/>
          </a:bodyPr>
          <a:lstStyle/>
          <a:p>
            <a:r>
              <a:rPr kumimoji="1" lang="en-US" altLang="ja-JP" dirty="0">
                <a:solidFill>
                  <a:srgbClr val="0000FF"/>
                </a:solidFill>
              </a:rPr>
              <a:t>On-body to On-body</a:t>
            </a:r>
            <a:endParaRPr kumimoji="1" lang="ja-JP" altLang="en-US" dirty="0">
              <a:solidFill>
                <a:srgbClr val="0000FF"/>
              </a:solidFill>
            </a:endParaRPr>
          </a:p>
        </p:txBody>
      </p:sp>
      <p:sp>
        <p:nvSpPr>
          <p:cNvPr id="32" name="テキスト ボックス 31">
            <a:extLst>
              <a:ext uri="{FF2B5EF4-FFF2-40B4-BE49-F238E27FC236}">
                <a16:creationId xmlns:a16="http://schemas.microsoft.com/office/drawing/2014/main" id="{CC910346-DCA9-4112-93AC-48115196289C}"/>
              </a:ext>
            </a:extLst>
          </p:cNvPr>
          <p:cNvSpPr txBox="1"/>
          <p:nvPr/>
        </p:nvSpPr>
        <p:spPr>
          <a:xfrm>
            <a:off x="3694686" y="3744118"/>
            <a:ext cx="1473638" cy="646331"/>
          </a:xfrm>
          <a:prstGeom prst="rect">
            <a:avLst/>
          </a:prstGeom>
          <a:solidFill>
            <a:schemeClr val="tx2">
              <a:lumMod val="20000"/>
              <a:lumOff val="80000"/>
            </a:schemeClr>
          </a:solidFill>
        </p:spPr>
        <p:txBody>
          <a:bodyPr wrap="square" rtlCol="0">
            <a:spAutoFit/>
          </a:bodyPr>
          <a:lstStyle/>
          <a:p>
            <a:r>
              <a:rPr kumimoji="1" lang="en-US" altLang="ja-JP" dirty="0">
                <a:solidFill>
                  <a:srgbClr val="0000FF"/>
                </a:solidFill>
              </a:rPr>
              <a:t>In-Vehicle to On-body</a:t>
            </a:r>
            <a:endParaRPr kumimoji="1" lang="ja-JP" altLang="en-US" dirty="0">
              <a:solidFill>
                <a:srgbClr val="0000FF"/>
              </a:solidFill>
            </a:endParaRPr>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718581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52CBA5E-63D0-4ADF-A463-2E49CA7478A9}"/>
              </a:ext>
            </a:extLst>
          </p:cNvPr>
          <p:cNvSpPr>
            <a:spLocks noGrp="1"/>
          </p:cNvSpPr>
          <p:nvPr>
            <p:ph type="dt" idx="10"/>
          </p:nvPr>
        </p:nvSpPr>
        <p:spPr/>
        <p:txBody>
          <a:bodyPr/>
          <a:lstStyle/>
          <a:p>
            <a:r>
              <a:rPr lang="en-US" altLang="ja-JP"/>
              <a:t>July 2022</a:t>
            </a:r>
            <a:endParaRPr lang="en-US" dirty="0"/>
          </a:p>
        </p:txBody>
      </p:sp>
      <p:sp>
        <p:nvSpPr>
          <p:cNvPr id="3" name="フッター プレースホルダー 2">
            <a:extLst>
              <a:ext uri="{FF2B5EF4-FFF2-40B4-BE49-F238E27FC236}">
                <a16:creationId xmlns:a16="http://schemas.microsoft.com/office/drawing/2014/main" id="{6882CB29-5FE3-41EE-941B-A1F3738426EF}"/>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E82A8FF5-5435-4EFD-B730-B3EDA1E87B4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grpSp>
        <p:nvGrpSpPr>
          <p:cNvPr id="6" name="グループ化 5">
            <a:extLst>
              <a:ext uri="{FF2B5EF4-FFF2-40B4-BE49-F238E27FC236}">
                <a16:creationId xmlns:a16="http://schemas.microsoft.com/office/drawing/2014/main" id="{19DD8C9D-A908-48B7-920A-93E8306771FA}"/>
              </a:ext>
            </a:extLst>
          </p:cNvPr>
          <p:cNvGrpSpPr/>
          <p:nvPr/>
        </p:nvGrpSpPr>
        <p:grpSpPr>
          <a:xfrm>
            <a:off x="1518002" y="816101"/>
            <a:ext cx="1186793" cy="2412171"/>
            <a:chOff x="876191" y="1890944"/>
            <a:chExt cx="1186793" cy="2412171"/>
          </a:xfrm>
        </p:grpSpPr>
        <p:sp>
          <p:nvSpPr>
            <p:cNvPr id="7" name="楕円 6">
              <a:extLst>
                <a:ext uri="{FF2B5EF4-FFF2-40B4-BE49-F238E27FC236}">
                  <a16:creationId xmlns:a16="http://schemas.microsoft.com/office/drawing/2014/main" id="{5D2A9D4D-4CF4-4113-B7AA-864FE6724233}"/>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 name="楕円 7">
              <a:extLst>
                <a:ext uri="{FF2B5EF4-FFF2-40B4-BE49-F238E27FC236}">
                  <a16:creationId xmlns:a16="http://schemas.microsoft.com/office/drawing/2014/main" id="{AFDA26E8-EE06-4714-8FE4-3B4FB7EFE675}"/>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CAFAAD19-B513-461F-BA39-7467096E5A02}"/>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C3AADC7C-D6B6-4DCF-8FBE-873D638A58B9}"/>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9448EE1C-8D11-470B-B586-46EA49A8C496}"/>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F1AFF9D6-691F-4890-82D2-B47A53BC6670}"/>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3" name="楕円 12">
            <a:extLst>
              <a:ext uri="{FF2B5EF4-FFF2-40B4-BE49-F238E27FC236}">
                <a16:creationId xmlns:a16="http://schemas.microsoft.com/office/drawing/2014/main" id="{4A9EA977-175D-4917-B0D0-961FAC169FF7}"/>
              </a:ext>
            </a:extLst>
          </p:cNvPr>
          <p:cNvSpPr/>
          <p:nvPr/>
        </p:nvSpPr>
        <p:spPr>
          <a:xfrm>
            <a:off x="2518879" y="1417812"/>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 name="直線矢印コネクタ 14">
            <a:extLst>
              <a:ext uri="{FF2B5EF4-FFF2-40B4-BE49-F238E27FC236}">
                <a16:creationId xmlns:a16="http://schemas.microsoft.com/office/drawing/2014/main" id="{B52E6ED3-AC1B-48D1-A367-3E84EFADBC8D}"/>
              </a:ext>
            </a:extLst>
          </p:cNvPr>
          <p:cNvCxnSpPr>
            <a:cxnSpLocks/>
            <a:stCxn id="23" idx="6"/>
          </p:cNvCxnSpPr>
          <p:nvPr/>
        </p:nvCxnSpPr>
        <p:spPr>
          <a:xfrm flipH="1">
            <a:off x="2732309" y="1509887"/>
            <a:ext cx="3299992" cy="0"/>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grpSp>
        <p:nvGrpSpPr>
          <p:cNvPr id="16" name="グループ化 15">
            <a:extLst>
              <a:ext uri="{FF2B5EF4-FFF2-40B4-BE49-F238E27FC236}">
                <a16:creationId xmlns:a16="http://schemas.microsoft.com/office/drawing/2014/main" id="{6CDA6BC7-8867-44A4-A78D-A3EE95F1F400}"/>
              </a:ext>
            </a:extLst>
          </p:cNvPr>
          <p:cNvGrpSpPr/>
          <p:nvPr/>
        </p:nvGrpSpPr>
        <p:grpSpPr>
          <a:xfrm flipH="1">
            <a:off x="6070830" y="816101"/>
            <a:ext cx="1269239" cy="2412171"/>
            <a:chOff x="876191" y="1890944"/>
            <a:chExt cx="1186793" cy="2412171"/>
          </a:xfrm>
        </p:grpSpPr>
        <p:sp>
          <p:nvSpPr>
            <p:cNvPr id="17" name="楕円 16">
              <a:extLst>
                <a:ext uri="{FF2B5EF4-FFF2-40B4-BE49-F238E27FC236}">
                  <a16:creationId xmlns:a16="http://schemas.microsoft.com/office/drawing/2014/main" id="{4D0194B6-8546-41A9-9582-478601E45F40}"/>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2DAE2E64-2DA6-4B2E-A30B-DC8E3E9E401B}"/>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86CD6252-1183-46DC-AE11-99BA65DC93B3}"/>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6DDA46FA-4FE7-425E-8961-A5C4BC14D97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41B44027-8001-423E-8413-8D0628DD3060}"/>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233188E1-7412-47C5-B2EF-A903A58AA66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3" name="楕円 22">
            <a:extLst>
              <a:ext uri="{FF2B5EF4-FFF2-40B4-BE49-F238E27FC236}">
                <a16:creationId xmlns:a16="http://schemas.microsoft.com/office/drawing/2014/main" id="{3D62E566-4A23-4EE2-81B2-A4276EF889D4}"/>
              </a:ext>
            </a:extLst>
          </p:cNvPr>
          <p:cNvSpPr/>
          <p:nvPr/>
        </p:nvSpPr>
        <p:spPr>
          <a:xfrm flipH="1">
            <a:off x="6032301" y="1417812"/>
            <a:ext cx="237360"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408FFD20-26F9-41F1-8E70-0A297680634B}"/>
              </a:ext>
            </a:extLst>
          </p:cNvPr>
          <p:cNvSpPr txBox="1"/>
          <p:nvPr/>
        </p:nvSpPr>
        <p:spPr>
          <a:xfrm>
            <a:off x="2935656" y="847369"/>
            <a:ext cx="2570379" cy="646331"/>
          </a:xfrm>
          <a:prstGeom prst="rect">
            <a:avLst/>
          </a:prstGeom>
          <a:noFill/>
        </p:spPr>
        <p:txBody>
          <a:bodyPr wrap="square" rtlCol="0">
            <a:spAutoFit/>
          </a:bodyPr>
          <a:lstStyle/>
          <a:p>
            <a:r>
              <a:rPr kumimoji="1" lang="en-US" altLang="ja-JP" dirty="0">
                <a:solidFill>
                  <a:srgbClr val="0000FF"/>
                </a:solidFill>
              </a:rPr>
              <a:t>HBAN coordinator to HBAN coordinator</a:t>
            </a:r>
            <a:endParaRPr kumimoji="1" lang="ja-JP" altLang="en-US" dirty="0">
              <a:solidFill>
                <a:srgbClr val="0000FF"/>
              </a:solidFill>
            </a:endParaRPr>
          </a:p>
        </p:txBody>
      </p:sp>
      <p:grpSp>
        <p:nvGrpSpPr>
          <p:cNvPr id="31" name="グループ化 30">
            <a:extLst>
              <a:ext uri="{FF2B5EF4-FFF2-40B4-BE49-F238E27FC236}">
                <a16:creationId xmlns:a16="http://schemas.microsoft.com/office/drawing/2014/main" id="{B5D98122-4E32-4E94-9EB1-516475C3F085}"/>
              </a:ext>
            </a:extLst>
          </p:cNvPr>
          <p:cNvGrpSpPr/>
          <p:nvPr/>
        </p:nvGrpSpPr>
        <p:grpSpPr>
          <a:xfrm>
            <a:off x="3691595" y="4128431"/>
            <a:ext cx="1186793" cy="2412171"/>
            <a:chOff x="876191" y="1890944"/>
            <a:chExt cx="1186793" cy="2412171"/>
          </a:xfrm>
        </p:grpSpPr>
        <p:sp>
          <p:nvSpPr>
            <p:cNvPr id="32" name="楕円 31">
              <a:extLst>
                <a:ext uri="{FF2B5EF4-FFF2-40B4-BE49-F238E27FC236}">
                  <a16:creationId xmlns:a16="http://schemas.microsoft.com/office/drawing/2014/main" id="{42559E53-7702-4A68-8852-9B2DAF7F2C17}"/>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4F680203-57BD-455D-8C75-8DA9AF373E3F}"/>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楕円 33">
              <a:extLst>
                <a:ext uri="{FF2B5EF4-FFF2-40B4-BE49-F238E27FC236}">
                  <a16:creationId xmlns:a16="http://schemas.microsoft.com/office/drawing/2014/main" id="{63229182-BC1B-41D7-86D9-122F78A314D5}"/>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EE076ACD-A855-4586-BD1E-43A43C53FE15}"/>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200C4A9-DB87-4DED-AF12-AEBC7FFC2515}"/>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77F6036-D194-46F7-998B-065E431F2A27}"/>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38" name="楕円 37">
            <a:extLst>
              <a:ext uri="{FF2B5EF4-FFF2-40B4-BE49-F238E27FC236}">
                <a16:creationId xmlns:a16="http://schemas.microsoft.com/office/drawing/2014/main" id="{3FEA8621-3C7A-4AE4-A7EB-8A7CFDE1A5A0}"/>
              </a:ext>
            </a:extLst>
          </p:cNvPr>
          <p:cNvSpPr/>
          <p:nvPr/>
        </p:nvSpPr>
        <p:spPr>
          <a:xfrm>
            <a:off x="4601551" y="4684104"/>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F477DC18-9D72-4214-940E-C9D848F9036B}"/>
              </a:ext>
            </a:extLst>
          </p:cNvPr>
          <p:cNvSpPr txBox="1"/>
          <p:nvPr/>
        </p:nvSpPr>
        <p:spPr>
          <a:xfrm>
            <a:off x="2579588" y="3848917"/>
            <a:ext cx="3783435" cy="369332"/>
          </a:xfrm>
          <a:prstGeom prst="rect">
            <a:avLst/>
          </a:prstGeom>
          <a:noFill/>
        </p:spPr>
        <p:txBody>
          <a:bodyPr wrap="square" rtlCol="0">
            <a:spAutoFit/>
          </a:bodyPr>
          <a:lstStyle/>
          <a:p>
            <a:r>
              <a:rPr kumimoji="1" lang="en-US" altLang="ja-JP" dirty="0">
                <a:solidFill>
                  <a:srgbClr val="0000FF"/>
                </a:solidFill>
              </a:rPr>
              <a:t>Body surface to body surface</a:t>
            </a:r>
            <a:endParaRPr kumimoji="1" lang="ja-JP" altLang="en-US" dirty="0">
              <a:solidFill>
                <a:srgbClr val="0000FF"/>
              </a:solidFill>
            </a:endParaRPr>
          </a:p>
        </p:txBody>
      </p:sp>
      <p:sp>
        <p:nvSpPr>
          <p:cNvPr id="50" name="楕円 49">
            <a:extLst>
              <a:ext uri="{FF2B5EF4-FFF2-40B4-BE49-F238E27FC236}">
                <a16:creationId xmlns:a16="http://schemas.microsoft.com/office/drawing/2014/main" id="{07944EE0-3C1E-486E-834F-DA9C8650B54D}"/>
              </a:ext>
            </a:extLst>
          </p:cNvPr>
          <p:cNvSpPr/>
          <p:nvPr/>
        </p:nvSpPr>
        <p:spPr>
          <a:xfrm>
            <a:off x="3771416" y="4684104"/>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2" name="直線矢印コネクタ 51">
            <a:extLst>
              <a:ext uri="{FF2B5EF4-FFF2-40B4-BE49-F238E27FC236}">
                <a16:creationId xmlns:a16="http://schemas.microsoft.com/office/drawing/2014/main" id="{83B42384-8254-402E-985A-DD16EAB5E192}"/>
              </a:ext>
            </a:extLst>
          </p:cNvPr>
          <p:cNvCxnSpPr>
            <a:cxnSpLocks/>
            <a:stCxn id="38" idx="2"/>
            <a:endCxn id="50" idx="6"/>
          </p:cNvCxnSpPr>
          <p:nvPr/>
        </p:nvCxnSpPr>
        <p:spPr>
          <a:xfrm flipH="1">
            <a:off x="3993358" y="4776179"/>
            <a:ext cx="608193" cy="0"/>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5" name="矢印: 左右 4">
            <a:extLst>
              <a:ext uri="{FF2B5EF4-FFF2-40B4-BE49-F238E27FC236}">
                <a16:creationId xmlns:a16="http://schemas.microsoft.com/office/drawing/2014/main" id="{B779441E-2230-4F3A-BA46-57AAD3A2D071}"/>
              </a:ext>
            </a:extLst>
          </p:cNvPr>
          <p:cNvSpPr/>
          <p:nvPr/>
        </p:nvSpPr>
        <p:spPr>
          <a:xfrm rot="16200000">
            <a:off x="3004949" y="2172447"/>
            <a:ext cx="2408365" cy="1115619"/>
          </a:xfrm>
          <a:prstGeom prst="lef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3E597855-17D3-45A7-8219-52061A5F8506}"/>
              </a:ext>
            </a:extLst>
          </p:cNvPr>
          <p:cNvSpPr txBox="1"/>
          <p:nvPr/>
        </p:nvSpPr>
        <p:spPr>
          <a:xfrm>
            <a:off x="3002510" y="2448232"/>
            <a:ext cx="2570379" cy="614555"/>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defPPr>
              <a:defRPr lang="ja-JP"/>
            </a:defPPr>
            <a:lvl1pPr algn="ctr">
              <a:defRPr>
                <a:latin typeface="+mn-lt"/>
                <a:ea typeface="+mn-ea"/>
              </a:defRPr>
            </a:lvl1pPr>
            <a:lvl2pPr>
              <a:defRPr>
                <a:latin typeface="+mn-lt"/>
                <a:ea typeface="+mn-ea"/>
              </a:defRPr>
            </a:lvl2pPr>
            <a:lvl3pPr>
              <a:defRPr>
                <a:latin typeface="+mn-lt"/>
                <a:ea typeface="+mn-ea"/>
              </a:defRPr>
            </a:lvl3pPr>
            <a:lvl4pPr>
              <a:defRPr>
                <a:latin typeface="+mn-lt"/>
                <a:ea typeface="+mn-ea"/>
              </a:defRPr>
            </a:lvl4pPr>
            <a:lvl5pPr>
              <a:defRPr>
                <a:latin typeface="+mn-lt"/>
                <a:ea typeface="+mn-ea"/>
              </a:defRPr>
            </a:lvl5pPr>
            <a:lvl6pPr>
              <a:defRPr>
                <a:latin typeface="+mn-lt"/>
                <a:ea typeface="+mn-ea"/>
              </a:defRPr>
            </a:lvl6pPr>
            <a:lvl7pPr>
              <a:defRPr>
                <a:latin typeface="+mn-lt"/>
                <a:ea typeface="+mn-ea"/>
              </a:defRPr>
            </a:lvl7pPr>
            <a:lvl8pPr>
              <a:defRPr>
                <a:latin typeface="+mn-lt"/>
                <a:ea typeface="+mn-ea"/>
              </a:defRPr>
            </a:lvl8pPr>
            <a:lvl9pPr>
              <a:defRPr>
                <a:latin typeface="+mn-lt"/>
                <a:ea typeface="+mn-ea"/>
              </a:defRPr>
            </a:lvl9pPr>
          </a:lstStyle>
          <a:p>
            <a:r>
              <a:rPr lang="en-US" altLang="ja-JP" dirty="0">
                <a:solidFill>
                  <a:srgbClr val="FF0000"/>
                </a:solidFill>
              </a:rPr>
              <a:t>Cannot</a:t>
            </a:r>
            <a:r>
              <a:rPr lang="en-US" altLang="ja-JP" dirty="0"/>
              <a:t> be considered similar</a:t>
            </a:r>
            <a:endParaRPr lang="ja-JP" altLang="en-US" dirty="0"/>
          </a:p>
        </p:txBody>
      </p:sp>
      <p:sp>
        <p:nvSpPr>
          <p:cNvPr id="40" name="テキスト ボックス 39">
            <a:extLst>
              <a:ext uri="{FF2B5EF4-FFF2-40B4-BE49-F238E27FC236}">
                <a16:creationId xmlns:a16="http://schemas.microsoft.com/office/drawing/2014/main" id="{75AB1742-AC99-1753-001C-AE0EECBDAA6C}"/>
              </a:ext>
            </a:extLst>
          </p:cNvPr>
          <p:cNvSpPr txBox="1"/>
          <p:nvPr/>
        </p:nvSpPr>
        <p:spPr>
          <a:xfrm>
            <a:off x="71846" y="4639663"/>
            <a:ext cx="1650276" cy="923330"/>
          </a:xfrm>
          <a:prstGeom prst="rect">
            <a:avLst/>
          </a:prstGeom>
          <a:noFill/>
        </p:spPr>
        <p:txBody>
          <a:bodyPr wrap="square" rtlCol="0">
            <a:spAutoFit/>
          </a:bodyPr>
          <a:lstStyle/>
          <a:p>
            <a:r>
              <a:rPr kumimoji="1" lang="en-US" altLang="ja-JP" dirty="0"/>
              <a:t>Body surface to body surface</a:t>
            </a:r>
            <a:endParaRPr kumimoji="1" lang="ja-JP" altLang="en-US" dirty="0"/>
          </a:p>
        </p:txBody>
      </p:sp>
      <p:sp>
        <p:nvSpPr>
          <p:cNvPr id="41" name="テキスト ボックス 40">
            <a:extLst>
              <a:ext uri="{FF2B5EF4-FFF2-40B4-BE49-F238E27FC236}">
                <a16:creationId xmlns:a16="http://schemas.microsoft.com/office/drawing/2014/main" id="{EBCD4070-08F3-4419-2BE5-BDD5269E5563}"/>
              </a:ext>
            </a:extLst>
          </p:cNvPr>
          <p:cNvSpPr txBox="1"/>
          <p:nvPr/>
        </p:nvSpPr>
        <p:spPr>
          <a:xfrm>
            <a:off x="71846" y="2026271"/>
            <a:ext cx="1650276" cy="923330"/>
          </a:xfrm>
          <a:prstGeom prst="rect">
            <a:avLst/>
          </a:prstGeom>
          <a:noFill/>
        </p:spPr>
        <p:txBody>
          <a:bodyPr wrap="square" rtlCol="0">
            <a:spAutoFit/>
          </a:bodyPr>
          <a:lstStyle/>
          <a:p>
            <a:r>
              <a:rPr kumimoji="1" lang="en-US" altLang="ja-JP" dirty="0"/>
              <a:t>Body surface to </a:t>
            </a:r>
            <a:r>
              <a:rPr kumimoji="1" lang="en-US" altLang="ja-JP" dirty="0">
                <a:solidFill>
                  <a:srgbClr val="FF0000"/>
                </a:solidFill>
              </a:rPr>
              <a:t>ANOTHER body </a:t>
            </a:r>
            <a:r>
              <a:rPr kumimoji="1" lang="en-US" altLang="ja-JP" dirty="0"/>
              <a:t>surface</a:t>
            </a:r>
            <a:endParaRPr kumimoji="1" lang="ja-JP" altLang="en-US" dirty="0"/>
          </a:p>
        </p:txBody>
      </p:sp>
      <p:sp>
        <p:nvSpPr>
          <p:cNvPr id="42" name="テキスト ボックス 41">
            <a:extLst>
              <a:ext uri="{FF2B5EF4-FFF2-40B4-BE49-F238E27FC236}">
                <a16:creationId xmlns:a16="http://schemas.microsoft.com/office/drawing/2014/main" id="{2A60FAF6-58F7-4F5E-FA3B-22FE8793C74B}"/>
              </a:ext>
            </a:extLst>
          </p:cNvPr>
          <p:cNvSpPr txBox="1"/>
          <p:nvPr/>
        </p:nvSpPr>
        <p:spPr>
          <a:xfrm>
            <a:off x="7320688" y="3117457"/>
            <a:ext cx="1650276" cy="923330"/>
          </a:xfrm>
          <a:prstGeom prst="rect">
            <a:avLst/>
          </a:prstGeom>
          <a:noFill/>
        </p:spPr>
        <p:txBody>
          <a:bodyPr wrap="square" rtlCol="0">
            <a:spAutoFit/>
          </a:bodyPr>
          <a:lstStyle/>
          <a:p>
            <a:r>
              <a:rPr lang="en-US" altLang="ja-JP" dirty="0"/>
              <a:t>Need to consider SAR issues</a:t>
            </a:r>
            <a:endParaRPr kumimoji="1" lang="ja-JP" altLang="en-US" dirty="0"/>
          </a:p>
        </p:txBody>
      </p:sp>
    </p:spTree>
    <p:extLst>
      <p:ext uri="{BB962C8B-B14F-4D97-AF65-F5344CB8AC3E}">
        <p14:creationId xmlns:p14="http://schemas.microsoft.com/office/powerpoint/2010/main" val="1029242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July 2022</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14</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日付プレースホルダー 14">
            <a:extLst>
              <a:ext uri="{FF2B5EF4-FFF2-40B4-BE49-F238E27FC236}">
                <a16:creationId xmlns:a16="http://schemas.microsoft.com/office/drawing/2014/main" id="{6C98EE0B-1540-4685-BA56-A8EBFB239881}"/>
              </a:ext>
            </a:extLst>
          </p:cNvPr>
          <p:cNvSpPr>
            <a:spLocks noGrp="1"/>
          </p:cNvSpPr>
          <p:nvPr>
            <p:ph type="dt" idx="10"/>
          </p:nvPr>
        </p:nvSpPr>
        <p:spPr/>
        <p:txBody>
          <a:bodyPr/>
          <a:lstStyle/>
          <a:p>
            <a:r>
              <a:rPr kumimoji="1" lang="en-US" altLang="ja-JP"/>
              <a:t>July 2022</a:t>
            </a:r>
            <a:endParaRPr kumimoji="1" lang="ja-JP" altLang="en-US"/>
          </a:p>
        </p:txBody>
      </p:sp>
      <p:sp>
        <p:nvSpPr>
          <p:cNvPr id="23" name="フッター プレースホルダー 22">
            <a:extLst>
              <a:ext uri="{FF2B5EF4-FFF2-40B4-BE49-F238E27FC236}">
                <a16:creationId xmlns:a16="http://schemas.microsoft.com/office/drawing/2014/main" id="{DAFC81DF-C7B0-43D7-AC70-2D493926D6E5}"/>
              </a:ext>
            </a:extLst>
          </p:cNvPr>
          <p:cNvSpPr>
            <a:spLocks noGrp="1"/>
          </p:cNvSpPr>
          <p:nvPr>
            <p:ph type="ftr" idx="11"/>
          </p:nvPr>
        </p:nvSpPr>
        <p:spPr>
          <a:xfrm>
            <a:off x="4627813" y="6475413"/>
            <a:ext cx="4297112" cy="305924"/>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4" name="スライド番号プレースホルダー 23">
            <a:extLst>
              <a:ext uri="{FF2B5EF4-FFF2-40B4-BE49-F238E27FC236}">
                <a16:creationId xmlns:a16="http://schemas.microsoft.com/office/drawing/2014/main" id="{D300E173-984E-4C15-BA28-7089030485A2}"/>
              </a:ext>
            </a:extLst>
          </p:cNvPr>
          <p:cNvSpPr>
            <a:spLocks noGrp="1"/>
          </p:cNvSpPr>
          <p:nvPr>
            <p:ph type="sldNum" idx="12"/>
          </p:nvPr>
        </p:nvSpPr>
        <p:spPr/>
        <p:txBody>
          <a:bodyPr/>
          <a:lstStyle/>
          <a:p>
            <a:fld id="{248EE29C-DCB8-4C23-BE14-115B5B2E505D}" type="slidenum">
              <a:rPr kumimoji="1" lang="ja-JP" altLang="en-US" smtClean="0"/>
              <a:t>15</a:t>
            </a:fld>
            <a:endParaRPr kumimoji="1" lang="ja-JP" altLang="en-US"/>
          </a:p>
        </p:txBody>
      </p:sp>
      <p:sp>
        <p:nvSpPr>
          <p:cNvPr id="2" name="タイトル 1">
            <a:extLst>
              <a:ext uri="{FF2B5EF4-FFF2-40B4-BE49-F238E27FC236}">
                <a16:creationId xmlns:a16="http://schemas.microsoft.com/office/drawing/2014/main" id="{91639C30-1FF0-4851-AE84-0D2322A7D1FE}"/>
              </a:ext>
            </a:extLst>
          </p:cNvPr>
          <p:cNvSpPr>
            <a:spLocks noGrp="1"/>
          </p:cNvSpPr>
          <p:nvPr>
            <p:ph type="title"/>
          </p:nvPr>
        </p:nvSpPr>
        <p:spPr>
          <a:xfrm>
            <a:off x="329953" y="731243"/>
            <a:ext cx="8280647" cy="923330"/>
          </a:xfrm>
        </p:spPr>
        <p:txBody>
          <a:bodyPr/>
          <a:lstStyle/>
          <a:p>
            <a:r>
              <a:rPr kumimoji="1" lang="en-US" altLang="ja-JP" dirty="0"/>
              <a:t>Environment models that can be applicable against different type of vehicles</a:t>
            </a:r>
            <a:endParaRPr kumimoji="1" lang="ja-JP" altLang="en-US" dirty="0"/>
          </a:p>
        </p:txBody>
      </p:sp>
      <p:pic>
        <p:nvPicPr>
          <p:cNvPr id="3" name="Picture 4" descr="車・セダンのイラスト02 | 無料のフリー素材 イラストエイト">
            <a:extLst>
              <a:ext uri="{FF2B5EF4-FFF2-40B4-BE49-F238E27FC236}">
                <a16:creationId xmlns:a16="http://schemas.microsoft.com/office/drawing/2014/main" id="{765CDC0E-4039-4CA5-8243-40B928FAF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64" y="2603781"/>
            <a:ext cx="1962077" cy="120032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72E50FD7-7D79-45B3-AB55-1AB5A6703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a:off x="3558838" y="2064847"/>
            <a:ext cx="5585162" cy="216615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CFB7B189-CB83-45A4-A54B-7520906A8527}"/>
              </a:ext>
            </a:extLst>
          </p:cNvPr>
          <p:cNvSpPr txBox="1"/>
          <p:nvPr/>
        </p:nvSpPr>
        <p:spPr>
          <a:xfrm>
            <a:off x="0" y="3619444"/>
            <a:ext cx="963226" cy="369332"/>
          </a:xfrm>
          <a:prstGeom prst="rect">
            <a:avLst/>
          </a:prstGeom>
          <a:noFill/>
        </p:spPr>
        <p:txBody>
          <a:bodyPr wrap="square">
            <a:spAutoFit/>
          </a:bodyPr>
          <a:lstStyle/>
          <a:p>
            <a:r>
              <a:rPr kumimoji="1" lang="en-US" altLang="ja-JP" dirty="0"/>
              <a:t>Engine</a:t>
            </a:r>
            <a:endParaRPr lang="ja-JP" altLang="en-US" dirty="0"/>
          </a:p>
        </p:txBody>
      </p:sp>
      <p:sp>
        <p:nvSpPr>
          <p:cNvPr id="9" name="テキスト ボックス 8">
            <a:extLst>
              <a:ext uri="{FF2B5EF4-FFF2-40B4-BE49-F238E27FC236}">
                <a16:creationId xmlns:a16="http://schemas.microsoft.com/office/drawing/2014/main" id="{461C7567-1A78-4B0A-95DD-E3F286E308A0}"/>
              </a:ext>
            </a:extLst>
          </p:cNvPr>
          <p:cNvSpPr txBox="1"/>
          <p:nvPr/>
        </p:nvSpPr>
        <p:spPr>
          <a:xfrm>
            <a:off x="1092692" y="3642489"/>
            <a:ext cx="963226" cy="369332"/>
          </a:xfrm>
          <a:prstGeom prst="rect">
            <a:avLst/>
          </a:prstGeom>
          <a:noFill/>
        </p:spPr>
        <p:txBody>
          <a:bodyPr wrap="square">
            <a:spAutoFit/>
          </a:bodyPr>
          <a:lstStyle/>
          <a:p>
            <a:r>
              <a:rPr kumimoji="1" lang="en-US" altLang="ja-JP" dirty="0"/>
              <a:t>Cabin</a:t>
            </a:r>
            <a:endParaRPr lang="ja-JP" altLang="en-US" dirty="0"/>
          </a:p>
        </p:txBody>
      </p:sp>
      <p:sp>
        <p:nvSpPr>
          <p:cNvPr id="10" name="テキスト ボックス 9">
            <a:extLst>
              <a:ext uri="{FF2B5EF4-FFF2-40B4-BE49-F238E27FC236}">
                <a16:creationId xmlns:a16="http://schemas.microsoft.com/office/drawing/2014/main" id="{B17EC944-0893-4238-B1C3-A555C7B77299}"/>
              </a:ext>
            </a:extLst>
          </p:cNvPr>
          <p:cNvSpPr txBox="1"/>
          <p:nvPr/>
        </p:nvSpPr>
        <p:spPr>
          <a:xfrm rot="16200000">
            <a:off x="2878024" y="3725087"/>
            <a:ext cx="963226" cy="369332"/>
          </a:xfrm>
          <a:prstGeom prst="rect">
            <a:avLst/>
          </a:prstGeom>
          <a:noFill/>
        </p:spPr>
        <p:txBody>
          <a:bodyPr wrap="square">
            <a:spAutoFit/>
          </a:bodyPr>
          <a:lstStyle/>
          <a:p>
            <a:r>
              <a:rPr kumimoji="1" lang="en-US" altLang="ja-JP" dirty="0"/>
              <a:t>Engine</a:t>
            </a:r>
            <a:endParaRPr lang="ja-JP" altLang="en-US" dirty="0"/>
          </a:p>
        </p:txBody>
      </p:sp>
      <p:sp>
        <p:nvSpPr>
          <p:cNvPr id="11" name="テキスト ボックス 10">
            <a:extLst>
              <a:ext uri="{FF2B5EF4-FFF2-40B4-BE49-F238E27FC236}">
                <a16:creationId xmlns:a16="http://schemas.microsoft.com/office/drawing/2014/main" id="{E55CBE2A-548D-469C-BB6E-0A3A91A0A4BF}"/>
              </a:ext>
            </a:extLst>
          </p:cNvPr>
          <p:cNvSpPr txBox="1"/>
          <p:nvPr/>
        </p:nvSpPr>
        <p:spPr>
          <a:xfrm rot="16200000">
            <a:off x="2876915" y="2624343"/>
            <a:ext cx="963226" cy="369332"/>
          </a:xfrm>
          <a:prstGeom prst="rect">
            <a:avLst/>
          </a:prstGeom>
          <a:noFill/>
        </p:spPr>
        <p:txBody>
          <a:bodyPr wrap="square">
            <a:spAutoFit/>
          </a:bodyPr>
          <a:lstStyle/>
          <a:p>
            <a:r>
              <a:rPr lang="en-US" altLang="ja-JP" dirty="0"/>
              <a:t>Cabin</a:t>
            </a:r>
            <a:endParaRPr lang="ja-JP" altLang="en-US" dirty="0"/>
          </a:p>
        </p:txBody>
      </p:sp>
      <p:sp>
        <p:nvSpPr>
          <p:cNvPr id="6" name="右中かっこ 5">
            <a:extLst>
              <a:ext uri="{FF2B5EF4-FFF2-40B4-BE49-F238E27FC236}">
                <a16:creationId xmlns:a16="http://schemas.microsoft.com/office/drawing/2014/main" id="{50E0F77A-B8F4-4AF7-A7FF-21E5360FBBDE}"/>
              </a:ext>
            </a:extLst>
          </p:cNvPr>
          <p:cNvSpPr/>
          <p:nvPr/>
        </p:nvSpPr>
        <p:spPr>
          <a:xfrm rot="5400000">
            <a:off x="430569" y="3295918"/>
            <a:ext cx="169025" cy="47802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中かっこ 13">
            <a:extLst>
              <a:ext uri="{FF2B5EF4-FFF2-40B4-BE49-F238E27FC236}">
                <a16:creationId xmlns:a16="http://schemas.microsoft.com/office/drawing/2014/main" id="{2931C48A-2573-4C0F-B23E-790E2BAEA585}"/>
              </a:ext>
            </a:extLst>
          </p:cNvPr>
          <p:cNvSpPr/>
          <p:nvPr/>
        </p:nvSpPr>
        <p:spPr>
          <a:xfrm rot="5400000">
            <a:off x="1296271" y="3021651"/>
            <a:ext cx="169024" cy="1041369"/>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中かっこ 15">
            <a:extLst>
              <a:ext uri="{FF2B5EF4-FFF2-40B4-BE49-F238E27FC236}">
                <a16:creationId xmlns:a16="http://schemas.microsoft.com/office/drawing/2014/main" id="{DFB9D4D4-C68A-4679-ADB9-0F5431405A55}"/>
              </a:ext>
            </a:extLst>
          </p:cNvPr>
          <p:cNvSpPr/>
          <p:nvPr/>
        </p:nvSpPr>
        <p:spPr>
          <a:xfrm rot="10800000">
            <a:off x="3470399" y="2657844"/>
            <a:ext cx="251905" cy="887217"/>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中かっこ 16">
            <a:extLst>
              <a:ext uri="{FF2B5EF4-FFF2-40B4-BE49-F238E27FC236}">
                <a16:creationId xmlns:a16="http://schemas.microsoft.com/office/drawing/2014/main" id="{640E3739-BD7C-4126-BAAF-F7B14E27A6E4}"/>
              </a:ext>
            </a:extLst>
          </p:cNvPr>
          <p:cNvSpPr/>
          <p:nvPr/>
        </p:nvSpPr>
        <p:spPr>
          <a:xfrm rot="10800000">
            <a:off x="3470398" y="3603474"/>
            <a:ext cx="251905" cy="32920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C92AFDA-E4C6-407A-9544-762378638465}"/>
              </a:ext>
            </a:extLst>
          </p:cNvPr>
          <p:cNvSpPr txBox="1"/>
          <p:nvPr/>
        </p:nvSpPr>
        <p:spPr>
          <a:xfrm>
            <a:off x="419144" y="5006980"/>
            <a:ext cx="4097045" cy="1477328"/>
          </a:xfrm>
          <a:prstGeom prst="rect">
            <a:avLst/>
          </a:prstGeom>
          <a:noFill/>
        </p:spPr>
        <p:txBody>
          <a:bodyPr wrap="square">
            <a:spAutoFit/>
          </a:bodyPr>
          <a:lstStyle/>
          <a:p>
            <a:r>
              <a:rPr lang="en-US" altLang="ja-JP" dirty="0"/>
              <a:t>Policy:</a:t>
            </a:r>
          </a:p>
          <a:p>
            <a:r>
              <a:rPr kumimoji="1" lang="en-US" altLang="ja-JP" b="0" dirty="0"/>
              <a:t>IEEE 802.15.6ma defines several common environment models against </a:t>
            </a:r>
            <a:r>
              <a:rPr kumimoji="1" lang="en-US" altLang="ja-JP" dirty="0"/>
              <a:t>most dominant </a:t>
            </a:r>
            <a:r>
              <a:rPr kumimoji="1" lang="en-US" altLang="ja-JP" b="0" dirty="0"/>
              <a:t>use cases as </a:t>
            </a:r>
            <a:r>
              <a:rPr kumimoji="1" lang="en-US" altLang="ja-JP" dirty="0"/>
              <a:t>mandatory models</a:t>
            </a:r>
            <a:r>
              <a:rPr kumimoji="1" lang="en-US" altLang="ja-JP" b="0" dirty="0"/>
              <a:t>.</a:t>
            </a:r>
          </a:p>
        </p:txBody>
      </p:sp>
      <p:sp>
        <p:nvSpPr>
          <p:cNvPr id="19" name="テキスト ボックス 18">
            <a:extLst>
              <a:ext uri="{FF2B5EF4-FFF2-40B4-BE49-F238E27FC236}">
                <a16:creationId xmlns:a16="http://schemas.microsoft.com/office/drawing/2014/main" id="{19FFEAA1-58CD-4F79-836A-5FB81D83041A}"/>
              </a:ext>
            </a:extLst>
          </p:cNvPr>
          <p:cNvSpPr txBox="1"/>
          <p:nvPr/>
        </p:nvSpPr>
        <p:spPr>
          <a:xfrm>
            <a:off x="4600483" y="4806925"/>
            <a:ext cx="4097045" cy="1600438"/>
          </a:xfrm>
          <a:prstGeom prst="rect">
            <a:avLst/>
          </a:prstGeom>
          <a:noFill/>
        </p:spPr>
        <p:txBody>
          <a:bodyPr wrap="square">
            <a:spAutoFit/>
          </a:bodyPr>
          <a:lstStyle/>
          <a:p>
            <a:r>
              <a:rPr lang="en-US" altLang="ja-JP" dirty="0"/>
              <a:t>Categories:</a:t>
            </a:r>
          </a:p>
          <a:p>
            <a:r>
              <a:rPr kumimoji="1" lang="en-US" altLang="ja-JP" sz="1600" b="0" dirty="0"/>
              <a:t>Categorize several type of vehicle like “for passengers”, “bus”, “small cargo”, “middle cargo”, “Large cargo” and “special purpose vehicles” such as a construction machines and build models for various categories.</a:t>
            </a:r>
          </a:p>
        </p:txBody>
      </p:sp>
      <p:sp>
        <p:nvSpPr>
          <p:cNvPr id="4" name="矢印: 左右 3">
            <a:extLst>
              <a:ext uri="{FF2B5EF4-FFF2-40B4-BE49-F238E27FC236}">
                <a16:creationId xmlns:a16="http://schemas.microsoft.com/office/drawing/2014/main" id="{87469726-62CA-4610-9F22-430336236D4E}"/>
              </a:ext>
            </a:extLst>
          </p:cNvPr>
          <p:cNvSpPr/>
          <p:nvPr/>
        </p:nvSpPr>
        <p:spPr>
          <a:xfrm>
            <a:off x="2185384" y="2603781"/>
            <a:ext cx="963226" cy="1384995"/>
          </a:xfrm>
          <a:prstGeom prst="leftRightArrow">
            <a:avLst>
              <a:gd name="adj1" fmla="val 57692"/>
              <a:gd name="adj2" fmla="val 36175"/>
            </a:avLst>
          </a:prstGeom>
          <a:solidFill>
            <a:srgbClr val="FF99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テキスト ボックス 19">
            <a:extLst>
              <a:ext uri="{FF2B5EF4-FFF2-40B4-BE49-F238E27FC236}">
                <a16:creationId xmlns:a16="http://schemas.microsoft.com/office/drawing/2014/main" id="{AEF52FC5-2433-460A-A0F6-837A13692DF5}"/>
              </a:ext>
            </a:extLst>
          </p:cNvPr>
          <p:cNvSpPr txBox="1"/>
          <p:nvPr/>
        </p:nvSpPr>
        <p:spPr>
          <a:xfrm>
            <a:off x="151537" y="3961427"/>
            <a:ext cx="4722920" cy="923330"/>
          </a:xfrm>
          <a:prstGeom prst="rect">
            <a:avLst/>
          </a:prstGeom>
          <a:noFill/>
        </p:spPr>
        <p:txBody>
          <a:bodyPr wrap="square">
            <a:spAutoFit/>
          </a:bodyPr>
          <a:lstStyle/>
          <a:p>
            <a:pPr algn="ctr"/>
            <a:r>
              <a:rPr kumimoji="1" lang="en-US" altLang="ja-JP" b="0" dirty="0">
                <a:solidFill>
                  <a:schemeClr val="tx1"/>
                </a:solidFill>
              </a:rPr>
              <a:t>Different</a:t>
            </a:r>
          </a:p>
          <a:p>
            <a:pPr algn="ctr"/>
            <a:r>
              <a:rPr lang="en-US" altLang="ja-JP" b="0" dirty="0"/>
              <a:t>Size;</a:t>
            </a:r>
          </a:p>
          <a:p>
            <a:pPr algn="ctr"/>
            <a:r>
              <a:rPr lang="en-US" altLang="ja-JP" b="0" dirty="0"/>
              <a:t>Structure;...etc.</a:t>
            </a:r>
          </a:p>
        </p:txBody>
      </p:sp>
      <p:sp>
        <p:nvSpPr>
          <p:cNvPr id="22" name="テキスト ボックス 21">
            <a:extLst>
              <a:ext uri="{FF2B5EF4-FFF2-40B4-BE49-F238E27FC236}">
                <a16:creationId xmlns:a16="http://schemas.microsoft.com/office/drawing/2014/main" id="{573AD068-71BF-46E7-958D-C6B532AB415E}"/>
              </a:ext>
            </a:extLst>
          </p:cNvPr>
          <p:cNvSpPr txBox="1"/>
          <p:nvPr/>
        </p:nvSpPr>
        <p:spPr>
          <a:xfrm>
            <a:off x="3590477" y="4380740"/>
            <a:ext cx="4722920" cy="400110"/>
          </a:xfrm>
          <a:prstGeom prst="rect">
            <a:avLst/>
          </a:prstGeom>
          <a:noFill/>
        </p:spPr>
        <p:txBody>
          <a:bodyPr wrap="square">
            <a:spAutoFit/>
          </a:bodyPr>
          <a:lstStyle/>
          <a:p>
            <a:r>
              <a:rPr lang="ja-JP" altLang="en-US" sz="1000" b="0" dirty="0"/>
              <a:t>https://nohat.cc/f/heavy-truck-illustration-isolated-on-a-white-background/comvecteezy328938-201908251309.html</a:t>
            </a:r>
          </a:p>
        </p:txBody>
      </p:sp>
    </p:spTree>
    <p:extLst>
      <p:ext uri="{BB962C8B-B14F-4D97-AF65-F5344CB8AC3E}">
        <p14:creationId xmlns:p14="http://schemas.microsoft.com/office/powerpoint/2010/main" val="2883404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1CE4576-2286-426D-B836-1D3CB8DE07B8}"/>
              </a:ext>
            </a:extLst>
          </p:cNvPr>
          <p:cNvSpPr>
            <a:spLocks noGrp="1"/>
          </p:cNvSpPr>
          <p:nvPr>
            <p:ph type="dt" idx="10"/>
          </p:nvPr>
        </p:nvSpPr>
        <p:spPr/>
        <p:txBody>
          <a:bodyPr/>
          <a:lstStyle/>
          <a:p>
            <a:r>
              <a:rPr lang="en-US" altLang="ja-JP"/>
              <a:t>July 2022</a:t>
            </a:r>
            <a:endParaRPr lang="en-US" dirty="0"/>
          </a:p>
        </p:txBody>
      </p:sp>
      <p:sp>
        <p:nvSpPr>
          <p:cNvPr id="5" name="フッター プレースホルダー 4">
            <a:extLst>
              <a:ext uri="{FF2B5EF4-FFF2-40B4-BE49-F238E27FC236}">
                <a16:creationId xmlns:a16="http://schemas.microsoft.com/office/drawing/2014/main" id="{1D4733FF-B0D9-4F26-8229-C803C0EDB63B}"/>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DBDFF184-DFF0-42FC-B758-DBCAFD1802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7" name="タイトル 1">
            <a:extLst>
              <a:ext uri="{FF2B5EF4-FFF2-40B4-BE49-F238E27FC236}">
                <a16:creationId xmlns:a16="http://schemas.microsoft.com/office/drawing/2014/main" id="{407E0F4C-AD33-4EE1-A2E1-E83D971E3C4C}"/>
              </a:ext>
            </a:extLst>
          </p:cNvPr>
          <p:cNvSpPr txBox="1">
            <a:spLocks/>
          </p:cNvSpPr>
          <p:nvPr/>
        </p:nvSpPr>
        <p:spPr>
          <a:xfrm>
            <a:off x="499874" y="687163"/>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Symmetric</a:t>
            </a:r>
            <a:r>
              <a:rPr kumimoji="0" lang="ja-JP" altLang="en-US" kern="0" dirty="0"/>
              <a:t> </a:t>
            </a:r>
            <a:r>
              <a:rPr kumimoji="0" lang="en-US" altLang="ja-JP" kern="0" dirty="0"/>
              <a:t>scenario</a:t>
            </a:r>
            <a:endParaRPr kumimoji="1" lang="ja-JP" altLang="en-US" kern="0" dirty="0"/>
          </a:p>
        </p:txBody>
      </p:sp>
      <p:sp>
        <p:nvSpPr>
          <p:cNvPr id="9" name="楕円 8">
            <a:extLst>
              <a:ext uri="{FF2B5EF4-FFF2-40B4-BE49-F238E27FC236}">
                <a16:creationId xmlns:a16="http://schemas.microsoft.com/office/drawing/2014/main" id="{7034A75A-150A-41CF-A795-8147ADDA91B9}"/>
              </a:ext>
            </a:extLst>
          </p:cNvPr>
          <p:cNvSpPr/>
          <p:nvPr/>
        </p:nvSpPr>
        <p:spPr>
          <a:xfrm>
            <a:off x="4700046"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楕円 9">
            <a:extLst>
              <a:ext uri="{FF2B5EF4-FFF2-40B4-BE49-F238E27FC236}">
                <a16:creationId xmlns:a16="http://schemas.microsoft.com/office/drawing/2014/main" id="{9924EC3B-1428-4501-A664-BC926A060FF2}"/>
              </a:ext>
            </a:extLst>
          </p:cNvPr>
          <p:cNvSpPr/>
          <p:nvPr/>
        </p:nvSpPr>
        <p:spPr>
          <a:xfrm>
            <a:off x="7147588"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楕円 10">
            <a:extLst>
              <a:ext uri="{FF2B5EF4-FFF2-40B4-BE49-F238E27FC236}">
                <a16:creationId xmlns:a16="http://schemas.microsoft.com/office/drawing/2014/main" id="{2A138810-AF32-428B-A159-179BD9C69372}"/>
              </a:ext>
            </a:extLst>
          </p:cNvPr>
          <p:cNvSpPr/>
          <p:nvPr/>
        </p:nvSpPr>
        <p:spPr>
          <a:xfrm>
            <a:off x="5594949" y="3565223"/>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17" name="テキスト ボックス 16">
            <a:extLst>
              <a:ext uri="{FF2B5EF4-FFF2-40B4-BE49-F238E27FC236}">
                <a16:creationId xmlns:a16="http://schemas.microsoft.com/office/drawing/2014/main" id="{824ABB56-90D2-484F-91F9-CA9CDE0BEA11}"/>
              </a:ext>
            </a:extLst>
          </p:cNvPr>
          <p:cNvSpPr txBox="1"/>
          <p:nvPr/>
        </p:nvSpPr>
        <p:spPr>
          <a:xfrm>
            <a:off x="4053079" y="1237185"/>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18" name="テキスト ボックス 17">
            <a:extLst>
              <a:ext uri="{FF2B5EF4-FFF2-40B4-BE49-F238E27FC236}">
                <a16:creationId xmlns:a16="http://schemas.microsoft.com/office/drawing/2014/main" id="{A4B7E5F1-9AC9-4549-9B9D-1526BD714961}"/>
              </a:ext>
            </a:extLst>
          </p:cNvPr>
          <p:cNvSpPr txBox="1"/>
          <p:nvPr/>
        </p:nvSpPr>
        <p:spPr>
          <a:xfrm>
            <a:off x="6930198" y="1237185"/>
            <a:ext cx="832374" cy="369332"/>
          </a:xfrm>
          <a:prstGeom prst="rect">
            <a:avLst/>
          </a:prstGeom>
          <a:noFill/>
        </p:spPr>
        <p:txBody>
          <a:bodyPr wrap="square">
            <a:spAutoFit/>
          </a:bodyPr>
          <a:lstStyle/>
          <a:p>
            <a:r>
              <a:rPr lang="en-US" altLang="ja-JP" dirty="0"/>
              <a:t>Node</a:t>
            </a:r>
            <a:endParaRPr lang="ja-JP" altLang="en-US" dirty="0"/>
          </a:p>
        </p:txBody>
      </p:sp>
      <p:sp>
        <p:nvSpPr>
          <p:cNvPr id="20" name="テキスト ボックス 19">
            <a:extLst>
              <a:ext uri="{FF2B5EF4-FFF2-40B4-BE49-F238E27FC236}">
                <a16:creationId xmlns:a16="http://schemas.microsoft.com/office/drawing/2014/main" id="{593029AE-BF57-4C0E-8504-0217A9B55DA2}"/>
              </a:ext>
            </a:extLst>
          </p:cNvPr>
          <p:cNvSpPr txBox="1"/>
          <p:nvPr/>
        </p:nvSpPr>
        <p:spPr>
          <a:xfrm>
            <a:off x="499874" y="1222948"/>
            <a:ext cx="3493337" cy="1754326"/>
          </a:xfrm>
          <a:prstGeom prst="rect">
            <a:avLst/>
          </a:prstGeom>
          <a:noFill/>
        </p:spPr>
        <p:txBody>
          <a:bodyPr wrap="square">
            <a:spAutoFit/>
          </a:bodyPr>
          <a:lstStyle/>
          <a:p>
            <a:r>
              <a:rPr lang="en-US" altLang="ja-JP" b="0" dirty="0"/>
              <a:t>In channel model (without EMC/EMI and Interference issues), two direction of propagation should be considered as equal:</a:t>
            </a:r>
          </a:p>
          <a:p>
            <a:r>
              <a:rPr lang="en-US" altLang="ja-JP" b="0" dirty="0"/>
              <a:t>Channel reciprocity.</a:t>
            </a:r>
            <a:endParaRPr lang="ja-JP" altLang="en-US" b="0" dirty="0"/>
          </a:p>
        </p:txBody>
      </p:sp>
      <p:sp>
        <p:nvSpPr>
          <p:cNvPr id="21" name="テキスト ボックス 20">
            <a:extLst>
              <a:ext uri="{FF2B5EF4-FFF2-40B4-BE49-F238E27FC236}">
                <a16:creationId xmlns:a16="http://schemas.microsoft.com/office/drawing/2014/main" id="{CC526D50-296A-4387-8EE7-5CB48597D0EF}"/>
              </a:ext>
            </a:extLst>
          </p:cNvPr>
          <p:cNvSpPr txBox="1"/>
          <p:nvPr/>
        </p:nvSpPr>
        <p:spPr>
          <a:xfrm>
            <a:off x="3656303" y="2308210"/>
            <a:ext cx="4838330" cy="923330"/>
          </a:xfrm>
          <a:prstGeom prst="rect">
            <a:avLst/>
          </a:prstGeom>
          <a:noFill/>
        </p:spPr>
        <p:txBody>
          <a:bodyPr wrap="square">
            <a:spAutoFit/>
          </a:bodyPr>
          <a:lstStyle/>
          <a:p>
            <a:r>
              <a:rPr lang="en-US" altLang="ja-JP" b="0" dirty="0"/>
              <a:t>Channel models of “Coordinator to node” and “Node to coordinator” without noise source should be the same.</a:t>
            </a:r>
            <a:endParaRPr lang="ja-JP" altLang="en-US" b="0" dirty="0"/>
          </a:p>
        </p:txBody>
      </p:sp>
      <p:sp>
        <p:nvSpPr>
          <p:cNvPr id="22" name="楕円 21">
            <a:extLst>
              <a:ext uri="{FF2B5EF4-FFF2-40B4-BE49-F238E27FC236}">
                <a16:creationId xmlns:a16="http://schemas.microsoft.com/office/drawing/2014/main" id="{177D48BD-55F5-48CB-B573-B10FBB8F4D31}"/>
              </a:ext>
            </a:extLst>
          </p:cNvPr>
          <p:cNvSpPr/>
          <p:nvPr/>
        </p:nvSpPr>
        <p:spPr>
          <a:xfrm>
            <a:off x="4700046"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楕円 22">
            <a:extLst>
              <a:ext uri="{FF2B5EF4-FFF2-40B4-BE49-F238E27FC236}">
                <a16:creationId xmlns:a16="http://schemas.microsoft.com/office/drawing/2014/main" id="{C6C2E7EB-EB77-4B4C-8F97-23ECFBF1E503}"/>
              </a:ext>
            </a:extLst>
          </p:cNvPr>
          <p:cNvSpPr/>
          <p:nvPr/>
        </p:nvSpPr>
        <p:spPr>
          <a:xfrm>
            <a:off x="7147588"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テキスト ボックス 23">
            <a:extLst>
              <a:ext uri="{FF2B5EF4-FFF2-40B4-BE49-F238E27FC236}">
                <a16:creationId xmlns:a16="http://schemas.microsoft.com/office/drawing/2014/main" id="{350149C0-EFE1-4768-8171-571A9985F709}"/>
              </a:ext>
            </a:extLst>
          </p:cNvPr>
          <p:cNvSpPr txBox="1"/>
          <p:nvPr/>
        </p:nvSpPr>
        <p:spPr>
          <a:xfrm>
            <a:off x="4053079" y="1895281"/>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25" name="テキスト ボックス 24">
            <a:extLst>
              <a:ext uri="{FF2B5EF4-FFF2-40B4-BE49-F238E27FC236}">
                <a16:creationId xmlns:a16="http://schemas.microsoft.com/office/drawing/2014/main" id="{960A2814-68FC-40B7-B65F-24CF8E664B20}"/>
              </a:ext>
            </a:extLst>
          </p:cNvPr>
          <p:cNvSpPr txBox="1"/>
          <p:nvPr/>
        </p:nvSpPr>
        <p:spPr>
          <a:xfrm>
            <a:off x="6930198" y="1895281"/>
            <a:ext cx="832374" cy="369332"/>
          </a:xfrm>
          <a:prstGeom prst="rect">
            <a:avLst/>
          </a:prstGeom>
          <a:noFill/>
        </p:spPr>
        <p:txBody>
          <a:bodyPr wrap="square">
            <a:spAutoFit/>
          </a:bodyPr>
          <a:lstStyle/>
          <a:p>
            <a:r>
              <a:rPr lang="en-US" altLang="ja-JP" dirty="0"/>
              <a:t>Node</a:t>
            </a:r>
            <a:endParaRPr lang="ja-JP" altLang="en-US" dirty="0"/>
          </a:p>
        </p:txBody>
      </p:sp>
      <p:sp>
        <p:nvSpPr>
          <p:cNvPr id="27" name="矢印: 右 26">
            <a:extLst>
              <a:ext uri="{FF2B5EF4-FFF2-40B4-BE49-F238E27FC236}">
                <a16:creationId xmlns:a16="http://schemas.microsoft.com/office/drawing/2014/main" id="{83DC193C-ED0F-4A34-BDD4-F5FC4593CFFA}"/>
              </a:ext>
            </a:extLst>
          </p:cNvPr>
          <p:cNvSpPr/>
          <p:nvPr/>
        </p:nvSpPr>
        <p:spPr>
          <a:xfrm>
            <a:off x="4968438" y="931681"/>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矢印: 右 27">
            <a:extLst>
              <a:ext uri="{FF2B5EF4-FFF2-40B4-BE49-F238E27FC236}">
                <a16:creationId xmlns:a16="http://schemas.microsoft.com/office/drawing/2014/main" id="{D1E55D31-9854-4BF0-B06E-F17913F65103}"/>
              </a:ext>
            </a:extLst>
          </p:cNvPr>
          <p:cNvSpPr/>
          <p:nvPr/>
        </p:nvSpPr>
        <p:spPr>
          <a:xfrm rot="10800000">
            <a:off x="4968437" y="1622482"/>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タイトル 1">
            <a:extLst>
              <a:ext uri="{FF2B5EF4-FFF2-40B4-BE49-F238E27FC236}">
                <a16:creationId xmlns:a16="http://schemas.microsoft.com/office/drawing/2014/main" id="{E0D9CE28-65CD-48B1-947E-C353689A277E}"/>
              </a:ext>
            </a:extLst>
          </p:cNvPr>
          <p:cNvSpPr txBox="1">
            <a:spLocks/>
          </p:cNvSpPr>
          <p:nvPr/>
        </p:nvSpPr>
        <p:spPr>
          <a:xfrm>
            <a:off x="499874" y="3154721"/>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Asymmetric</a:t>
            </a:r>
            <a:r>
              <a:rPr kumimoji="0" lang="ja-JP" altLang="en-US" kern="0" dirty="0"/>
              <a:t> </a:t>
            </a:r>
            <a:r>
              <a:rPr kumimoji="0" lang="en-US" altLang="ja-JP" kern="0" dirty="0"/>
              <a:t>scenario</a:t>
            </a:r>
            <a:endParaRPr kumimoji="1" lang="ja-JP" altLang="en-US" kern="0" dirty="0"/>
          </a:p>
        </p:txBody>
      </p:sp>
      <p:sp>
        <p:nvSpPr>
          <p:cNvPr id="30" name="楕円 29">
            <a:extLst>
              <a:ext uri="{FF2B5EF4-FFF2-40B4-BE49-F238E27FC236}">
                <a16:creationId xmlns:a16="http://schemas.microsoft.com/office/drawing/2014/main" id="{0552D11E-57BB-4E84-8D4D-D3B31E79F576}"/>
              </a:ext>
            </a:extLst>
          </p:cNvPr>
          <p:cNvSpPr/>
          <p:nvPr/>
        </p:nvSpPr>
        <p:spPr>
          <a:xfrm>
            <a:off x="5615404"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楕円 30">
            <a:extLst>
              <a:ext uri="{FF2B5EF4-FFF2-40B4-BE49-F238E27FC236}">
                <a16:creationId xmlns:a16="http://schemas.microsoft.com/office/drawing/2014/main" id="{A89FFA10-1F64-4DE3-8270-6345805D7F56}"/>
              </a:ext>
            </a:extLst>
          </p:cNvPr>
          <p:cNvSpPr/>
          <p:nvPr/>
        </p:nvSpPr>
        <p:spPr>
          <a:xfrm>
            <a:off x="8062946"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テキスト ボックス 31">
            <a:extLst>
              <a:ext uri="{FF2B5EF4-FFF2-40B4-BE49-F238E27FC236}">
                <a16:creationId xmlns:a16="http://schemas.microsoft.com/office/drawing/2014/main" id="{170B8A5C-170B-44C3-90E5-28B5C0CAF1F4}"/>
              </a:ext>
            </a:extLst>
          </p:cNvPr>
          <p:cNvSpPr txBox="1"/>
          <p:nvPr/>
        </p:nvSpPr>
        <p:spPr>
          <a:xfrm>
            <a:off x="4968437" y="4191301"/>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sz="1600" dirty="0"/>
          </a:p>
        </p:txBody>
      </p:sp>
      <p:sp>
        <p:nvSpPr>
          <p:cNvPr id="33" name="テキスト ボックス 32">
            <a:extLst>
              <a:ext uri="{FF2B5EF4-FFF2-40B4-BE49-F238E27FC236}">
                <a16:creationId xmlns:a16="http://schemas.microsoft.com/office/drawing/2014/main" id="{92E55DD1-2599-4F7F-8C71-B5AC5B4A3F56}"/>
              </a:ext>
            </a:extLst>
          </p:cNvPr>
          <p:cNvSpPr txBox="1"/>
          <p:nvPr/>
        </p:nvSpPr>
        <p:spPr>
          <a:xfrm>
            <a:off x="7845556" y="4218150"/>
            <a:ext cx="832374" cy="338554"/>
          </a:xfrm>
          <a:prstGeom prst="rect">
            <a:avLst/>
          </a:prstGeom>
          <a:noFill/>
        </p:spPr>
        <p:txBody>
          <a:bodyPr wrap="square">
            <a:spAutoFit/>
          </a:bodyPr>
          <a:lstStyle/>
          <a:p>
            <a:r>
              <a:rPr lang="en-US" altLang="ja-JP" sz="1600" dirty="0"/>
              <a:t>Node</a:t>
            </a:r>
            <a:endParaRPr lang="ja-JP" altLang="en-US" sz="1600" dirty="0"/>
          </a:p>
        </p:txBody>
      </p:sp>
      <p:sp>
        <p:nvSpPr>
          <p:cNvPr id="34" name="楕円 33">
            <a:extLst>
              <a:ext uri="{FF2B5EF4-FFF2-40B4-BE49-F238E27FC236}">
                <a16:creationId xmlns:a16="http://schemas.microsoft.com/office/drawing/2014/main" id="{2B6781E8-7575-4A02-AD7C-69825425D435}"/>
              </a:ext>
            </a:extLst>
          </p:cNvPr>
          <p:cNvSpPr/>
          <p:nvPr/>
        </p:nvSpPr>
        <p:spPr>
          <a:xfrm>
            <a:off x="5615404"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楕円 34">
            <a:extLst>
              <a:ext uri="{FF2B5EF4-FFF2-40B4-BE49-F238E27FC236}">
                <a16:creationId xmlns:a16="http://schemas.microsoft.com/office/drawing/2014/main" id="{8D53B548-5B77-416F-9630-0E195EEF88E3}"/>
              </a:ext>
            </a:extLst>
          </p:cNvPr>
          <p:cNvSpPr/>
          <p:nvPr/>
        </p:nvSpPr>
        <p:spPr>
          <a:xfrm>
            <a:off x="8062946"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テキスト ボックス 35">
            <a:extLst>
              <a:ext uri="{FF2B5EF4-FFF2-40B4-BE49-F238E27FC236}">
                <a16:creationId xmlns:a16="http://schemas.microsoft.com/office/drawing/2014/main" id="{89C36110-0C67-4016-9BF3-9B7359DCCD6C}"/>
              </a:ext>
            </a:extLst>
          </p:cNvPr>
          <p:cNvSpPr txBox="1"/>
          <p:nvPr/>
        </p:nvSpPr>
        <p:spPr>
          <a:xfrm>
            <a:off x="4968437" y="5576242"/>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dirty="0"/>
          </a:p>
        </p:txBody>
      </p:sp>
      <p:sp>
        <p:nvSpPr>
          <p:cNvPr id="37" name="テキスト ボックス 36">
            <a:extLst>
              <a:ext uri="{FF2B5EF4-FFF2-40B4-BE49-F238E27FC236}">
                <a16:creationId xmlns:a16="http://schemas.microsoft.com/office/drawing/2014/main" id="{545A7F57-D63B-4DBE-A4F6-B89319369AC7}"/>
              </a:ext>
            </a:extLst>
          </p:cNvPr>
          <p:cNvSpPr txBox="1"/>
          <p:nvPr/>
        </p:nvSpPr>
        <p:spPr>
          <a:xfrm>
            <a:off x="7845556" y="5576242"/>
            <a:ext cx="832374" cy="338554"/>
          </a:xfrm>
          <a:prstGeom prst="rect">
            <a:avLst/>
          </a:prstGeom>
          <a:noFill/>
        </p:spPr>
        <p:txBody>
          <a:bodyPr wrap="square">
            <a:spAutoFit/>
          </a:bodyPr>
          <a:lstStyle/>
          <a:p>
            <a:r>
              <a:rPr lang="en-US" altLang="ja-JP" sz="1600" dirty="0"/>
              <a:t>Node</a:t>
            </a:r>
            <a:endParaRPr lang="ja-JP" altLang="en-US" dirty="0"/>
          </a:p>
        </p:txBody>
      </p:sp>
      <p:sp>
        <p:nvSpPr>
          <p:cNvPr id="38" name="矢印: 右 37">
            <a:extLst>
              <a:ext uri="{FF2B5EF4-FFF2-40B4-BE49-F238E27FC236}">
                <a16:creationId xmlns:a16="http://schemas.microsoft.com/office/drawing/2014/main" id="{B710C6C2-F0A8-405F-BF31-5EE5F6BCB9C2}"/>
              </a:ext>
            </a:extLst>
          </p:cNvPr>
          <p:cNvSpPr/>
          <p:nvPr/>
        </p:nvSpPr>
        <p:spPr>
          <a:xfrm>
            <a:off x="5883796" y="3947965"/>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矢印: 右 38">
            <a:extLst>
              <a:ext uri="{FF2B5EF4-FFF2-40B4-BE49-F238E27FC236}">
                <a16:creationId xmlns:a16="http://schemas.microsoft.com/office/drawing/2014/main" id="{200CF396-634B-419A-9591-1B25B6390F59}"/>
              </a:ext>
            </a:extLst>
          </p:cNvPr>
          <p:cNvSpPr/>
          <p:nvPr/>
        </p:nvSpPr>
        <p:spPr>
          <a:xfrm rot="10800000">
            <a:off x="5883795" y="5303443"/>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4EC9D93D-AC3F-4AFD-93A5-D0B656B6DCF3}"/>
              </a:ext>
            </a:extLst>
          </p:cNvPr>
          <p:cNvSpPr txBox="1"/>
          <p:nvPr/>
        </p:nvSpPr>
        <p:spPr>
          <a:xfrm>
            <a:off x="3602080" y="3655405"/>
            <a:ext cx="1900395" cy="923330"/>
          </a:xfrm>
          <a:prstGeom prst="rect">
            <a:avLst/>
          </a:prstGeom>
          <a:noFill/>
        </p:spPr>
        <p:txBody>
          <a:bodyPr wrap="square">
            <a:spAutoFit/>
          </a:bodyPr>
          <a:lstStyle/>
          <a:p>
            <a:r>
              <a:rPr kumimoji="1" lang="en-US" altLang="ja-JP" dirty="0">
                <a:solidFill>
                  <a:schemeClr val="tx1"/>
                </a:solidFill>
              </a:rPr>
              <a:t>Noise and/or interference source</a:t>
            </a:r>
            <a:endParaRPr lang="ja-JP" altLang="en-US" dirty="0"/>
          </a:p>
        </p:txBody>
      </p:sp>
      <p:sp>
        <p:nvSpPr>
          <p:cNvPr id="41" name="矢印: 下 40">
            <a:extLst>
              <a:ext uri="{FF2B5EF4-FFF2-40B4-BE49-F238E27FC236}">
                <a16:creationId xmlns:a16="http://schemas.microsoft.com/office/drawing/2014/main" id="{D48AF915-9A53-4651-8BFE-0933288D269C}"/>
              </a:ext>
            </a:extLst>
          </p:cNvPr>
          <p:cNvSpPr/>
          <p:nvPr/>
        </p:nvSpPr>
        <p:spPr>
          <a:xfrm rot="16763234">
            <a:off x="6794569" y="2752957"/>
            <a:ext cx="285835" cy="2107152"/>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2811511B-8D9E-4EF0-ACE3-923437AF87A3}"/>
              </a:ext>
            </a:extLst>
          </p:cNvPr>
          <p:cNvCxnSpPr/>
          <p:nvPr/>
        </p:nvCxnSpPr>
        <p:spPr>
          <a:xfrm flipV="1">
            <a:off x="5042517" y="3655405"/>
            <a:ext cx="510206" cy="9322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48FBA911-7341-4F5C-9787-98E07AD9E0C1}"/>
              </a:ext>
            </a:extLst>
          </p:cNvPr>
          <p:cNvSpPr/>
          <p:nvPr/>
        </p:nvSpPr>
        <p:spPr>
          <a:xfrm>
            <a:off x="5594949" y="4870556"/>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矢印: 下 44">
            <a:extLst>
              <a:ext uri="{FF2B5EF4-FFF2-40B4-BE49-F238E27FC236}">
                <a16:creationId xmlns:a16="http://schemas.microsoft.com/office/drawing/2014/main" id="{88E4A098-E52A-408D-B0D0-3C8D9639E56A}"/>
              </a:ext>
            </a:extLst>
          </p:cNvPr>
          <p:cNvSpPr/>
          <p:nvPr/>
        </p:nvSpPr>
        <p:spPr>
          <a:xfrm>
            <a:off x="5551429" y="5094446"/>
            <a:ext cx="285835" cy="234133"/>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6" name="直線矢印コネクタ 45">
            <a:extLst>
              <a:ext uri="{FF2B5EF4-FFF2-40B4-BE49-F238E27FC236}">
                <a16:creationId xmlns:a16="http://schemas.microsoft.com/office/drawing/2014/main" id="{C1C46DFA-A419-47BB-8CEC-4AB92C0A653B}"/>
              </a:ext>
            </a:extLst>
          </p:cNvPr>
          <p:cNvCxnSpPr>
            <a:cxnSpLocks/>
          </p:cNvCxnSpPr>
          <p:nvPr/>
        </p:nvCxnSpPr>
        <p:spPr>
          <a:xfrm>
            <a:off x="4532311" y="4438136"/>
            <a:ext cx="1019118" cy="43791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66F94568-AB14-475A-8014-53695F2FF9E9}"/>
              </a:ext>
            </a:extLst>
          </p:cNvPr>
          <p:cNvSpPr txBox="1"/>
          <p:nvPr/>
        </p:nvSpPr>
        <p:spPr>
          <a:xfrm>
            <a:off x="240926" y="3806533"/>
            <a:ext cx="3493337" cy="1477328"/>
          </a:xfrm>
          <a:prstGeom prst="rect">
            <a:avLst/>
          </a:prstGeom>
          <a:noFill/>
        </p:spPr>
        <p:txBody>
          <a:bodyPr wrap="square">
            <a:spAutoFit/>
          </a:bodyPr>
          <a:lstStyle/>
          <a:p>
            <a:r>
              <a:rPr lang="en-US" altLang="ja-JP" b="0" dirty="0"/>
              <a:t>In case of environmental model including EMC/EMI . colored noise and interference issues, two direction between source and sink is not same meaning.</a:t>
            </a:r>
            <a:endParaRPr lang="ja-JP" altLang="en-US" b="0" dirty="0"/>
          </a:p>
        </p:txBody>
      </p:sp>
      <p:sp>
        <p:nvSpPr>
          <p:cNvPr id="49" name="テキスト ボックス 48">
            <a:extLst>
              <a:ext uri="{FF2B5EF4-FFF2-40B4-BE49-F238E27FC236}">
                <a16:creationId xmlns:a16="http://schemas.microsoft.com/office/drawing/2014/main" id="{0ABE095F-7E46-4265-8706-904B298C4FAC}"/>
              </a:ext>
            </a:extLst>
          </p:cNvPr>
          <p:cNvSpPr txBox="1"/>
          <p:nvPr/>
        </p:nvSpPr>
        <p:spPr>
          <a:xfrm>
            <a:off x="240926" y="5399920"/>
            <a:ext cx="3493337" cy="923330"/>
          </a:xfrm>
          <a:prstGeom prst="rect">
            <a:avLst/>
          </a:prstGeom>
          <a:noFill/>
        </p:spPr>
        <p:txBody>
          <a:bodyPr wrap="square">
            <a:spAutoFit/>
          </a:bodyPr>
          <a:lstStyle/>
          <a:p>
            <a:r>
              <a:rPr lang="en-US" altLang="ja-JP" b="0" dirty="0"/>
              <a:t>Environmental model of two different direction should be defined separately.</a:t>
            </a:r>
            <a:endParaRPr lang="ja-JP" altLang="en-US" b="0" dirty="0"/>
          </a:p>
        </p:txBody>
      </p:sp>
      <p:sp>
        <p:nvSpPr>
          <p:cNvPr id="50" name="テキスト ボックス 49">
            <a:extLst>
              <a:ext uri="{FF2B5EF4-FFF2-40B4-BE49-F238E27FC236}">
                <a16:creationId xmlns:a16="http://schemas.microsoft.com/office/drawing/2014/main" id="{7E3B7F54-9268-4699-8F2E-C7D8D24D060D}"/>
              </a:ext>
            </a:extLst>
          </p:cNvPr>
          <p:cNvSpPr txBox="1"/>
          <p:nvPr/>
        </p:nvSpPr>
        <p:spPr>
          <a:xfrm>
            <a:off x="3734262" y="5895591"/>
            <a:ext cx="5409737" cy="646331"/>
          </a:xfrm>
          <a:prstGeom prst="rect">
            <a:avLst/>
          </a:prstGeom>
          <a:noFill/>
        </p:spPr>
        <p:txBody>
          <a:bodyPr wrap="square">
            <a:spAutoFit/>
          </a:bodyPr>
          <a:lstStyle/>
          <a:p>
            <a:r>
              <a:rPr lang="en-US" altLang="ja-JP" b="0" dirty="0"/>
              <a:t>Environmental models of “Coordinator to node” and “Node to coordinator” should be different.</a:t>
            </a:r>
            <a:endParaRPr lang="ja-JP" altLang="en-US" b="0" dirty="0"/>
          </a:p>
        </p:txBody>
      </p:sp>
    </p:spTree>
    <p:extLst>
      <p:ext uri="{BB962C8B-B14F-4D97-AF65-F5344CB8AC3E}">
        <p14:creationId xmlns:p14="http://schemas.microsoft.com/office/powerpoint/2010/main" val="1123398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9AC6CBD0-ED50-402D-A98F-340D4FBF5520}"/>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8992DB9B-576E-4EE4-9447-7B005CF8B90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7" name="タイトル 6">
            <a:extLst>
              <a:ext uri="{FF2B5EF4-FFF2-40B4-BE49-F238E27FC236}">
                <a16:creationId xmlns:a16="http://schemas.microsoft.com/office/drawing/2014/main" id="{CCA0BD2E-4AE1-4A58-A045-27B018D3723F}"/>
              </a:ext>
            </a:extLst>
          </p:cNvPr>
          <p:cNvSpPr>
            <a:spLocks noGrp="1"/>
          </p:cNvSpPr>
          <p:nvPr>
            <p:ph type="title"/>
          </p:nvPr>
        </p:nvSpPr>
        <p:spPr/>
        <p:txBody>
          <a:bodyPr/>
          <a:lstStyle/>
          <a:p>
            <a:r>
              <a:rPr lang="en-US" altLang="ja-JP" dirty="0"/>
              <a:t>Use cases</a:t>
            </a:r>
            <a:endParaRPr lang="ja-JP" altLang="en-US" dirty="0"/>
          </a:p>
        </p:txBody>
      </p:sp>
      <p:sp>
        <p:nvSpPr>
          <p:cNvPr id="4" name="日付プレースホルダー 3">
            <a:extLst>
              <a:ext uri="{FF2B5EF4-FFF2-40B4-BE49-F238E27FC236}">
                <a16:creationId xmlns:a16="http://schemas.microsoft.com/office/drawing/2014/main" id="{1BA4BA4D-9A02-41CC-A464-C0221AF4EB11}"/>
              </a:ext>
            </a:extLst>
          </p:cNvPr>
          <p:cNvSpPr>
            <a:spLocks noGrp="1"/>
          </p:cNvSpPr>
          <p:nvPr>
            <p:ph type="dt" idx="10"/>
          </p:nvPr>
        </p:nvSpPr>
        <p:spPr/>
        <p:txBody>
          <a:bodyPr/>
          <a:lstStyle/>
          <a:p>
            <a:r>
              <a:rPr lang="en-US" altLang="ja-JP"/>
              <a:t>July 2022</a:t>
            </a:r>
            <a:endParaRPr lang="en-US" dirty="0"/>
          </a:p>
        </p:txBody>
      </p:sp>
      <p:sp>
        <p:nvSpPr>
          <p:cNvPr id="8" name="テキスト ボックス 7">
            <a:extLst>
              <a:ext uri="{FF2B5EF4-FFF2-40B4-BE49-F238E27FC236}">
                <a16:creationId xmlns:a16="http://schemas.microsoft.com/office/drawing/2014/main" id="{018E1206-A21D-4196-80E1-8B2EFF8767C8}"/>
              </a:ext>
            </a:extLst>
          </p:cNvPr>
          <p:cNvSpPr txBox="1"/>
          <p:nvPr/>
        </p:nvSpPr>
        <p:spPr>
          <a:xfrm>
            <a:off x="539580" y="1197032"/>
            <a:ext cx="8064839" cy="5094231"/>
          </a:xfrm>
          <a:prstGeom prst="rect">
            <a:avLst/>
          </a:prstGeom>
          <a:noFill/>
        </p:spPr>
        <p:txBody>
          <a:bodyPr wrap="square" rtlCol="0">
            <a:normAutofit fontScale="85000" lnSpcReduction="10000"/>
          </a:bodyPr>
          <a:lstStyle/>
          <a:p>
            <a:pPr marL="342900" indent="-342900">
              <a:buFont typeface="+mj-lt"/>
              <a:buAutoNum type="arabicPeriod"/>
            </a:pPr>
            <a:r>
              <a:rPr lang="en-US" altLang="ja-JP" dirty="0"/>
              <a:t>Failure and/or deterioration detection of vehicle components.</a:t>
            </a:r>
          </a:p>
          <a:p>
            <a:pPr lvl="1"/>
            <a:r>
              <a:rPr lang="en-US" altLang="ja-JP" b="0" dirty="0"/>
              <a:t>- N</a:t>
            </a:r>
            <a:r>
              <a:rPr kumimoji="1" lang="en-US" altLang="ja-JP" b="0" dirty="0"/>
              <a:t>odes are in engin</a:t>
            </a:r>
            <a:r>
              <a:rPr lang="en-US" altLang="ja-JP" b="0" dirty="0"/>
              <a:t>e compartment / coordinator is in engine compartment</a:t>
            </a:r>
            <a:br>
              <a:rPr lang="en-US" altLang="ja-JP" b="0" dirty="0"/>
            </a:br>
            <a:endParaRPr lang="en-US" altLang="ja-JP" b="0" dirty="0"/>
          </a:p>
          <a:p>
            <a:pPr marL="342900" indent="-342900">
              <a:buFont typeface="+mj-lt"/>
              <a:buAutoNum type="arabicPeriod"/>
            </a:pPr>
            <a:r>
              <a:rPr lang="en-US" altLang="ja-JP" dirty="0"/>
              <a:t>Sensing for safety driving support / Collision avoidance</a:t>
            </a:r>
          </a:p>
          <a:p>
            <a:pPr lvl="1"/>
            <a:r>
              <a:rPr lang="en-US" altLang="ja-JP" b="0" dirty="0"/>
              <a:t>- Nodes are on outside surface of vehicle / coordinator is in engine compartment</a:t>
            </a:r>
            <a:br>
              <a:rPr lang="en-US" altLang="ja-JP" dirty="0"/>
            </a:br>
            <a:endParaRPr lang="en-US" altLang="ja-JP" dirty="0"/>
          </a:p>
          <a:p>
            <a:pPr marL="342900" indent="-342900">
              <a:buFont typeface="+mj-lt"/>
              <a:buAutoNum type="arabicPeriod"/>
            </a:pPr>
            <a:r>
              <a:rPr lang="en-US" altLang="ja-JP" dirty="0"/>
              <a:t>Entertainment for passengers</a:t>
            </a:r>
          </a:p>
          <a:p>
            <a:pPr lvl="1"/>
            <a:r>
              <a:rPr lang="en-US" altLang="ja-JP" b="0" dirty="0"/>
              <a:t>- Nodes are in cabin / coordinator is in cabin.</a:t>
            </a:r>
            <a:b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br>
            <a:endParaRPr lang="en-US" altLang="ja-JP" dirty="0"/>
          </a:p>
          <a:p>
            <a:pPr marL="342900" indent="-342900">
              <a:buFont typeface="+mj-lt"/>
              <a:buAutoNum type="arabicPeriod"/>
            </a:pPr>
            <a:r>
              <a:rPr kumimoji="1" lang="en-US" altLang="ja-JP" dirty="0"/>
              <a:t>Key-less entry system</a:t>
            </a:r>
            <a:br>
              <a:rPr kumimoji="1" lang="en-US" altLang="ja-JP" dirty="0"/>
            </a:br>
            <a:r>
              <a:rPr kumimoji="1" lang="en-US" altLang="ja-JP" dirty="0"/>
              <a:t>- </a:t>
            </a:r>
            <a:r>
              <a:rPr lang="en-US" altLang="ja-JP" b="0" dirty="0"/>
              <a:t>Node is around user outside of vehicle / coordinator is in engine compartment</a:t>
            </a:r>
            <a:br>
              <a:rPr lang="en-US" altLang="ja-JP" b="0" dirty="0"/>
            </a:br>
            <a:endParaRPr lang="en-US" altLang="ja-JP" b="0" dirty="0"/>
          </a:p>
          <a:p>
            <a:pPr marL="342900" indent="-342900">
              <a:buFont typeface="+mj-lt"/>
              <a:buAutoNum type="arabicPeriod"/>
            </a:pPr>
            <a:r>
              <a:rPr lang="en-US" altLang="ja-JP" dirty="0"/>
              <a:t>Communication between user on pedestrian and vehicle</a:t>
            </a:r>
          </a:p>
          <a:p>
            <a:pPr lvl="1"/>
            <a:r>
              <a:rPr lang="en-US" altLang="ja-JP" b="0" dirty="0"/>
              <a:t>- Node is around user outside of vehicle / coordinator is on outside surface of vehicle (vehicle moves at walking speed (&lt;5km/h))</a:t>
            </a:r>
            <a:br>
              <a:rPr lang="en-US" altLang="ja-JP" b="0" dirty="0"/>
            </a:br>
            <a:endParaRPr lang="en-US" altLang="ja-JP" b="0" dirty="0"/>
          </a:p>
          <a:p>
            <a:pPr marL="342900" indent="-342900">
              <a:buFont typeface="+mj-lt"/>
              <a:buAutoNum type="arabicPeriod"/>
            </a:pPr>
            <a:r>
              <a:rPr kumimoji="1" lang="en-US" altLang="ja-JP" dirty="0"/>
              <a:t>Vehicle </a:t>
            </a:r>
            <a:r>
              <a:rPr lang="en-US" altLang="ja-JP" dirty="0"/>
              <a:t>controlling / </a:t>
            </a:r>
            <a:r>
              <a:rPr kumimoji="1" lang="en-US" altLang="ja-JP" dirty="0"/>
              <a:t>Wireless herness</a:t>
            </a:r>
          </a:p>
          <a:p>
            <a:pPr lvl="1"/>
            <a:r>
              <a:rPr lang="en-US" altLang="ja-JP" b="0" kern="1200" dirty="0">
                <a:solidFill>
                  <a:srgbClr val="000000"/>
                </a:solidFill>
                <a:effectLst/>
                <a:latin typeface="Arial" panose="020B0604020202020204" pitchFamily="34" charset="0"/>
                <a:ea typeface="ＭＳ Ｐゴシック" panose="020B0600070205080204" pitchFamily="50" charset="-128"/>
                <a:cs typeface="+mn-cs"/>
              </a:rPr>
              <a:t>- Coordinator and nodes are in b</a:t>
            </a:r>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etween cabin and chassis of vehicle</a:t>
            </a:r>
            <a:r>
              <a:rPr lang="en-US" altLang="ja-JP" b="0" dirty="0"/>
              <a:t>.</a:t>
            </a:r>
            <a:br>
              <a:rPr lang="en-US" altLang="ja-JP" b="0" dirty="0"/>
            </a:br>
            <a:endParaRPr kumimoji="1" lang="en-US" altLang="ja-JP" dirty="0"/>
          </a:p>
          <a:p>
            <a:pPr marL="342900" indent="-342900">
              <a:buFont typeface="+mj-lt"/>
              <a:buAutoNum type="arabicPeriod"/>
            </a:pPr>
            <a:r>
              <a:rPr kumimoji="1" lang="en-US" altLang="ja-JP" b="1" dirty="0"/>
              <a:t>Driver’s health problem detection</a:t>
            </a:r>
          </a:p>
          <a:p>
            <a:pPr lvl="1"/>
            <a:r>
              <a:rPr lang="en-US" altLang="ja-JP" b="0" dirty="0"/>
              <a:t>- Coordinator in engine compartment / nodes are on human (driver) body.</a:t>
            </a:r>
          </a:p>
          <a:p>
            <a:pPr lvl="1"/>
            <a:endParaRPr kumimoji="1" lang="en-US" altLang="ja-JP" b="0" dirty="0"/>
          </a:p>
          <a:p>
            <a:pPr marL="342900" indent="-342900">
              <a:buFont typeface="+mj-lt"/>
              <a:buAutoNum type="arabicPeriod"/>
            </a:pPr>
            <a:r>
              <a:rPr kumimoji="1" lang="en-US" altLang="ja-JP" dirty="0"/>
              <a:t>Driver’s and passenger’s healthcare application</a:t>
            </a:r>
          </a:p>
          <a:p>
            <a:pPr lvl="1"/>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 Nodes and c</a:t>
            </a:r>
            <a:r>
              <a:rPr lang="en-US" altLang="ja-JP" b="0" dirty="0"/>
              <a:t>oordinator are on human body.</a:t>
            </a:r>
            <a:endParaRPr kumimoji="1" lang="en-US" altLang="ja-JP" dirty="0"/>
          </a:p>
        </p:txBody>
      </p:sp>
    </p:spTree>
    <p:extLst>
      <p:ext uri="{BB962C8B-B14F-4D97-AF65-F5344CB8AC3E}">
        <p14:creationId xmlns:p14="http://schemas.microsoft.com/office/powerpoint/2010/main" val="1606318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73797E1-C724-4DE2-A1FC-F44E3F5C9C5F}"/>
              </a:ext>
            </a:extLst>
          </p:cNvPr>
          <p:cNvSpPr>
            <a:spLocks noGrp="1"/>
          </p:cNvSpPr>
          <p:nvPr>
            <p:ph type="dt" idx="10"/>
          </p:nvPr>
        </p:nvSpPr>
        <p:spPr/>
        <p:txBody>
          <a:bodyPr/>
          <a:lstStyle/>
          <a:p>
            <a:r>
              <a:rPr lang="en-US" altLang="ja-JP"/>
              <a:t>July 2022</a:t>
            </a:r>
            <a:endParaRPr lang="en-US" dirty="0"/>
          </a:p>
        </p:txBody>
      </p:sp>
      <p:sp>
        <p:nvSpPr>
          <p:cNvPr id="3" name="フッター プレースホルダー 2">
            <a:extLst>
              <a:ext uri="{FF2B5EF4-FFF2-40B4-BE49-F238E27FC236}">
                <a16:creationId xmlns:a16="http://schemas.microsoft.com/office/drawing/2014/main" id="{0987F0F2-05C5-444C-91A7-ACBD9A71669D}"/>
              </a:ext>
            </a:extLst>
          </p:cNvPr>
          <p:cNvSpPr>
            <a:spLocks noGrp="1"/>
          </p:cNvSpPr>
          <p:nvPr>
            <p:ph type="ftr" idx="11"/>
          </p:nvPr>
        </p:nvSpPr>
        <p:spPr>
          <a:xfrm>
            <a:off x="4878387" y="5802642"/>
            <a:ext cx="4157547" cy="282834"/>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12F6950-4A62-4EFA-A2F4-32F23091B240}"/>
              </a:ext>
            </a:extLst>
          </p:cNvPr>
          <p:cNvSpPr>
            <a:spLocks noGrp="1"/>
          </p:cNvSpPr>
          <p:nvPr>
            <p:ph type="sldNum" idx="12"/>
          </p:nvPr>
        </p:nvSpPr>
        <p:spPr>
          <a:xfrm>
            <a:off x="4341813" y="5802642"/>
            <a:ext cx="536575" cy="184150"/>
          </a:xfrm>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6" name="タイトル 5">
            <a:extLst>
              <a:ext uri="{FF2B5EF4-FFF2-40B4-BE49-F238E27FC236}">
                <a16:creationId xmlns:a16="http://schemas.microsoft.com/office/drawing/2014/main" id="{D4A3E875-8CA0-4907-8C7C-C97AF6F87B99}"/>
              </a:ext>
            </a:extLst>
          </p:cNvPr>
          <p:cNvSpPr>
            <a:spLocks noGrp="1"/>
          </p:cNvSpPr>
          <p:nvPr>
            <p:ph type="title"/>
          </p:nvPr>
        </p:nvSpPr>
        <p:spPr>
          <a:xfrm>
            <a:off x="728897" y="802269"/>
            <a:ext cx="7772400" cy="511233"/>
          </a:xfrm>
        </p:spPr>
        <p:txBody>
          <a:bodyPr/>
          <a:lstStyle/>
          <a:p>
            <a:r>
              <a:rPr lang="en-US" altLang="ja-JP" dirty="0"/>
              <a:t>Use cases</a:t>
            </a:r>
            <a:endParaRPr lang="ja-JP" altLang="en-US" dirty="0"/>
          </a:p>
        </p:txBody>
      </p:sp>
      <p:graphicFrame>
        <p:nvGraphicFramePr>
          <p:cNvPr id="8" name="表 8">
            <a:extLst>
              <a:ext uri="{FF2B5EF4-FFF2-40B4-BE49-F238E27FC236}">
                <a16:creationId xmlns:a16="http://schemas.microsoft.com/office/drawing/2014/main" id="{BC4AB867-C625-482D-891B-F8CF02AE940E}"/>
              </a:ext>
            </a:extLst>
          </p:cNvPr>
          <p:cNvGraphicFramePr>
            <a:graphicFrameLocks noGrp="1"/>
          </p:cNvGraphicFramePr>
          <p:nvPr/>
        </p:nvGraphicFramePr>
        <p:xfrm>
          <a:off x="154585" y="891401"/>
          <a:ext cx="8834830" cy="5547360"/>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combustion internal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EV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684567">
                <a:tc>
                  <a:txBody>
                    <a:bodyPr/>
                    <a:lstStyle/>
                    <a:p>
                      <a:r>
                        <a:rPr kumimoji="1" lang="en-US" altLang="ja-JP" b="1" dirty="0"/>
                        <a:t>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ja-JP" b="1" dirty="0"/>
                        <a:t>Failure and/or deterioration detection of vehicle components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1.1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1.3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dirty="0"/>
                        <a:t>Case 1.5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7801372"/>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Sensing for safety driving support / Collision avoidance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2.1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2.5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74186932"/>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2.1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algn="ctr"/>
                      <a:r>
                        <a:rPr kumimoji="1" lang="en-US" altLang="ja-JP" dirty="0"/>
                        <a:t>Case 2.5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58055249"/>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285236">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tc>
                <a:tc gridSpan="2">
                  <a:txBody>
                    <a:bodyPr/>
                    <a:lstStyle/>
                    <a:p>
                      <a:pPr algn="ctr"/>
                      <a:r>
                        <a:rPr kumimoji="1" lang="en-US" altLang="ja-JP" dirty="0"/>
                        <a:t>Case 5.3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Vehicle </a:t>
                      </a:r>
                      <a:r>
                        <a:rPr lang="en-US" altLang="ja-JP" b="1" dirty="0"/>
                        <a:t>controlling / </a:t>
                      </a:r>
                      <a:r>
                        <a:rPr kumimoji="1" lang="en-US" altLang="ja-JP" b="1" dirty="0"/>
                        <a:t>Wireless herness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6.1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6.3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6.5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4521264"/>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6.1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tc>
                <a:tc gridSpan="2">
                  <a:txBody>
                    <a:bodyPr/>
                    <a:lstStyle/>
                    <a:p>
                      <a:pPr algn="ctr"/>
                      <a:r>
                        <a:rPr kumimoji="1" lang="en-US" altLang="ja-JP" dirty="0"/>
                        <a:t>Case 6.3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6.5</a:t>
                      </a:r>
                      <a:r>
                        <a:rPr kumimoji="1" lang="ja-JP" altLang="en-US" dirty="0"/>
                        <a:t> </a:t>
                      </a:r>
                      <a:r>
                        <a:rPr kumimoji="1" lang="en-US" altLang="ja-JP" dirty="0"/>
                        <a:t>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62913772"/>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7.1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ctr"/>
                      <a:r>
                        <a:rPr kumimoji="1" lang="en-US" altLang="ja-JP" dirty="0"/>
                        <a:t>Case 7.5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9165351"/>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7.1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86577415"/>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and passenger’s healthcare application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5">
                  <a:txBody>
                    <a:bodyPr/>
                    <a:lstStyle/>
                    <a:p>
                      <a:pPr algn="ctr"/>
                      <a:r>
                        <a:rPr kumimoji="1" lang="en-US" altLang="ja-JP" dirty="0"/>
                        <a:t>IEEE 802.15.6 – 2012 Channel models can be applied</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445988"/>
                  </a:ext>
                </a:extLst>
              </a:tr>
            </a:tbl>
          </a:graphicData>
        </a:graphic>
      </p:graphicFrame>
      <p:pic>
        <p:nvPicPr>
          <p:cNvPr id="16" name="Picture 4" descr="車・セダンのイラスト02 | 無料のフリー素材 イラストエイト">
            <a:extLst>
              <a:ext uri="{FF2B5EF4-FFF2-40B4-BE49-F238E27FC236}">
                <a16:creationId xmlns:a16="http://schemas.microsoft.com/office/drawing/2014/main" id="{0351A347-EA66-467B-8316-52139243C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03576" y="648827"/>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D6FAC43-F9E6-4F26-AA9A-801D7206F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6963093" y="670218"/>
            <a:ext cx="856336" cy="332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303C16E3-B0D4-4AEF-B04D-306313168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1278" y="593725"/>
            <a:ext cx="735436" cy="5953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613C432B-C201-47D1-A43B-3057FC908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67774" y="689550"/>
            <a:ext cx="938659" cy="3683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4WD・SUVのイラスト">
            <a:extLst>
              <a:ext uri="{FF2B5EF4-FFF2-40B4-BE49-F238E27FC236}">
                <a16:creationId xmlns:a16="http://schemas.microsoft.com/office/drawing/2014/main" id="{F9D00542-1B9D-4DCD-BF80-7C32DB8F0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793489" y="642329"/>
            <a:ext cx="542198" cy="3891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車・セダンのイラスト02 | 無料のフリー素材 イラストエイト">
            <a:extLst>
              <a:ext uri="{FF2B5EF4-FFF2-40B4-BE49-F238E27FC236}">
                <a16:creationId xmlns:a16="http://schemas.microsoft.com/office/drawing/2014/main" id="{57877E9E-85DA-46C3-9C6E-9894DC499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27063" y="637761"/>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4WD・SUVのイラスト">
            <a:extLst>
              <a:ext uri="{FF2B5EF4-FFF2-40B4-BE49-F238E27FC236}">
                <a16:creationId xmlns:a16="http://schemas.microsoft.com/office/drawing/2014/main" id="{618768BE-563E-4984-93CA-5016932D4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236505" y="648827"/>
            <a:ext cx="542198" cy="38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7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C55A68B-6102-4F00-AAFF-E3BDE84F8AAD}"/>
              </a:ext>
            </a:extLst>
          </p:cNvPr>
          <p:cNvSpPr>
            <a:spLocks noGrp="1"/>
          </p:cNvSpPr>
          <p:nvPr>
            <p:ph type="dt" idx="10"/>
          </p:nvPr>
        </p:nvSpPr>
        <p:spPr/>
        <p:txBody>
          <a:bodyPr/>
          <a:lstStyle/>
          <a:p>
            <a:r>
              <a:rPr lang="en-US" altLang="ja-JP"/>
              <a:t>July 2022</a:t>
            </a:r>
            <a:endParaRPr lang="en-US" dirty="0"/>
          </a:p>
        </p:txBody>
      </p:sp>
      <p:sp>
        <p:nvSpPr>
          <p:cNvPr id="3" name="フッター プレースホルダー 2">
            <a:extLst>
              <a:ext uri="{FF2B5EF4-FFF2-40B4-BE49-F238E27FC236}">
                <a16:creationId xmlns:a16="http://schemas.microsoft.com/office/drawing/2014/main" id="{04AF8C41-481E-4B5E-BDD5-3FA66837C16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54C5FBE-3627-4743-9BC1-89C41986EA3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5" name="タイトル 4">
            <a:extLst>
              <a:ext uri="{FF2B5EF4-FFF2-40B4-BE49-F238E27FC236}">
                <a16:creationId xmlns:a16="http://schemas.microsoft.com/office/drawing/2014/main" id="{0BAEE6BC-4694-405A-9AC0-E7D389F13D58}"/>
              </a:ext>
            </a:extLst>
          </p:cNvPr>
          <p:cNvSpPr>
            <a:spLocks noGrp="1"/>
          </p:cNvSpPr>
          <p:nvPr>
            <p:ph type="title"/>
          </p:nvPr>
        </p:nvSpPr>
        <p:spPr/>
        <p:txBody>
          <a:bodyPr/>
          <a:lstStyle/>
          <a:p>
            <a:r>
              <a:rPr kumimoji="1" lang="en-US" altLang="ja-JP" dirty="0"/>
              <a:t>Models between VBAN and HBAN</a:t>
            </a:r>
            <a:endParaRPr kumimoji="1" lang="ja-JP" altLang="en-US" dirty="0"/>
          </a:p>
        </p:txBody>
      </p:sp>
      <p:sp>
        <p:nvSpPr>
          <p:cNvPr id="6" name="楕円 5">
            <a:extLst>
              <a:ext uri="{FF2B5EF4-FFF2-40B4-BE49-F238E27FC236}">
                <a16:creationId xmlns:a16="http://schemas.microsoft.com/office/drawing/2014/main" id="{B9DE1A0C-C064-4553-9E1C-F8518052BDE4}"/>
              </a:ext>
            </a:extLst>
          </p:cNvPr>
          <p:cNvSpPr/>
          <p:nvPr/>
        </p:nvSpPr>
        <p:spPr>
          <a:xfrm>
            <a:off x="2406778" y="2211993"/>
            <a:ext cx="2059620" cy="727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1"/>
                </a:solidFill>
              </a:rPr>
              <a:t>VBAN</a:t>
            </a:r>
          </a:p>
          <a:p>
            <a:pPr algn="ctr"/>
            <a:r>
              <a:rPr lang="en-US" altLang="ja-JP" dirty="0">
                <a:solidFill>
                  <a:schemeClr val="bg1"/>
                </a:solidFill>
              </a:rPr>
              <a:t>coordinator</a:t>
            </a:r>
            <a:endParaRPr kumimoji="1" lang="ja-JP" altLang="en-US" dirty="0">
              <a:solidFill>
                <a:schemeClr val="bg1"/>
              </a:solidFill>
            </a:endParaRPr>
          </a:p>
        </p:txBody>
      </p:sp>
      <p:sp>
        <p:nvSpPr>
          <p:cNvPr id="7" name="楕円 6">
            <a:extLst>
              <a:ext uri="{FF2B5EF4-FFF2-40B4-BE49-F238E27FC236}">
                <a16:creationId xmlns:a16="http://schemas.microsoft.com/office/drawing/2014/main" id="{9E6672CC-751C-43EC-B1FE-841CC76F743B}"/>
              </a:ext>
            </a:extLst>
          </p:cNvPr>
          <p:cNvSpPr/>
          <p:nvPr/>
        </p:nvSpPr>
        <p:spPr>
          <a:xfrm>
            <a:off x="574670" y="3359752"/>
            <a:ext cx="1189609" cy="72796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lang="en-US" altLang="ja-JP" dirty="0"/>
              <a:t>node</a:t>
            </a:r>
            <a:endParaRPr kumimoji="1" lang="ja-JP" altLang="en-US" dirty="0"/>
          </a:p>
        </p:txBody>
      </p:sp>
      <p:sp>
        <p:nvSpPr>
          <p:cNvPr id="8" name="楕円 7">
            <a:extLst>
              <a:ext uri="{FF2B5EF4-FFF2-40B4-BE49-F238E27FC236}">
                <a16:creationId xmlns:a16="http://schemas.microsoft.com/office/drawing/2014/main" id="{3A3E2D45-984A-44B1-999E-2D4E2A72C374}"/>
              </a:ext>
            </a:extLst>
          </p:cNvPr>
          <p:cNvSpPr/>
          <p:nvPr/>
        </p:nvSpPr>
        <p:spPr>
          <a:xfrm>
            <a:off x="371623" y="1862870"/>
            <a:ext cx="1189609" cy="72796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lang="en-US" altLang="ja-JP" dirty="0"/>
              <a:t>node</a:t>
            </a:r>
            <a:endParaRPr kumimoji="1" lang="ja-JP" altLang="en-US" dirty="0"/>
          </a:p>
        </p:txBody>
      </p:sp>
      <p:sp>
        <p:nvSpPr>
          <p:cNvPr id="10" name="楕円 9">
            <a:extLst>
              <a:ext uri="{FF2B5EF4-FFF2-40B4-BE49-F238E27FC236}">
                <a16:creationId xmlns:a16="http://schemas.microsoft.com/office/drawing/2014/main" id="{23A2E22E-29C6-4538-B0C2-9353180BB6A0}"/>
              </a:ext>
            </a:extLst>
          </p:cNvPr>
          <p:cNvSpPr/>
          <p:nvPr/>
        </p:nvSpPr>
        <p:spPr>
          <a:xfrm>
            <a:off x="1528247" y="3885776"/>
            <a:ext cx="2059620" cy="727969"/>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solidFill>
                  <a:schemeClr val="bg1"/>
                </a:solidFill>
              </a:rPr>
              <a:t>H</a:t>
            </a:r>
            <a:r>
              <a:rPr kumimoji="1" lang="en-US" altLang="ja-JP" dirty="0">
                <a:solidFill>
                  <a:schemeClr val="bg1"/>
                </a:solidFill>
              </a:rPr>
              <a:t>BAN</a:t>
            </a:r>
          </a:p>
          <a:p>
            <a:pPr algn="ctr"/>
            <a:r>
              <a:rPr lang="en-US" altLang="ja-JP" dirty="0">
                <a:solidFill>
                  <a:schemeClr val="bg1"/>
                </a:solidFill>
              </a:rPr>
              <a:t>coordinator</a:t>
            </a:r>
            <a:endParaRPr kumimoji="1" lang="ja-JP" altLang="en-US" dirty="0">
              <a:solidFill>
                <a:schemeClr val="bg1"/>
              </a:solidFill>
            </a:endParaRPr>
          </a:p>
        </p:txBody>
      </p:sp>
      <p:sp>
        <p:nvSpPr>
          <p:cNvPr id="11" name="楕円 10">
            <a:extLst>
              <a:ext uri="{FF2B5EF4-FFF2-40B4-BE49-F238E27FC236}">
                <a16:creationId xmlns:a16="http://schemas.microsoft.com/office/drawing/2014/main" id="{B9AD4B58-22FC-445C-959F-E3AB822C8A24}"/>
              </a:ext>
            </a:extLst>
          </p:cNvPr>
          <p:cNvSpPr/>
          <p:nvPr/>
        </p:nvSpPr>
        <p:spPr>
          <a:xfrm>
            <a:off x="4054447" y="3899435"/>
            <a:ext cx="2059620" cy="727969"/>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solidFill>
                  <a:schemeClr val="bg1"/>
                </a:solidFill>
              </a:rPr>
              <a:t>H</a:t>
            </a:r>
            <a:r>
              <a:rPr kumimoji="1" lang="en-US" altLang="ja-JP" dirty="0">
                <a:solidFill>
                  <a:schemeClr val="bg1"/>
                </a:solidFill>
              </a:rPr>
              <a:t>BAN</a:t>
            </a:r>
          </a:p>
          <a:p>
            <a:pPr algn="ctr"/>
            <a:r>
              <a:rPr lang="en-US" altLang="ja-JP" dirty="0">
                <a:solidFill>
                  <a:schemeClr val="bg1"/>
                </a:solidFill>
              </a:rPr>
              <a:t>coordinator</a:t>
            </a:r>
            <a:endParaRPr kumimoji="1" lang="ja-JP" altLang="en-US" dirty="0">
              <a:solidFill>
                <a:schemeClr val="bg1"/>
              </a:solidFill>
            </a:endParaRPr>
          </a:p>
        </p:txBody>
      </p:sp>
      <p:sp>
        <p:nvSpPr>
          <p:cNvPr id="12" name="楕円 11">
            <a:extLst>
              <a:ext uri="{FF2B5EF4-FFF2-40B4-BE49-F238E27FC236}">
                <a16:creationId xmlns:a16="http://schemas.microsoft.com/office/drawing/2014/main" id="{1293B44A-5B8F-455A-8900-64932F418CC0}"/>
              </a:ext>
            </a:extLst>
          </p:cNvPr>
          <p:cNvSpPr/>
          <p:nvPr/>
        </p:nvSpPr>
        <p:spPr>
          <a:xfrm>
            <a:off x="715308" y="5625546"/>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sp>
        <p:nvSpPr>
          <p:cNvPr id="13" name="楕円 12">
            <a:extLst>
              <a:ext uri="{FF2B5EF4-FFF2-40B4-BE49-F238E27FC236}">
                <a16:creationId xmlns:a16="http://schemas.microsoft.com/office/drawing/2014/main" id="{9A54F864-82D7-4DB1-8CC9-EB2F4E232BD8}"/>
              </a:ext>
            </a:extLst>
          </p:cNvPr>
          <p:cNvSpPr/>
          <p:nvPr/>
        </p:nvSpPr>
        <p:spPr>
          <a:xfrm>
            <a:off x="2360349" y="5649877"/>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a:t>
            </a:r>
          </a:p>
          <a:p>
            <a:pPr algn="ctr"/>
            <a:r>
              <a:rPr lang="en-US" altLang="ja-JP" dirty="0"/>
              <a:t>node</a:t>
            </a:r>
            <a:endParaRPr lang="ja-JP" altLang="en-US" dirty="0"/>
          </a:p>
        </p:txBody>
      </p:sp>
      <p:sp>
        <p:nvSpPr>
          <p:cNvPr id="14" name="楕円 13">
            <a:extLst>
              <a:ext uri="{FF2B5EF4-FFF2-40B4-BE49-F238E27FC236}">
                <a16:creationId xmlns:a16="http://schemas.microsoft.com/office/drawing/2014/main" id="{AED50E11-BE99-491C-B522-38BDCDD1D517}"/>
              </a:ext>
            </a:extLst>
          </p:cNvPr>
          <p:cNvSpPr/>
          <p:nvPr/>
        </p:nvSpPr>
        <p:spPr>
          <a:xfrm>
            <a:off x="4334093" y="5649878"/>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sp>
        <p:nvSpPr>
          <p:cNvPr id="15" name="楕円 14">
            <a:extLst>
              <a:ext uri="{FF2B5EF4-FFF2-40B4-BE49-F238E27FC236}">
                <a16:creationId xmlns:a16="http://schemas.microsoft.com/office/drawing/2014/main" id="{245AE7E8-7735-4427-99F0-E6A5379CF6BD}"/>
              </a:ext>
            </a:extLst>
          </p:cNvPr>
          <p:cNvSpPr/>
          <p:nvPr/>
        </p:nvSpPr>
        <p:spPr>
          <a:xfrm>
            <a:off x="5647356" y="5090495"/>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cxnSp>
        <p:nvCxnSpPr>
          <p:cNvPr id="17" name="直線コネクタ 16">
            <a:extLst>
              <a:ext uri="{FF2B5EF4-FFF2-40B4-BE49-F238E27FC236}">
                <a16:creationId xmlns:a16="http://schemas.microsoft.com/office/drawing/2014/main" id="{69F64446-9EA0-4988-9E28-E8AADD969317}"/>
              </a:ext>
            </a:extLst>
          </p:cNvPr>
          <p:cNvCxnSpPr>
            <a:stCxn id="6" idx="2"/>
            <a:endCxn id="8" idx="6"/>
          </p:cNvCxnSpPr>
          <p:nvPr/>
        </p:nvCxnSpPr>
        <p:spPr>
          <a:xfrm flipH="1" flipV="1">
            <a:off x="1561232" y="2226855"/>
            <a:ext cx="845546" cy="34912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D4A6DD6E-CB60-4E14-A673-6C8B1214F476}"/>
              </a:ext>
            </a:extLst>
          </p:cNvPr>
          <p:cNvCxnSpPr>
            <a:stCxn id="7" idx="7"/>
            <a:endCxn id="6" idx="3"/>
          </p:cNvCxnSpPr>
          <p:nvPr/>
        </p:nvCxnSpPr>
        <p:spPr>
          <a:xfrm flipV="1">
            <a:off x="1590065" y="2833353"/>
            <a:ext cx="1118337" cy="63300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192C6F71-81BF-4B0C-AB41-F78EEEAACEC4}"/>
              </a:ext>
            </a:extLst>
          </p:cNvPr>
          <p:cNvCxnSpPr>
            <a:stCxn id="6" idx="4"/>
            <a:endCxn id="10" idx="0"/>
          </p:cNvCxnSpPr>
          <p:nvPr/>
        </p:nvCxnSpPr>
        <p:spPr>
          <a:xfrm flipH="1">
            <a:off x="2558057" y="2939962"/>
            <a:ext cx="878531" cy="945814"/>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05353B12-A0CD-4A49-84D7-DFBDB82691D8}"/>
              </a:ext>
            </a:extLst>
          </p:cNvPr>
          <p:cNvCxnSpPr>
            <a:cxnSpLocks/>
            <a:stCxn id="6" idx="5"/>
            <a:endCxn id="11" idx="1"/>
          </p:cNvCxnSpPr>
          <p:nvPr/>
        </p:nvCxnSpPr>
        <p:spPr>
          <a:xfrm>
            <a:off x="4164774" y="2833353"/>
            <a:ext cx="191297" cy="1172691"/>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463A91DA-29B0-4046-B207-6E1FD6A1E725}"/>
              </a:ext>
            </a:extLst>
          </p:cNvPr>
          <p:cNvCxnSpPr>
            <a:cxnSpLocks/>
            <a:stCxn id="10" idx="3"/>
            <a:endCxn id="12" idx="0"/>
          </p:cNvCxnSpPr>
          <p:nvPr/>
        </p:nvCxnSpPr>
        <p:spPr>
          <a:xfrm flipH="1">
            <a:off x="1352281" y="4507136"/>
            <a:ext cx="477590" cy="111841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CD19BD37-53E0-4C3B-8445-4B0E71516D72}"/>
              </a:ext>
            </a:extLst>
          </p:cNvPr>
          <p:cNvCxnSpPr>
            <a:cxnSpLocks/>
            <a:stCxn id="10" idx="4"/>
            <a:endCxn id="13" idx="0"/>
          </p:cNvCxnSpPr>
          <p:nvPr/>
        </p:nvCxnSpPr>
        <p:spPr>
          <a:xfrm>
            <a:off x="2558057" y="4613745"/>
            <a:ext cx="439265" cy="103613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FD92009B-F128-4689-8FCF-F5EB6C9BDBE1}"/>
              </a:ext>
            </a:extLst>
          </p:cNvPr>
          <p:cNvCxnSpPr>
            <a:stCxn id="11" idx="4"/>
            <a:endCxn id="14" idx="0"/>
          </p:cNvCxnSpPr>
          <p:nvPr/>
        </p:nvCxnSpPr>
        <p:spPr>
          <a:xfrm flipH="1">
            <a:off x="4971066" y="4627404"/>
            <a:ext cx="113191" cy="102247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F6E542F7-98A0-425B-8956-D863E3E6322B}"/>
              </a:ext>
            </a:extLst>
          </p:cNvPr>
          <p:cNvCxnSpPr>
            <a:cxnSpLocks/>
            <a:stCxn id="65" idx="4"/>
            <a:endCxn id="76" idx="0"/>
          </p:cNvCxnSpPr>
          <p:nvPr/>
        </p:nvCxnSpPr>
        <p:spPr>
          <a:xfrm>
            <a:off x="7414420" y="4436702"/>
            <a:ext cx="262373" cy="41297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7" name="テキスト ボックス 36">
            <a:extLst>
              <a:ext uri="{FF2B5EF4-FFF2-40B4-BE49-F238E27FC236}">
                <a16:creationId xmlns:a16="http://schemas.microsoft.com/office/drawing/2014/main" id="{33705CF1-9C24-46E2-9619-10D3ABACE479}"/>
              </a:ext>
            </a:extLst>
          </p:cNvPr>
          <p:cNvSpPr txBox="1"/>
          <p:nvPr/>
        </p:nvSpPr>
        <p:spPr>
          <a:xfrm>
            <a:off x="0" y="2630952"/>
            <a:ext cx="1926973" cy="738664"/>
          </a:xfrm>
          <a:prstGeom prst="rect">
            <a:avLst/>
          </a:prstGeom>
          <a:noFill/>
        </p:spPr>
        <p:txBody>
          <a:bodyPr wrap="square" rtlCol="0">
            <a:spAutoFit/>
          </a:bodyPr>
          <a:lstStyle/>
          <a:p>
            <a:r>
              <a:rPr lang="en-US" altLang="ja-JP" sz="1400" b="0" dirty="0"/>
              <a:t>Channel and Environmental models for VBAN.</a:t>
            </a:r>
            <a:endParaRPr kumimoji="1" lang="ja-JP" altLang="en-US" sz="1400" b="0" dirty="0"/>
          </a:p>
        </p:txBody>
      </p:sp>
      <p:sp>
        <p:nvSpPr>
          <p:cNvPr id="39" name="楕円 38">
            <a:extLst>
              <a:ext uri="{FF2B5EF4-FFF2-40B4-BE49-F238E27FC236}">
                <a16:creationId xmlns:a16="http://schemas.microsoft.com/office/drawing/2014/main" id="{63C42108-7B59-4913-A03B-80AC3CE533B2}"/>
              </a:ext>
            </a:extLst>
          </p:cNvPr>
          <p:cNvSpPr/>
          <p:nvPr/>
        </p:nvSpPr>
        <p:spPr>
          <a:xfrm>
            <a:off x="1704781" y="1876125"/>
            <a:ext cx="599114" cy="1771898"/>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1" name="直線矢印コネクタ 40">
            <a:extLst>
              <a:ext uri="{FF2B5EF4-FFF2-40B4-BE49-F238E27FC236}">
                <a16:creationId xmlns:a16="http://schemas.microsoft.com/office/drawing/2014/main" id="{CBC3BDBB-8937-40B7-B031-38107B090377}"/>
              </a:ext>
            </a:extLst>
          </p:cNvPr>
          <p:cNvCxnSpPr>
            <a:cxnSpLocks/>
            <a:endCxn id="39" idx="2"/>
          </p:cNvCxnSpPr>
          <p:nvPr/>
        </p:nvCxnSpPr>
        <p:spPr>
          <a:xfrm flipV="1">
            <a:off x="1301851" y="2762074"/>
            <a:ext cx="402930" cy="18519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2" name="楕円 41">
            <a:extLst>
              <a:ext uri="{FF2B5EF4-FFF2-40B4-BE49-F238E27FC236}">
                <a16:creationId xmlns:a16="http://schemas.microsoft.com/office/drawing/2014/main" id="{557C40E3-3231-4BE6-8212-F12D20A6FF57}"/>
              </a:ext>
            </a:extLst>
          </p:cNvPr>
          <p:cNvSpPr/>
          <p:nvPr/>
        </p:nvSpPr>
        <p:spPr>
          <a:xfrm>
            <a:off x="2598712" y="3135465"/>
            <a:ext cx="2094531"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D8C8C953-029E-4A86-8C33-0977E6DF1528}"/>
              </a:ext>
            </a:extLst>
          </p:cNvPr>
          <p:cNvCxnSpPr>
            <a:cxnSpLocks/>
          </p:cNvCxnSpPr>
          <p:nvPr/>
        </p:nvCxnSpPr>
        <p:spPr>
          <a:xfrm flipH="1">
            <a:off x="4474867" y="3174142"/>
            <a:ext cx="169466" cy="5322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5" name="楕円 44">
            <a:extLst>
              <a:ext uri="{FF2B5EF4-FFF2-40B4-BE49-F238E27FC236}">
                <a16:creationId xmlns:a16="http://schemas.microsoft.com/office/drawing/2014/main" id="{AEBA07A2-6901-4C20-9833-6171572D4C42}"/>
              </a:ext>
            </a:extLst>
          </p:cNvPr>
          <p:cNvSpPr/>
          <p:nvPr/>
        </p:nvSpPr>
        <p:spPr>
          <a:xfrm>
            <a:off x="1001068" y="5090495"/>
            <a:ext cx="2280684"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5305C1B9-9C62-4F85-AD00-6B9D3B9AD3F0}"/>
              </a:ext>
            </a:extLst>
          </p:cNvPr>
          <p:cNvSpPr txBox="1"/>
          <p:nvPr/>
        </p:nvSpPr>
        <p:spPr>
          <a:xfrm>
            <a:off x="3134656" y="4528720"/>
            <a:ext cx="1926973" cy="738664"/>
          </a:xfrm>
          <a:prstGeom prst="rect">
            <a:avLst/>
          </a:prstGeom>
          <a:noFill/>
        </p:spPr>
        <p:txBody>
          <a:bodyPr wrap="square" rtlCol="0">
            <a:spAutoFit/>
          </a:bodyPr>
          <a:lstStyle/>
          <a:p>
            <a:r>
              <a:rPr lang="en-US" altLang="ja-JP" sz="1400" b="0" dirty="0"/>
              <a:t>Channel and Environmental models for HBAN.</a:t>
            </a:r>
            <a:endParaRPr kumimoji="1" lang="ja-JP" altLang="en-US" sz="1400" b="0" dirty="0"/>
          </a:p>
        </p:txBody>
      </p:sp>
      <p:cxnSp>
        <p:nvCxnSpPr>
          <p:cNvPr id="47" name="直線矢印コネクタ 46">
            <a:extLst>
              <a:ext uri="{FF2B5EF4-FFF2-40B4-BE49-F238E27FC236}">
                <a16:creationId xmlns:a16="http://schemas.microsoft.com/office/drawing/2014/main" id="{C44C9CD9-DB86-40E2-9944-82617B6B7191}"/>
              </a:ext>
            </a:extLst>
          </p:cNvPr>
          <p:cNvCxnSpPr>
            <a:cxnSpLocks/>
          </p:cNvCxnSpPr>
          <p:nvPr/>
        </p:nvCxnSpPr>
        <p:spPr>
          <a:xfrm>
            <a:off x="4242880" y="5254670"/>
            <a:ext cx="289606" cy="3632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1AF3904B-DEB7-47A3-8225-89200323E197}"/>
              </a:ext>
            </a:extLst>
          </p:cNvPr>
          <p:cNvSpPr/>
          <p:nvPr/>
        </p:nvSpPr>
        <p:spPr>
          <a:xfrm rot="20262186">
            <a:off x="4448825" y="4690970"/>
            <a:ext cx="2280684"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矢印コネクタ 49">
            <a:extLst>
              <a:ext uri="{FF2B5EF4-FFF2-40B4-BE49-F238E27FC236}">
                <a16:creationId xmlns:a16="http://schemas.microsoft.com/office/drawing/2014/main" id="{79B51A10-AA20-4C1C-A111-988C3735DC71}"/>
              </a:ext>
            </a:extLst>
          </p:cNvPr>
          <p:cNvCxnSpPr>
            <a:cxnSpLocks/>
            <a:endCxn id="45" idx="6"/>
          </p:cNvCxnSpPr>
          <p:nvPr/>
        </p:nvCxnSpPr>
        <p:spPr>
          <a:xfrm flipH="1">
            <a:off x="3281752" y="5263297"/>
            <a:ext cx="300502" cy="3815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57" name="楕円 56">
            <a:extLst>
              <a:ext uri="{FF2B5EF4-FFF2-40B4-BE49-F238E27FC236}">
                <a16:creationId xmlns:a16="http://schemas.microsoft.com/office/drawing/2014/main" id="{0D221D2C-8360-4C94-8C97-B763901CDF8A}"/>
              </a:ext>
            </a:extLst>
          </p:cNvPr>
          <p:cNvSpPr/>
          <p:nvPr/>
        </p:nvSpPr>
        <p:spPr>
          <a:xfrm>
            <a:off x="6667702" y="2199689"/>
            <a:ext cx="2059620" cy="727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1"/>
                </a:solidFill>
              </a:rPr>
              <a:t>VBAN</a:t>
            </a:r>
          </a:p>
          <a:p>
            <a:pPr algn="ctr"/>
            <a:r>
              <a:rPr lang="en-US" altLang="ja-JP" dirty="0">
                <a:solidFill>
                  <a:schemeClr val="bg1"/>
                </a:solidFill>
              </a:rPr>
              <a:t>coordinator</a:t>
            </a:r>
            <a:endParaRPr kumimoji="1" lang="ja-JP" altLang="en-US" dirty="0">
              <a:solidFill>
                <a:schemeClr val="bg1"/>
              </a:solidFill>
            </a:endParaRPr>
          </a:p>
        </p:txBody>
      </p:sp>
      <p:cxnSp>
        <p:nvCxnSpPr>
          <p:cNvPr id="58" name="直線コネクタ 57">
            <a:extLst>
              <a:ext uri="{FF2B5EF4-FFF2-40B4-BE49-F238E27FC236}">
                <a16:creationId xmlns:a16="http://schemas.microsoft.com/office/drawing/2014/main" id="{F0361760-A720-4B99-B916-E462F997511D}"/>
              </a:ext>
            </a:extLst>
          </p:cNvPr>
          <p:cNvCxnSpPr>
            <a:cxnSpLocks/>
            <a:stCxn id="57" idx="4"/>
            <a:endCxn id="65" idx="0"/>
          </p:cNvCxnSpPr>
          <p:nvPr/>
        </p:nvCxnSpPr>
        <p:spPr>
          <a:xfrm flipH="1">
            <a:off x="7414420" y="2927658"/>
            <a:ext cx="283092" cy="862409"/>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5" name="楕円 64">
            <a:extLst>
              <a:ext uri="{FF2B5EF4-FFF2-40B4-BE49-F238E27FC236}">
                <a16:creationId xmlns:a16="http://schemas.microsoft.com/office/drawing/2014/main" id="{D1A631A4-DFD2-49FA-A2E4-5FEF420645BF}"/>
              </a:ext>
            </a:extLst>
          </p:cNvPr>
          <p:cNvSpPr/>
          <p:nvPr/>
        </p:nvSpPr>
        <p:spPr>
          <a:xfrm>
            <a:off x="6932257" y="3790067"/>
            <a:ext cx="964325" cy="646635"/>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200" dirty="0">
                <a:solidFill>
                  <a:schemeClr val="bg1"/>
                </a:solidFill>
              </a:rPr>
              <a:t>H</a:t>
            </a:r>
            <a:r>
              <a:rPr kumimoji="1" lang="en-US" altLang="ja-JP" sz="1200" dirty="0">
                <a:solidFill>
                  <a:schemeClr val="bg1"/>
                </a:solidFill>
              </a:rPr>
              <a:t>BAN</a:t>
            </a:r>
          </a:p>
          <a:p>
            <a:pPr algn="ctr"/>
            <a:r>
              <a:rPr lang="en-US" altLang="ja-JP" sz="1200" dirty="0">
                <a:solidFill>
                  <a:schemeClr val="bg1"/>
                </a:solidFill>
              </a:rPr>
              <a:t>coordinator</a:t>
            </a:r>
            <a:endParaRPr kumimoji="1" lang="ja-JP" altLang="en-US" sz="1200" dirty="0">
              <a:solidFill>
                <a:schemeClr val="bg1"/>
              </a:solidFill>
            </a:endParaRPr>
          </a:p>
        </p:txBody>
      </p:sp>
      <p:cxnSp>
        <p:nvCxnSpPr>
          <p:cNvPr id="67" name="直線コネクタ 66">
            <a:extLst>
              <a:ext uri="{FF2B5EF4-FFF2-40B4-BE49-F238E27FC236}">
                <a16:creationId xmlns:a16="http://schemas.microsoft.com/office/drawing/2014/main" id="{4A0A8048-4A10-4937-B0CB-6324A52E5834}"/>
              </a:ext>
            </a:extLst>
          </p:cNvPr>
          <p:cNvCxnSpPr>
            <a:cxnSpLocks/>
            <a:endCxn id="69" idx="0"/>
          </p:cNvCxnSpPr>
          <p:nvPr/>
        </p:nvCxnSpPr>
        <p:spPr>
          <a:xfrm>
            <a:off x="8114190" y="2913002"/>
            <a:ext cx="324918" cy="906377"/>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9" name="楕円 68">
            <a:extLst>
              <a:ext uri="{FF2B5EF4-FFF2-40B4-BE49-F238E27FC236}">
                <a16:creationId xmlns:a16="http://schemas.microsoft.com/office/drawing/2014/main" id="{7430603B-B7E6-4636-AC17-153E136607B1}"/>
              </a:ext>
            </a:extLst>
          </p:cNvPr>
          <p:cNvSpPr/>
          <p:nvPr/>
        </p:nvSpPr>
        <p:spPr>
          <a:xfrm>
            <a:off x="7956945" y="3819379"/>
            <a:ext cx="964325" cy="646635"/>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200" dirty="0">
                <a:solidFill>
                  <a:schemeClr val="bg1"/>
                </a:solidFill>
              </a:rPr>
              <a:t>H</a:t>
            </a:r>
            <a:r>
              <a:rPr kumimoji="1" lang="en-US" altLang="ja-JP" sz="1200" dirty="0">
                <a:solidFill>
                  <a:schemeClr val="bg1"/>
                </a:solidFill>
              </a:rPr>
              <a:t>BAN</a:t>
            </a:r>
          </a:p>
          <a:p>
            <a:pPr algn="ctr"/>
            <a:r>
              <a:rPr lang="en-US" altLang="ja-JP" sz="1200" dirty="0">
                <a:solidFill>
                  <a:schemeClr val="bg1"/>
                </a:solidFill>
              </a:rPr>
              <a:t>coordinator</a:t>
            </a:r>
            <a:endParaRPr kumimoji="1" lang="ja-JP" altLang="en-US" sz="1200" dirty="0">
              <a:solidFill>
                <a:schemeClr val="bg1"/>
              </a:solidFill>
            </a:endParaRPr>
          </a:p>
        </p:txBody>
      </p:sp>
      <p:sp>
        <p:nvSpPr>
          <p:cNvPr id="71" name="楕円 70">
            <a:extLst>
              <a:ext uri="{FF2B5EF4-FFF2-40B4-BE49-F238E27FC236}">
                <a16:creationId xmlns:a16="http://schemas.microsoft.com/office/drawing/2014/main" id="{7CA2625B-ECB4-442A-B169-1C1F108EBFFB}"/>
              </a:ext>
            </a:extLst>
          </p:cNvPr>
          <p:cNvSpPr/>
          <p:nvPr/>
        </p:nvSpPr>
        <p:spPr>
          <a:xfrm>
            <a:off x="7106332" y="3009420"/>
            <a:ext cx="1749877" cy="275772"/>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2" name="直線矢印コネクタ 71">
            <a:extLst>
              <a:ext uri="{FF2B5EF4-FFF2-40B4-BE49-F238E27FC236}">
                <a16:creationId xmlns:a16="http://schemas.microsoft.com/office/drawing/2014/main" id="{74F2BB9B-79BC-4DD3-9DAA-0C207F16EA1F}"/>
              </a:ext>
            </a:extLst>
          </p:cNvPr>
          <p:cNvCxnSpPr>
            <a:cxnSpLocks/>
            <a:endCxn id="71" idx="2"/>
          </p:cNvCxnSpPr>
          <p:nvPr/>
        </p:nvCxnSpPr>
        <p:spPr>
          <a:xfrm flipV="1">
            <a:off x="6908208" y="3147306"/>
            <a:ext cx="198124" cy="10606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76" name="楕円 75">
            <a:extLst>
              <a:ext uri="{FF2B5EF4-FFF2-40B4-BE49-F238E27FC236}">
                <a16:creationId xmlns:a16="http://schemas.microsoft.com/office/drawing/2014/main" id="{F6E6E601-EDE9-4BC8-8B68-DF53C2DBB5E3}"/>
              </a:ext>
            </a:extLst>
          </p:cNvPr>
          <p:cNvSpPr/>
          <p:nvPr/>
        </p:nvSpPr>
        <p:spPr>
          <a:xfrm>
            <a:off x="7210653" y="4849672"/>
            <a:ext cx="932279" cy="341808"/>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050"/>
              <a:t>H</a:t>
            </a:r>
            <a:r>
              <a:rPr lang="en-US" altLang="ja-JP" sz="1050" dirty="0"/>
              <a:t>BAN</a:t>
            </a:r>
          </a:p>
          <a:p>
            <a:pPr algn="ctr"/>
            <a:r>
              <a:rPr lang="en-US" altLang="ja-JP" sz="1050"/>
              <a:t>nod</a:t>
            </a:r>
            <a:r>
              <a:rPr lang="en-US" altLang="ja-JP" sz="1050" dirty="0"/>
              <a:t>e</a:t>
            </a:r>
            <a:endParaRPr lang="ja-JP" altLang="en-US" sz="1050" dirty="0"/>
          </a:p>
        </p:txBody>
      </p:sp>
      <p:cxnSp>
        <p:nvCxnSpPr>
          <p:cNvPr id="79" name="直線コネクタ 78">
            <a:extLst>
              <a:ext uri="{FF2B5EF4-FFF2-40B4-BE49-F238E27FC236}">
                <a16:creationId xmlns:a16="http://schemas.microsoft.com/office/drawing/2014/main" id="{33BCF50D-E3F2-4D95-B616-B3B9C69E76D7}"/>
              </a:ext>
            </a:extLst>
          </p:cNvPr>
          <p:cNvCxnSpPr>
            <a:cxnSpLocks/>
            <a:stCxn id="6" idx="6"/>
            <a:endCxn id="57" idx="2"/>
          </p:cNvCxnSpPr>
          <p:nvPr/>
        </p:nvCxnSpPr>
        <p:spPr>
          <a:xfrm flipV="1">
            <a:off x="4466398" y="2563674"/>
            <a:ext cx="2201304" cy="12304"/>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直線コネクタ 83">
            <a:extLst>
              <a:ext uri="{FF2B5EF4-FFF2-40B4-BE49-F238E27FC236}">
                <a16:creationId xmlns:a16="http://schemas.microsoft.com/office/drawing/2014/main" id="{3FFE30DD-5460-4185-82C8-A9CB35B59E39}"/>
              </a:ext>
            </a:extLst>
          </p:cNvPr>
          <p:cNvCxnSpPr>
            <a:cxnSpLocks/>
            <a:stCxn id="11" idx="5"/>
            <a:endCxn id="15" idx="0"/>
          </p:cNvCxnSpPr>
          <p:nvPr/>
        </p:nvCxnSpPr>
        <p:spPr>
          <a:xfrm>
            <a:off x="5812443" y="4520795"/>
            <a:ext cx="471886" cy="5697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直線コネクタ 105">
            <a:extLst>
              <a:ext uri="{FF2B5EF4-FFF2-40B4-BE49-F238E27FC236}">
                <a16:creationId xmlns:a16="http://schemas.microsoft.com/office/drawing/2014/main" id="{FD57194A-F107-4639-93C1-3FBA6283B7CC}"/>
              </a:ext>
            </a:extLst>
          </p:cNvPr>
          <p:cNvCxnSpPr>
            <a:cxnSpLocks/>
            <a:stCxn id="57" idx="5"/>
          </p:cNvCxnSpPr>
          <p:nvPr/>
        </p:nvCxnSpPr>
        <p:spPr>
          <a:xfrm>
            <a:off x="8425698" y="2821049"/>
            <a:ext cx="495572" cy="607951"/>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0" name="楕円 109">
            <a:extLst>
              <a:ext uri="{FF2B5EF4-FFF2-40B4-BE49-F238E27FC236}">
                <a16:creationId xmlns:a16="http://schemas.microsoft.com/office/drawing/2014/main" id="{5685C478-F7CC-4A45-BD91-3B3BBC7055E6}"/>
              </a:ext>
            </a:extLst>
          </p:cNvPr>
          <p:cNvSpPr/>
          <p:nvPr/>
        </p:nvSpPr>
        <p:spPr>
          <a:xfrm>
            <a:off x="8758811" y="3327855"/>
            <a:ext cx="324918" cy="277012"/>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0D519091-5D07-4166-9499-546888975DA1}"/>
              </a:ext>
            </a:extLst>
          </p:cNvPr>
          <p:cNvSpPr txBox="1"/>
          <p:nvPr/>
        </p:nvSpPr>
        <p:spPr>
          <a:xfrm>
            <a:off x="4597728" y="3035938"/>
            <a:ext cx="2980964" cy="738664"/>
          </a:xfrm>
          <a:prstGeom prst="rect">
            <a:avLst/>
          </a:prstGeom>
          <a:noFill/>
        </p:spPr>
        <p:txBody>
          <a:bodyPr wrap="square" rtlCol="0">
            <a:spAutoFit/>
          </a:bodyPr>
          <a:lstStyle/>
          <a:p>
            <a:r>
              <a:rPr lang="en-US" altLang="ja-JP" sz="1400" b="0" dirty="0"/>
              <a:t>Channel and Environmental models between VBAN coordinator and HBAN coordinators.</a:t>
            </a:r>
            <a:endParaRPr kumimoji="1" lang="ja-JP" altLang="en-US" sz="1400" b="0" dirty="0"/>
          </a:p>
        </p:txBody>
      </p:sp>
      <p:sp>
        <p:nvSpPr>
          <p:cNvPr id="117" name="楕円 116">
            <a:extLst>
              <a:ext uri="{FF2B5EF4-FFF2-40B4-BE49-F238E27FC236}">
                <a16:creationId xmlns:a16="http://schemas.microsoft.com/office/drawing/2014/main" id="{7376D1D0-8D62-43AD-A942-8361CF222A3D}"/>
              </a:ext>
            </a:extLst>
          </p:cNvPr>
          <p:cNvSpPr/>
          <p:nvPr/>
        </p:nvSpPr>
        <p:spPr>
          <a:xfrm>
            <a:off x="5267493" y="1970848"/>
            <a:ext cx="340546" cy="927114"/>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95C994B6-1287-4D96-B3DE-5D1117371C3A}"/>
              </a:ext>
            </a:extLst>
          </p:cNvPr>
          <p:cNvSpPr txBox="1"/>
          <p:nvPr/>
        </p:nvSpPr>
        <p:spPr>
          <a:xfrm>
            <a:off x="4532486" y="1328247"/>
            <a:ext cx="2980964" cy="738664"/>
          </a:xfrm>
          <a:prstGeom prst="rect">
            <a:avLst/>
          </a:prstGeom>
          <a:noFill/>
        </p:spPr>
        <p:txBody>
          <a:bodyPr wrap="square" rtlCol="0">
            <a:spAutoFit/>
          </a:bodyPr>
          <a:lstStyle/>
          <a:p>
            <a:r>
              <a:rPr lang="en-US" altLang="ja-JP" sz="1400" b="0" dirty="0"/>
              <a:t>Channel and Environmental models between VBAN coordinator and VBAN coordinators.</a:t>
            </a:r>
            <a:endParaRPr kumimoji="1" lang="ja-JP" altLang="en-US" sz="1400" b="0" dirty="0"/>
          </a:p>
        </p:txBody>
      </p:sp>
    </p:spTree>
    <p:extLst>
      <p:ext uri="{BB962C8B-B14F-4D97-AF65-F5344CB8AC3E}">
        <p14:creationId xmlns:p14="http://schemas.microsoft.com/office/powerpoint/2010/main" val="136102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Summary of Channel and Environmental Modeling Activities for BANs on TG15.6ma </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990181"/>
            <a:ext cx="6400800" cy="1752600"/>
          </a:xfrm>
        </p:spPr>
        <p:txBody>
          <a:bodyPr/>
          <a:lstStyle/>
          <a:p>
            <a:r>
              <a:rPr kumimoji="1" lang="en-US" altLang="ja-JP" sz="2400" dirty="0"/>
              <a:t>Takumi Kobayashi</a:t>
            </a:r>
            <a:r>
              <a:rPr kumimoji="1" lang="en-US" altLang="ja-JP" sz="2400" baseline="30000" dirty="0"/>
              <a:t> (1,2)</a:t>
            </a:r>
            <a:r>
              <a:rPr kumimoji="1" lang="en-US" altLang="ja-JP" sz="2400" dirty="0">
                <a:sym typeface="Times New Roman"/>
              </a:rPr>
              <a:t>, Marco Hernandez</a:t>
            </a:r>
            <a:r>
              <a:rPr kumimoji="1" lang="en-US" altLang="ja-JP" sz="2400" baseline="30000" dirty="0"/>
              <a:t> (2)</a:t>
            </a:r>
            <a:r>
              <a:rPr kumimoji="1" lang="en-US" altLang="ja-JP" sz="2400" dirty="0">
                <a:sym typeface="Times New Roman"/>
              </a:rPr>
              <a:t>, </a:t>
            </a:r>
            <a:r>
              <a:rPr kumimoji="1" lang="en-US" altLang="ja-JP" sz="2400" dirty="0" err="1">
                <a:sym typeface="Times New Roman"/>
              </a:rPr>
              <a:t>Minsoo</a:t>
            </a:r>
            <a:r>
              <a:rPr kumimoji="1" lang="en-US" altLang="ja-JP" sz="2400" dirty="0">
                <a:sym typeface="Times New Roman"/>
              </a:rPr>
              <a:t> Kim</a:t>
            </a:r>
            <a:r>
              <a:rPr kumimoji="1" lang="en-US" altLang="ja-JP" sz="2400" baseline="30000" dirty="0"/>
              <a:t> (2)</a:t>
            </a:r>
            <a:r>
              <a:rPr kumimoji="1" lang="en-US" altLang="ja-JP" sz="2400" dirty="0">
                <a:sym typeface="Times New Roman"/>
              </a:rPr>
              <a:t>, Ryuji Kohno</a:t>
            </a:r>
            <a:r>
              <a:rPr kumimoji="1" lang="en-US" altLang="ja-JP" sz="2400" baseline="30000" dirty="0"/>
              <a:t>(1,2)</a:t>
            </a:r>
          </a:p>
          <a:p>
            <a:endParaRPr kumimoji="1" lang="en-US" altLang="ja-JP" sz="2400" dirty="0"/>
          </a:p>
          <a:p>
            <a:r>
              <a:rPr kumimoji="1" lang="en-US" altLang="ja-JP" sz="2000" baseline="30000" dirty="0"/>
              <a:t>(1)</a:t>
            </a:r>
            <a:r>
              <a:rPr kumimoji="1" lang="en-US" altLang="ja-JP" sz="2000" dirty="0"/>
              <a:t>Yokohama National University, </a:t>
            </a:r>
            <a:br>
              <a:rPr kumimoji="1" lang="en-US" altLang="ja-JP" sz="2000" dirty="0"/>
            </a:br>
            <a:r>
              <a:rPr kumimoji="1" lang="en-US" altLang="ja-JP" sz="2000" baseline="30000" dirty="0"/>
              <a:t>(2)</a:t>
            </a:r>
            <a:r>
              <a:rPr kumimoji="1" lang="en-US" altLang="ja-JP" sz="2000" dirty="0"/>
              <a:t>YRP-International Ariane Institute</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July 2022</a:t>
            </a:r>
            <a:endParaRPr kumimoji="1" lang="ja-JP" altLang="en-US"/>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July 2022</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p:txBody>
          <a:bodyPr/>
          <a:lstStyle/>
          <a:p>
            <a:r>
              <a:rPr kumimoji="1" lang="en-US" altLang="ja-JP" sz="2800" dirty="0"/>
              <a:t>Channel and Environmental models of VBAN</a:t>
            </a:r>
            <a:endParaRPr kumimoji="1" lang="ja-JP" altLang="en-US" sz="2800" dirty="0"/>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M.Kim, M. Hernandez, R.Kohno (YNU/YRP-IAI)</a:t>
            </a:r>
            <a:endParaRPr lang="en-US" dirty="0"/>
          </a:p>
        </p:txBody>
      </p:sp>
      <p:grpSp>
        <p:nvGrpSpPr>
          <p:cNvPr id="28" name="グループ化 27">
            <a:extLst>
              <a:ext uri="{FF2B5EF4-FFF2-40B4-BE49-F238E27FC236}">
                <a16:creationId xmlns:a16="http://schemas.microsoft.com/office/drawing/2014/main" id="{780AEBF9-40E4-9D15-290B-CFEA700B7E12}"/>
              </a:ext>
            </a:extLst>
          </p:cNvPr>
          <p:cNvGrpSpPr/>
          <p:nvPr/>
        </p:nvGrpSpPr>
        <p:grpSpPr>
          <a:xfrm>
            <a:off x="2583422" y="2857417"/>
            <a:ext cx="5380855" cy="2042941"/>
            <a:chOff x="914400" y="1593575"/>
            <a:chExt cx="7599285" cy="2885209"/>
          </a:xfrm>
        </p:grpSpPr>
        <p:cxnSp>
          <p:nvCxnSpPr>
            <p:cNvPr id="33" name="直線コネクタ 32">
              <a:extLst>
                <a:ext uri="{FF2B5EF4-FFF2-40B4-BE49-F238E27FC236}">
                  <a16:creationId xmlns:a16="http://schemas.microsoft.com/office/drawing/2014/main" id="{0E6F5504-9985-9814-F0D6-98E9B84065F6}"/>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25EBAF02-9047-B5B8-41B2-25C0EBC4604C}"/>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3107A9F-C6CB-93A8-FA69-2B2A5FB0CB9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8D9204E-630E-3E6C-6272-33D056F93F7A}"/>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44B6012-41A4-F957-C1F7-1FA741462364}"/>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659A4F-93A7-83B1-8C7A-195DADDE2F6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C43B972-5C07-880A-20AF-758A287B5D54}"/>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B5845DE-35EA-448D-C97A-245C33A6E304}"/>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0630E1F5-8FCB-C264-52D9-FDFF686C4BA6}"/>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楕円 41">
              <a:extLst>
                <a:ext uri="{FF2B5EF4-FFF2-40B4-BE49-F238E27FC236}">
                  <a16:creationId xmlns:a16="http://schemas.microsoft.com/office/drawing/2014/main" id="{5A49891A-B701-E020-18F6-E6C0F9DE87DA}"/>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3" name="楕円 42">
            <a:extLst>
              <a:ext uri="{FF2B5EF4-FFF2-40B4-BE49-F238E27FC236}">
                <a16:creationId xmlns:a16="http://schemas.microsoft.com/office/drawing/2014/main" id="{6C2FDBE0-D4B0-2891-47C7-5EF005C4C654}"/>
              </a:ext>
            </a:extLst>
          </p:cNvPr>
          <p:cNvSpPr/>
          <p:nvPr/>
        </p:nvSpPr>
        <p:spPr>
          <a:xfrm>
            <a:off x="6105364" y="267141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44" name="楕円 43">
            <a:extLst>
              <a:ext uri="{FF2B5EF4-FFF2-40B4-BE49-F238E27FC236}">
                <a16:creationId xmlns:a16="http://schemas.microsoft.com/office/drawing/2014/main" id="{7175F5FB-1261-0B0D-EEE1-98D3BD7D535D}"/>
              </a:ext>
            </a:extLst>
          </p:cNvPr>
          <p:cNvSpPr/>
          <p:nvPr/>
        </p:nvSpPr>
        <p:spPr>
          <a:xfrm>
            <a:off x="4431173" y="26904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45" name="楕円 44">
            <a:extLst>
              <a:ext uri="{FF2B5EF4-FFF2-40B4-BE49-F238E27FC236}">
                <a16:creationId xmlns:a16="http://schemas.microsoft.com/office/drawing/2014/main" id="{41EDD3ED-E429-23C0-2705-58517369FCEC}"/>
              </a:ext>
            </a:extLst>
          </p:cNvPr>
          <p:cNvSpPr/>
          <p:nvPr/>
        </p:nvSpPr>
        <p:spPr>
          <a:xfrm>
            <a:off x="4078583" y="33376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nvGrpSpPr>
          <p:cNvPr id="46" name="グループ化 45">
            <a:extLst>
              <a:ext uri="{FF2B5EF4-FFF2-40B4-BE49-F238E27FC236}">
                <a16:creationId xmlns:a16="http://schemas.microsoft.com/office/drawing/2014/main" id="{53AC1DEF-9F40-A3B5-586A-11FE93CA9F3F}"/>
              </a:ext>
            </a:extLst>
          </p:cNvPr>
          <p:cNvGrpSpPr/>
          <p:nvPr/>
        </p:nvGrpSpPr>
        <p:grpSpPr>
          <a:xfrm>
            <a:off x="4374144" y="2958452"/>
            <a:ext cx="791286" cy="1260246"/>
            <a:chOff x="3233366" y="3967563"/>
            <a:chExt cx="791286" cy="1260246"/>
          </a:xfrm>
        </p:grpSpPr>
        <p:sp>
          <p:nvSpPr>
            <p:cNvPr id="47" name="楕円 46">
              <a:extLst>
                <a:ext uri="{FF2B5EF4-FFF2-40B4-BE49-F238E27FC236}">
                  <a16:creationId xmlns:a16="http://schemas.microsoft.com/office/drawing/2014/main" id="{20AF2DB4-DBAC-174C-40B9-154E9868268B}"/>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48" name="四角形: 角を丸くする 47">
              <a:extLst>
                <a:ext uri="{FF2B5EF4-FFF2-40B4-BE49-F238E27FC236}">
                  <a16:creationId xmlns:a16="http://schemas.microsoft.com/office/drawing/2014/main" id="{4A605C88-A7E5-98A7-AD2A-045AB0376A2C}"/>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49" name="四角形: 角を丸くする 48">
              <a:extLst>
                <a:ext uri="{FF2B5EF4-FFF2-40B4-BE49-F238E27FC236}">
                  <a16:creationId xmlns:a16="http://schemas.microsoft.com/office/drawing/2014/main" id="{8BEB25A3-9926-3027-9E0F-41F1B8881F9B}"/>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50" name="四角形: 角を丸くする 49">
              <a:extLst>
                <a:ext uri="{FF2B5EF4-FFF2-40B4-BE49-F238E27FC236}">
                  <a16:creationId xmlns:a16="http://schemas.microsoft.com/office/drawing/2014/main" id="{215B65D4-9868-C4A7-0CEB-712E232C280A}"/>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grpSp>
      <p:sp>
        <p:nvSpPr>
          <p:cNvPr id="51" name="楕円 50">
            <a:extLst>
              <a:ext uri="{FF2B5EF4-FFF2-40B4-BE49-F238E27FC236}">
                <a16:creationId xmlns:a16="http://schemas.microsoft.com/office/drawing/2014/main" id="{CF494BAD-9C65-B5D0-7CB4-982EF0271AE3}"/>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52" name="楕円 51">
            <a:extLst>
              <a:ext uri="{FF2B5EF4-FFF2-40B4-BE49-F238E27FC236}">
                <a16:creationId xmlns:a16="http://schemas.microsoft.com/office/drawing/2014/main" id="{C00308B6-B34A-B6EA-C097-522A5B550479}"/>
              </a:ext>
            </a:extLst>
          </p:cNvPr>
          <p:cNvSpPr/>
          <p:nvPr/>
        </p:nvSpPr>
        <p:spPr>
          <a:xfrm>
            <a:off x="2465367" y="375813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pic>
        <p:nvPicPr>
          <p:cNvPr id="53" name="図 52" descr="アイコン&#10;&#10;自動的に生成された説明">
            <a:extLst>
              <a:ext uri="{FF2B5EF4-FFF2-40B4-BE49-F238E27FC236}">
                <a16:creationId xmlns:a16="http://schemas.microsoft.com/office/drawing/2014/main" id="{1AFC58BE-56B1-5628-5EF8-BFECB7FBBA74}"/>
              </a:ext>
            </a:extLst>
          </p:cNvPr>
          <p:cNvPicPr>
            <a:picLocks noChangeAspect="1"/>
          </p:cNvPicPr>
          <p:nvPr/>
        </p:nvPicPr>
        <p:blipFill rotWithShape="1">
          <a:blip r:embed="rId2">
            <a:extLst>
              <a:ext uri="{28A0092B-C50C-407E-A947-70E740481C1C}">
                <a14:useLocalDpi xmlns:a14="http://schemas.microsoft.com/office/drawing/2010/main" val="0"/>
              </a:ext>
            </a:extLst>
          </a:blip>
          <a:srcRect l="6059" t="7408" r="78641" b="52104"/>
          <a:stretch/>
        </p:blipFill>
        <p:spPr>
          <a:xfrm>
            <a:off x="114634" y="2289028"/>
            <a:ext cx="1399025" cy="2776678"/>
          </a:xfrm>
          <a:prstGeom prst="rect">
            <a:avLst/>
          </a:prstGeom>
        </p:spPr>
      </p:pic>
      <p:sp>
        <p:nvSpPr>
          <p:cNvPr id="54" name="楕円 53">
            <a:extLst>
              <a:ext uri="{FF2B5EF4-FFF2-40B4-BE49-F238E27FC236}">
                <a16:creationId xmlns:a16="http://schemas.microsoft.com/office/drawing/2014/main" id="{1D9BA2B1-AFA3-5FA9-B297-67AEC1FFFB32}"/>
              </a:ext>
            </a:extLst>
          </p:cNvPr>
          <p:cNvSpPr/>
          <p:nvPr/>
        </p:nvSpPr>
        <p:spPr>
          <a:xfrm>
            <a:off x="1375634" y="35548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55" name="直線矢印コネクタ 54">
            <a:extLst>
              <a:ext uri="{FF2B5EF4-FFF2-40B4-BE49-F238E27FC236}">
                <a16:creationId xmlns:a16="http://schemas.microsoft.com/office/drawing/2014/main" id="{BC4A00CF-B4B7-3C7B-7273-887412D59971}"/>
              </a:ext>
            </a:extLst>
          </p:cNvPr>
          <p:cNvCxnSpPr>
            <a:cxnSpLocks/>
            <a:endCxn id="43" idx="2"/>
          </p:cNvCxnSpPr>
          <p:nvPr/>
        </p:nvCxnSpPr>
        <p:spPr>
          <a:xfrm flipV="1">
            <a:off x="4629969" y="275378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56" name="テキスト ボックス 55">
            <a:extLst>
              <a:ext uri="{FF2B5EF4-FFF2-40B4-BE49-F238E27FC236}">
                <a16:creationId xmlns:a16="http://schemas.microsoft.com/office/drawing/2014/main" id="{375FA8B7-7015-112F-11DD-7F9428508AFF}"/>
              </a:ext>
            </a:extLst>
          </p:cNvPr>
          <p:cNvSpPr txBox="1"/>
          <p:nvPr/>
        </p:nvSpPr>
        <p:spPr>
          <a:xfrm>
            <a:off x="4383326" y="1901293"/>
            <a:ext cx="2987320" cy="276999"/>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S11:</a:t>
            </a:r>
            <a:r>
              <a:rPr lang="ja-JP" altLang="en-US" sz="1200" dirty="0">
                <a:solidFill>
                  <a:srgbClr val="000000"/>
                </a:solidFill>
              </a:rPr>
              <a:t> </a:t>
            </a:r>
            <a:r>
              <a:rPr lang="en-US" altLang="ja-JP" sz="1200" dirty="0">
                <a:solidFill>
                  <a:srgbClr val="000000"/>
                </a:solidFill>
              </a:rPr>
              <a:t>On-vehicle to on-vehicle (LOS)</a:t>
            </a:r>
            <a:endParaRPr lang="ja-JP" altLang="ja-JP" sz="1200" dirty="0">
              <a:effectLst/>
            </a:endParaRPr>
          </a:p>
        </p:txBody>
      </p:sp>
      <p:sp>
        <p:nvSpPr>
          <p:cNvPr id="57" name="テキスト ボックス 56">
            <a:extLst>
              <a:ext uri="{FF2B5EF4-FFF2-40B4-BE49-F238E27FC236}">
                <a16:creationId xmlns:a16="http://schemas.microsoft.com/office/drawing/2014/main" id="{6E895503-1D18-E981-1B34-07E14D0D83AE}"/>
              </a:ext>
            </a:extLst>
          </p:cNvPr>
          <p:cNvSpPr txBox="1"/>
          <p:nvPr/>
        </p:nvSpPr>
        <p:spPr>
          <a:xfrm>
            <a:off x="3194220" y="3797364"/>
            <a:ext cx="1638201"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a:t>
            </a:r>
            <a:endParaRPr lang="ja-JP" altLang="ja-JP" sz="1200" dirty="0">
              <a:effectLst/>
            </a:endParaRPr>
          </a:p>
        </p:txBody>
      </p:sp>
      <p:sp>
        <p:nvSpPr>
          <p:cNvPr id="58" name="テキスト ボックス 57">
            <a:extLst>
              <a:ext uri="{FF2B5EF4-FFF2-40B4-BE49-F238E27FC236}">
                <a16:creationId xmlns:a16="http://schemas.microsoft.com/office/drawing/2014/main" id="{99FC9B1A-28DB-BD46-2EC0-56DAB2F0DC07}"/>
              </a:ext>
            </a:extLst>
          </p:cNvPr>
          <p:cNvSpPr txBox="1"/>
          <p:nvPr/>
        </p:nvSpPr>
        <p:spPr>
          <a:xfrm>
            <a:off x="1164870" y="2127022"/>
            <a:ext cx="2129689"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S13:</a:t>
            </a:r>
            <a:r>
              <a:rPr lang="ja-JP" altLang="en-US" sz="1200" dirty="0">
                <a:solidFill>
                  <a:srgbClr val="000000"/>
                </a:solidFill>
              </a:rPr>
              <a:t> </a:t>
            </a:r>
            <a:r>
              <a:rPr lang="en-US" altLang="ja-JP" sz="1200" dirty="0">
                <a:solidFill>
                  <a:srgbClr val="000000"/>
                </a:solidFill>
              </a:rPr>
              <a:t>On-vehicle to surrounding vehicle (LOS)</a:t>
            </a:r>
            <a:endParaRPr lang="ja-JP" altLang="ja-JP" sz="1200" dirty="0">
              <a:effectLst/>
            </a:endParaRPr>
          </a:p>
        </p:txBody>
      </p:sp>
      <p:cxnSp>
        <p:nvCxnSpPr>
          <p:cNvPr id="59" name="直線矢印コネクタ 58">
            <a:extLst>
              <a:ext uri="{FF2B5EF4-FFF2-40B4-BE49-F238E27FC236}">
                <a16:creationId xmlns:a16="http://schemas.microsoft.com/office/drawing/2014/main" id="{E0B4E165-4E90-0A90-1380-2809CC64FF22}"/>
              </a:ext>
            </a:extLst>
          </p:cNvPr>
          <p:cNvCxnSpPr>
            <a:cxnSpLocks/>
            <a:endCxn id="51" idx="2"/>
          </p:cNvCxnSpPr>
          <p:nvPr/>
        </p:nvCxnSpPr>
        <p:spPr>
          <a:xfrm>
            <a:off x="4291158" y="3408777"/>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E24F4FEB-9E7A-9E87-0E20-4007FE248C60}"/>
              </a:ext>
            </a:extLst>
          </p:cNvPr>
          <p:cNvCxnSpPr>
            <a:stCxn id="57" idx="0"/>
          </p:cNvCxnSpPr>
          <p:nvPr/>
        </p:nvCxnSpPr>
        <p:spPr>
          <a:xfrm flipV="1">
            <a:off x="4013321" y="3496435"/>
            <a:ext cx="417852" cy="30092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0D64C63E-1B7E-4FB9-CE32-6121A6607635}"/>
              </a:ext>
            </a:extLst>
          </p:cNvPr>
          <p:cNvCxnSpPr>
            <a:cxnSpLocks/>
            <a:endCxn id="56" idx="2"/>
          </p:cNvCxnSpPr>
          <p:nvPr/>
        </p:nvCxnSpPr>
        <p:spPr>
          <a:xfrm flipV="1">
            <a:off x="5367666" y="2178292"/>
            <a:ext cx="509320" cy="56145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 name="直線コネクタ 61">
            <a:extLst>
              <a:ext uri="{FF2B5EF4-FFF2-40B4-BE49-F238E27FC236}">
                <a16:creationId xmlns:a16="http://schemas.microsoft.com/office/drawing/2014/main" id="{497E89A9-825C-3BC3-55C1-F4DE5DEF7834}"/>
              </a:ext>
            </a:extLst>
          </p:cNvPr>
          <p:cNvCxnSpPr>
            <a:cxnSpLocks/>
            <a:endCxn id="58" idx="2"/>
          </p:cNvCxnSpPr>
          <p:nvPr/>
        </p:nvCxnSpPr>
        <p:spPr>
          <a:xfrm flipV="1">
            <a:off x="1771967" y="2588687"/>
            <a:ext cx="457748" cy="113090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3" name="直線矢印コネクタ 62">
            <a:extLst>
              <a:ext uri="{FF2B5EF4-FFF2-40B4-BE49-F238E27FC236}">
                <a16:creationId xmlns:a16="http://schemas.microsoft.com/office/drawing/2014/main" id="{5DB0EA9B-B8CA-77C5-E078-667DFD697D41}"/>
              </a:ext>
            </a:extLst>
          </p:cNvPr>
          <p:cNvCxnSpPr>
            <a:cxnSpLocks/>
            <a:stCxn id="54" idx="5"/>
            <a:endCxn id="52" idx="2"/>
          </p:cNvCxnSpPr>
          <p:nvPr/>
        </p:nvCxnSpPr>
        <p:spPr>
          <a:xfrm>
            <a:off x="1545318" y="3695462"/>
            <a:ext cx="920049" cy="1450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64" name="直線矢印コネクタ 63">
            <a:extLst>
              <a:ext uri="{FF2B5EF4-FFF2-40B4-BE49-F238E27FC236}">
                <a16:creationId xmlns:a16="http://schemas.microsoft.com/office/drawing/2014/main" id="{7F916082-15F3-7D3F-44BD-F7059E48E229}"/>
              </a:ext>
            </a:extLst>
          </p:cNvPr>
          <p:cNvCxnSpPr>
            <a:cxnSpLocks/>
            <a:stCxn id="52" idx="6"/>
            <a:endCxn id="45" idx="3"/>
          </p:cNvCxnSpPr>
          <p:nvPr/>
        </p:nvCxnSpPr>
        <p:spPr>
          <a:xfrm flipV="1">
            <a:off x="2664164" y="3478262"/>
            <a:ext cx="1443532" cy="3622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65" name="テキスト ボックス 64">
            <a:extLst>
              <a:ext uri="{FF2B5EF4-FFF2-40B4-BE49-F238E27FC236}">
                <a16:creationId xmlns:a16="http://schemas.microsoft.com/office/drawing/2014/main" id="{BDD2CFA1-1AA1-BC3A-A6AE-7EEF36E2CE8E}"/>
              </a:ext>
            </a:extLst>
          </p:cNvPr>
          <p:cNvSpPr txBox="1"/>
          <p:nvPr/>
        </p:nvSpPr>
        <p:spPr>
          <a:xfrm>
            <a:off x="2347335" y="2835448"/>
            <a:ext cx="1572493"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S9: On-vehicle to in- vehicle</a:t>
            </a:r>
            <a:endParaRPr lang="ja-JP" altLang="ja-JP" sz="1200" dirty="0">
              <a:effectLst/>
            </a:endParaRPr>
          </a:p>
        </p:txBody>
      </p:sp>
      <p:cxnSp>
        <p:nvCxnSpPr>
          <p:cNvPr id="66" name="直線コネクタ 65">
            <a:extLst>
              <a:ext uri="{FF2B5EF4-FFF2-40B4-BE49-F238E27FC236}">
                <a16:creationId xmlns:a16="http://schemas.microsoft.com/office/drawing/2014/main" id="{65782209-90E6-43D4-01AD-60DE93B9EEC8}"/>
              </a:ext>
            </a:extLst>
          </p:cNvPr>
          <p:cNvCxnSpPr>
            <a:cxnSpLocks/>
            <a:endCxn id="65" idx="2"/>
          </p:cNvCxnSpPr>
          <p:nvPr/>
        </p:nvCxnSpPr>
        <p:spPr>
          <a:xfrm flipV="1">
            <a:off x="3048816" y="3297113"/>
            <a:ext cx="84766" cy="4044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7" name="楕円 66">
            <a:extLst>
              <a:ext uri="{FF2B5EF4-FFF2-40B4-BE49-F238E27FC236}">
                <a16:creationId xmlns:a16="http://schemas.microsoft.com/office/drawing/2014/main" id="{072275AF-4351-2E02-0181-0427510009C1}"/>
              </a:ext>
            </a:extLst>
          </p:cNvPr>
          <p:cNvSpPr/>
          <p:nvPr/>
        </p:nvSpPr>
        <p:spPr>
          <a:xfrm>
            <a:off x="61460" y="349145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68" name="直線矢印コネクタ 67">
            <a:extLst>
              <a:ext uri="{FF2B5EF4-FFF2-40B4-BE49-F238E27FC236}">
                <a16:creationId xmlns:a16="http://schemas.microsoft.com/office/drawing/2014/main" id="{0C4159CE-121E-2204-517D-B40BB217DD26}"/>
              </a:ext>
            </a:extLst>
          </p:cNvPr>
          <p:cNvCxnSpPr>
            <a:cxnSpLocks/>
            <a:endCxn id="52" idx="3"/>
          </p:cNvCxnSpPr>
          <p:nvPr/>
        </p:nvCxnSpPr>
        <p:spPr>
          <a:xfrm>
            <a:off x="199568" y="3643989"/>
            <a:ext cx="2294912" cy="25476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69" name="直線コネクタ 68">
            <a:extLst>
              <a:ext uri="{FF2B5EF4-FFF2-40B4-BE49-F238E27FC236}">
                <a16:creationId xmlns:a16="http://schemas.microsoft.com/office/drawing/2014/main" id="{15D95C69-F1E9-611B-8623-62080A543870}"/>
              </a:ext>
            </a:extLst>
          </p:cNvPr>
          <p:cNvCxnSpPr>
            <a:cxnSpLocks/>
            <a:stCxn id="70" idx="0"/>
          </p:cNvCxnSpPr>
          <p:nvPr/>
        </p:nvCxnSpPr>
        <p:spPr>
          <a:xfrm flipH="1" flipV="1">
            <a:off x="1553034" y="3808729"/>
            <a:ext cx="87837" cy="4606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テキスト ボックス 69">
            <a:extLst>
              <a:ext uri="{FF2B5EF4-FFF2-40B4-BE49-F238E27FC236}">
                <a16:creationId xmlns:a16="http://schemas.microsoft.com/office/drawing/2014/main" id="{2CF8DF61-972F-B92C-CD32-A685BD6F39D4}"/>
              </a:ext>
            </a:extLst>
          </p:cNvPr>
          <p:cNvSpPr txBox="1"/>
          <p:nvPr/>
        </p:nvSpPr>
        <p:spPr>
          <a:xfrm>
            <a:off x="576026" y="4269351"/>
            <a:ext cx="2129689" cy="646331"/>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S14:</a:t>
            </a:r>
            <a:r>
              <a:rPr lang="ja-JP" altLang="en-US" sz="1200" dirty="0">
                <a:solidFill>
                  <a:srgbClr val="000000"/>
                </a:solidFill>
              </a:rPr>
              <a:t> </a:t>
            </a:r>
            <a:r>
              <a:rPr lang="en-US" altLang="ja-JP" sz="1200" dirty="0">
                <a:solidFill>
                  <a:srgbClr val="000000"/>
                </a:solidFill>
              </a:rPr>
              <a:t>On-vehicle to surrounding vehicle (NLOS)</a:t>
            </a:r>
            <a:endParaRPr lang="ja-JP" altLang="ja-JP" sz="1200" dirty="0">
              <a:effectLst/>
            </a:endParaRPr>
          </a:p>
        </p:txBody>
      </p:sp>
      <p:sp>
        <p:nvSpPr>
          <p:cNvPr id="71" name="楕円 70">
            <a:extLst>
              <a:ext uri="{FF2B5EF4-FFF2-40B4-BE49-F238E27FC236}">
                <a16:creationId xmlns:a16="http://schemas.microsoft.com/office/drawing/2014/main" id="{E948AC71-FC2A-C880-557C-80802EB20D17}"/>
              </a:ext>
            </a:extLst>
          </p:cNvPr>
          <p:cNvSpPr/>
          <p:nvPr/>
        </p:nvSpPr>
        <p:spPr>
          <a:xfrm>
            <a:off x="5668068" y="42652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72" name="直線矢印コネクタ 71">
            <a:extLst>
              <a:ext uri="{FF2B5EF4-FFF2-40B4-BE49-F238E27FC236}">
                <a16:creationId xmlns:a16="http://schemas.microsoft.com/office/drawing/2014/main" id="{2B9ED00E-85EE-2F8A-D70F-7247CBB8CC7A}"/>
              </a:ext>
            </a:extLst>
          </p:cNvPr>
          <p:cNvCxnSpPr>
            <a:cxnSpLocks/>
            <a:stCxn id="71" idx="0"/>
            <a:endCxn id="43" idx="4"/>
          </p:cNvCxnSpPr>
          <p:nvPr/>
        </p:nvCxnSpPr>
        <p:spPr>
          <a:xfrm flipV="1">
            <a:off x="5767467" y="2836158"/>
            <a:ext cx="437296" cy="14291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73" name="直線コネクタ 72">
            <a:extLst>
              <a:ext uri="{FF2B5EF4-FFF2-40B4-BE49-F238E27FC236}">
                <a16:creationId xmlns:a16="http://schemas.microsoft.com/office/drawing/2014/main" id="{C945F7CE-D9C3-55ED-3D24-7A61D90D3008}"/>
              </a:ext>
            </a:extLst>
          </p:cNvPr>
          <p:cNvCxnSpPr>
            <a:cxnSpLocks/>
          </p:cNvCxnSpPr>
          <p:nvPr/>
        </p:nvCxnSpPr>
        <p:spPr>
          <a:xfrm flipV="1">
            <a:off x="6056993" y="2890157"/>
            <a:ext cx="698238" cy="4456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4" name="テキスト ボックス 73">
            <a:extLst>
              <a:ext uri="{FF2B5EF4-FFF2-40B4-BE49-F238E27FC236}">
                <a16:creationId xmlns:a16="http://schemas.microsoft.com/office/drawing/2014/main" id="{59BCDACA-622D-CAFC-9B73-3C3E9407C625}"/>
              </a:ext>
            </a:extLst>
          </p:cNvPr>
          <p:cNvSpPr txBox="1"/>
          <p:nvPr/>
        </p:nvSpPr>
        <p:spPr>
          <a:xfrm>
            <a:off x="6543485" y="2428250"/>
            <a:ext cx="1755022"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S12:</a:t>
            </a:r>
            <a:r>
              <a:rPr lang="ja-JP" altLang="en-US" sz="1200" dirty="0">
                <a:solidFill>
                  <a:srgbClr val="000000"/>
                </a:solidFill>
              </a:rPr>
              <a:t> </a:t>
            </a:r>
            <a:r>
              <a:rPr lang="en-US" altLang="ja-JP" sz="1200" dirty="0">
                <a:solidFill>
                  <a:srgbClr val="000000"/>
                </a:solidFill>
              </a:rPr>
              <a:t>On-vehicle to on-vehicle (NLOS)</a:t>
            </a:r>
            <a:endParaRPr lang="ja-JP" altLang="ja-JP" sz="1200" dirty="0">
              <a:effectLst/>
            </a:endParaRPr>
          </a:p>
        </p:txBody>
      </p:sp>
      <p:sp>
        <p:nvSpPr>
          <p:cNvPr id="75" name="楕円 74">
            <a:extLst>
              <a:ext uri="{FF2B5EF4-FFF2-40B4-BE49-F238E27FC236}">
                <a16:creationId xmlns:a16="http://schemas.microsoft.com/office/drawing/2014/main" id="{817AF974-1F19-F9EE-7F2B-B64BB5F5CD13}"/>
              </a:ext>
            </a:extLst>
          </p:cNvPr>
          <p:cNvSpPr/>
          <p:nvPr/>
        </p:nvSpPr>
        <p:spPr>
          <a:xfrm>
            <a:off x="7171849" y="36954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76" name="楕円 75">
            <a:extLst>
              <a:ext uri="{FF2B5EF4-FFF2-40B4-BE49-F238E27FC236}">
                <a16:creationId xmlns:a16="http://schemas.microsoft.com/office/drawing/2014/main" id="{BE3EB217-B93B-7B2A-E9CC-ED643058DD50}"/>
              </a:ext>
            </a:extLst>
          </p:cNvPr>
          <p:cNvSpPr/>
          <p:nvPr/>
        </p:nvSpPr>
        <p:spPr>
          <a:xfrm>
            <a:off x="8789398" y="35354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77" name="直線矢印コネクタ 76">
            <a:extLst>
              <a:ext uri="{FF2B5EF4-FFF2-40B4-BE49-F238E27FC236}">
                <a16:creationId xmlns:a16="http://schemas.microsoft.com/office/drawing/2014/main" id="{BE9895AE-3229-3850-CCC9-77320DE24B3B}"/>
              </a:ext>
            </a:extLst>
          </p:cNvPr>
          <p:cNvCxnSpPr>
            <a:cxnSpLocks/>
            <a:stCxn id="75" idx="6"/>
            <a:endCxn id="76" idx="2"/>
          </p:cNvCxnSpPr>
          <p:nvPr/>
        </p:nvCxnSpPr>
        <p:spPr>
          <a:xfrm flipV="1">
            <a:off x="7370646" y="3617802"/>
            <a:ext cx="1418752" cy="1600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78" name="直線コネクタ 77">
            <a:extLst>
              <a:ext uri="{FF2B5EF4-FFF2-40B4-BE49-F238E27FC236}">
                <a16:creationId xmlns:a16="http://schemas.microsoft.com/office/drawing/2014/main" id="{AF157D8E-73AC-8FB2-ED54-0E420DD35F59}"/>
              </a:ext>
            </a:extLst>
          </p:cNvPr>
          <p:cNvCxnSpPr>
            <a:cxnSpLocks/>
          </p:cNvCxnSpPr>
          <p:nvPr/>
        </p:nvCxnSpPr>
        <p:spPr>
          <a:xfrm flipH="1">
            <a:off x="8267681" y="3440482"/>
            <a:ext cx="90240" cy="2463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9" name="テキスト ボックス 78">
            <a:extLst>
              <a:ext uri="{FF2B5EF4-FFF2-40B4-BE49-F238E27FC236}">
                <a16:creationId xmlns:a16="http://schemas.microsoft.com/office/drawing/2014/main" id="{418130BC-775B-3610-254E-999586602BF1}"/>
              </a:ext>
            </a:extLst>
          </p:cNvPr>
          <p:cNvSpPr txBox="1"/>
          <p:nvPr/>
        </p:nvSpPr>
        <p:spPr>
          <a:xfrm>
            <a:off x="7281194" y="3024332"/>
            <a:ext cx="1755022"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S10:</a:t>
            </a:r>
            <a:r>
              <a:rPr lang="ja-JP" altLang="en-US" sz="1200" dirty="0">
                <a:solidFill>
                  <a:srgbClr val="000000"/>
                </a:solidFill>
              </a:rPr>
              <a:t> </a:t>
            </a:r>
            <a:r>
              <a:rPr lang="en-US" altLang="ja-JP" sz="1200" dirty="0">
                <a:solidFill>
                  <a:srgbClr val="000000"/>
                </a:solidFill>
              </a:rPr>
              <a:t>In-vehicle to external</a:t>
            </a:r>
            <a:endParaRPr lang="ja-JP" altLang="ja-JP" sz="1200" dirty="0">
              <a:effectLst/>
            </a:endParaRPr>
          </a:p>
        </p:txBody>
      </p:sp>
    </p:spTree>
    <p:extLst>
      <p:ext uri="{BB962C8B-B14F-4D97-AF65-F5344CB8AC3E}">
        <p14:creationId xmlns:p14="http://schemas.microsoft.com/office/powerpoint/2010/main" val="3064251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July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21</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8</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4" y="1284768"/>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04957" y="4004100"/>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p>
          <a:p>
            <a:pPr marL="742950" lvl="1" indent="-285750">
              <a:buFontTx/>
              <a:buChar char="-"/>
            </a:pPr>
            <a:r>
              <a:rPr lang="en-US" altLang="ja-JP" b="0" dirty="0"/>
              <a:t>Symmetric environmental model</a:t>
            </a:r>
          </a:p>
          <a:p>
            <a:pPr marL="742950" lvl="1" indent="-285750">
              <a:buFontTx/>
              <a:buChar char="-"/>
            </a:pPr>
            <a:r>
              <a:rPr lang="en-US" altLang="ja-JP" b="0" dirty="0"/>
              <a:t>EMI from </a:t>
            </a:r>
            <a:r>
              <a:rPr lang="en-US" altLang="ja-JP" b="0" dirty="0">
                <a:effectLst/>
              </a:rPr>
              <a:t>engine and electric system are negligible. =&gt; channel model</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4" y="3748492"/>
            <a:ext cx="3510435" cy="369332"/>
          </a:xfrm>
          <a:prstGeom prst="rect">
            <a:avLst/>
          </a:prstGeom>
          <a:noFill/>
        </p:spPr>
        <p:txBody>
          <a:bodyPr wrap="square">
            <a:spAutoFit/>
          </a:bodyPr>
          <a:lstStyle/>
          <a:p>
            <a:r>
              <a:rPr lang="en-US" altLang="ja-JP" u="sng" dirty="0"/>
              <a:t>Use case</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pSp>
        <p:nvGrpSpPr>
          <p:cNvPr id="49" name="グループ化 48">
            <a:extLst>
              <a:ext uri="{FF2B5EF4-FFF2-40B4-BE49-F238E27FC236}">
                <a16:creationId xmlns:a16="http://schemas.microsoft.com/office/drawing/2014/main" id="{D318F0FB-54E8-4B90-A43A-315A81C6A608}"/>
              </a:ext>
            </a:extLst>
          </p:cNvPr>
          <p:cNvGrpSpPr/>
          <p:nvPr/>
        </p:nvGrpSpPr>
        <p:grpSpPr>
          <a:xfrm>
            <a:off x="1990817" y="1702260"/>
            <a:ext cx="5380855" cy="2042941"/>
            <a:chOff x="914400" y="1593575"/>
            <a:chExt cx="7599285" cy="2885209"/>
          </a:xfrm>
        </p:grpSpPr>
        <p:cxnSp>
          <p:nvCxnSpPr>
            <p:cNvPr id="50" name="直線コネクタ 49">
              <a:extLst>
                <a:ext uri="{FF2B5EF4-FFF2-40B4-BE49-F238E27FC236}">
                  <a16:creationId xmlns:a16="http://schemas.microsoft.com/office/drawing/2014/main" id="{25BFC092-213A-490E-A03F-606B965798C9}"/>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9D50F3-74F7-427D-84D9-018B883E33E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FC55AFC1-CD00-4D34-A709-5D56BCB9453A}"/>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D96878D-E1E3-4DF8-A832-928FFBF4B935}"/>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4328424-02F5-4162-8900-32C4E3442137}"/>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D14D5B13-F8FE-45A7-AEF1-F9F08597235C}"/>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380318C4-015A-4DBC-AC01-3D1950B8953A}"/>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6996489E-9019-4B15-99CC-62516BCF67DE}"/>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8" name="楕円 57">
              <a:extLst>
                <a:ext uri="{FF2B5EF4-FFF2-40B4-BE49-F238E27FC236}">
                  <a16:creationId xmlns:a16="http://schemas.microsoft.com/office/drawing/2014/main" id="{692ECCC4-B654-4952-A18E-37D47BEFC7F7}"/>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楕円 60">
              <a:extLst>
                <a:ext uri="{FF2B5EF4-FFF2-40B4-BE49-F238E27FC236}">
                  <a16:creationId xmlns:a16="http://schemas.microsoft.com/office/drawing/2014/main" id="{CB1D60F3-40DE-4412-B2D9-8B71FB3C3751}"/>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63" name="楕円 62">
            <a:extLst>
              <a:ext uri="{FF2B5EF4-FFF2-40B4-BE49-F238E27FC236}">
                <a16:creationId xmlns:a16="http://schemas.microsoft.com/office/drawing/2014/main" id="{7178CF9E-759C-4349-AC28-E429158B4DDD}"/>
              </a:ext>
            </a:extLst>
          </p:cNvPr>
          <p:cNvSpPr/>
          <p:nvPr/>
        </p:nvSpPr>
        <p:spPr>
          <a:xfrm>
            <a:off x="5604375" y="179824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3531794" y="211672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0" name="グループ化 69">
            <a:extLst>
              <a:ext uri="{FF2B5EF4-FFF2-40B4-BE49-F238E27FC236}">
                <a16:creationId xmlns:a16="http://schemas.microsoft.com/office/drawing/2014/main" id="{FD3E75BC-08ED-496B-9726-573A7CB9872B}"/>
              </a:ext>
            </a:extLst>
          </p:cNvPr>
          <p:cNvGrpSpPr/>
          <p:nvPr/>
        </p:nvGrpSpPr>
        <p:grpSpPr>
          <a:xfrm>
            <a:off x="3828169" y="1770375"/>
            <a:ext cx="791286" cy="1260246"/>
            <a:chOff x="3233366" y="3967563"/>
            <a:chExt cx="791286" cy="1260246"/>
          </a:xfrm>
        </p:grpSpPr>
        <p:sp>
          <p:nvSpPr>
            <p:cNvPr id="71" name="楕円 70">
              <a:extLst>
                <a:ext uri="{FF2B5EF4-FFF2-40B4-BE49-F238E27FC236}">
                  <a16:creationId xmlns:a16="http://schemas.microsoft.com/office/drawing/2014/main" id="{7DACB3E2-39C0-477C-A07A-5E270F0E259A}"/>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72" name="四角形: 角を丸くする 71">
              <a:extLst>
                <a:ext uri="{FF2B5EF4-FFF2-40B4-BE49-F238E27FC236}">
                  <a16:creationId xmlns:a16="http://schemas.microsoft.com/office/drawing/2014/main" id="{39EF214D-2AFE-425E-8D68-291C89E95315}"/>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3" name="四角形: 角を丸くする 72">
              <a:extLst>
                <a:ext uri="{FF2B5EF4-FFF2-40B4-BE49-F238E27FC236}">
                  <a16:creationId xmlns:a16="http://schemas.microsoft.com/office/drawing/2014/main" id="{CD54F5B6-2A87-4F77-913C-577497E019D9}"/>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4" name="四角形: 角を丸くする 73">
              <a:extLst>
                <a:ext uri="{FF2B5EF4-FFF2-40B4-BE49-F238E27FC236}">
                  <a16:creationId xmlns:a16="http://schemas.microsoft.com/office/drawing/2014/main" id="{E0E290BD-289B-49C4-85F6-EACDBA263BE7}"/>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75" name="グループ化 74">
            <a:extLst>
              <a:ext uri="{FF2B5EF4-FFF2-40B4-BE49-F238E27FC236}">
                <a16:creationId xmlns:a16="http://schemas.microsoft.com/office/drawing/2014/main" id="{4035AA6E-7BDA-445C-9CD9-503DDB092989}"/>
              </a:ext>
            </a:extLst>
          </p:cNvPr>
          <p:cNvGrpSpPr/>
          <p:nvPr/>
        </p:nvGrpSpPr>
        <p:grpSpPr>
          <a:xfrm>
            <a:off x="930128" y="1770375"/>
            <a:ext cx="2111850" cy="618568"/>
            <a:chOff x="305560" y="1187099"/>
            <a:chExt cx="2111850" cy="618568"/>
          </a:xfrm>
        </p:grpSpPr>
        <p:sp>
          <p:nvSpPr>
            <p:cNvPr id="76" name="楕円 75">
              <a:extLst>
                <a:ext uri="{FF2B5EF4-FFF2-40B4-BE49-F238E27FC236}">
                  <a16:creationId xmlns:a16="http://schemas.microsoft.com/office/drawing/2014/main" id="{4D6A4A04-EA38-45A8-AE6A-2BC1E9EF5123}"/>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305560" y="1574532"/>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graphicFrame>
        <p:nvGraphicFramePr>
          <p:cNvPr id="84" name="表 8">
            <a:extLst>
              <a:ext uri="{FF2B5EF4-FFF2-40B4-BE49-F238E27FC236}">
                <a16:creationId xmlns:a16="http://schemas.microsoft.com/office/drawing/2014/main" id="{EC5DC741-A522-4D88-A584-F8FA71F62569}"/>
              </a:ext>
            </a:extLst>
          </p:cNvPr>
          <p:cNvGraphicFramePr>
            <a:graphicFrameLocks noGrp="1"/>
          </p:cNvGraphicFramePr>
          <p:nvPr>
            <p:extLst>
              <p:ext uri="{D42A27DB-BD31-4B8C-83A1-F6EECF244321}">
                <p14:modId xmlns:p14="http://schemas.microsoft.com/office/powerpoint/2010/main" val="83346867"/>
              </p:ext>
            </p:extLst>
          </p:nvPr>
        </p:nvGraphicFramePr>
        <p:xfrm>
          <a:off x="234355" y="5212174"/>
          <a:ext cx="8834830" cy="105833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bl>
          </a:graphicData>
        </a:graphic>
      </p:graphicFrame>
      <p:sp>
        <p:nvSpPr>
          <p:cNvPr id="36" name="楕円 55">
            <a:extLst>
              <a:ext uri="{FF2B5EF4-FFF2-40B4-BE49-F238E27FC236}">
                <a16:creationId xmlns:a16="http://schemas.microsoft.com/office/drawing/2014/main" id="{11C1C7DF-BB0F-493D-8663-A4CAACC52AF3}"/>
              </a:ext>
            </a:extLst>
          </p:cNvPr>
          <p:cNvSpPr/>
          <p:nvPr/>
        </p:nvSpPr>
        <p:spPr>
          <a:xfrm>
            <a:off x="2426869" y="2636266"/>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2727769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図形 が含まれている画像&#10;&#10;自動的に生成された説明">
            <a:extLst>
              <a:ext uri="{FF2B5EF4-FFF2-40B4-BE49-F238E27FC236}">
                <a16:creationId xmlns:a16="http://schemas.microsoft.com/office/drawing/2014/main" id="{9366FC79-458D-4DC6-A9E2-4771F4907B76}"/>
              </a:ext>
            </a:extLst>
          </p:cNvPr>
          <p:cNvPicPr>
            <a:picLocks noChangeAspect="1"/>
          </p:cNvPicPr>
          <p:nvPr/>
        </p:nvPicPr>
        <p:blipFill rotWithShape="1">
          <a:blip r:embed="rId2">
            <a:extLst>
              <a:ext uri="{28A0092B-C50C-407E-A947-70E740481C1C}">
                <a14:useLocalDpi xmlns:a14="http://schemas.microsoft.com/office/drawing/2010/main" val="0"/>
              </a:ext>
            </a:extLst>
          </a:blip>
          <a:srcRect l="-910" t="-1499" r="38428" b="68441"/>
          <a:stretch/>
        </p:blipFill>
        <p:spPr>
          <a:xfrm>
            <a:off x="2617065" y="1618079"/>
            <a:ext cx="6022340" cy="2202049"/>
          </a:xfrm>
          <a:prstGeom prst="rect">
            <a:avLst/>
          </a:prstGeom>
        </p:spPr>
      </p:pic>
      <p:pic>
        <p:nvPicPr>
          <p:cNvPr id="35" name="図 34" descr="図形&#10;&#10;中程度の精度で自動的に生成された説明">
            <a:extLst>
              <a:ext uri="{FF2B5EF4-FFF2-40B4-BE49-F238E27FC236}">
                <a16:creationId xmlns:a16="http://schemas.microsoft.com/office/drawing/2014/main" id="{49259186-34C6-4DA2-B9A2-42C3EE4E96DB}"/>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3795011" y="1737632"/>
            <a:ext cx="548111" cy="1397177"/>
          </a:xfrm>
          <a:prstGeom prst="rect">
            <a:avLst/>
          </a:prstGeom>
        </p:spPr>
      </p:pic>
      <p:pic>
        <p:nvPicPr>
          <p:cNvPr id="36" name="図 35" descr="図形&#10;&#10;中程度の精度で自動的に生成された説明">
            <a:extLst>
              <a:ext uri="{FF2B5EF4-FFF2-40B4-BE49-F238E27FC236}">
                <a16:creationId xmlns:a16="http://schemas.microsoft.com/office/drawing/2014/main" id="{16249745-1456-4F4A-9BD2-51A1A6B0C0E7}"/>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416251" y="1737632"/>
            <a:ext cx="548111" cy="1397177"/>
          </a:xfrm>
          <a:prstGeom prst="rect">
            <a:avLst/>
          </a:prstGeom>
        </p:spPr>
      </p:pic>
      <p:pic>
        <p:nvPicPr>
          <p:cNvPr id="37" name="図 36" descr="図形&#10;&#10;中程度の精度で自動的に生成された説明">
            <a:extLst>
              <a:ext uri="{FF2B5EF4-FFF2-40B4-BE49-F238E27FC236}">
                <a16:creationId xmlns:a16="http://schemas.microsoft.com/office/drawing/2014/main" id="{C50BAFE9-F49E-4D34-A665-EC67DCABA81D}"/>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100267" y="1744503"/>
            <a:ext cx="548111" cy="1397177"/>
          </a:xfrm>
          <a:prstGeom prst="rect">
            <a:avLst/>
          </a:prstGeom>
        </p:spPr>
      </p:pic>
      <p:pic>
        <p:nvPicPr>
          <p:cNvPr id="38" name="図 37" descr="図形&#10;&#10;中程度の精度で自動的に生成された説明">
            <a:extLst>
              <a:ext uri="{FF2B5EF4-FFF2-40B4-BE49-F238E27FC236}">
                <a16:creationId xmlns:a16="http://schemas.microsoft.com/office/drawing/2014/main" id="{7B1BE0E5-208D-4E99-BC25-3A5568D48B9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836157" y="1744503"/>
            <a:ext cx="548111" cy="1397177"/>
          </a:xfrm>
          <a:prstGeom prst="rect">
            <a:avLst/>
          </a:prstGeom>
        </p:spPr>
      </p:pic>
      <p:pic>
        <p:nvPicPr>
          <p:cNvPr id="39" name="図 38" descr="図形&#10;&#10;中程度の精度で自動的に生成された説明">
            <a:extLst>
              <a:ext uri="{FF2B5EF4-FFF2-40B4-BE49-F238E27FC236}">
                <a16:creationId xmlns:a16="http://schemas.microsoft.com/office/drawing/2014/main" id="{D49112CC-32CD-457D-AE6B-B7C9F7B98A3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552268" y="1744503"/>
            <a:ext cx="548111" cy="1397177"/>
          </a:xfrm>
          <a:prstGeom prst="rect">
            <a:avLst/>
          </a:prstGeom>
        </p:spPr>
      </p:pic>
      <p:pic>
        <p:nvPicPr>
          <p:cNvPr id="41" name="図 40" descr="図形&#10;&#10;中程度の精度で自動的に生成された説明">
            <a:extLst>
              <a:ext uri="{FF2B5EF4-FFF2-40B4-BE49-F238E27FC236}">
                <a16:creationId xmlns:a16="http://schemas.microsoft.com/office/drawing/2014/main" id="{8AA17CBB-508A-4618-989C-CB2131168B41}"/>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288008" y="1744503"/>
            <a:ext cx="548111" cy="1397177"/>
          </a:xfrm>
          <a:prstGeom prst="rect">
            <a:avLst/>
          </a:prstGeom>
        </p:spPr>
      </p:pic>
      <p:pic>
        <p:nvPicPr>
          <p:cNvPr id="42" name="図 41" descr="図形&#10;&#10;中程度の精度で自動的に生成された説明">
            <a:extLst>
              <a:ext uri="{FF2B5EF4-FFF2-40B4-BE49-F238E27FC236}">
                <a16:creationId xmlns:a16="http://schemas.microsoft.com/office/drawing/2014/main" id="{56C517EA-62C1-4C0B-9E43-6B97C1AD221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921832" y="1744503"/>
            <a:ext cx="548111" cy="1397177"/>
          </a:xfrm>
          <a:prstGeom prst="rect">
            <a:avLst/>
          </a:prstGeom>
        </p:spPr>
      </p:pic>
      <p:pic>
        <p:nvPicPr>
          <p:cNvPr id="106" name="図 105" descr="アイコン&#10;&#10;自動的に生成された説明">
            <a:extLst>
              <a:ext uri="{FF2B5EF4-FFF2-40B4-BE49-F238E27FC236}">
                <a16:creationId xmlns:a16="http://schemas.microsoft.com/office/drawing/2014/main" id="{72A1A470-1A05-404D-90E3-89C1A8D2671F}"/>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10645" r="44617" b="28057"/>
          <a:stretch/>
        </p:blipFill>
        <p:spPr>
          <a:xfrm>
            <a:off x="2928058" y="2221363"/>
            <a:ext cx="669708" cy="759870"/>
          </a:xfrm>
          <a:prstGeom prst="rect">
            <a:avLst/>
          </a:prstGeom>
        </p:spPr>
      </p:pic>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July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22</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299" y="651368"/>
            <a:ext cx="4020021" cy="373559"/>
          </a:xfrm>
        </p:spPr>
        <p:txBody>
          <a:bodyPr/>
          <a:lstStyle/>
          <a:p>
            <a:r>
              <a:rPr lang="en-US" altLang="ja-JP" dirty="0"/>
              <a:t>Scenario 8’ for BUS</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4" y="1284768"/>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959440"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63" name="楕円 62">
            <a:extLst>
              <a:ext uri="{FF2B5EF4-FFF2-40B4-BE49-F238E27FC236}">
                <a16:creationId xmlns:a16="http://schemas.microsoft.com/office/drawing/2014/main" id="{7178CF9E-759C-4349-AC28-E429158B4DDD}"/>
              </a:ext>
            </a:extLst>
          </p:cNvPr>
          <p:cNvSpPr/>
          <p:nvPr/>
        </p:nvSpPr>
        <p:spPr>
          <a:xfrm>
            <a:off x="5421669" y="182733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3648778" y="185364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 name="楕円 113">
            <a:extLst>
              <a:ext uri="{FF2B5EF4-FFF2-40B4-BE49-F238E27FC236}">
                <a16:creationId xmlns:a16="http://schemas.microsoft.com/office/drawing/2014/main" id="{A6662987-6A0E-4154-9FBB-6BF6FA14988F}"/>
              </a:ext>
            </a:extLst>
          </p:cNvPr>
          <p:cNvSpPr/>
          <p:nvPr/>
        </p:nvSpPr>
        <p:spPr>
          <a:xfrm>
            <a:off x="6974457" y="182935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16" name="直線コネクタ 115">
            <a:extLst>
              <a:ext uri="{FF2B5EF4-FFF2-40B4-BE49-F238E27FC236}">
                <a16:creationId xmlns:a16="http://schemas.microsoft.com/office/drawing/2014/main" id="{98E03BA4-6412-4F11-BD0B-C803F05C11C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20" name="楕円 119">
            <a:extLst>
              <a:ext uri="{FF2B5EF4-FFF2-40B4-BE49-F238E27FC236}">
                <a16:creationId xmlns:a16="http://schemas.microsoft.com/office/drawing/2014/main" id="{7D9D56F7-820A-4B15-ACF7-9187425758FA}"/>
              </a:ext>
            </a:extLst>
          </p:cNvPr>
          <p:cNvSpPr/>
          <p:nvPr/>
        </p:nvSpPr>
        <p:spPr>
          <a:xfrm>
            <a:off x="2778496" y="2748450"/>
            <a:ext cx="272947" cy="23665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 name="テキスト ボックス 120">
            <a:extLst>
              <a:ext uri="{FF2B5EF4-FFF2-40B4-BE49-F238E27FC236}">
                <a16:creationId xmlns:a16="http://schemas.microsoft.com/office/drawing/2014/main" id="{2DC0993A-378B-415B-8926-6C7FBD3E7EA4}"/>
              </a:ext>
            </a:extLst>
          </p:cNvPr>
          <p:cNvSpPr txBox="1"/>
          <p:nvPr/>
        </p:nvSpPr>
        <p:spPr>
          <a:xfrm>
            <a:off x="1157112" y="3120112"/>
            <a:ext cx="1426226" cy="369332"/>
          </a:xfrm>
          <a:prstGeom prst="rect">
            <a:avLst/>
          </a:prstGeom>
          <a:noFill/>
        </p:spPr>
        <p:txBody>
          <a:bodyPr wrap="square">
            <a:spAutoFit/>
          </a:bodyPr>
          <a:lstStyle/>
          <a:p>
            <a:r>
              <a:rPr lang="en-US" altLang="ja-JP" b="0" dirty="0"/>
              <a:t>coordinator</a:t>
            </a:r>
            <a:endParaRPr lang="ja-JP" altLang="en-US" dirty="0"/>
          </a:p>
        </p:txBody>
      </p:sp>
      <p:cxnSp>
        <p:nvCxnSpPr>
          <p:cNvPr id="8" name="直線矢印コネクタ 7">
            <a:extLst>
              <a:ext uri="{FF2B5EF4-FFF2-40B4-BE49-F238E27FC236}">
                <a16:creationId xmlns:a16="http://schemas.microsoft.com/office/drawing/2014/main" id="{65E99A52-A49A-440E-A950-B24B6559130E}"/>
              </a:ext>
            </a:extLst>
          </p:cNvPr>
          <p:cNvCxnSpPr/>
          <p:nvPr/>
        </p:nvCxnSpPr>
        <p:spPr>
          <a:xfrm flipV="1">
            <a:off x="2286000" y="2906564"/>
            <a:ext cx="434378" cy="27073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nvGrpSpPr>
          <p:cNvPr id="4" name="グループ化 3">
            <a:extLst>
              <a:ext uri="{FF2B5EF4-FFF2-40B4-BE49-F238E27FC236}">
                <a16:creationId xmlns:a16="http://schemas.microsoft.com/office/drawing/2014/main" id="{31494075-8939-424D-9418-6D6B883C879A}"/>
              </a:ext>
            </a:extLst>
          </p:cNvPr>
          <p:cNvGrpSpPr/>
          <p:nvPr/>
        </p:nvGrpSpPr>
        <p:grpSpPr>
          <a:xfrm>
            <a:off x="412763" y="1760835"/>
            <a:ext cx="2283343" cy="939276"/>
            <a:chOff x="474503" y="1759572"/>
            <a:chExt cx="2283343" cy="939276"/>
          </a:xfrm>
        </p:grpSpPr>
        <p:sp>
          <p:nvSpPr>
            <p:cNvPr id="76" name="楕円 75">
              <a:extLst>
                <a:ext uri="{FF2B5EF4-FFF2-40B4-BE49-F238E27FC236}">
                  <a16:creationId xmlns:a16="http://schemas.microsoft.com/office/drawing/2014/main" id="{4D6A4A04-EA38-45A8-AE6A-2BC1E9EF5123}"/>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44" name="楕円 43">
              <a:extLst>
                <a:ext uri="{FF2B5EF4-FFF2-40B4-BE49-F238E27FC236}">
                  <a16:creationId xmlns:a16="http://schemas.microsoft.com/office/drawing/2014/main" id="{E552C8F5-FBE2-494A-8728-6E6C4D7D5AD4}"/>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テキスト ボックス 44">
              <a:extLst>
                <a:ext uri="{FF2B5EF4-FFF2-40B4-BE49-F238E27FC236}">
                  <a16:creationId xmlns:a16="http://schemas.microsoft.com/office/drawing/2014/main" id="{B66355F9-A463-4CDB-B492-0216EAAE0B3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46" name="楕円 45">
            <a:extLst>
              <a:ext uri="{FF2B5EF4-FFF2-40B4-BE49-F238E27FC236}">
                <a16:creationId xmlns:a16="http://schemas.microsoft.com/office/drawing/2014/main" id="{7F03B057-62EF-457E-BFF4-964715827ED1}"/>
              </a:ext>
            </a:extLst>
          </p:cNvPr>
          <p:cNvSpPr/>
          <p:nvPr/>
        </p:nvSpPr>
        <p:spPr>
          <a:xfrm>
            <a:off x="3952523"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7" name="楕円 46">
            <a:extLst>
              <a:ext uri="{FF2B5EF4-FFF2-40B4-BE49-F238E27FC236}">
                <a16:creationId xmlns:a16="http://schemas.microsoft.com/office/drawing/2014/main" id="{3C67CF8F-9548-4FA0-A8EE-8F42FE8FD7DF}"/>
              </a:ext>
            </a:extLst>
          </p:cNvPr>
          <p:cNvSpPr/>
          <p:nvPr/>
        </p:nvSpPr>
        <p:spPr>
          <a:xfrm>
            <a:off x="4560791"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8" name="楕円 47">
            <a:extLst>
              <a:ext uri="{FF2B5EF4-FFF2-40B4-BE49-F238E27FC236}">
                <a16:creationId xmlns:a16="http://schemas.microsoft.com/office/drawing/2014/main" id="{1262E44A-5FBF-4A34-95DA-09471A84DDFA}"/>
              </a:ext>
            </a:extLst>
          </p:cNvPr>
          <p:cNvSpPr/>
          <p:nvPr/>
        </p:nvSpPr>
        <p:spPr>
          <a:xfrm>
            <a:off x="5236490"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9" name="楕円 48">
            <a:extLst>
              <a:ext uri="{FF2B5EF4-FFF2-40B4-BE49-F238E27FC236}">
                <a16:creationId xmlns:a16="http://schemas.microsoft.com/office/drawing/2014/main" id="{C14A1FCB-A646-4581-BF4F-ADB89A8CC159}"/>
              </a:ext>
            </a:extLst>
          </p:cNvPr>
          <p:cNvSpPr/>
          <p:nvPr/>
        </p:nvSpPr>
        <p:spPr>
          <a:xfrm>
            <a:off x="5972505"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0" name="楕円 49">
            <a:extLst>
              <a:ext uri="{FF2B5EF4-FFF2-40B4-BE49-F238E27FC236}">
                <a16:creationId xmlns:a16="http://schemas.microsoft.com/office/drawing/2014/main" id="{3069C149-AEF4-4683-A8FF-16D8404DE810}"/>
              </a:ext>
            </a:extLst>
          </p:cNvPr>
          <p:cNvSpPr/>
          <p:nvPr/>
        </p:nvSpPr>
        <p:spPr>
          <a:xfrm>
            <a:off x="6685473"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1" name="楕円 50">
            <a:extLst>
              <a:ext uri="{FF2B5EF4-FFF2-40B4-BE49-F238E27FC236}">
                <a16:creationId xmlns:a16="http://schemas.microsoft.com/office/drawing/2014/main" id="{C0E17CB4-C533-43F2-B282-202FE082B9DB}"/>
              </a:ext>
            </a:extLst>
          </p:cNvPr>
          <p:cNvSpPr/>
          <p:nvPr/>
        </p:nvSpPr>
        <p:spPr>
          <a:xfrm>
            <a:off x="7431444"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cxnSp>
        <p:nvCxnSpPr>
          <p:cNvPr id="9" name="直線コネクタ 8">
            <a:extLst>
              <a:ext uri="{FF2B5EF4-FFF2-40B4-BE49-F238E27FC236}">
                <a16:creationId xmlns:a16="http://schemas.microsoft.com/office/drawing/2014/main" id="{83F17398-AFB2-4C85-ACAB-DF4BE18A8254}"/>
              </a:ext>
            </a:extLst>
          </p:cNvPr>
          <p:cNvCxnSpPr>
            <a:stCxn id="68" idx="5"/>
            <a:endCxn id="46" idx="1"/>
          </p:cNvCxnSpPr>
          <p:nvPr/>
        </p:nvCxnSpPr>
        <p:spPr>
          <a:xfrm>
            <a:off x="3818462" y="1994257"/>
            <a:ext cx="163174" cy="301349"/>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B9638122-7B14-4145-B722-BB3DD99C50F5}"/>
              </a:ext>
            </a:extLst>
          </p:cNvPr>
          <p:cNvCxnSpPr>
            <a:cxnSpLocks/>
          </p:cNvCxnSpPr>
          <p:nvPr/>
        </p:nvCxnSpPr>
        <p:spPr>
          <a:xfrm>
            <a:off x="3889606" y="1992078"/>
            <a:ext cx="807065" cy="327588"/>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7EA07032-9D02-4D76-9E13-460CB583C2BA}"/>
              </a:ext>
            </a:extLst>
          </p:cNvPr>
          <p:cNvCxnSpPr>
            <a:cxnSpLocks/>
            <a:endCxn id="49" idx="1"/>
          </p:cNvCxnSpPr>
          <p:nvPr/>
        </p:nvCxnSpPr>
        <p:spPr>
          <a:xfrm>
            <a:off x="5555329" y="1975809"/>
            <a:ext cx="446289" cy="31979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C13BF501-5F91-4902-BC5B-6D791CD01C48}"/>
              </a:ext>
            </a:extLst>
          </p:cNvPr>
          <p:cNvCxnSpPr>
            <a:cxnSpLocks/>
            <a:stCxn id="63" idx="4"/>
          </p:cNvCxnSpPr>
          <p:nvPr/>
        </p:nvCxnSpPr>
        <p:spPr>
          <a:xfrm flipH="1">
            <a:off x="5347726" y="1992078"/>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8B6E4AD3-1781-42B6-ABB8-C2453AD89AE0}"/>
              </a:ext>
            </a:extLst>
          </p:cNvPr>
          <p:cNvCxnSpPr>
            <a:cxnSpLocks/>
          </p:cNvCxnSpPr>
          <p:nvPr/>
        </p:nvCxnSpPr>
        <p:spPr>
          <a:xfrm flipH="1">
            <a:off x="6844133" y="1992078"/>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BB3FB605-BE14-4870-93DD-08A630BCFBC4}"/>
              </a:ext>
            </a:extLst>
          </p:cNvPr>
          <p:cNvCxnSpPr>
            <a:cxnSpLocks/>
            <a:stCxn id="114" idx="5"/>
            <a:endCxn id="51" idx="0"/>
          </p:cNvCxnSpPr>
          <p:nvPr/>
        </p:nvCxnSpPr>
        <p:spPr>
          <a:xfrm>
            <a:off x="7144141" y="1969967"/>
            <a:ext cx="386702" cy="301513"/>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7E69C0C8-D118-4913-A429-A3D4591CA8E4}"/>
              </a:ext>
            </a:extLst>
          </p:cNvPr>
          <p:cNvCxnSpPr>
            <a:cxnSpLocks/>
            <a:endCxn id="68" idx="3"/>
          </p:cNvCxnSpPr>
          <p:nvPr/>
        </p:nvCxnSpPr>
        <p:spPr>
          <a:xfrm flipV="1">
            <a:off x="3006601" y="1994257"/>
            <a:ext cx="671290" cy="746448"/>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4D75A5D9-7CEB-4DA3-918D-9C995A36D1B3}"/>
              </a:ext>
            </a:extLst>
          </p:cNvPr>
          <p:cNvCxnSpPr>
            <a:cxnSpLocks/>
            <a:stCxn id="68" idx="6"/>
            <a:endCxn id="63" idx="2"/>
          </p:cNvCxnSpPr>
          <p:nvPr/>
        </p:nvCxnSpPr>
        <p:spPr>
          <a:xfrm flipV="1">
            <a:off x="3847575" y="1909708"/>
            <a:ext cx="1574094" cy="26305"/>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BB8294FB-9534-4F83-923D-8D7B7A3C545F}"/>
              </a:ext>
            </a:extLst>
          </p:cNvPr>
          <p:cNvCxnSpPr>
            <a:cxnSpLocks/>
            <a:endCxn id="114" idx="2"/>
          </p:cNvCxnSpPr>
          <p:nvPr/>
        </p:nvCxnSpPr>
        <p:spPr>
          <a:xfrm flipV="1">
            <a:off x="5644326" y="1911723"/>
            <a:ext cx="1330131" cy="16546"/>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4B8D72BF-9413-424F-9D6D-47D0D516BE66}"/>
              </a:ext>
            </a:extLst>
          </p:cNvPr>
          <p:cNvSpPr txBox="1"/>
          <p:nvPr/>
        </p:nvSpPr>
        <p:spPr>
          <a:xfrm>
            <a:off x="404957" y="4004100"/>
            <a:ext cx="8553603" cy="646331"/>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endParaRPr lang="en-US" altLang="ja-JP" b="0" dirty="0">
              <a:effectLst/>
            </a:endParaRPr>
          </a:p>
        </p:txBody>
      </p:sp>
      <p:sp>
        <p:nvSpPr>
          <p:cNvPr id="67" name="テキスト ボックス 66">
            <a:extLst>
              <a:ext uri="{FF2B5EF4-FFF2-40B4-BE49-F238E27FC236}">
                <a16:creationId xmlns:a16="http://schemas.microsoft.com/office/drawing/2014/main" id="{820A7E68-492D-4097-843B-76D42C3FDD8D}"/>
              </a:ext>
            </a:extLst>
          </p:cNvPr>
          <p:cNvSpPr txBox="1"/>
          <p:nvPr/>
        </p:nvSpPr>
        <p:spPr>
          <a:xfrm>
            <a:off x="274714" y="3748492"/>
            <a:ext cx="3510435" cy="369332"/>
          </a:xfrm>
          <a:prstGeom prst="rect">
            <a:avLst/>
          </a:prstGeom>
          <a:noFill/>
        </p:spPr>
        <p:txBody>
          <a:bodyPr wrap="square">
            <a:spAutoFit/>
          </a:bodyPr>
          <a:lstStyle/>
          <a:p>
            <a:r>
              <a:rPr lang="en-US" altLang="ja-JP" u="sng" dirty="0"/>
              <a:t>Use case</a:t>
            </a:r>
            <a:endParaRPr lang="ja-JP" altLang="en-US" u="sng" dirty="0"/>
          </a:p>
        </p:txBody>
      </p:sp>
      <p:graphicFrame>
        <p:nvGraphicFramePr>
          <p:cNvPr id="72" name="表 8">
            <a:extLst>
              <a:ext uri="{FF2B5EF4-FFF2-40B4-BE49-F238E27FC236}">
                <a16:creationId xmlns:a16="http://schemas.microsoft.com/office/drawing/2014/main" id="{078E2E87-1969-490B-BA24-38805556520E}"/>
              </a:ext>
            </a:extLst>
          </p:cNvPr>
          <p:cNvGraphicFramePr>
            <a:graphicFrameLocks noGrp="1"/>
          </p:cNvGraphicFramePr>
          <p:nvPr>
            <p:extLst>
              <p:ext uri="{D42A27DB-BD31-4B8C-83A1-F6EECF244321}">
                <p14:modId xmlns:p14="http://schemas.microsoft.com/office/powerpoint/2010/main" val="4064825012"/>
              </p:ext>
            </p:extLst>
          </p:nvPr>
        </p:nvGraphicFramePr>
        <p:xfrm>
          <a:off x="131299" y="4624979"/>
          <a:ext cx="8834830" cy="1576493"/>
        </p:xfrm>
        <a:graphic>
          <a:graphicData uri="http://schemas.openxmlformats.org/drawingml/2006/table">
            <a:tbl>
              <a:tblPr firstRow="1" bandRow="1">
                <a:tableStyleId>{5C22544A-7EE6-4342-B048-85BDC9FD1C3A}</a:tableStyleId>
              </a:tblPr>
              <a:tblGrid>
                <a:gridCol w="623081">
                  <a:extLst>
                    <a:ext uri="{9D8B030D-6E8A-4147-A177-3AD203B41FA5}">
                      <a16:colId xmlns:a16="http://schemas.microsoft.com/office/drawing/2014/main" val="3229361360"/>
                    </a:ext>
                  </a:extLst>
                </a:gridCol>
                <a:gridCol w="2174934">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8’VV</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VBAN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8’VH</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HBAN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3.1b</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6350091"/>
                  </a:ext>
                </a:extLst>
              </a:tr>
            </a:tbl>
          </a:graphicData>
        </a:graphic>
      </p:graphicFrame>
      <p:sp>
        <p:nvSpPr>
          <p:cNvPr id="58" name="楕円 55">
            <a:extLst>
              <a:ext uri="{FF2B5EF4-FFF2-40B4-BE49-F238E27FC236}">
                <a16:creationId xmlns:a16="http://schemas.microsoft.com/office/drawing/2014/main" id="{89F29297-76DF-47DA-91D9-FA96306CFAE8}"/>
              </a:ext>
            </a:extLst>
          </p:cNvPr>
          <p:cNvSpPr/>
          <p:nvPr/>
        </p:nvSpPr>
        <p:spPr>
          <a:xfrm>
            <a:off x="2866848" y="3029625"/>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9" name="楕円 55">
            <a:extLst>
              <a:ext uri="{FF2B5EF4-FFF2-40B4-BE49-F238E27FC236}">
                <a16:creationId xmlns:a16="http://schemas.microsoft.com/office/drawing/2014/main" id="{66BDE3C9-A642-4FC0-8939-D998FF9AA5B1}"/>
              </a:ext>
            </a:extLst>
          </p:cNvPr>
          <p:cNvSpPr/>
          <p:nvPr/>
        </p:nvSpPr>
        <p:spPr>
          <a:xfrm>
            <a:off x="8252488" y="2816493"/>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3442453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July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23</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10</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108042" y="4396957"/>
            <a:ext cx="8822894" cy="923330"/>
          </a:xfrm>
          <a:prstGeom prst="rect">
            <a:avLst/>
          </a:prstGeom>
          <a:noFill/>
        </p:spPr>
        <p:txBody>
          <a:bodyPr wrap="square">
            <a:spAutoFit/>
          </a:bodyPr>
          <a:lstStyle/>
          <a:p>
            <a:pPr marL="285750" indent="-285750">
              <a:buFont typeface="Wingdings" panose="05000000000000000000" pitchFamily="2" charset="2"/>
              <a:buChar char="l"/>
            </a:pPr>
            <a:r>
              <a:rPr kumimoji="1" lang="en-US" altLang="ja-JP" dirty="0"/>
              <a:t>Key-less entry system</a:t>
            </a:r>
          </a:p>
          <a:p>
            <a:pPr marL="742950" lvl="1" indent="-285750">
              <a:buFontTx/>
              <a:buChar char="-"/>
            </a:pPr>
            <a:r>
              <a:rPr lang="en-US" altLang="ja-JP" b="0" dirty="0"/>
              <a:t>Node is around user outside of vehicle / coordinator is in Engine compartment</a:t>
            </a:r>
          </a:p>
          <a:p>
            <a:pPr marL="742950" lvl="1" indent="-285750">
              <a:buFontTx/>
              <a:buChar char="-"/>
            </a:pPr>
            <a:r>
              <a:rPr lang="en-US" altLang="ja-JP" dirty="0"/>
              <a:t>Asymmetric</a:t>
            </a:r>
            <a:r>
              <a:rPr lang="en-US" altLang="ja-JP" b="0" dirty="0"/>
              <a:t> environment. Two direction model should be defined separatory.</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5" y="3989462"/>
            <a:ext cx="3510435" cy="369332"/>
          </a:xfrm>
          <a:prstGeom prst="rect">
            <a:avLst/>
          </a:prstGeom>
          <a:noFill/>
        </p:spPr>
        <p:txBody>
          <a:bodyPr wrap="square">
            <a:spAutoFit/>
          </a:bodyPr>
          <a:lstStyle/>
          <a:p>
            <a:r>
              <a:rPr lang="en-US" altLang="ja-JP" u="sng" dirty="0"/>
              <a:t>Use case</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32" name="テキスト ボックス 31">
            <a:extLst>
              <a:ext uri="{FF2B5EF4-FFF2-40B4-BE49-F238E27FC236}">
                <a16:creationId xmlns:a16="http://schemas.microsoft.com/office/drawing/2014/main" id="{07A39774-D4E9-4745-94FB-30B46BD5348F}"/>
              </a:ext>
            </a:extLst>
          </p:cNvPr>
          <p:cNvSpPr txBox="1"/>
          <p:nvPr/>
        </p:nvSpPr>
        <p:spPr>
          <a:xfrm>
            <a:off x="444270" y="1055116"/>
            <a:ext cx="6391535" cy="369332"/>
          </a:xfrm>
          <a:prstGeom prst="rect">
            <a:avLst/>
          </a:prstGeom>
          <a:noFill/>
        </p:spPr>
        <p:txBody>
          <a:bodyPr wrap="square">
            <a:spAutoFit/>
          </a:bodyPr>
          <a:lstStyle/>
          <a:p>
            <a:r>
              <a:rPr lang="en-US" altLang="ja-JP" u="sng" dirty="0"/>
              <a:t>Engine compartment / body surface (outside)</a:t>
            </a:r>
            <a:endParaRPr lang="ja-JP" altLang="en-US" u="sng" dirty="0"/>
          </a:p>
        </p:txBody>
      </p:sp>
      <p:grpSp>
        <p:nvGrpSpPr>
          <p:cNvPr id="33" name="グループ化 32">
            <a:extLst>
              <a:ext uri="{FF2B5EF4-FFF2-40B4-BE49-F238E27FC236}">
                <a16:creationId xmlns:a16="http://schemas.microsoft.com/office/drawing/2014/main" id="{DE21B63B-0E2E-4DA6-AE2B-82455D6F9F3C}"/>
              </a:ext>
            </a:extLst>
          </p:cNvPr>
          <p:cNvGrpSpPr/>
          <p:nvPr/>
        </p:nvGrpSpPr>
        <p:grpSpPr>
          <a:xfrm>
            <a:off x="3413527" y="1878593"/>
            <a:ext cx="5380855" cy="2042941"/>
            <a:chOff x="914400" y="1593575"/>
            <a:chExt cx="7599285" cy="2885209"/>
          </a:xfrm>
        </p:grpSpPr>
        <p:cxnSp>
          <p:nvCxnSpPr>
            <p:cNvPr id="34" name="直線コネクタ 33">
              <a:extLst>
                <a:ext uri="{FF2B5EF4-FFF2-40B4-BE49-F238E27FC236}">
                  <a16:creationId xmlns:a16="http://schemas.microsoft.com/office/drawing/2014/main" id="{53DF1A44-E721-4625-8BBD-D898368652D3}"/>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B47483A-9F92-46B4-B546-BF6F00C0361A}"/>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7555CF5-E42E-46A7-8513-FA41271DFA22}"/>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E56251C-7C31-4137-BD9A-AACB85A80D9B}"/>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84FEAA3-A879-4880-9307-99AEBBB3EF82}"/>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562E339-96D6-4721-870B-95309D47A1B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672381A2-8210-4C57-A7F2-5975E35C2F02}"/>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C00657AD-A2CC-445A-983A-6E9B6DEE1B30}"/>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4C972328-6A05-4DBA-B109-BDF65CD3CDC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82E9808B-4B11-4CF2-9246-C1C877BF850C}"/>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DA725021-ECEE-4960-B452-0FFD25442D0A}"/>
              </a:ext>
            </a:extLst>
          </p:cNvPr>
          <p:cNvSpPr/>
          <p:nvPr/>
        </p:nvSpPr>
        <p:spPr>
          <a:xfrm>
            <a:off x="5069345" y="204974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3B702E7D-D28B-49A0-BF81-546B7978E93A}"/>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ABD7B075-B60E-48C9-87C8-B80C41242F47}"/>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B81D0181-6494-47C9-AA42-B98A98E14795}"/>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5DE45A6-0A66-4DF2-A03E-119E72D67838}"/>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DBC59873-E2D6-4AD0-AD6F-6DBE7F6957A5}"/>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760507DF-E3CB-4D17-81CA-B65350B563EB}"/>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74B85D61-FBAD-4D78-B004-5EB34CDF004E}"/>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11E7FD23-07EC-4D61-ADDD-459FF6597DCB}"/>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aphicFrame>
        <p:nvGraphicFramePr>
          <p:cNvPr id="70" name="表 8">
            <a:extLst>
              <a:ext uri="{FF2B5EF4-FFF2-40B4-BE49-F238E27FC236}">
                <a16:creationId xmlns:a16="http://schemas.microsoft.com/office/drawing/2014/main" id="{167FFC83-E1D6-4BA4-A2E0-A87BC461C723}"/>
              </a:ext>
            </a:extLst>
          </p:cNvPr>
          <p:cNvGraphicFramePr>
            <a:graphicFrameLocks noGrp="1"/>
          </p:cNvGraphicFramePr>
          <p:nvPr>
            <p:extLst>
              <p:ext uri="{D42A27DB-BD31-4B8C-83A1-F6EECF244321}">
                <p14:modId xmlns:p14="http://schemas.microsoft.com/office/powerpoint/2010/main" val="4181232278"/>
              </p:ext>
            </p:extLst>
          </p:nvPr>
        </p:nvGraphicFramePr>
        <p:xfrm>
          <a:off x="192685" y="5248072"/>
          <a:ext cx="8834830" cy="1149773"/>
        </p:xfrm>
        <a:graphic>
          <a:graphicData uri="http://schemas.openxmlformats.org/drawingml/2006/table">
            <a:tbl>
              <a:tblPr firstRow="1" bandRow="1">
                <a:tableStyleId>{5C22544A-7EE6-4342-B048-85BDC9FD1C3A}</a:tableStyleId>
              </a:tblPr>
              <a:tblGrid>
                <a:gridCol w="450111">
                  <a:extLst>
                    <a:ext uri="{9D8B030D-6E8A-4147-A177-3AD203B41FA5}">
                      <a16:colId xmlns:a16="http://schemas.microsoft.com/office/drawing/2014/main" val="3229361360"/>
                    </a:ext>
                  </a:extLst>
                </a:gridCol>
                <a:gridCol w="2347904">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r>
                        <a:rPr kumimoji="1" lang="en-US" altLang="ja-JP" b="1" dirty="0"/>
                        <a:t>10</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bl>
          </a:graphicData>
        </a:graphic>
      </p:graphicFrame>
      <p:grpSp>
        <p:nvGrpSpPr>
          <p:cNvPr id="37" name="グループ化 36">
            <a:extLst>
              <a:ext uri="{FF2B5EF4-FFF2-40B4-BE49-F238E27FC236}">
                <a16:creationId xmlns:a16="http://schemas.microsoft.com/office/drawing/2014/main" id="{58BE728B-7050-49F7-818E-C9B1E99D62F5}"/>
              </a:ext>
            </a:extLst>
          </p:cNvPr>
          <p:cNvGrpSpPr/>
          <p:nvPr/>
        </p:nvGrpSpPr>
        <p:grpSpPr>
          <a:xfrm>
            <a:off x="2395238" y="1402126"/>
            <a:ext cx="2283343" cy="939276"/>
            <a:chOff x="474503" y="1759572"/>
            <a:chExt cx="2283343" cy="939276"/>
          </a:xfrm>
        </p:grpSpPr>
        <p:sp>
          <p:nvSpPr>
            <p:cNvPr id="38" name="楕円 37">
              <a:extLst>
                <a:ext uri="{FF2B5EF4-FFF2-40B4-BE49-F238E27FC236}">
                  <a16:creationId xmlns:a16="http://schemas.microsoft.com/office/drawing/2014/main" id="{AFD02B3E-A160-443B-817B-07B22D13662A}"/>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 name="楕円 59">
              <a:extLst>
                <a:ext uri="{FF2B5EF4-FFF2-40B4-BE49-F238E27FC236}">
                  <a16:creationId xmlns:a16="http://schemas.microsoft.com/office/drawing/2014/main" id="{D0F12A5E-9B1D-4533-968E-841F3701168A}"/>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2" name="テキスト ボックス 61">
              <a:extLst>
                <a:ext uri="{FF2B5EF4-FFF2-40B4-BE49-F238E27FC236}">
                  <a16:creationId xmlns:a16="http://schemas.microsoft.com/office/drawing/2014/main" id="{89212D43-B199-4CAF-844F-7AD3FC86F397}"/>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4" name="テキスト ボックス 63">
              <a:extLst>
                <a:ext uri="{FF2B5EF4-FFF2-40B4-BE49-F238E27FC236}">
                  <a16:creationId xmlns:a16="http://schemas.microsoft.com/office/drawing/2014/main" id="{713B7E76-D805-447F-B466-42516422166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5" name="楕円 64">
              <a:extLst>
                <a:ext uri="{FF2B5EF4-FFF2-40B4-BE49-F238E27FC236}">
                  <a16:creationId xmlns:a16="http://schemas.microsoft.com/office/drawing/2014/main" id="{1FC12EE1-1886-4C00-946D-8A697A97B39A}"/>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67" name="テキスト ボックス 66">
              <a:extLst>
                <a:ext uri="{FF2B5EF4-FFF2-40B4-BE49-F238E27FC236}">
                  <a16:creationId xmlns:a16="http://schemas.microsoft.com/office/drawing/2014/main" id="{F3101896-7F29-44FC-AD4D-686DBEDCEDB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Tree>
    <p:extLst>
      <p:ext uri="{BB962C8B-B14F-4D97-AF65-F5344CB8AC3E}">
        <p14:creationId xmlns:p14="http://schemas.microsoft.com/office/powerpoint/2010/main" val="2893489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July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24</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13</a:t>
            </a:r>
            <a:endParaRPr kumimoji="1" lang="ja-JP" altLang="en-US" dirty="0"/>
          </a:p>
        </p:txBody>
      </p:sp>
      <p:sp>
        <p:nvSpPr>
          <p:cNvPr id="60" name="テキスト ボックス 59">
            <a:extLst>
              <a:ext uri="{FF2B5EF4-FFF2-40B4-BE49-F238E27FC236}">
                <a16:creationId xmlns:a16="http://schemas.microsoft.com/office/drawing/2014/main" id="{A312119F-4C2C-4796-A2E7-927D0CC0A177}"/>
              </a:ext>
            </a:extLst>
          </p:cNvPr>
          <p:cNvSpPr txBox="1"/>
          <p:nvPr/>
        </p:nvSpPr>
        <p:spPr>
          <a:xfrm>
            <a:off x="152443" y="1109154"/>
            <a:ext cx="7688555" cy="369332"/>
          </a:xfrm>
          <a:prstGeom prst="rect">
            <a:avLst/>
          </a:prstGeom>
          <a:noFill/>
        </p:spPr>
        <p:txBody>
          <a:bodyPr wrap="square">
            <a:spAutoFit/>
          </a:bodyPr>
          <a:lstStyle/>
          <a:p>
            <a:r>
              <a:rPr lang="en-US" altLang="ja-JP" u="sng" dirty="0"/>
              <a:t>Outside surface of vehicle / coordinator is in Engine compartment</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58740" y="4069193"/>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Communication between user on pedestrian and vehicle</a:t>
            </a:r>
          </a:p>
          <a:p>
            <a:pPr marL="742950" lvl="1" indent="-285750">
              <a:buFontTx/>
              <a:buChar char="-"/>
            </a:pPr>
            <a:r>
              <a:rPr lang="en-US" altLang="ja-JP" b="0" dirty="0"/>
              <a:t>Node is around user outside of vehicle / coordinator is on outside surface of vehicle (vehicle moves in walking speed (&lt;5km/h))</a:t>
            </a:r>
          </a:p>
          <a:p>
            <a:pPr marL="742950" lvl="1" indent="-285750">
              <a:buFontTx/>
              <a:buChar char="-"/>
            </a:pPr>
            <a:r>
              <a:rPr lang="en-US" altLang="ja-JP" b="0" dirty="0"/>
              <a:t>Asymmetric environmental model</a:t>
            </a:r>
            <a:endParaRPr lang="ja-JP" altLang="en-US" dirty="0"/>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156269" y="3811054"/>
            <a:ext cx="3510435" cy="369332"/>
          </a:xfrm>
          <a:prstGeom prst="rect">
            <a:avLst/>
          </a:prstGeom>
          <a:noFill/>
        </p:spPr>
        <p:txBody>
          <a:bodyPr wrap="square">
            <a:spAutoFit/>
          </a:bodyPr>
          <a:lstStyle/>
          <a:p>
            <a:r>
              <a:rPr lang="en-US" altLang="ja-JP" u="sng" dirty="0"/>
              <a:t>Use case</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cxnSp>
        <p:nvCxnSpPr>
          <p:cNvPr id="32" name="直線コネクタ 31">
            <a:extLst>
              <a:ext uri="{FF2B5EF4-FFF2-40B4-BE49-F238E27FC236}">
                <a16:creationId xmlns:a16="http://schemas.microsoft.com/office/drawing/2014/main" id="{3EFACC5B-22AB-4A4B-8DE8-85DFDB00631D}"/>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33" name="グループ化 32">
            <a:extLst>
              <a:ext uri="{FF2B5EF4-FFF2-40B4-BE49-F238E27FC236}">
                <a16:creationId xmlns:a16="http://schemas.microsoft.com/office/drawing/2014/main" id="{77B86ED1-A276-47D2-BCAC-7353FB4FD4CA}"/>
              </a:ext>
            </a:extLst>
          </p:cNvPr>
          <p:cNvGrpSpPr/>
          <p:nvPr/>
        </p:nvGrpSpPr>
        <p:grpSpPr>
          <a:xfrm>
            <a:off x="3413527" y="1878593"/>
            <a:ext cx="5380855" cy="2042941"/>
            <a:chOff x="914400" y="1593575"/>
            <a:chExt cx="7599285" cy="2885209"/>
          </a:xfrm>
        </p:grpSpPr>
        <p:cxnSp>
          <p:nvCxnSpPr>
            <p:cNvPr id="34" name="直線コネクタ 33">
              <a:extLst>
                <a:ext uri="{FF2B5EF4-FFF2-40B4-BE49-F238E27FC236}">
                  <a16:creationId xmlns:a16="http://schemas.microsoft.com/office/drawing/2014/main" id="{7E4D8790-95B7-4365-89E4-93B9572F9B9E}"/>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B8AECC5-BF04-4632-B909-5BA1259D9F77}"/>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AD509C1-7F81-4586-99C6-D3668BB2A0D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03260CF-6D64-46FE-8CB8-BBA83E1CAA68}"/>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18673B1-CAC1-42D2-926E-14AF3C271C2E}"/>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17D5B98-20D2-4EBF-874C-278825476C40}"/>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E69955B-FECB-4286-81A8-253613E5D114}"/>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32CCFA45-EB35-454C-8DC7-F73BBEFE8746}"/>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7667BC11-7A14-490F-B7B8-B4A31B250A8F}"/>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3C207293-6931-4BDB-BBE4-AEE81660F62B}"/>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7C3B2DAE-F27D-4B22-8791-240B3C4B5AD1}"/>
              </a:ext>
            </a:extLst>
          </p:cNvPr>
          <p:cNvSpPr/>
          <p:nvPr/>
        </p:nvSpPr>
        <p:spPr>
          <a:xfrm>
            <a:off x="4950017" y="193179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5C00FDDB-D288-48A5-B601-FF28E809661F}"/>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D5287CE2-A8E8-4C11-9D2F-EB5990AA7DFD}"/>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A6A24DDF-70D6-4E32-8BCC-BD80C3B7183E}"/>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2513B9D-55F7-4961-9C66-86C5BF75586E}"/>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76B71CB3-549A-401F-85C1-0E132DAEE7A0}"/>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AB96D0F8-4998-40B5-A86B-33CC7FB30749}"/>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AB225DB6-DB45-465D-953A-2674B75A73B6}"/>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9AB42EB4-1FAF-4317-A982-F419157ACF2E}"/>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 name="矢印: 右 3">
            <a:extLst>
              <a:ext uri="{FF2B5EF4-FFF2-40B4-BE49-F238E27FC236}">
                <a16:creationId xmlns:a16="http://schemas.microsoft.com/office/drawing/2014/main" id="{69D9FAC2-3AB5-442D-99FF-0F61D4CD58CF}"/>
              </a:ext>
            </a:extLst>
          </p:cNvPr>
          <p:cNvSpPr/>
          <p:nvPr/>
        </p:nvSpPr>
        <p:spPr>
          <a:xfrm flipH="1">
            <a:off x="4735542" y="1855736"/>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Moving at walking speed (&lt;5km/h)</a:t>
            </a:r>
            <a:endParaRPr kumimoji="1" lang="ja-JP" altLang="en-US" dirty="0"/>
          </a:p>
        </p:txBody>
      </p:sp>
      <p:graphicFrame>
        <p:nvGraphicFramePr>
          <p:cNvPr id="70" name="表 8">
            <a:extLst>
              <a:ext uri="{FF2B5EF4-FFF2-40B4-BE49-F238E27FC236}">
                <a16:creationId xmlns:a16="http://schemas.microsoft.com/office/drawing/2014/main" id="{E4C4C1A9-7D40-4B36-A98C-B7002CA8D4BE}"/>
              </a:ext>
            </a:extLst>
          </p:cNvPr>
          <p:cNvGraphicFramePr>
            <a:graphicFrameLocks noGrp="1"/>
          </p:cNvGraphicFramePr>
          <p:nvPr>
            <p:extLst>
              <p:ext uri="{D42A27DB-BD31-4B8C-83A1-F6EECF244321}">
                <p14:modId xmlns:p14="http://schemas.microsoft.com/office/powerpoint/2010/main" val="2360316981"/>
              </p:ext>
            </p:extLst>
          </p:nvPr>
        </p:nvGraphicFramePr>
        <p:xfrm>
          <a:off x="128334" y="5225844"/>
          <a:ext cx="8834830" cy="1271693"/>
        </p:xfrm>
        <a:graphic>
          <a:graphicData uri="http://schemas.openxmlformats.org/drawingml/2006/table">
            <a:tbl>
              <a:tblPr firstRow="1" bandRow="1">
                <a:tableStyleId>{5C22544A-7EE6-4342-B048-85BDC9FD1C3A}</a:tableStyleId>
              </a:tblPr>
              <a:tblGrid>
                <a:gridCol w="414874">
                  <a:extLst>
                    <a:ext uri="{9D8B030D-6E8A-4147-A177-3AD203B41FA5}">
                      <a16:colId xmlns:a16="http://schemas.microsoft.com/office/drawing/2014/main" val="3229361360"/>
                    </a:ext>
                  </a:extLst>
                </a:gridCol>
                <a:gridCol w="2383141">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13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tc>
                <a:tc gridSpan="2">
                  <a:txBody>
                    <a:bodyPr/>
                    <a:lstStyle/>
                    <a:p>
                      <a:pPr algn="ctr"/>
                      <a:r>
                        <a:rPr kumimoji="1" lang="en-US" altLang="ja-JP" dirty="0"/>
                        <a:t>Case 5.3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bl>
          </a:graphicData>
        </a:graphic>
      </p:graphicFrame>
      <p:grpSp>
        <p:nvGrpSpPr>
          <p:cNvPr id="38" name="グループ化 37">
            <a:extLst>
              <a:ext uri="{FF2B5EF4-FFF2-40B4-BE49-F238E27FC236}">
                <a16:creationId xmlns:a16="http://schemas.microsoft.com/office/drawing/2014/main" id="{C9CA003F-FF3A-4C84-8EB2-24782507A07F}"/>
              </a:ext>
            </a:extLst>
          </p:cNvPr>
          <p:cNvGrpSpPr/>
          <p:nvPr/>
        </p:nvGrpSpPr>
        <p:grpSpPr>
          <a:xfrm>
            <a:off x="2554280" y="1491603"/>
            <a:ext cx="2283343" cy="939276"/>
            <a:chOff x="474503" y="1759572"/>
            <a:chExt cx="2283343" cy="939276"/>
          </a:xfrm>
        </p:grpSpPr>
        <p:sp>
          <p:nvSpPr>
            <p:cNvPr id="40" name="楕円 39">
              <a:extLst>
                <a:ext uri="{FF2B5EF4-FFF2-40B4-BE49-F238E27FC236}">
                  <a16:creationId xmlns:a16="http://schemas.microsoft.com/office/drawing/2014/main" id="{A94EEC33-CF64-4F59-960C-0BCE1208A717}"/>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 name="楕円 61">
              <a:extLst>
                <a:ext uri="{FF2B5EF4-FFF2-40B4-BE49-F238E27FC236}">
                  <a16:creationId xmlns:a16="http://schemas.microsoft.com/office/drawing/2014/main" id="{C1F01EB7-FFC1-45AE-8A8E-039B06158998}"/>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4" name="テキスト ボックス 63">
              <a:extLst>
                <a:ext uri="{FF2B5EF4-FFF2-40B4-BE49-F238E27FC236}">
                  <a16:creationId xmlns:a16="http://schemas.microsoft.com/office/drawing/2014/main" id="{9ED79145-CA2E-439F-B454-129562473FD4}"/>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5" name="テキスト ボックス 64">
              <a:extLst>
                <a:ext uri="{FF2B5EF4-FFF2-40B4-BE49-F238E27FC236}">
                  <a16:creationId xmlns:a16="http://schemas.microsoft.com/office/drawing/2014/main" id="{093BDED8-FBEA-4F59-B8C6-54534ADC221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7" name="楕円 66">
              <a:extLst>
                <a:ext uri="{FF2B5EF4-FFF2-40B4-BE49-F238E27FC236}">
                  <a16:creationId xmlns:a16="http://schemas.microsoft.com/office/drawing/2014/main" id="{7D6BBA2D-F8C4-4D46-82ED-B95F070C3920}"/>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71" name="テキスト ボックス 70">
              <a:extLst>
                <a:ext uri="{FF2B5EF4-FFF2-40B4-BE49-F238E27FC236}">
                  <a16:creationId xmlns:a16="http://schemas.microsoft.com/office/drawing/2014/main" id="{808D34A5-FD4B-4D39-9655-11233FB8E7FB}"/>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Tree>
    <p:extLst>
      <p:ext uri="{BB962C8B-B14F-4D97-AF65-F5344CB8AC3E}">
        <p14:creationId xmlns:p14="http://schemas.microsoft.com/office/powerpoint/2010/main" val="1007880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843B4A72-2CD7-4A81-BAF1-DA0A13CFD2EA}"/>
              </a:ext>
            </a:extLst>
          </p:cNvPr>
          <p:cNvSpPr txBox="1"/>
          <p:nvPr/>
        </p:nvSpPr>
        <p:spPr>
          <a:xfrm>
            <a:off x="539580" y="1197032"/>
            <a:ext cx="8064839" cy="5094231"/>
          </a:xfrm>
          <a:prstGeom prst="rect">
            <a:avLst/>
          </a:prstGeom>
          <a:noFill/>
        </p:spPr>
        <p:txBody>
          <a:bodyPr wrap="square" rtlCol="0">
            <a:normAutofit/>
          </a:bodyPr>
          <a:lstStyle/>
          <a:p>
            <a:pPr marL="342900" indent="-342900">
              <a:buFont typeface="+mj-lt"/>
              <a:buAutoNum type="arabicPeriod"/>
            </a:pPr>
            <a:r>
              <a:rPr lang="en-US" altLang="ja-JP" dirty="0"/>
              <a:t>Channel between a user on pedestrian and a vehicle.</a:t>
            </a:r>
            <a:br>
              <a:rPr lang="en-US" altLang="ja-JP" dirty="0"/>
            </a:br>
            <a:br>
              <a:rPr lang="en-US" altLang="ja-JP" dirty="0"/>
            </a:br>
            <a:br>
              <a:rPr lang="en-US" altLang="ja-JP" dirty="0"/>
            </a:br>
            <a:br>
              <a:rPr lang="en-US" altLang="ja-JP" dirty="0"/>
            </a:br>
            <a:endParaRPr lang="en-US" altLang="ja-JP" dirty="0"/>
          </a:p>
          <a:p>
            <a:pPr marL="342900" indent="-342900">
              <a:buFont typeface="+mj-lt"/>
              <a:buAutoNum type="arabicPeriod"/>
            </a:pPr>
            <a:r>
              <a:rPr lang="en-US" altLang="ja-JP" dirty="0"/>
              <a:t>Users in a vehicle are slightly moving due to vibration and acceleration.</a:t>
            </a:r>
            <a:br>
              <a:rPr lang="en-US" altLang="ja-JP" dirty="0"/>
            </a:br>
            <a:br>
              <a:rPr lang="en-US" altLang="ja-JP" dirty="0"/>
            </a:br>
            <a:br>
              <a:rPr lang="en-US" altLang="ja-JP" dirty="0"/>
            </a:br>
            <a:endParaRPr lang="en-US" altLang="ja-JP" dirty="0"/>
          </a:p>
          <a:p>
            <a:pPr marL="342900" indent="-342900">
              <a:buFont typeface="+mj-lt"/>
              <a:buAutoNum type="arabicPeriod"/>
            </a:pPr>
            <a:r>
              <a:rPr kumimoji="1" lang="en-US" altLang="ja-JP" dirty="0"/>
              <a:t>Walking and/or standing users </a:t>
            </a:r>
            <a:r>
              <a:rPr lang="en-US" altLang="ja-JP" dirty="0"/>
              <a:t>on a bus and train</a:t>
            </a:r>
            <a:r>
              <a:rPr kumimoji="1" lang="en-US" altLang="ja-JP" dirty="0"/>
              <a:t>.</a:t>
            </a:r>
            <a:br>
              <a:rPr kumimoji="1" lang="en-US" altLang="ja-JP" dirty="0"/>
            </a:br>
            <a:br>
              <a:rPr kumimoji="1" lang="en-US" altLang="ja-JP" dirty="0"/>
            </a:br>
            <a:br>
              <a:rPr kumimoji="1" lang="en-US" altLang="ja-JP" dirty="0"/>
            </a:br>
            <a:endParaRPr kumimoji="1" lang="en-US" altLang="ja-JP" dirty="0"/>
          </a:p>
          <a:p>
            <a:pPr marL="342900" indent="-342900">
              <a:buFont typeface="+mj-lt"/>
              <a:buAutoNum type="arabicPeriod"/>
            </a:pPr>
            <a:r>
              <a:rPr lang="en-US" altLang="ja-JP" dirty="0"/>
              <a:t>Between a tractor and trailer tail.</a:t>
            </a:r>
          </a:p>
          <a:p>
            <a:pPr marL="342900" indent="-342900">
              <a:buFont typeface="+mj-lt"/>
              <a:buAutoNum type="arabicPeriod"/>
            </a:pPr>
            <a:endParaRPr kumimoji="1" lang="en-US" altLang="ja-JP" dirty="0"/>
          </a:p>
        </p:txBody>
      </p:sp>
      <p:sp>
        <p:nvSpPr>
          <p:cNvPr id="4" name="日付プレースホルダー 3">
            <a:extLst>
              <a:ext uri="{FF2B5EF4-FFF2-40B4-BE49-F238E27FC236}">
                <a16:creationId xmlns:a16="http://schemas.microsoft.com/office/drawing/2014/main" id="{555A33E5-5FF3-44F8-B777-DDC516DECA99}"/>
              </a:ext>
            </a:extLst>
          </p:cNvPr>
          <p:cNvSpPr>
            <a:spLocks noGrp="1"/>
          </p:cNvSpPr>
          <p:nvPr>
            <p:ph type="dt" idx="10"/>
          </p:nvPr>
        </p:nvSpPr>
        <p:spPr/>
        <p:txBody>
          <a:bodyPr/>
          <a:lstStyle/>
          <a:p>
            <a:r>
              <a:rPr lang="en-US" altLang="ja-JP"/>
              <a:t>July 2022</a:t>
            </a:r>
            <a:endParaRPr lang="en-US" dirty="0"/>
          </a:p>
        </p:txBody>
      </p:sp>
      <p:sp>
        <p:nvSpPr>
          <p:cNvPr id="5" name="フッター プレースホルダー 4">
            <a:extLst>
              <a:ext uri="{FF2B5EF4-FFF2-40B4-BE49-F238E27FC236}">
                <a16:creationId xmlns:a16="http://schemas.microsoft.com/office/drawing/2014/main" id="{2DE2B29E-AC3D-4868-A523-54B288BDFFED}"/>
              </a:ext>
            </a:extLst>
          </p:cNvPr>
          <p:cNvSpPr>
            <a:spLocks noGrp="1"/>
          </p:cNvSpPr>
          <p:nvPr>
            <p:ph type="ftr" idx="11"/>
          </p:nvPr>
        </p:nvSpPr>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6" name="スライド番号プレースホルダー 5">
            <a:extLst>
              <a:ext uri="{FF2B5EF4-FFF2-40B4-BE49-F238E27FC236}">
                <a16:creationId xmlns:a16="http://schemas.microsoft.com/office/drawing/2014/main" id="{64151FA3-C7BA-4880-92B3-07771FD5A27A}"/>
              </a:ext>
            </a:extLst>
          </p:cNvPr>
          <p:cNvSpPr>
            <a:spLocks noGrp="1"/>
          </p:cNvSpPr>
          <p:nvPr>
            <p:ph type="sldNum" idx="12"/>
          </p:nvPr>
        </p:nvSpPr>
        <p:spPr/>
        <p:txBody>
          <a:bodyPr/>
          <a:lstStyle/>
          <a:p>
            <a:pPr lvl="0"/>
            <a:r>
              <a:rPr lang="en-US"/>
              <a:t>Slide </a:t>
            </a:r>
            <a:fld id="{00000000-1234-1234-1234-123412341234}" type="slidenum">
              <a:rPr lang="en-US" smtClean="0"/>
              <a:pPr lvl="0"/>
              <a:t>25</a:t>
            </a:fld>
            <a:endParaRPr dirty="0"/>
          </a:p>
        </p:txBody>
      </p:sp>
      <p:sp>
        <p:nvSpPr>
          <p:cNvPr id="14" name="タイトル 13">
            <a:extLst>
              <a:ext uri="{FF2B5EF4-FFF2-40B4-BE49-F238E27FC236}">
                <a16:creationId xmlns:a16="http://schemas.microsoft.com/office/drawing/2014/main" id="{0707BC97-914D-48A5-B3D6-D8391764AFDC}"/>
              </a:ext>
            </a:extLst>
          </p:cNvPr>
          <p:cNvSpPr>
            <a:spLocks noGrp="1"/>
          </p:cNvSpPr>
          <p:nvPr>
            <p:ph type="title"/>
          </p:nvPr>
        </p:nvSpPr>
        <p:spPr/>
        <p:txBody>
          <a:bodyPr/>
          <a:lstStyle/>
          <a:p>
            <a:r>
              <a:rPr lang="en-US" altLang="ja-JP" dirty="0"/>
              <a:t>Dynamic Channel Models Situations</a:t>
            </a:r>
            <a:endParaRPr lang="ja-JP" altLang="en-US" dirty="0"/>
          </a:p>
        </p:txBody>
      </p:sp>
      <p:grpSp>
        <p:nvGrpSpPr>
          <p:cNvPr id="51" name="グループ化 50">
            <a:extLst>
              <a:ext uri="{FF2B5EF4-FFF2-40B4-BE49-F238E27FC236}">
                <a16:creationId xmlns:a16="http://schemas.microsoft.com/office/drawing/2014/main" id="{946C7486-D0D5-4F9B-A661-E099455A40E1}"/>
              </a:ext>
            </a:extLst>
          </p:cNvPr>
          <p:cNvGrpSpPr/>
          <p:nvPr/>
        </p:nvGrpSpPr>
        <p:grpSpPr>
          <a:xfrm>
            <a:off x="2831603" y="2778430"/>
            <a:ext cx="3132934" cy="1257277"/>
            <a:chOff x="1768104" y="1381182"/>
            <a:chExt cx="4259425" cy="1709349"/>
          </a:xfrm>
        </p:grpSpPr>
        <p:pic>
          <p:nvPicPr>
            <p:cNvPr id="1026" name="Picture 2">
              <a:extLst>
                <a:ext uri="{FF2B5EF4-FFF2-40B4-BE49-F238E27FC236}">
                  <a16:creationId xmlns:a16="http://schemas.microsoft.com/office/drawing/2014/main" id="{E3235DAB-D13F-4526-B973-670F0143E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245" y="1381182"/>
              <a:ext cx="2298284" cy="1709349"/>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直線コネクタ 49">
              <a:extLst>
                <a:ext uri="{FF2B5EF4-FFF2-40B4-BE49-F238E27FC236}">
                  <a16:creationId xmlns:a16="http://schemas.microsoft.com/office/drawing/2014/main" id="{31DA71F9-D862-4DFF-85AE-9234520B197F}"/>
                </a:ext>
              </a:extLst>
            </p:cNvPr>
            <p:cNvCxnSpPr/>
            <p:nvPr/>
          </p:nvCxnSpPr>
          <p:spPr>
            <a:xfrm>
              <a:off x="2771144" y="191626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FC630E74-BAFC-4AD8-A33C-8A037EA8E3E0}"/>
                </a:ext>
              </a:extLst>
            </p:cNvPr>
            <p:cNvCxnSpPr/>
            <p:nvPr/>
          </p:nvCxnSpPr>
          <p:spPr>
            <a:xfrm>
              <a:off x="2771144" y="1990911"/>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4656D8F6-993B-4B6C-873F-1AA4FB8E87A4}"/>
                </a:ext>
              </a:extLst>
            </p:cNvPr>
            <p:cNvCxnSpPr/>
            <p:nvPr/>
          </p:nvCxnSpPr>
          <p:spPr>
            <a:xfrm>
              <a:off x="2463234" y="2028233"/>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EF3CB7D5-CB34-4F6D-916E-C101BE634533}"/>
                </a:ext>
              </a:extLst>
            </p:cNvPr>
            <p:cNvCxnSpPr/>
            <p:nvPr/>
          </p:nvCxnSpPr>
          <p:spPr>
            <a:xfrm>
              <a:off x="2052687" y="206555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19036270-F814-417C-938F-E588EAA6020A}"/>
                </a:ext>
              </a:extLst>
            </p:cNvPr>
            <p:cNvCxnSpPr/>
            <p:nvPr/>
          </p:nvCxnSpPr>
          <p:spPr>
            <a:xfrm>
              <a:off x="2449238" y="2196184"/>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872C89DC-60BE-4565-902C-C59263C75325}"/>
                </a:ext>
              </a:extLst>
            </p:cNvPr>
            <p:cNvCxnSpPr/>
            <p:nvPr/>
          </p:nvCxnSpPr>
          <p:spPr>
            <a:xfrm>
              <a:off x="2589197" y="2108718"/>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97469920-457B-4D4E-921B-E00113834564}"/>
                </a:ext>
              </a:extLst>
            </p:cNvPr>
            <p:cNvCxnSpPr/>
            <p:nvPr/>
          </p:nvCxnSpPr>
          <p:spPr>
            <a:xfrm>
              <a:off x="2649846" y="2388637"/>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34152704-8A4B-42BE-AC1C-452A16117C64}"/>
                </a:ext>
              </a:extLst>
            </p:cNvPr>
            <p:cNvCxnSpPr/>
            <p:nvPr/>
          </p:nvCxnSpPr>
          <p:spPr>
            <a:xfrm>
              <a:off x="2589197" y="223585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58DB5E72-2BB2-437F-92FF-8954644A2908}"/>
                </a:ext>
              </a:extLst>
            </p:cNvPr>
            <p:cNvCxnSpPr/>
            <p:nvPr/>
          </p:nvCxnSpPr>
          <p:spPr>
            <a:xfrm>
              <a:off x="1926724" y="2310501"/>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74F80D97-B53A-4849-B630-06E2D36A8CD9}"/>
                </a:ext>
              </a:extLst>
            </p:cNvPr>
            <p:cNvCxnSpPr/>
            <p:nvPr/>
          </p:nvCxnSpPr>
          <p:spPr>
            <a:xfrm>
              <a:off x="1768104" y="2244045"/>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7" name="グループ化 66">
            <a:extLst>
              <a:ext uri="{FF2B5EF4-FFF2-40B4-BE49-F238E27FC236}">
                <a16:creationId xmlns:a16="http://schemas.microsoft.com/office/drawing/2014/main" id="{2BBC6065-56AB-4A92-8F0F-0505B863D1D8}"/>
              </a:ext>
            </a:extLst>
          </p:cNvPr>
          <p:cNvGrpSpPr/>
          <p:nvPr/>
        </p:nvGrpSpPr>
        <p:grpSpPr>
          <a:xfrm>
            <a:off x="4959845" y="4283128"/>
            <a:ext cx="2583430" cy="944623"/>
            <a:chOff x="2858306" y="2587185"/>
            <a:chExt cx="3644574" cy="1332627"/>
          </a:xfrm>
        </p:grpSpPr>
        <p:pic>
          <p:nvPicPr>
            <p:cNvPr id="62" name="図 61" descr="図形 が含まれている画像&#10;&#10;自動的に生成された説明">
              <a:extLst>
                <a:ext uri="{FF2B5EF4-FFF2-40B4-BE49-F238E27FC236}">
                  <a16:creationId xmlns:a16="http://schemas.microsoft.com/office/drawing/2014/main" id="{50FB4B84-EB69-4FAC-92DA-1FAF90EB2036}"/>
                </a:ext>
              </a:extLst>
            </p:cNvPr>
            <p:cNvPicPr>
              <a:picLocks noChangeAspect="1"/>
            </p:cNvPicPr>
            <p:nvPr/>
          </p:nvPicPr>
          <p:blipFill rotWithShape="1">
            <a:blip r:embed="rId3">
              <a:extLst>
                <a:ext uri="{28A0092B-C50C-407E-A947-70E740481C1C}">
                  <a14:useLocalDpi xmlns:a14="http://schemas.microsoft.com/office/drawing/2010/main" val="0"/>
                </a:ext>
              </a:extLst>
            </a:blip>
            <a:srcRect l="-910" t="-1499" r="38428" b="68441"/>
            <a:stretch/>
          </p:blipFill>
          <p:spPr>
            <a:xfrm>
              <a:off x="2858306" y="2587185"/>
              <a:ext cx="3644574" cy="1332627"/>
            </a:xfrm>
            <a:prstGeom prst="rect">
              <a:avLst/>
            </a:prstGeom>
          </p:spPr>
        </p:pic>
        <p:pic>
          <p:nvPicPr>
            <p:cNvPr id="63" name="図 62" descr="図形&#10;&#10;中程度の精度で自動的に生成された説明">
              <a:extLst>
                <a:ext uri="{FF2B5EF4-FFF2-40B4-BE49-F238E27FC236}">
                  <a16:creationId xmlns:a16="http://schemas.microsoft.com/office/drawing/2014/main" id="{87CE7F91-6661-442D-AD1F-BA9030A0BB0F}"/>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9780" r="82952"/>
            <a:stretch/>
          </p:blipFill>
          <p:spPr>
            <a:xfrm>
              <a:off x="3921112" y="2663694"/>
              <a:ext cx="331703" cy="845538"/>
            </a:xfrm>
            <a:prstGeom prst="rect">
              <a:avLst/>
            </a:prstGeom>
          </p:spPr>
        </p:pic>
        <p:pic>
          <p:nvPicPr>
            <p:cNvPr id="64" name="図 63" descr="図形&#10;&#10;中程度の精度で自動的に生成された説明">
              <a:extLst>
                <a:ext uri="{FF2B5EF4-FFF2-40B4-BE49-F238E27FC236}">
                  <a16:creationId xmlns:a16="http://schemas.microsoft.com/office/drawing/2014/main" id="{357647FF-9895-44A3-BD9A-FF4B99F8EFB2}"/>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9780" r="82952"/>
            <a:stretch/>
          </p:blipFill>
          <p:spPr>
            <a:xfrm>
              <a:off x="5239795" y="2663694"/>
              <a:ext cx="331703" cy="845538"/>
            </a:xfrm>
            <a:prstGeom prst="rect">
              <a:avLst/>
            </a:prstGeom>
          </p:spPr>
        </p:pic>
        <p:pic>
          <p:nvPicPr>
            <p:cNvPr id="65" name="図 64" descr="アイコン&#10;&#10;自動的に生成された説明">
              <a:extLst>
                <a:ext uri="{FF2B5EF4-FFF2-40B4-BE49-F238E27FC236}">
                  <a16:creationId xmlns:a16="http://schemas.microsoft.com/office/drawing/2014/main" id="{D61CBE2C-E5C8-4E98-8A62-FED8A1529525}"/>
                </a:ext>
              </a:extLst>
            </p:cNvPr>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37210" t="10645" r="44617" b="28057"/>
            <a:stretch/>
          </p:blipFill>
          <p:spPr>
            <a:xfrm>
              <a:off x="3046511" y="2952278"/>
              <a:ext cx="405291" cy="459855"/>
            </a:xfrm>
            <a:prstGeom prst="rect">
              <a:avLst/>
            </a:prstGeom>
          </p:spPr>
        </p:pic>
        <p:sp>
          <p:nvSpPr>
            <p:cNvPr id="66" name="矢印: 右 65">
              <a:extLst>
                <a:ext uri="{FF2B5EF4-FFF2-40B4-BE49-F238E27FC236}">
                  <a16:creationId xmlns:a16="http://schemas.microsoft.com/office/drawing/2014/main" id="{A00881C9-398B-48AC-9B19-E102BA9F8E8E}"/>
                </a:ext>
              </a:extLst>
            </p:cNvPr>
            <p:cNvSpPr/>
            <p:nvPr/>
          </p:nvSpPr>
          <p:spPr>
            <a:xfrm>
              <a:off x="4275675" y="2984911"/>
              <a:ext cx="331703" cy="304167"/>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87" name="グループ化 86">
            <a:extLst>
              <a:ext uri="{FF2B5EF4-FFF2-40B4-BE49-F238E27FC236}">
                <a16:creationId xmlns:a16="http://schemas.microsoft.com/office/drawing/2014/main" id="{DE677C1A-B8B6-412D-A207-AC4304ACD293}"/>
              </a:ext>
            </a:extLst>
          </p:cNvPr>
          <p:cNvGrpSpPr/>
          <p:nvPr/>
        </p:nvGrpSpPr>
        <p:grpSpPr>
          <a:xfrm>
            <a:off x="2925069" y="1482071"/>
            <a:ext cx="3497211" cy="1119302"/>
            <a:chOff x="1202168" y="1491603"/>
            <a:chExt cx="7592214" cy="2429931"/>
          </a:xfrm>
        </p:grpSpPr>
        <p:grpSp>
          <p:nvGrpSpPr>
            <p:cNvPr id="89" name="グループ化 88">
              <a:extLst>
                <a:ext uri="{FF2B5EF4-FFF2-40B4-BE49-F238E27FC236}">
                  <a16:creationId xmlns:a16="http://schemas.microsoft.com/office/drawing/2014/main" id="{95237822-A437-446E-AFF8-A481FF23B2E2}"/>
                </a:ext>
              </a:extLst>
            </p:cNvPr>
            <p:cNvGrpSpPr/>
            <p:nvPr/>
          </p:nvGrpSpPr>
          <p:grpSpPr>
            <a:xfrm>
              <a:off x="3413527" y="1878593"/>
              <a:ext cx="5380855" cy="2042941"/>
              <a:chOff x="914400" y="1593575"/>
              <a:chExt cx="7599285" cy="2885209"/>
            </a:xfrm>
          </p:grpSpPr>
          <p:cxnSp>
            <p:nvCxnSpPr>
              <p:cNvPr id="90" name="直線コネクタ 89">
                <a:extLst>
                  <a:ext uri="{FF2B5EF4-FFF2-40B4-BE49-F238E27FC236}">
                    <a16:creationId xmlns:a16="http://schemas.microsoft.com/office/drawing/2014/main" id="{28658EDC-FBC2-46EA-8E12-B4278F448042}"/>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C7CD610A-A648-4D38-A6BA-58FE88BE4C51}"/>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04B2D8C6-DC2B-40E9-B3F1-66687E5A810F}"/>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88C9CCD8-65FD-4937-9EDE-5F09C51EDE13}"/>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BB131856-FCDB-48DA-8AFB-AAA68B31CDEA}"/>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6D143EE3-B5DA-4434-85C3-632C2AD8E66D}"/>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81FEDCE3-E69D-403B-BDDE-FBB203D3BE3A}"/>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54015F0B-3957-4666-B451-94EF1E132E63}"/>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98" name="楕円 97">
                <a:extLst>
                  <a:ext uri="{FF2B5EF4-FFF2-40B4-BE49-F238E27FC236}">
                    <a16:creationId xmlns:a16="http://schemas.microsoft.com/office/drawing/2014/main" id="{C69349E7-8C21-4F7C-B0B2-DA7A9F842C07}"/>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99" name="楕円 98">
                <a:extLst>
                  <a:ext uri="{FF2B5EF4-FFF2-40B4-BE49-F238E27FC236}">
                    <a16:creationId xmlns:a16="http://schemas.microsoft.com/office/drawing/2014/main" id="{5FF092DA-8748-4635-9D16-48481AB46D4D}"/>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grpSp>
        <p:sp>
          <p:nvSpPr>
            <p:cNvPr id="100" name="楕円 99">
              <a:extLst>
                <a:ext uri="{FF2B5EF4-FFF2-40B4-BE49-F238E27FC236}">
                  <a16:creationId xmlns:a16="http://schemas.microsoft.com/office/drawing/2014/main" id="{2DF09BFC-2C15-4B66-B17D-90E781BBA1BC}"/>
                </a:ext>
              </a:extLst>
            </p:cNvPr>
            <p:cNvSpPr/>
            <p:nvPr/>
          </p:nvSpPr>
          <p:spPr>
            <a:xfrm>
              <a:off x="3306661" y="26822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101" name="楕円 100">
              <a:extLst>
                <a:ext uri="{FF2B5EF4-FFF2-40B4-BE49-F238E27FC236}">
                  <a16:creationId xmlns:a16="http://schemas.microsoft.com/office/drawing/2014/main" id="{0CDBDBAA-450B-4354-915D-D02649E11234}"/>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solidFill>
                  <a:srgbClr val="0000FF"/>
                </a:solidFill>
              </a:endParaRPr>
            </a:p>
          </p:txBody>
        </p:sp>
        <p:sp>
          <p:nvSpPr>
            <p:cNvPr id="102" name="楕円 101">
              <a:extLst>
                <a:ext uri="{FF2B5EF4-FFF2-40B4-BE49-F238E27FC236}">
                  <a16:creationId xmlns:a16="http://schemas.microsoft.com/office/drawing/2014/main" id="{7DB60E95-532E-4019-A386-0CBA747D602B}"/>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3" name="四角形: 角を丸くする 102">
              <a:extLst>
                <a:ext uri="{FF2B5EF4-FFF2-40B4-BE49-F238E27FC236}">
                  <a16:creationId xmlns:a16="http://schemas.microsoft.com/office/drawing/2014/main" id="{473E7D5C-AA0A-4364-8802-ECCB848DE5ED}"/>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4" name="四角形: 角を丸くする 103">
              <a:extLst>
                <a:ext uri="{FF2B5EF4-FFF2-40B4-BE49-F238E27FC236}">
                  <a16:creationId xmlns:a16="http://schemas.microsoft.com/office/drawing/2014/main" id="{8F7EEF66-9AD6-4386-9E20-3A87CE325E4F}"/>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5" name="四角形: 角を丸くする 104">
              <a:extLst>
                <a:ext uri="{FF2B5EF4-FFF2-40B4-BE49-F238E27FC236}">
                  <a16:creationId xmlns:a16="http://schemas.microsoft.com/office/drawing/2014/main" id="{090AACC9-481F-41BF-A86A-71091C4743D8}"/>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6" name="四角形: 角を丸くする 105">
              <a:extLst>
                <a:ext uri="{FF2B5EF4-FFF2-40B4-BE49-F238E27FC236}">
                  <a16:creationId xmlns:a16="http://schemas.microsoft.com/office/drawing/2014/main" id="{4CDA2FEA-1FAE-46EB-BC39-861C6C6FD714}"/>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7" name="四角形: 角を丸くする 106">
              <a:extLst>
                <a:ext uri="{FF2B5EF4-FFF2-40B4-BE49-F238E27FC236}">
                  <a16:creationId xmlns:a16="http://schemas.microsoft.com/office/drawing/2014/main" id="{887C6559-0E88-4FD6-892A-A0D1A5E03FB6}"/>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8" name="楕円 107">
              <a:extLst>
                <a:ext uri="{FF2B5EF4-FFF2-40B4-BE49-F238E27FC236}">
                  <a16:creationId xmlns:a16="http://schemas.microsoft.com/office/drawing/2014/main" id="{291776CA-AF61-40F0-92A0-5F061ADF1C56}"/>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9" name="矢印: 右 108">
              <a:extLst>
                <a:ext uri="{FF2B5EF4-FFF2-40B4-BE49-F238E27FC236}">
                  <a16:creationId xmlns:a16="http://schemas.microsoft.com/office/drawing/2014/main" id="{131E11C7-E319-44BC-8D4D-42313F9396D5}"/>
                </a:ext>
              </a:extLst>
            </p:cNvPr>
            <p:cNvSpPr/>
            <p:nvPr/>
          </p:nvSpPr>
          <p:spPr>
            <a:xfrm flipH="1">
              <a:off x="4735542" y="1855736"/>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700" dirty="0"/>
                <a:t>Moving at walking speed (&lt;5km/h)</a:t>
              </a:r>
              <a:endParaRPr kumimoji="1" lang="ja-JP" altLang="en-US" sz="700" dirty="0"/>
            </a:p>
          </p:txBody>
        </p:sp>
        <p:grpSp>
          <p:nvGrpSpPr>
            <p:cNvPr id="110" name="グループ化 109">
              <a:extLst>
                <a:ext uri="{FF2B5EF4-FFF2-40B4-BE49-F238E27FC236}">
                  <a16:creationId xmlns:a16="http://schemas.microsoft.com/office/drawing/2014/main" id="{73AC817E-A9B8-4D36-ACA6-08EDAD6360AA}"/>
                </a:ext>
              </a:extLst>
            </p:cNvPr>
            <p:cNvGrpSpPr/>
            <p:nvPr/>
          </p:nvGrpSpPr>
          <p:grpSpPr>
            <a:xfrm>
              <a:off x="2554280" y="1491603"/>
              <a:ext cx="2283343" cy="998988"/>
              <a:chOff x="474503" y="1759572"/>
              <a:chExt cx="2283343" cy="998988"/>
            </a:xfrm>
          </p:grpSpPr>
          <p:sp>
            <p:nvSpPr>
              <p:cNvPr id="111" name="楕円 110">
                <a:extLst>
                  <a:ext uri="{FF2B5EF4-FFF2-40B4-BE49-F238E27FC236}">
                    <a16:creationId xmlns:a16="http://schemas.microsoft.com/office/drawing/2014/main" id="{8C737A6E-4214-4034-8880-3D070AC14046}"/>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112" name="楕円 111">
                <a:extLst>
                  <a:ext uri="{FF2B5EF4-FFF2-40B4-BE49-F238E27FC236}">
                    <a16:creationId xmlns:a16="http://schemas.microsoft.com/office/drawing/2014/main" id="{8B6FCEF7-D4AF-4800-9000-DAAA93454DC5}"/>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13" name="テキスト ボックス 112">
                <a:extLst>
                  <a:ext uri="{FF2B5EF4-FFF2-40B4-BE49-F238E27FC236}">
                    <a16:creationId xmlns:a16="http://schemas.microsoft.com/office/drawing/2014/main" id="{740677B5-F5EC-4658-9D24-D4211E4FC28E}"/>
                  </a:ext>
                </a:extLst>
              </p:cNvPr>
              <p:cNvSpPr txBox="1"/>
              <p:nvPr/>
            </p:nvSpPr>
            <p:spPr>
              <a:xfrm>
                <a:off x="689443" y="2391071"/>
                <a:ext cx="1426226" cy="367489"/>
              </a:xfrm>
              <a:prstGeom prst="rect">
                <a:avLst/>
              </a:prstGeom>
              <a:noFill/>
            </p:spPr>
            <p:txBody>
              <a:bodyPr wrap="square">
                <a:spAutoFit/>
              </a:bodyPr>
              <a:lstStyle/>
              <a:p>
                <a:r>
                  <a:rPr lang="en-US" altLang="ja-JP" sz="500" b="0" dirty="0"/>
                  <a:t>Noise source</a:t>
                </a:r>
                <a:endParaRPr lang="ja-JP" altLang="en-US" sz="500" b="0" dirty="0"/>
              </a:p>
            </p:txBody>
          </p:sp>
          <p:sp>
            <p:nvSpPr>
              <p:cNvPr id="114" name="テキスト ボックス 113">
                <a:extLst>
                  <a:ext uri="{FF2B5EF4-FFF2-40B4-BE49-F238E27FC236}">
                    <a16:creationId xmlns:a16="http://schemas.microsoft.com/office/drawing/2014/main" id="{A2880C22-9889-4C85-BA3B-BAF2E8F09587}"/>
                  </a:ext>
                </a:extLst>
              </p:cNvPr>
              <p:cNvSpPr txBox="1"/>
              <p:nvPr/>
            </p:nvSpPr>
            <p:spPr>
              <a:xfrm>
                <a:off x="689443" y="1759572"/>
                <a:ext cx="2068403" cy="367489"/>
              </a:xfrm>
              <a:prstGeom prst="rect">
                <a:avLst/>
              </a:prstGeom>
              <a:noFill/>
            </p:spPr>
            <p:txBody>
              <a:bodyPr wrap="square">
                <a:spAutoFit/>
              </a:bodyPr>
              <a:lstStyle/>
              <a:p>
                <a:r>
                  <a:rPr lang="en-US" altLang="ja-JP" sz="500" b="0" dirty="0"/>
                  <a:t>VBAN Coordinator</a:t>
                </a:r>
                <a:endParaRPr lang="ja-JP" altLang="en-US" sz="500" b="0" dirty="0"/>
              </a:p>
            </p:txBody>
          </p:sp>
          <p:sp>
            <p:nvSpPr>
              <p:cNvPr id="115" name="楕円 114">
                <a:extLst>
                  <a:ext uri="{FF2B5EF4-FFF2-40B4-BE49-F238E27FC236}">
                    <a16:creationId xmlns:a16="http://schemas.microsoft.com/office/drawing/2014/main" id="{2E2DE0AC-076C-4286-9DD4-C1FAF46538EC}"/>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solidFill>
                    <a:srgbClr val="0000FF"/>
                  </a:solidFill>
                </a:endParaRPr>
              </a:p>
            </p:txBody>
          </p:sp>
          <p:sp>
            <p:nvSpPr>
              <p:cNvPr id="116" name="テキスト ボックス 115">
                <a:extLst>
                  <a:ext uri="{FF2B5EF4-FFF2-40B4-BE49-F238E27FC236}">
                    <a16:creationId xmlns:a16="http://schemas.microsoft.com/office/drawing/2014/main" id="{81C0F6AC-CF25-4D14-8253-6FE27C0EEFB6}"/>
                  </a:ext>
                </a:extLst>
              </p:cNvPr>
              <p:cNvSpPr txBox="1"/>
              <p:nvPr/>
            </p:nvSpPr>
            <p:spPr>
              <a:xfrm>
                <a:off x="678093" y="2063926"/>
                <a:ext cx="1973429" cy="367489"/>
              </a:xfrm>
              <a:prstGeom prst="rect">
                <a:avLst/>
              </a:prstGeom>
              <a:noFill/>
            </p:spPr>
            <p:txBody>
              <a:bodyPr wrap="square">
                <a:spAutoFit/>
              </a:bodyPr>
              <a:lstStyle/>
              <a:p>
                <a:r>
                  <a:rPr lang="en-US" altLang="ja-JP" sz="500" b="0" dirty="0"/>
                  <a:t>HBAN Coordinator</a:t>
                </a:r>
                <a:endParaRPr lang="ja-JP" altLang="en-US" sz="500" b="0" dirty="0"/>
              </a:p>
            </p:txBody>
          </p:sp>
        </p:grpSp>
      </p:grpSp>
      <p:grpSp>
        <p:nvGrpSpPr>
          <p:cNvPr id="121" name="グループ化 120">
            <a:extLst>
              <a:ext uri="{FF2B5EF4-FFF2-40B4-BE49-F238E27FC236}">
                <a16:creationId xmlns:a16="http://schemas.microsoft.com/office/drawing/2014/main" id="{0CDCA447-E1BB-4058-8C59-25A28D621EC7}"/>
              </a:ext>
            </a:extLst>
          </p:cNvPr>
          <p:cNvGrpSpPr/>
          <p:nvPr/>
        </p:nvGrpSpPr>
        <p:grpSpPr>
          <a:xfrm>
            <a:off x="615032" y="5575823"/>
            <a:ext cx="2347853" cy="596378"/>
            <a:chOff x="891249" y="5499622"/>
            <a:chExt cx="2347853" cy="596378"/>
          </a:xfrm>
        </p:grpSpPr>
        <p:sp>
          <p:nvSpPr>
            <p:cNvPr id="120" name="正方形/長方形 119">
              <a:extLst>
                <a:ext uri="{FF2B5EF4-FFF2-40B4-BE49-F238E27FC236}">
                  <a16:creationId xmlns:a16="http://schemas.microsoft.com/office/drawing/2014/main" id="{B496A476-D51B-4D52-BDDB-4F2607E1F4B3}"/>
                </a:ext>
              </a:extLst>
            </p:cNvPr>
            <p:cNvSpPr/>
            <p:nvPr/>
          </p:nvSpPr>
          <p:spPr>
            <a:xfrm>
              <a:off x="891249" y="5810491"/>
              <a:ext cx="300941" cy="19677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7" name="正方形/長方形 116">
              <a:extLst>
                <a:ext uri="{FF2B5EF4-FFF2-40B4-BE49-F238E27FC236}">
                  <a16:creationId xmlns:a16="http://schemas.microsoft.com/office/drawing/2014/main" id="{6F6A1F3E-3360-4D1B-B286-88789B7CD463}"/>
                </a:ext>
              </a:extLst>
            </p:cNvPr>
            <p:cNvSpPr/>
            <p:nvPr/>
          </p:nvSpPr>
          <p:spPr>
            <a:xfrm>
              <a:off x="1145893" y="5578997"/>
              <a:ext cx="300941" cy="428264"/>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9" name="正方形/長方形 118">
              <a:extLst>
                <a:ext uri="{FF2B5EF4-FFF2-40B4-BE49-F238E27FC236}">
                  <a16:creationId xmlns:a16="http://schemas.microsoft.com/office/drawing/2014/main" id="{F2276443-137C-4517-82F5-2C75B1886BAB}"/>
                </a:ext>
              </a:extLst>
            </p:cNvPr>
            <p:cNvSpPr/>
            <p:nvPr/>
          </p:nvSpPr>
          <p:spPr>
            <a:xfrm>
              <a:off x="1538307" y="5499622"/>
              <a:ext cx="1700795" cy="428264"/>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8" name="楕円 117">
              <a:extLst>
                <a:ext uri="{FF2B5EF4-FFF2-40B4-BE49-F238E27FC236}">
                  <a16:creationId xmlns:a16="http://schemas.microsoft.com/office/drawing/2014/main" id="{5612E5A5-65C5-4568-8C2B-9717D450029B}"/>
                </a:ext>
              </a:extLst>
            </p:cNvPr>
            <p:cNvSpPr/>
            <p:nvPr/>
          </p:nvSpPr>
          <p:spPr>
            <a:xfrm>
              <a:off x="1028700"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2" name="楕円 121">
              <a:extLst>
                <a:ext uri="{FF2B5EF4-FFF2-40B4-BE49-F238E27FC236}">
                  <a16:creationId xmlns:a16="http://schemas.microsoft.com/office/drawing/2014/main" id="{B3862CD6-65BD-4CC6-B93F-041900878E50}"/>
                </a:ext>
              </a:extLst>
            </p:cNvPr>
            <p:cNvSpPr/>
            <p:nvPr/>
          </p:nvSpPr>
          <p:spPr>
            <a:xfrm>
              <a:off x="1569775"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3" name="楕円 122">
              <a:extLst>
                <a:ext uri="{FF2B5EF4-FFF2-40B4-BE49-F238E27FC236}">
                  <a16:creationId xmlns:a16="http://schemas.microsoft.com/office/drawing/2014/main" id="{2BC98139-CB18-4986-B612-FC530A58043F}"/>
                </a:ext>
              </a:extLst>
            </p:cNvPr>
            <p:cNvSpPr/>
            <p:nvPr/>
          </p:nvSpPr>
          <p:spPr>
            <a:xfrm>
              <a:off x="1756498"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4" name="楕円 123">
              <a:extLst>
                <a:ext uri="{FF2B5EF4-FFF2-40B4-BE49-F238E27FC236}">
                  <a16:creationId xmlns:a16="http://schemas.microsoft.com/office/drawing/2014/main" id="{FD7601F9-044A-4846-BE05-4F623BB3ACC4}"/>
                </a:ext>
              </a:extLst>
            </p:cNvPr>
            <p:cNvSpPr/>
            <p:nvPr/>
          </p:nvSpPr>
          <p:spPr>
            <a:xfrm>
              <a:off x="2692322"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5" name="楕円 124">
              <a:extLst>
                <a:ext uri="{FF2B5EF4-FFF2-40B4-BE49-F238E27FC236}">
                  <a16:creationId xmlns:a16="http://schemas.microsoft.com/office/drawing/2014/main" id="{FC8C4A41-72FA-4569-B8C7-16F745923EE8}"/>
                </a:ext>
              </a:extLst>
            </p:cNvPr>
            <p:cNvSpPr/>
            <p:nvPr/>
          </p:nvSpPr>
          <p:spPr>
            <a:xfrm>
              <a:off x="2866219"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6" name="正方形/長方形 125">
              <a:extLst>
                <a:ext uri="{FF2B5EF4-FFF2-40B4-BE49-F238E27FC236}">
                  <a16:creationId xmlns:a16="http://schemas.microsoft.com/office/drawing/2014/main" id="{BAFD173E-70A0-4F7F-AA1D-20BE72E8AE81}"/>
                </a:ext>
              </a:extLst>
            </p:cNvPr>
            <p:cNvSpPr/>
            <p:nvPr/>
          </p:nvSpPr>
          <p:spPr>
            <a:xfrm>
              <a:off x="1210958" y="5943599"/>
              <a:ext cx="782942" cy="6366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27" name="グループ化 126">
            <a:extLst>
              <a:ext uri="{FF2B5EF4-FFF2-40B4-BE49-F238E27FC236}">
                <a16:creationId xmlns:a16="http://schemas.microsoft.com/office/drawing/2014/main" id="{21A2A6AE-21A3-4173-ABFB-E993053658B2}"/>
              </a:ext>
            </a:extLst>
          </p:cNvPr>
          <p:cNvGrpSpPr/>
          <p:nvPr/>
        </p:nvGrpSpPr>
        <p:grpSpPr>
          <a:xfrm>
            <a:off x="3439480" y="5756423"/>
            <a:ext cx="2282462" cy="347240"/>
            <a:chOff x="3776940" y="5718011"/>
            <a:chExt cx="2282462" cy="347240"/>
          </a:xfrm>
        </p:grpSpPr>
        <p:sp>
          <p:nvSpPr>
            <p:cNvPr id="130" name="正方形/長方形 129">
              <a:extLst>
                <a:ext uri="{FF2B5EF4-FFF2-40B4-BE49-F238E27FC236}">
                  <a16:creationId xmlns:a16="http://schemas.microsoft.com/office/drawing/2014/main" id="{17F9046C-F8B5-42BE-8532-0A1A39227549}"/>
                </a:ext>
              </a:extLst>
            </p:cNvPr>
            <p:cNvSpPr/>
            <p:nvPr/>
          </p:nvSpPr>
          <p:spPr>
            <a:xfrm>
              <a:off x="4121835" y="5732703"/>
              <a:ext cx="342366" cy="32425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8" name="正方形/長方形 127">
              <a:extLst>
                <a:ext uri="{FF2B5EF4-FFF2-40B4-BE49-F238E27FC236}">
                  <a16:creationId xmlns:a16="http://schemas.microsoft.com/office/drawing/2014/main" id="{61AEAB23-740C-446D-8B33-FFD29A5C762E}"/>
                </a:ext>
              </a:extLst>
            </p:cNvPr>
            <p:cNvSpPr/>
            <p:nvPr/>
          </p:nvSpPr>
          <p:spPr>
            <a:xfrm>
              <a:off x="3776940" y="5718011"/>
              <a:ext cx="500737" cy="34724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9" name="正方形/長方形 128">
              <a:extLst>
                <a:ext uri="{FF2B5EF4-FFF2-40B4-BE49-F238E27FC236}">
                  <a16:creationId xmlns:a16="http://schemas.microsoft.com/office/drawing/2014/main" id="{7402A5E7-2860-4D9C-97DC-B4B0AE4CCE21}"/>
                </a:ext>
              </a:extLst>
            </p:cNvPr>
            <p:cNvSpPr/>
            <p:nvPr/>
          </p:nvSpPr>
          <p:spPr>
            <a:xfrm>
              <a:off x="4358607" y="5718011"/>
              <a:ext cx="1700795" cy="34724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024" name="グループ化 1023">
            <a:extLst>
              <a:ext uri="{FF2B5EF4-FFF2-40B4-BE49-F238E27FC236}">
                <a16:creationId xmlns:a16="http://schemas.microsoft.com/office/drawing/2014/main" id="{522B52A7-E3AA-4795-A884-343E4F7C9FCF}"/>
              </a:ext>
            </a:extLst>
          </p:cNvPr>
          <p:cNvGrpSpPr/>
          <p:nvPr/>
        </p:nvGrpSpPr>
        <p:grpSpPr>
          <a:xfrm>
            <a:off x="6325026" y="5511006"/>
            <a:ext cx="2104048" cy="842538"/>
            <a:chOff x="6325026" y="5511006"/>
            <a:chExt cx="2104048" cy="842538"/>
          </a:xfrm>
        </p:grpSpPr>
        <p:sp>
          <p:nvSpPr>
            <p:cNvPr id="133" name="正方形/長方形 132">
              <a:extLst>
                <a:ext uri="{FF2B5EF4-FFF2-40B4-BE49-F238E27FC236}">
                  <a16:creationId xmlns:a16="http://schemas.microsoft.com/office/drawing/2014/main" id="{66F33AC1-3587-4045-8B01-E3D62A53D3D7}"/>
                </a:ext>
              </a:extLst>
            </p:cNvPr>
            <p:cNvSpPr/>
            <p:nvPr/>
          </p:nvSpPr>
          <p:spPr>
            <a:xfrm rot="2700000">
              <a:off x="6484792" y="5872333"/>
              <a:ext cx="587099" cy="32425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4" name="正方形/長方形 133">
              <a:extLst>
                <a:ext uri="{FF2B5EF4-FFF2-40B4-BE49-F238E27FC236}">
                  <a16:creationId xmlns:a16="http://schemas.microsoft.com/office/drawing/2014/main" id="{8A726D2A-6C05-4C19-9E4C-F39A2940DBBC}"/>
                </a:ext>
              </a:extLst>
            </p:cNvPr>
            <p:cNvSpPr/>
            <p:nvPr/>
          </p:nvSpPr>
          <p:spPr>
            <a:xfrm rot="2700000">
              <a:off x="6248277" y="5587755"/>
              <a:ext cx="500737" cy="34724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5" name="正方形/長方形 134">
              <a:extLst>
                <a:ext uri="{FF2B5EF4-FFF2-40B4-BE49-F238E27FC236}">
                  <a16:creationId xmlns:a16="http://schemas.microsoft.com/office/drawing/2014/main" id="{D192FCE6-1A61-461C-95F7-4AB64F8D5CE0}"/>
                </a:ext>
              </a:extLst>
            </p:cNvPr>
            <p:cNvSpPr/>
            <p:nvPr/>
          </p:nvSpPr>
          <p:spPr>
            <a:xfrm>
              <a:off x="6728279" y="6006304"/>
              <a:ext cx="1700795" cy="34724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37" name="楕円 136">
            <a:extLst>
              <a:ext uri="{FF2B5EF4-FFF2-40B4-BE49-F238E27FC236}">
                <a16:creationId xmlns:a16="http://schemas.microsoft.com/office/drawing/2014/main" id="{B38FB503-0242-4522-9F1E-4C81A49D6E0F}"/>
              </a:ext>
            </a:extLst>
          </p:cNvPr>
          <p:cNvSpPr/>
          <p:nvPr/>
        </p:nvSpPr>
        <p:spPr>
          <a:xfrm>
            <a:off x="3488059" y="55840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 name="楕円 137">
            <a:extLst>
              <a:ext uri="{FF2B5EF4-FFF2-40B4-BE49-F238E27FC236}">
                <a16:creationId xmlns:a16="http://schemas.microsoft.com/office/drawing/2014/main" id="{93E84253-79E2-4236-B2F9-F9F760D0B4AB}"/>
              </a:ext>
            </a:extLst>
          </p:cNvPr>
          <p:cNvSpPr/>
          <p:nvPr/>
        </p:nvSpPr>
        <p:spPr>
          <a:xfrm>
            <a:off x="5457146" y="55840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 name="楕円 138">
            <a:extLst>
              <a:ext uri="{FF2B5EF4-FFF2-40B4-BE49-F238E27FC236}">
                <a16:creationId xmlns:a16="http://schemas.microsoft.com/office/drawing/2014/main" id="{20EE2257-72F5-4CE9-9629-DAC5D590BB57}"/>
              </a:ext>
            </a:extLst>
          </p:cNvPr>
          <p:cNvSpPr/>
          <p:nvPr/>
        </p:nvSpPr>
        <p:spPr>
          <a:xfrm>
            <a:off x="6498645" y="543943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 name="楕円 139">
            <a:extLst>
              <a:ext uri="{FF2B5EF4-FFF2-40B4-BE49-F238E27FC236}">
                <a16:creationId xmlns:a16="http://schemas.microsoft.com/office/drawing/2014/main" id="{85724DAD-26A1-45C1-9657-EF768522D570}"/>
              </a:ext>
            </a:extLst>
          </p:cNvPr>
          <p:cNvSpPr/>
          <p:nvPr/>
        </p:nvSpPr>
        <p:spPr>
          <a:xfrm>
            <a:off x="8134527" y="584097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 name="楕円 140">
            <a:extLst>
              <a:ext uri="{FF2B5EF4-FFF2-40B4-BE49-F238E27FC236}">
                <a16:creationId xmlns:a16="http://schemas.microsoft.com/office/drawing/2014/main" id="{080635AF-BD8C-48C7-889B-4085E9FFF20D}"/>
              </a:ext>
            </a:extLst>
          </p:cNvPr>
          <p:cNvSpPr/>
          <p:nvPr/>
        </p:nvSpPr>
        <p:spPr>
          <a:xfrm>
            <a:off x="6161583" y="582033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 name="楕円 141">
            <a:extLst>
              <a:ext uri="{FF2B5EF4-FFF2-40B4-BE49-F238E27FC236}">
                <a16:creationId xmlns:a16="http://schemas.microsoft.com/office/drawing/2014/main" id="{111E3F5A-6C45-4A8A-9EC6-9BC3AAC7CCAE}"/>
              </a:ext>
            </a:extLst>
          </p:cNvPr>
          <p:cNvSpPr/>
          <p:nvPr/>
        </p:nvSpPr>
        <p:spPr>
          <a:xfrm>
            <a:off x="8134527" y="633210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 name="テキスト ボックス 143">
            <a:extLst>
              <a:ext uri="{FF2B5EF4-FFF2-40B4-BE49-F238E27FC236}">
                <a16:creationId xmlns:a16="http://schemas.microsoft.com/office/drawing/2014/main" id="{79048D4D-A00C-4C3F-9D3A-150F6889DF7C}"/>
              </a:ext>
            </a:extLst>
          </p:cNvPr>
          <p:cNvSpPr txBox="1"/>
          <p:nvPr/>
        </p:nvSpPr>
        <p:spPr>
          <a:xfrm>
            <a:off x="7525852" y="5487525"/>
            <a:ext cx="725301" cy="369332"/>
          </a:xfrm>
          <a:prstGeom prst="rect">
            <a:avLst/>
          </a:prstGeom>
          <a:noFill/>
        </p:spPr>
        <p:txBody>
          <a:bodyPr wrap="square">
            <a:spAutoFit/>
          </a:bodyPr>
          <a:lstStyle/>
          <a:p>
            <a:r>
              <a:rPr kumimoji="1" lang="en-US" altLang="ja-JP" b="0" dirty="0"/>
              <a:t>LOS</a:t>
            </a:r>
            <a:endParaRPr lang="ja-JP" altLang="en-US" b="0" dirty="0"/>
          </a:p>
        </p:txBody>
      </p:sp>
      <p:sp>
        <p:nvSpPr>
          <p:cNvPr id="145" name="テキスト ボックス 144">
            <a:extLst>
              <a:ext uri="{FF2B5EF4-FFF2-40B4-BE49-F238E27FC236}">
                <a16:creationId xmlns:a16="http://schemas.microsoft.com/office/drawing/2014/main" id="{D4D9C978-1F93-493E-8EDA-A8095FAA0E31}"/>
              </a:ext>
            </a:extLst>
          </p:cNvPr>
          <p:cNvSpPr txBox="1"/>
          <p:nvPr/>
        </p:nvSpPr>
        <p:spPr>
          <a:xfrm>
            <a:off x="6081613" y="6030000"/>
            <a:ext cx="823441" cy="369332"/>
          </a:xfrm>
          <a:prstGeom prst="rect">
            <a:avLst/>
          </a:prstGeom>
          <a:noFill/>
        </p:spPr>
        <p:txBody>
          <a:bodyPr wrap="square">
            <a:spAutoFit/>
          </a:bodyPr>
          <a:lstStyle/>
          <a:p>
            <a:r>
              <a:rPr kumimoji="1" lang="en-US" altLang="ja-JP" b="0" dirty="0"/>
              <a:t>NLOS</a:t>
            </a:r>
            <a:endParaRPr lang="ja-JP" altLang="en-US" b="0" dirty="0"/>
          </a:p>
        </p:txBody>
      </p:sp>
      <p:sp>
        <p:nvSpPr>
          <p:cNvPr id="146" name="テキスト ボックス 145">
            <a:extLst>
              <a:ext uri="{FF2B5EF4-FFF2-40B4-BE49-F238E27FC236}">
                <a16:creationId xmlns:a16="http://schemas.microsoft.com/office/drawing/2014/main" id="{0F62D1CF-6EE8-42AB-98E1-AEC99DE653BD}"/>
              </a:ext>
            </a:extLst>
          </p:cNvPr>
          <p:cNvSpPr txBox="1"/>
          <p:nvPr/>
        </p:nvSpPr>
        <p:spPr>
          <a:xfrm>
            <a:off x="4224779" y="5684664"/>
            <a:ext cx="725301" cy="369332"/>
          </a:xfrm>
          <a:prstGeom prst="rect">
            <a:avLst/>
          </a:prstGeom>
          <a:noFill/>
        </p:spPr>
        <p:txBody>
          <a:bodyPr wrap="square">
            <a:spAutoFit/>
          </a:bodyPr>
          <a:lstStyle/>
          <a:p>
            <a:r>
              <a:rPr kumimoji="1" lang="en-US" altLang="ja-JP" b="0" dirty="0"/>
              <a:t>LOS</a:t>
            </a:r>
            <a:endParaRPr lang="ja-JP" altLang="en-US" b="0" dirty="0"/>
          </a:p>
        </p:txBody>
      </p:sp>
      <p:cxnSp>
        <p:nvCxnSpPr>
          <p:cNvPr id="1028" name="直線矢印コネクタ 1027">
            <a:extLst>
              <a:ext uri="{FF2B5EF4-FFF2-40B4-BE49-F238E27FC236}">
                <a16:creationId xmlns:a16="http://schemas.microsoft.com/office/drawing/2014/main" id="{E3CFE237-2E61-4D89-9C94-38D041722A1B}"/>
              </a:ext>
            </a:extLst>
          </p:cNvPr>
          <p:cNvCxnSpPr>
            <a:endCxn id="140" idx="2"/>
          </p:cNvCxnSpPr>
          <p:nvPr/>
        </p:nvCxnSpPr>
        <p:spPr>
          <a:xfrm>
            <a:off x="6728278" y="5506810"/>
            <a:ext cx="1406249" cy="416535"/>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49" name="直線矢印コネクタ 148">
            <a:extLst>
              <a:ext uri="{FF2B5EF4-FFF2-40B4-BE49-F238E27FC236}">
                <a16:creationId xmlns:a16="http://schemas.microsoft.com/office/drawing/2014/main" id="{67502A64-3799-4E87-968E-9D13E3CDF497}"/>
              </a:ext>
            </a:extLst>
          </p:cNvPr>
          <p:cNvCxnSpPr>
            <a:cxnSpLocks/>
            <a:endCxn id="142" idx="2"/>
          </p:cNvCxnSpPr>
          <p:nvPr/>
        </p:nvCxnSpPr>
        <p:spPr>
          <a:xfrm>
            <a:off x="6311623" y="5940135"/>
            <a:ext cx="1822904" cy="474344"/>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51" name="直線矢印コネクタ 150">
            <a:extLst>
              <a:ext uri="{FF2B5EF4-FFF2-40B4-BE49-F238E27FC236}">
                <a16:creationId xmlns:a16="http://schemas.microsoft.com/office/drawing/2014/main" id="{D08BB550-BDD7-4C46-B018-B5F81599561F}"/>
              </a:ext>
            </a:extLst>
          </p:cNvPr>
          <p:cNvCxnSpPr>
            <a:cxnSpLocks/>
            <a:stCxn id="137" idx="6"/>
          </p:cNvCxnSpPr>
          <p:nvPr/>
        </p:nvCxnSpPr>
        <p:spPr>
          <a:xfrm>
            <a:off x="3686856" y="5666406"/>
            <a:ext cx="1733779" cy="18258"/>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38256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F39DAB2-CB1B-4330-BF62-2AFFAC978390}"/>
              </a:ext>
            </a:extLst>
          </p:cNvPr>
          <p:cNvSpPr>
            <a:spLocks noGrp="1"/>
          </p:cNvSpPr>
          <p:nvPr>
            <p:ph type="dt" idx="10"/>
          </p:nvPr>
        </p:nvSpPr>
        <p:spPr/>
        <p:txBody>
          <a:bodyPr/>
          <a:lstStyle/>
          <a:p>
            <a:r>
              <a:rPr lang="en-US" altLang="ja-JP"/>
              <a:t>July 2022</a:t>
            </a:r>
            <a:endParaRPr lang="en-US" dirty="0"/>
          </a:p>
        </p:txBody>
      </p:sp>
      <p:sp>
        <p:nvSpPr>
          <p:cNvPr id="3" name="フッター プレースホルダー 2">
            <a:extLst>
              <a:ext uri="{FF2B5EF4-FFF2-40B4-BE49-F238E27FC236}">
                <a16:creationId xmlns:a16="http://schemas.microsoft.com/office/drawing/2014/main" id="{DF930FC0-E787-4D39-BDE1-5EEEAF8DE785}"/>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1046421C-2EEF-40EC-83B4-658C2BD270A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sp>
        <p:nvSpPr>
          <p:cNvPr id="5" name="タイトル 4">
            <a:extLst>
              <a:ext uri="{FF2B5EF4-FFF2-40B4-BE49-F238E27FC236}">
                <a16:creationId xmlns:a16="http://schemas.microsoft.com/office/drawing/2014/main" id="{210051F8-EEBA-4045-8B9B-72B3A3059243}"/>
              </a:ext>
            </a:extLst>
          </p:cNvPr>
          <p:cNvSpPr>
            <a:spLocks noGrp="1"/>
          </p:cNvSpPr>
          <p:nvPr>
            <p:ph type="title"/>
          </p:nvPr>
        </p:nvSpPr>
        <p:spPr/>
        <p:txBody>
          <a:bodyPr/>
          <a:lstStyle/>
          <a:p>
            <a:r>
              <a:rPr kumimoji="1" lang="en-US" altLang="ja-JP" dirty="0"/>
              <a:t>Dynamic on-body channel modeling</a:t>
            </a:r>
            <a:endParaRPr kumimoji="1" lang="ja-JP" altLang="en-US" dirty="0"/>
          </a:p>
        </p:txBody>
      </p:sp>
      <p:sp>
        <p:nvSpPr>
          <p:cNvPr id="7" name="テキスト ボックス 6">
            <a:extLst>
              <a:ext uri="{FF2B5EF4-FFF2-40B4-BE49-F238E27FC236}">
                <a16:creationId xmlns:a16="http://schemas.microsoft.com/office/drawing/2014/main" id="{2FAD2FFE-6549-471E-B0A4-57D6D4DF0C7D}"/>
              </a:ext>
            </a:extLst>
          </p:cNvPr>
          <p:cNvSpPr txBox="1"/>
          <p:nvPr/>
        </p:nvSpPr>
        <p:spPr>
          <a:xfrm>
            <a:off x="142694" y="1305886"/>
            <a:ext cx="7772399" cy="646331"/>
          </a:xfrm>
          <a:prstGeom prst="rect">
            <a:avLst/>
          </a:prstGeom>
          <a:noFill/>
          <a:ln>
            <a:solidFill>
              <a:schemeClr val="tx2"/>
            </a:solidFill>
          </a:ln>
        </p:spPr>
        <p:txBody>
          <a:bodyPr wrap="square">
            <a:spAutoFit/>
          </a:bodyPr>
          <a:lstStyle/>
          <a:p>
            <a:r>
              <a:rPr lang="en-US" altLang="ja-JP" b="0" dirty="0">
                <a:solidFill>
                  <a:srgbClr val="000000"/>
                </a:solidFill>
                <a:effectLst/>
                <a:latin typeface="Times-Roman"/>
              </a:rPr>
              <a:t>Timo </a:t>
            </a:r>
            <a:r>
              <a:rPr lang="en-US" altLang="ja-JP" b="0" dirty="0" err="1">
                <a:solidFill>
                  <a:srgbClr val="000000"/>
                </a:solidFill>
                <a:effectLst/>
                <a:latin typeface="Times-Roman"/>
              </a:rPr>
              <a:t>Kumpuniemi</a:t>
            </a:r>
            <a:r>
              <a:rPr lang="en-US" altLang="ja-JP" b="0" dirty="0">
                <a:solidFill>
                  <a:srgbClr val="000000"/>
                </a:solidFill>
                <a:effectLst/>
                <a:latin typeface="Times-Roman"/>
              </a:rPr>
              <a:t>, Matti </a:t>
            </a:r>
            <a:r>
              <a:rPr lang="en-US" altLang="ja-JP" b="0" dirty="0" err="1">
                <a:solidFill>
                  <a:srgbClr val="000000"/>
                </a:solidFill>
                <a:effectLst/>
                <a:latin typeface="Times-Roman"/>
              </a:rPr>
              <a:t>Hämäläinen</a:t>
            </a:r>
            <a:r>
              <a:rPr lang="en-US" altLang="ja-JP" b="0" dirty="0">
                <a:solidFill>
                  <a:srgbClr val="000000"/>
                </a:solidFill>
                <a:effectLst/>
                <a:latin typeface="Times-Roman"/>
              </a:rPr>
              <a:t>, </a:t>
            </a:r>
            <a:r>
              <a:rPr lang="en-US" altLang="ja-JP" b="0" dirty="0" err="1">
                <a:solidFill>
                  <a:srgbClr val="000000"/>
                </a:solidFill>
                <a:effectLst/>
                <a:latin typeface="Times-Roman"/>
              </a:rPr>
              <a:t>Kamya</a:t>
            </a:r>
            <a:r>
              <a:rPr lang="en-US" altLang="ja-JP" b="0" dirty="0">
                <a:solidFill>
                  <a:srgbClr val="000000"/>
                </a:solidFill>
                <a:effectLst/>
                <a:latin typeface="Times-Roman"/>
              </a:rPr>
              <a:t> </a:t>
            </a:r>
            <a:r>
              <a:rPr lang="en-US" altLang="ja-JP" b="0" dirty="0" err="1">
                <a:solidFill>
                  <a:srgbClr val="000000"/>
                </a:solidFill>
                <a:effectLst/>
                <a:latin typeface="Times-Roman"/>
              </a:rPr>
              <a:t>Yekeh</a:t>
            </a:r>
            <a:r>
              <a:rPr lang="en-US" altLang="ja-JP" b="0" dirty="0">
                <a:solidFill>
                  <a:srgbClr val="000000"/>
                </a:solidFill>
                <a:effectLst/>
                <a:latin typeface="Times-Roman"/>
              </a:rPr>
              <a:t> </a:t>
            </a:r>
            <a:r>
              <a:rPr lang="en-US" altLang="ja-JP" b="0" dirty="0" err="1">
                <a:solidFill>
                  <a:srgbClr val="000000"/>
                </a:solidFill>
                <a:effectLst/>
                <a:latin typeface="Times-Roman"/>
              </a:rPr>
              <a:t>Yazdandoost</a:t>
            </a:r>
            <a:r>
              <a:rPr lang="en-US" altLang="ja-JP" b="0" dirty="0">
                <a:solidFill>
                  <a:srgbClr val="000000"/>
                </a:solidFill>
                <a:effectLst/>
                <a:latin typeface="Times-Roman"/>
              </a:rPr>
              <a:t>, </a:t>
            </a:r>
            <a:r>
              <a:rPr lang="en-US" altLang="ja-JP" b="0" dirty="0" err="1">
                <a:solidFill>
                  <a:srgbClr val="000000"/>
                </a:solidFill>
                <a:effectLst/>
                <a:latin typeface="Times-Roman"/>
              </a:rPr>
              <a:t>Jari</a:t>
            </a:r>
            <a:r>
              <a:rPr lang="en-US" altLang="ja-JP" b="0" dirty="0">
                <a:solidFill>
                  <a:srgbClr val="000000"/>
                </a:solidFill>
                <a:effectLst/>
                <a:latin typeface="Times-Roman"/>
              </a:rPr>
              <a:t> </a:t>
            </a:r>
            <a:r>
              <a:rPr lang="en-US" altLang="ja-JP" b="0" dirty="0" err="1">
                <a:solidFill>
                  <a:srgbClr val="000000"/>
                </a:solidFill>
                <a:effectLst/>
                <a:latin typeface="Times-Roman"/>
              </a:rPr>
              <a:t>Iinatti</a:t>
            </a:r>
            <a:r>
              <a:rPr lang="en-US" altLang="ja-JP" b="0" dirty="0">
                <a:solidFill>
                  <a:srgbClr val="000000"/>
                </a:solidFill>
                <a:effectLst/>
                <a:latin typeface="Times-Roman"/>
              </a:rPr>
              <a:t>, “</a:t>
            </a:r>
            <a:r>
              <a:rPr lang="en-US" altLang="ja-JP" dirty="0">
                <a:solidFill>
                  <a:srgbClr val="000000"/>
                </a:solidFill>
                <a:effectLst/>
                <a:latin typeface="Times-Roman"/>
              </a:rPr>
              <a:t>Dynamic On-Body UWB Radio Channel Modeling</a:t>
            </a:r>
            <a:r>
              <a:rPr lang="en-US" altLang="ja-JP" b="0" dirty="0">
                <a:solidFill>
                  <a:srgbClr val="000000"/>
                </a:solidFill>
                <a:effectLst/>
                <a:latin typeface="Times-Roman"/>
              </a:rPr>
              <a:t>”, ISMICT2015, (2015)</a:t>
            </a:r>
            <a:endParaRPr lang="ja-JP" altLang="en-US" dirty="0"/>
          </a:p>
        </p:txBody>
      </p:sp>
      <p:grpSp>
        <p:nvGrpSpPr>
          <p:cNvPr id="14" name="グループ化 13">
            <a:extLst>
              <a:ext uri="{FF2B5EF4-FFF2-40B4-BE49-F238E27FC236}">
                <a16:creationId xmlns:a16="http://schemas.microsoft.com/office/drawing/2014/main" id="{4151E3F4-404A-4C5D-9A90-C064383080E8}"/>
              </a:ext>
            </a:extLst>
          </p:cNvPr>
          <p:cNvGrpSpPr/>
          <p:nvPr/>
        </p:nvGrpSpPr>
        <p:grpSpPr>
          <a:xfrm>
            <a:off x="272005" y="4622964"/>
            <a:ext cx="4027990" cy="1564000"/>
            <a:chOff x="313823" y="1318334"/>
            <a:chExt cx="4027990" cy="1564000"/>
          </a:xfrm>
        </p:grpSpPr>
        <p:pic>
          <p:nvPicPr>
            <p:cNvPr id="9" name="図 8">
              <a:extLst>
                <a:ext uri="{FF2B5EF4-FFF2-40B4-BE49-F238E27FC236}">
                  <a16:creationId xmlns:a16="http://schemas.microsoft.com/office/drawing/2014/main" id="{D815D9FE-E867-4723-BB52-45D43B3EC1BA}"/>
                </a:ext>
              </a:extLst>
            </p:cNvPr>
            <p:cNvPicPr>
              <a:picLocks noChangeAspect="1"/>
            </p:cNvPicPr>
            <p:nvPr/>
          </p:nvPicPr>
          <p:blipFill>
            <a:blip r:embed="rId2"/>
            <a:stretch>
              <a:fillRect/>
            </a:stretch>
          </p:blipFill>
          <p:spPr>
            <a:xfrm>
              <a:off x="313823" y="1508603"/>
              <a:ext cx="4027990" cy="1373731"/>
            </a:xfrm>
            <a:prstGeom prst="rect">
              <a:avLst/>
            </a:prstGeom>
          </p:spPr>
        </p:pic>
        <p:pic>
          <p:nvPicPr>
            <p:cNvPr id="11" name="図 10">
              <a:extLst>
                <a:ext uri="{FF2B5EF4-FFF2-40B4-BE49-F238E27FC236}">
                  <a16:creationId xmlns:a16="http://schemas.microsoft.com/office/drawing/2014/main" id="{DF1754EA-F0B4-4666-BE5F-7EA4EA78A960}"/>
                </a:ext>
              </a:extLst>
            </p:cNvPr>
            <p:cNvPicPr>
              <a:picLocks noChangeAspect="1"/>
            </p:cNvPicPr>
            <p:nvPr/>
          </p:nvPicPr>
          <p:blipFill>
            <a:blip r:embed="rId3"/>
            <a:stretch>
              <a:fillRect/>
            </a:stretch>
          </p:blipFill>
          <p:spPr>
            <a:xfrm>
              <a:off x="427580" y="1318334"/>
              <a:ext cx="3800475" cy="190500"/>
            </a:xfrm>
            <a:prstGeom prst="rect">
              <a:avLst/>
            </a:prstGeom>
          </p:spPr>
        </p:pic>
      </p:grpSp>
      <p:pic>
        <p:nvPicPr>
          <p:cNvPr id="13" name="図 12">
            <a:extLst>
              <a:ext uri="{FF2B5EF4-FFF2-40B4-BE49-F238E27FC236}">
                <a16:creationId xmlns:a16="http://schemas.microsoft.com/office/drawing/2014/main" id="{017DC5C6-DDF9-4D54-B531-53FAA7CA8627}"/>
              </a:ext>
            </a:extLst>
          </p:cNvPr>
          <p:cNvPicPr>
            <a:picLocks noChangeAspect="1"/>
          </p:cNvPicPr>
          <p:nvPr/>
        </p:nvPicPr>
        <p:blipFill>
          <a:blip r:embed="rId4"/>
          <a:stretch>
            <a:fillRect/>
          </a:stretch>
        </p:blipFill>
        <p:spPr>
          <a:xfrm>
            <a:off x="4572000" y="2267481"/>
            <a:ext cx="4027990" cy="3137483"/>
          </a:xfrm>
          <a:prstGeom prst="rect">
            <a:avLst/>
          </a:prstGeom>
        </p:spPr>
      </p:pic>
      <p:sp>
        <p:nvSpPr>
          <p:cNvPr id="16" name="テキスト ボックス 15">
            <a:extLst>
              <a:ext uri="{FF2B5EF4-FFF2-40B4-BE49-F238E27FC236}">
                <a16:creationId xmlns:a16="http://schemas.microsoft.com/office/drawing/2014/main" id="{156B6C09-A33A-496A-9022-34D939929BC4}"/>
              </a:ext>
            </a:extLst>
          </p:cNvPr>
          <p:cNvSpPr txBox="1"/>
          <p:nvPr/>
        </p:nvSpPr>
        <p:spPr>
          <a:xfrm>
            <a:off x="142694" y="2164276"/>
            <a:ext cx="4157301" cy="2308324"/>
          </a:xfrm>
          <a:prstGeom prst="rect">
            <a:avLst/>
          </a:prstGeom>
          <a:noFill/>
        </p:spPr>
        <p:txBody>
          <a:bodyPr wrap="square">
            <a:spAutoFit/>
          </a:bodyPr>
          <a:lstStyle/>
          <a:p>
            <a:pPr algn="just"/>
            <a:r>
              <a:rPr lang="en-US" altLang="ja-JP" b="0" dirty="0">
                <a:latin typeface="+mn-lt"/>
                <a:ea typeface="+mn-ea"/>
              </a:rPr>
              <a:t>Dynamic channel characteristics and parameters were derived categorizing the links into three classes: high, medium or low dynamics channels. </a:t>
            </a:r>
            <a:r>
              <a:rPr lang="en-US" altLang="ja-JP" b="0" i="1" dirty="0">
                <a:latin typeface="+mn-lt"/>
                <a:ea typeface="+mn-ea"/>
              </a:rPr>
              <a:t>(T. </a:t>
            </a:r>
            <a:r>
              <a:rPr lang="en-US" altLang="ja-JP" b="0" i="1" dirty="0" err="1">
                <a:latin typeface="+mn-lt"/>
                <a:ea typeface="+mn-ea"/>
              </a:rPr>
              <a:t>Kumpuniemi</a:t>
            </a:r>
            <a:r>
              <a:rPr lang="en-US" altLang="ja-JP" b="0" i="1" dirty="0">
                <a:latin typeface="+mn-lt"/>
                <a:ea typeface="+mn-ea"/>
              </a:rPr>
              <a:t> et al. 2015)  </a:t>
            </a:r>
            <a:r>
              <a:rPr lang="ja-JP" altLang="en-US" b="0" dirty="0">
                <a:latin typeface="+mn-lt"/>
                <a:ea typeface="+mn-ea"/>
              </a:rPr>
              <a:t>The work is based on frequency domain measurements with a vector network analyzer in an anechoic chamber at a 2-8 GHz frequency band</a:t>
            </a:r>
            <a:r>
              <a:rPr lang="en-US" altLang="ja-JP" b="0" dirty="0">
                <a:latin typeface="+mn-lt"/>
                <a:ea typeface="+mn-ea"/>
              </a:rPr>
              <a:t>.</a:t>
            </a:r>
            <a:endParaRPr lang="ja-JP" altLang="en-US" b="0" dirty="0">
              <a:latin typeface="+mn-lt"/>
              <a:ea typeface="+mn-ea"/>
            </a:endParaRPr>
          </a:p>
        </p:txBody>
      </p:sp>
      <p:sp>
        <p:nvSpPr>
          <p:cNvPr id="17" name="テキスト ボックス 16">
            <a:extLst>
              <a:ext uri="{FF2B5EF4-FFF2-40B4-BE49-F238E27FC236}">
                <a16:creationId xmlns:a16="http://schemas.microsoft.com/office/drawing/2014/main" id="{61368B26-8ADF-46D1-A898-6F855EB83C22}"/>
              </a:ext>
            </a:extLst>
          </p:cNvPr>
          <p:cNvSpPr txBox="1"/>
          <p:nvPr/>
        </p:nvSpPr>
        <p:spPr>
          <a:xfrm>
            <a:off x="4490139" y="5829082"/>
            <a:ext cx="4545795" cy="646331"/>
          </a:xfrm>
          <a:prstGeom prst="rect">
            <a:avLst/>
          </a:prstGeom>
          <a:noFill/>
        </p:spPr>
        <p:txBody>
          <a:bodyPr wrap="square">
            <a:spAutoFit/>
          </a:bodyPr>
          <a:lstStyle/>
          <a:p>
            <a:r>
              <a:rPr lang="en-US" altLang="ja-JP" sz="1200" b="0" i="1" dirty="0">
                <a:solidFill>
                  <a:srgbClr val="000000"/>
                </a:solidFill>
                <a:effectLst/>
                <a:latin typeface="Times-Roman"/>
              </a:rPr>
              <a:t>[ref] Timo </a:t>
            </a:r>
            <a:r>
              <a:rPr lang="en-US" altLang="ja-JP" sz="1200" b="0" i="1" dirty="0" err="1">
                <a:solidFill>
                  <a:srgbClr val="000000"/>
                </a:solidFill>
                <a:effectLst/>
                <a:latin typeface="Times-Roman"/>
              </a:rPr>
              <a:t>Kumpuniemi</a:t>
            </a:r>
            <a:r>
              <a:rPr lang="en-US" altLang="ja-JP" sz="1200" b="0" i="1" dirty="0">
                <a:solidFill>
                  <a:srgbClr val="000000"/>
                </a:solidFill>
                <a:effectLst/>
                <a:latin typeface="Times-Roman"/>
              </a:rPr>
              <a:t>, Matti </a:t>
            </a:r>
            <a:r>
              <a:rPr lang="en-US" altLang="ja-JP" sz="1200" b="0" i="1" dirty="0" err="1">
                <a:solidFill>
                  <a:srgbClr val="000000"/>
                </a:solidFill>
                <a:effectLst/>
                <a:latin typeface="Times-Roman"/>
              </a:rPr>
              <a:t>Hämäläinen</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Kamya</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Yekeh</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Yazdandoost</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Jari</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Iinatti</a:t>
            </a:r>
            <a:r>
              <a:rPr lang="en-US" altLang="ja-JP" sz="1200" b="0" i="1" dirty="0">
                <a:solidFill>
                  <a:srgbClr val="000000"/>
                </a:solidFill>
                <a:effectLst/>
                <a:latin typeface="Times-Roman"/>
              </a:rPr>
              <a:t>, “Dynamic On-Body UWB Radio Channel Modeling”, ISMICT2015, (2015)</a:t>
            </a:r>
            <a:endParaRPr lang="ja-JP" altLang="en-US" sz="1200" i="1" dirty="0"/>
          </a:p>
        </p:txBody>
      </p:sp>
    </p:spTree>
    <p:extLst>
      <p:ext uri="{BB962C8B-B14F-4D97-AF65-F5344CB8AC3E}">
        <p14:creationId xmlns:p14="http://schemas.microsoft.com/office/powerpoint/2010/main" val="3190705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44FF409-AB22-42DB-8EB1-00A01CCC2828}"/>
              </a:ext>
            </a:extLst>
          </p:cNvPr>
          <p:cNvSpPr>
            <a:spLocks noGrp="1"/>
          </p:cNvSpPr>
          <p:nvPr>
            <p:ph type="dt" idx="10"/>
          </p:nvPr>
        </p:nvSpPr>
        <p:spPr/>
        <p:txBody>
          <a:bodyPr/>
          <a:lstStyle/>
          <a:p>
            <a:r>
              <a:rPr lang="en-US" altLang="ja-JP"/>
              <a:t>July 2022</a:t>
            </a:r>
            <a:endParaRPr lang="en-US" dirty="0"/>
          </a:p>
        </p:txBody>
      </p:sp>
      <p:sp>
        <p:nvSpPr>
          <p:cNvPr id="3" name="フッター プレースホルダー 2">
            <a:extLst>
              <a:ext uri="{FF2B5EF4-FFF2-40B4-BE49-F238E27FC236}">
                <a16:creationId xmlns:a16="http://schemas.microsoft.com/office/drawing/2014/main" id="{B9751FA4-2483-4C14-807B-4878F77125CF}"/>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4FA248B2-E191-4B4A-AACE-4C478BCDA59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27</a:t>
            </a:fld>
            <a:endParaRPr dirty="0"/>
          </a:p>
        </p:txBody>
      </p:sp>
      <p:sp>
        <p:nvSpPr>
          <p:cNvPr id="5" name="タイトル 4">
            <a:extLst>
              <a:ext uri="{FF2B5EF4-FFF2-40B4-BE49-F238E27FC236}">
                <a16:creationId xmlns:a16="http://schemas.microsoft.com/office/drawing/2014/main" id="{135F6D19-5396-44F6-B157-3F2EDA88CBD9}"/>
              </a:ext>
            </a:extLst>
          </p:cNvPr>
          <p:cNvSpPr>
            <a:spLocks noGrp="1"/>
          </p:cNvSpPr>
          <p:nvPr>
            <p:ph type="title"/>
          </p:nvPr>
        </p:nvSpPr>
        <p:spPr/>
        <p:txBody>
          <a:bodyPr/>
          <a:lstStyle/>
          <a:p>
            <a:r>
              <a:rPr kumimoji="1" lang="en-US" altLang="ja-JP" dirty="0"/>
              <a:t>Dynamic off-body channel modeling</a:t>
            </a:r>
            <a:endParaRPr kumimoji="1" lang="ja-JP" altLang="en-US" dirty="0"/>
          </a:p>
        </p:txBody>
      </p:sp>
      <p:sp>
        <p:nvSpPr>
          <p:cNvPr id="8" name="テキスト ボックス 7">
            <a:extLst>
              <a:ext uri="{FF2B5EF4-FFF2-40B4-BE49-F238E27FC236}">
                <a16:creationId xmlns:a16="http://schemas.microsoft.com/office/drawing/2014/main" id="{679A90C2-81B6-451B-89C8-914F6C0984C3}"/>
              </a:ext>
            </a:extLst>
          </p:cNvPr>
          <p:cNvSpPr txBox="1"/>
          <p:nvPr/>
        </p:nvSpPr>
        <p:spPr>
          <a:xfrm>
            <a:off x="234247" y="1353282"/>
            <a:ext cx="8215132" cy="830997"/>
          </a:xfrm>
          <a:prstGeom prst="rect">
            <a:avLst/>
          </a:prstGeom>
          <a:noFill/>
          <a:ln>
            <a:solidFill>
              <a:schemeClr val="tx2"/>
            </a:solidFill>
          </a:ln>
        </p:spPr>
        <p:txBody>
          <a:bodyPr wrap="square">
            <a:spAutoFit/>
          </a:bodyPr>
          <a:lstStyle>
            <a:defPPr>
              <a:defRPr lang="ja-JP"/>
            </a:defPPr>
            <a:lvl1pPr>
              <a:defRPr sz="1200" b="0" i="1">
                <a:solidFill>
                  <a:srgbClr val="000000"/>
                </a:solidFill>
                <a:effectLst/>
                <a:latin typeface="Times-Roman"/>
              </a:defRPr>
            </a:lvl1pPr>
          </a:lstStyle>
          <a:p>
            <a:r>
              <a:rPr lang="ja-JP" altLang="en-US" sz="1600" i="0" dirty="0"/>
              <a:t>Timo Kumpuniemi, Juha-Pekka Mäkelä, Matti Hämäläinen, Kamya Yekeh Yazdandoost, Jari Iinatti</a:t>
            </a:r>
            <a:r>
              <a:rPr lang="en-US" altLang="ja-JP" sz="1600" b="1" i="0" dirty="0"/>
              <a:t>, “</a:t>
            </a:r>
            <a:r>
              <a:rPr lang="ja-JP" altLang="en-US" sz="1600" b="1" i="0" dirty="0"/>
              <a:t>Measurements and Analysis on Dynamic Off-Body Radio Channels at UWB Frequencies</a:t>
            </a:r>
            <a:r>
              <a:rPr lang="en-US" altLang="ja-JP" sz="1600" b="1" i="0" dirty="0"/>
              <a:t>”</a:t>
            </a:r>
            <a:r>
              <a:rPr lang="en-US" altLang="ja-JP" sz="1600" i="0" dirty="0"/>
              <a:t>, ISMICT2019. (2019)</a:t>
            </a:r>
            <a:endParaRPr lang="ja-JP" altLang="en-US" sz="1600" i="0" dirty="0"/>
          </a:p>
        </p:txBody>
      </p:sp>
      <p:sp>
        <p:nvSpPr>
          <p:cNvPr id="9" name="テキスト ボックス 8">
            <a:extLst>
              <a:ext uri="{FF2B5EF4-FFF2-40B4-BE49-F238E27FC236}">
                <a16:creationId xmlns:a16="http://schemas.microsoft.com/office/drawing/2014/main" id="{DC3D6C4B-A01E-4A87-A170-15BDCA1E8D7C}"/>
              </a:ext>
            </a:extLst>
          </p:cNvPr>
          <p:cNvSpPr txBox="1"/>
          <p:nvPr/>
        </p:nvSpPr>
        <p:spPr>
          <a:xfrm>
            <a:off x="4541959" y="5644416"/>
            <a:ext cx="4572000" cy="830997"/>
          </a:xfrm>
          <a:prstGeom prst="rect">
            <a:avLst/>
          </a:prstGeom>
          <a:noFill/>
        </p:spPr>
        <p:txBody>
          <a:bodyPr wrap="square">
            <a:spAutoFit/>
          </a:bodyPr>
          <a:lstStyle>
            <a:defPPr>
              <a:defRPr lang="ja-JP"/>
            </a:defPPr>
            <a:lvl1pPr>
              <a:defRPr sz="1200" b="0" i="1">
                <a:solidFill>
                  <a:srgbClr val="000000"/>
                </a:solidFill>
                <a:effectLst/>
                <a:latin typeface="Times-Roman"/>
              </a:defRPr>
            </a:lvl1pPr>
          </a:lstStyle>
          <a:p>
            <a:r>
              <a:rPr lang="ja-JP" altLang="en-US" dirty="0"/>
              <a:t>Timo Kumpuniemi, Juha-Pekka Mäkelä, Matti Hämäläinen, Kamya Yekeh Yazdandoost, Jari Iinatti</a:t>
            </a:r>
            <a:r>
              <a:rPr lang="en-US" altLang="ja-JP" dirty="0"/>
              <a:t>, “</a:t>
            </a:r>
            <a:r>
              <a:rPr lang="ja-JP" altLang="en-US" dirty="0"/>
              <a:t>Measurements and Analysis on Dynamic Off-Body Radio Channels at UWB Frequencies</a:t>
            </a:r>
            <a:r>
              <a:rPr lang="en-US" altLang="ja-JP" dirty="0"/>
              <a:t>”, ISMICT2019. (2019)</a:t>
            </a:r>
            <a:endParaRPr lang="ja-JP" altLang="en-US" dirty="0"/>
          </a:p>
        </p:txBody>
      </p:sp>
      <p:sp>
        <p:nvSpPr>
          <p:cNvPr id="10" name="テキスト ボックス 9">
            <a:extLst>
              <a:ext uri="{FF2B5EF4-FFF2-40B4-BE49-F238E27FC236}">
                <a16:creationId xmlns:a16="http://schemas.microsoft.com/office/drawing/2014/main" id="{359BF7F0-869C-458F-AFC8-2E2B5FA10286}"/>
              </a:ext>
            </a:extLst>
          </p:cNvPr>
          <p:cNvSpPr txBox="1"/>
          <p:nvPr/>
        </p:nvSpPr>
        <p:spPr>
          <a:xfrm>
            <a:off x="106480" y="2274838"/>
            <a:ext cx="4235333" cy="2308324"/>
          </a:xfrm>
          <a:prstGeom prst="rect">
            <a:avLst/>
          </a:prstGeom>
          <a:noFill/>
        </p:spPr>
        <p:txBody>
          <a:bodyPr wrap="square">
            <a:spAutoFit/>
          </a:bodyPr>
          <a:lstStyle/>
          <a:p>
            <a:pPr algn="just"/>
            <a:r>
              <a:rPr lang="en-US" altLang="ja-JP" sz="1800" b="0" i="0" dirty="0">
                <a:solidFill>
                  <a:srgbClr val="000000"/>
                </a:solidFill>
                <a:effectLst/>
                <a:latin typeface="TimesNewRomanPS-BoldMT"/>
              </a:rPr>
              <a:t>Dynamic </a:t>
            </a:r>
            <a:r>
              <a:rPr lang="en-US" altLang="ja-JP" sz="1800" b="0" i="0" dirty="0" err="1">
                <a:solidFill>
                  <a:srgbClr val="000000"/>
                </a:solidFill>
                <a:effectLst/>
                <a:latin typeface="TimesNewRomanPS-BoldMT"/>
              </a:rPr>
              <a:t>offbody</a:t>
            </a:r>
            <a:r>
              <a:rPr lang="en-US" altLang="ja-JP" sz="1800" b="0" i="0" dirty="0">
                <a:solidFill>
                  <a:srgbClr val="000000"/>
                </a:solidFill>
                <a:effectLst/>
                <a:latin typeface="TimesNewRomanPS-BoldMT"/>
              </a:rPr>
              <a:t> radio channels in an UWB frequency range for wireless BAN was presented </a:t>
            </a:r>
            <a:r>
              <a:rPr lang="en-US" altLang="ja-JP" b="0" i="1" dirty="0">
                <a:latin typeface="+mn-lt"/>
                <a:ea typeface="+mn-ea"/>
              </a:rPr>
              <a:t>(T. </a:t>
            </a:r>
            <a:r>
              <a:rPr lang="en-US" altLang="ja-JP" b="0" i="1" dirty="0" err="1">
                <a:latin typeface="+mn-lt"/>
                <a:ea typeface="+mn-ea"/>
              </a:rPr>
              <a:t>Kumpuniemi</a:t>
            </a:r>
            <a:r>
              <a:rPr lang="en-US" altLang="ja-JP" b="0" i="1" dirty="0">
                <a:latin typeface="+mn-lt"/>
                <a:ea typeface="+mn-ea"/>
              </a:rPr>
              <a:t> et al. 2019) . </a:t>
            </a:r>
            <a:r>
              <a:rPr lang="en-US" altLang="ja-JP" b="0" dirty="0">
                <a:latin typeface="+mn-lt"/>
                <a:ea typeface="+mn-ea"/>
              </a:rPr>
              <a:t>Ten frequencies were examined at two links, and the path loss values and standard</a:t>
            </a:r>
          </a:p>
          <a:p>
            <a:pPr algn="just"/>
            <a:r>
              <a:rPr lang="en-US" altLang="ja-JP" b="0" dirty="0">
                <a:latin typeface="+mn-lt"/>
                <a:ea typeface="+mn-ea"/>
              </a:rPr>
              <a:t>deviations were determined. Then, all the links were considered at three discrete frequencies. </a:t>
            </a:r>
            <a:endParaRPr lang="ja-JP" altLang="en-US" b="0" dirty="0">
              <a:latin typeface="+mn-lt"/>
              <a:ea typeface="+mn-ea"/>
            </a:endParaRPr>
          </a:p>
        </p:txBody>
      </p:sp>
      <p:pic>
        <p:nvPicPr>
          <p:cNvPr id="12" name="図 11">
            <a:extLst>
              <a:ext uri="{FF2B5EF4-FFF2-40B4-BE49-F238E27FC236}">
                <a16:creationId xmlns:a16="http://schemas.microsoft.com/office/drawing/2014/main" id="{CFE28678-8142-43D7-ACB2-3A535A8F4574}"/>
              </a:ext>
            </a:extLst>
          </p:cNvPr>
          <p:cNvPicPr>
            <a:picLocks noChangeAspect="1"/>
          </p:cNvPicPr>
          <p:nvPr/>
        </p:nvPicPr>
        <p:blipFill>
          <a:blip r:embed="rId2"/>
          <a:stretch>
            <a:fillRect/>
          </a:stretch>
        </p:blipFill>
        <p:spPr>
          <a:xfrm>
            <a:off x="106480" y="5090128"/>
            <a:ext cx="4435479" cy="1331233"/>
          </a:xfrm>
          <a:prstGeom prst="rect">
            <a:avLst/>
          </a:prstGeom>
        </p:spPr>
      </p:pic>
      <p:pic>
        <p:nvPicPr>
          <p:cNvPr id="14" name="図 13">
            <a:extLst>
              <a:ext uri="{FF2B5EF4-FFF2-40B4-BE49-F238E27FC236}">
                <a16:creationId xmlns:a16="http://schemas.microsoft.com/office/drawing/2014/main" id="{6624A439-F4AE-4997-9285-B0FF2200959E}"/>
              </a:ext>
            </a:extLst>
          </p:cNvPr>
          <p:cNvPicPr>
            <a:picLocks noChangeAspect="1"/>
          </p:cNvPicPr>
          <p:nvPr/>
        </p:nvPicPr>
        <p:blipFill>
          <a:blip r:embed="rId3"/>
          <a:stretch>
            <a:fillRect/>
          </a:stretch>
        </p:blipFill>
        <p:spPr>
          <a:xfrm>
            <a:off x="503238" y="4886034"/>
            <a:ext cx="3838575" cy="150042"/>
          </a:xfrm>
          <a:prstGeom prst="rect">
            <a:avLst/>
          </a:prstGeom>
        </p:spPr>
      </p:pic>
      <p:pic>
        <p:nvPicPr>
          <p:cNvPr id="16" name="図 15">
            <a:extLst>
              <a:ext uri="{FF2B5EF4-FFF2-40B4-BE49-F238E27FC236}">
                <a16:creationId xmlns:a16="http://schemas.microsoft.com/office/drawing/2014/main" id="{D0CC97B4-8651-4582-8BA9-DC32078EE0C5}"/>
              </a:ext>
            </a:extLst>
          </p:cNvPr>
          <p:cNvPicPr>
            <a:picLocks noChangeAspect="1"/>
          </p:cNvPicPr>
          <p:nvPr/>
        </p:nvPicPr>
        <p:blipFill>
          <a:blip r:embed="rId4"/>
          <a:stretch>
            <a:fillRect/>
          </a:stretch>
        </p:blipFill>
        <p:spPr>
          <a:xfrm>
            <a:off x="4934861" y="2252017"/>
            <a:ext cx="3786196" cy="3054410"/>
          </a:xfrm>
          <a:prstGeom prst="rect">
            <a:avLst/>
          </a:prstGeom>
        </p:spPr>
      </p:pic>
    </p:spTree>
    <p:extLst>
      <p:ext uri="{BB962C8B-B14F-4D97-AF65-F5344CB8AC3E}">
        <p14:creationId xmlns:p14="http://schemas.microsoft.com/office/powerpoint/2010/main" val="3619185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E5C7833-1908-4384-AF52-74073A0A99EC}"/>
              </a:ext>
            </a:extLst>
          </p:cNvPr>
          <p:cNvSpPr>
            <a:spLocks noGrp="1"/>
          </p:cNvSpPr>
          <p:nvPr>
            <p:ph type="dt" idx="10"/>
          </p:nvPr>
        </p:nvSpPr>
        <p:spPr/>
        <p:txBody>
          <a:bodyPr/>
          <a:lstStyle/>
          <a:p>
            <a:r>
              <a:rPr lang="en-US" altLang="ja-JP"/>
              <a:t>July 2022</a:t>
            </a:r>
            <a:endParaRPr lang="en-US" dirty="0"/>
          </a:p>
        </p:txBody>
      </p:sp>
      <p:sp>
        <p:nvSpPr>
          <p:cNvPr id="3" name="フッター プレースホルダー 2">
            <a:extLst>
              <a:ext uri="{FF2B5EF4-FFF2-40B4-BE49-F238E27FC236}">
                <a16:creationId xmlns:a16="http://schemas.microsoft.com/office/drawing/2014/main" id="{55F25E00-D29B-42C4-B7DC-4DD601AB6959}"/>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FDC91630-D881-4918-97F1-148A6806B0D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28</a:t>
            </a:fld>
            <a:endParaRPr dirty="0"/>
          </a:p>
        </p:txBody>
      </p:sp>
      <p:sp>
        <p:nvSpPr>
          <p:cNvPr id="5" name="タイトル 4">
            <a:extLst>
              <a:ext uri="{FF2B5EF4-FFF2-40B4-BE49-F238E27FC236}">
                <a16:creationId xmlns:a16="http://schemas.microsoft.com/office/drawing/2014/main" id="{9F60DF15-B7D6-43F2-B955-11412066E63B}"/>
              </a:ext>
            </a:extLst>
          </p:cNvPr>
          <p:cNvSpPr>
            <a:spLocks noGrp="1"/>
          </p:cNvSpPr>
          <p:nvPr>
            <p:ph type="title"/>
          </p:nvPr>
        </p:nvSpPr>
        <p:spPr/>
        <p:txBody>
          <a:bodyPr/>
          <a:lstStyle/>
          <a:p>
            <a:r>
              <a:rPr kumimoji="1" lang="en-US" altLang="ja-JP" dirty="0"/>
              <a:t>Summary</a:t>
            </a:r>
            <a:endParaRPr kumimoji="1" lang="ja-JP" altLang="en-US" dirty="0"/>
          </a:p>
        </p:txBody>
      </p:sp>
      <p:sp>
        <p:nvSpPr>
          <p:cNvPr id="6" name="テキスト ボックス 5">
            <a:extLst>
              <a:ext uri="{FF2B5EF4-FFF2-40B4-BE49-F238E27FC236}">
                <a16:creationId xmlns:a16="http://schemas.microsoft.com/office/drawing/2014/main" id="{1FE9F3EC-F108-44B3-88D5-F65212C9388B}"/>
              </a:ext>
            </a:extLst>
          </p:cNvPr>
          <p:cNvSpPr txBox="1"/>
          <p:nvPr/>
        </p:nvSpPr>
        <p:spPr>
          <a:xfrm>
            <a:off x="539580" y="1711105"/>
            <a:ext cx="8064839" cy="4580158"/>
          </a:xfrm>
          <a:prstGeom prst="rect">
            <a:avLst/>
          </a:prstGeom>
          <a:noFill/>
        </p:spPr>
        <p:txBody>
          <a:bodyPr wrap="square" rtlCol="0">
            <a:normAutofit/>
          </a:bodyPr>
          <a:lstStyle/>
          <a:p>
            <a:pPr marL="342900" indent="-342900">
              <a:buFont typeface="+mj-lt"/>
              <a:buAutoNum type="arabicPeriod"/>
            </a:pPr>
            <a:r>
              <a:rPr lang="en-US" altLang="ja-JP" dirty="0"/>
              <a:t>Environment model which has wider meaning than channel model has been proposed.</a:t>
            </a:r>
          </a:p>
          <a:p>
            <a:pPr marL="342900" indent="-342900">
              <a:buFont typeface="+mj-lt"/>
              <a:buAutoNum type="arabicPeriod"/>
            </a:pPr>
            <a:endParaRPr lang="en-US" altLang="ja-JP" dirty="0"/>
          </a:p>
          <a:p>
            <a:pPr marL="342900" indent="-342900">
              <a:buFont typeface="+mj-lt"/>
              <a:buAutoNum type="arabicPeriod"/>
            </a:pPr>
            <a:r>
              <a:rPr lang="en-US" altLang="ja-JP" dirty="0"/>
              <a:t>Environment model including not only channel characteristics but also including interference, colored noise, EMC and human impact issues.</a:t>
            </a:r>
            <a:br>
              <a:rPr lang="en-US" altLang="ja-JP" dirty="0"/>
            </a:br>
            <a:endParaRPr lang="en-US" altLang="ja-JP" dirty="0"/>
          </a:p>
          <a:p>
            <a:pPr marL="342900" indent="-342900">
              <a:buFont typeface="+mj-lt"/>
              <a:buAutoNum type="arabicPeriod"/>
            </a:pPr>
            <a:r>
              <a:rPr lang="en-US" altLang="ja-JP" dirty="0"/>
              <a:t>Channel and Environmental models discussed in TG6ma were described.</a:t>
            </a:r>
            <a:br>
              <a:rPr lang="en-US" altLang="ja-JP" dirty="0"/>
            </a:br>
            <a:endParaRPr lang="en-US" altLang="ja-JP" dirty="0"/>
          </a:p>
          <a:p>
            <a:pPr marL="342900" indent="-342900">
              <a:buFont typeface="+mj-lt"/>
              <a:buAutoNum type="arabicPeriod"/>
            </a:pPr>
            <a:r>
              <a:rPr lang="en-US" altLang="ja-JP" dirty="0"/>
              <a:t>Importance to discuss dynamic and time-varying channel and environment modeling against person (user) and vehicle mobility was explained.</a:t>
            </a:r>
            <a:br>
              <a:rPr lang="en-US" altLang="ja-JP" dirty="0"/>
            </a:br>
            <a:endParaRPr lang="en-US" altLang="ja-JP" dirty="0"/>
          </a:p>
        </p:txBody>
      </p:sp>
    </p:spTree>
    <p:extLst>
      <p:ext uri="{BB962C8B-B14F-4D97-AF65-F5344CB8AC3E}">
        <p14:creationId xmlns:p14="http://schemas.microsoft.com/office/powerpoint/2010/main" val="38661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0DF6F4E-B42F-445E-AE64-29819E56DE99}"/>
              </a:ext>
            </a:extLst>
          </p:cNvPr>
          <p:cNvSpPr>
            <a:spLocks noGrp="1"/>
          </p:cNvSpPr>
          <p:nvPr>
            <p:ph type="dt" idx="10"/>
          </p:nvPr>
        </p:nvSpPr>
        <p:spPr/>
        <p:txBody>
          <a:bodyPr/>
          <a:lstStyle/>
          <a:p>
            <a:r>
              <a:rPr lang="en-US" altLang="ja-JP"/>
              <a:t>July 2022</a:t>
            </a:r>
            <a:endParaRPr lang="en-US" dirty="0"/>
          </a:p>
        </p:txBody>
      </p:sp>
      <p:sp>
        <p:nvSpPr>
          <p:cNvPr id="3" name="フッター プレースホルダー 2">
            <a:extLst>
              <a:ext uri="{FF2B5EF4-FFF2-40B4-BE49-F238E27FC236}">
                <a16:creationId xmlns:a16="http://schemas.microsoft.com/office/drawing/2014/main" id="{19225CE2-51DF-4862-A685-18BAE22A9478}"/>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FE8FE44E-2893-4CE1-B852-425B2A88DEB4}"/>
              </a:ext>
            </a:extLst>
          </p:cNvPr>
          <p:cNvSpPr>
            <a:spLocks noGrp="1"/>
          </p:cNvSpPr>
          <p:nvPr>
            <p:ph type="sldNum" idx="12"/>
          </p:nvPr>
        </p:nvSpPr>
        <p:spPr>
          <a:xfrm>
            <a:off x="4341813" y="6128803"/>
            <a:ext cx="671758" cy="184150"/>
          </a:xfrm>
        </p:spPr>
        <p:txBody>
          <a:bodyPr/>
          <a:lstStyle/>
          <a:p>
            <a:pPr marL="0" lvl="0" indent="0" algn="ctr" rtl="0">
              <a:spcBef>
                <a:spcPts val="0"/>
              </a:spcBef>
              <a:spcAft>
                <a:spcPts val="0"/>
              </a:spcAft>
              <a:buNone/>
            </a:pPr>
            <a:r>
              <a:rPr lang="en-US"/>
              <a:t>Slide </a:t>
            </a:r>
            <a:fld id="{00000000-1234-1234-1234-123412341234}" type="slidenum">
              <a:rPr lang="en-US" smtClean="0"/>
              <a:t>29</a:t>
            </a:fld>
            <a:endParaRPr dirty="0"/>
          </a:p>
        </p:txBody>
      </p:sp>
      <p:sp>
        <p:nvSpPr>
          <p:cNvPr id="5" name="タイトル 4">
            <a:extLst>
              <a:ext uri="{FF2B5EF4-FFF2-40B4-BE49-F238E27FC236}">
                <a16:creationId xmlns:a16="http://schemas.microsoft.com/office/drawing/2014/main" id="{697A09BD-770A-4324-BE01-0FD1D1F82BF0}"/>
              </a:ext>
            </a:extLst>
          </p:cNvPr>
          <p:cNvSpPr>
            <a:spLocks noGrp="1"/>
          </p:cNvSpPr>
          <p:nvPr>
            <p:ph type="title"/>
          </p:nvPr>
        </p:nvSpPr>
        <p:spPr/>
        <p:txBody>
          <a:bodyPr/>
          <a:lstStyle/>
          <a:p>
            <a:endParaRPr kumimoji="1" lang="ja-JP" altLang="en-US"/>
          </a:p>
        </p:txBody>
      </p:sp>
      <p:sp>
        <p:nvSpPr>
          <p:cNvPr id="6" name="テキスト ボックス 5">
            <a:extLst>
              <a:ext uri="{FF2B5EF4-FFF2-40B4-BE49-F238E27FC236}">
                <a16:creationId xmlns:a16="http://schemas.microsoft.com/office/drawing/2014/main" id="{BE7798C4-EE33-4018-8978-251E08F42608}"/>
              </a:ext>
            </a:extLst>
          </p:cNvPr>
          <p:cNvSpPr txBox="1"/>
          <p:nvPr/>
        </p:nvSpPr>
        <p:spPr>
          <a:xfrm>
            <a:off x="554349" y="1612365"/>
            <a:ext cx="6518255" cy="646331"/>
          </a:xfrm>
          <a:prstGeom prst="rect">
            <a:avLst/>
          </a:prstGeom>
          <a:noFill/>
        </p:spPr>
        <p:txBody>
          <a:bodyPr wrap="square">
            <a:spAutoFit/>
          </a:bodyPr>
          <a:lstStyle/>
          <a:p>
            <a:pPr algn="just"/>
            <a:r>
              <a:rPr lang="en-US" altLang="ja-JP" sz="1800" i="0" dirty="0">
                <a:solidFill>
                  <a:srgbClr val="FF0000"/>
                </a:solidFill>
                <a:effectLst/>
                <a:latin typeface="TimesNewRomanPS-BoldMT"/>
              </a:rPr>
              <a:t>Dynamic</a:t>
            </a:r>
            <a:r>
              <a:rPr lang="en-US" altLang="ja-JP" sz="1800" b="0" i="0" dirty="0">
                <a:solidFill>
                  <a:srgbClr val="000000"/>
                </a:solidFill>
                <a:effectLst/>
                <a:latin typeface="TimesNewRomanPS-BoldMT"/>
              </a:rPr>
              <a:t> on-body measurement method can be applied to the measurement of channel modeling of on-vehicle VBAN.</a:t>
            </a:r>
            <a:endParaRPr lang="ja-JP" altLang="en-US" b="0" dirty="0">
              <a:latin typeface="+mn-lt"/>
              <a:ea typeface="+mn-ea"/>
            </a:endParaRPr>
          </a:p>
        </p:txBody>
      </p:sp>
      <p:sp>
        <p:nvSpPr>
          <p:cNvPr id="7" name="テキスト ボックス 6">
            <a:extLst>
              <a:ext uri="{FF2B5EF4-FFF2-40B4-BE49-F238E27FC236}">
                <a16:creationId xmlns:a16="http://schemas.microsoft.com/office/drawing/2014/main" id="{3ED0A093-BC8E-4D29-AF1A-82DF153AAC04}"/>
              </a:ext>
            </a:extLst>
          </p:cNvPr>
          <p:cNvSpPr txBox="1"/>
          <p:nvPr/>
        </p:nvSpPr>
        <p:spPr>
          <a:xfrm>
            <a:off x="554349" y="2341316"/>
            <a:ext cx="6518255" cy="646331"/>
          </a:xfrm>
          <a:prstGeom prst="rect">
            <a:avLst/>
          </a:prstGeom>
          <a:noFill/>
        </p:spPr>
        <p:txBody>
          <a:bodyPr wrap="square">
            <a:spAutoFit/>
          </a:bodyPr>
          <a:lstStyle/>
          <a:p>
            <a:pPr algn="just"/>
            <a:r>
              <a:rPr lang="en-US" altLang="ja-JP" sz="1800" i="0" dirty="0">
                <a:solidFill>
                  <a:srgbClr val="FF0000"/>
                </a:solidFill>
                <a:effectLst/>
                <a:latin typeface="TimesNewRomanPS-BoldMT"/>
              </a:rPr>
              <a:t>Dynamic</a:t>
            </a:r>
            <a:r>
              <a:rPr lang="en-US" altLang="ja-JP" sz="1800" b="0" i="0" dirty="0">
                <a:solidFill>
                  <a:srgbClr val="000000"/>
                </a:solidFill>
                <a:effectLst/>
                <a:latin typeface="TimesNewRomanPS-BoldMT"/>
              </a:rPr>
              <a:t> off-body measurement method can be applied to the measurement of channel modeling of surrounding vehicle VBAN.</a:t>
            </a:r>
            <a:endParaRPr lang="ja-JP" altLang="en-US" b="0" dirty="0">
              <a:latin typeface="+mn-lt"/>
              <a:ea typeface="+mn-ea"/>
            </a:endParaRPr>
          </a:p>
        </p:txBody>
      </p:sp>
      <p:sp>
        <p:nvSpPr>
          <p:cNvPr id="8" name="テキスト ボックス 7">
            <a:extLst>
              <a:ext uri="{FF2B5EF4-FFF2-40B4-BE49-F238E27FC236}">
                <a16:creationId xmlns:a16="http://schemas.microsoft.com/office/drawing/2014/main" id="{249A3C89-C614-447F-B8E6-E189ED1D943C}"/>
              </a:ext>
            </a:extLst>
          </p:cNvPr>
          <p:cNvSpPr txBox="1"/>
          <p:nvPr/>
        </p:nvSpPr>
        <p:spPr>
          <a:xfrm>
            <a:off x="554349" y="3224023"/>
            <a:ext cx="8160443" cy="646331"/>
          </a:xfrm>
          <a:prstGeom prst="rect">
            <a:avLst/>
          </a:prstGeom>
          <a:noFill/>
        </p:spPr>
        <p:txBody>
          <a:bodyPr wrap="square">
            <a:spAutoFit/>
          </a:bodyPr>
          <a:lstStyle/>
          <a:p>
            <a:pPr algn="just"/>
            <a:r>
              <a:rPr lang="en-US" altLang="ja-JP" sz="1800" b="0" i="0" dirty="0">
                <a:solidFill>
                  <a:srgbClr val="000000"/>
                </a:solidFill>
                <a:effectLst/>
                <a:latin typeface="TimesNewRomanPS-BoldMT"/>
              </a:rPr>
              <a:t>IEEE</a:t>
            </a:r>
            <a:r>
              <a:rPr lang="en-US" altLang="ja-JP" sz="1800" b="0" i="0" dirty="0">
                <a:solidFill>
                  <a:srgbClr val="FF0000"/>
                </a:solidFill>
                <a:effectLst/>
                <a:latin typeface="TimesNewRomanPS-BoldMT"/>
              </a:rPr>
              <a:t>802.15.4a, 4z, 4ab, 4f, and 8</a:t>
            </a:r>
            <a:r>
              <a:rPr lang="en-US" altLang="ja-JP" sz="1800" b="0" i="0" dirty="0">
                <a:solidFill>
                  <a:srgbClr val="000000"/>
                </a:solidFill>
                <a:effectLst/>
                <a:latin typeface="TimesNewRomanPS-BoldMT"/>
              </a:rPr>
              <a:t> channel model activities can be referred for our vehicle channel modeling.</a:t>
            </a:r>
            <a:endParaRPr lang="ja-JP" altLang="en-US" b="0" dirty="0">
              <a:latin typeface="+mn-lt"/>
              <a:ea typeface="+mn-ea"/>
            </a:endParaRPr>
          </a:p>
        </p:txBody>
      </p:sp>
      <p:sp>
        <p:nvSpPr>
          <p:cNvPr id="9" name="テキスト ボックス 8">
            <a:extLst>
              <a:ext uri="{FF2B5EF4-FFF2-40B4-BE49-F238E27FC236}">
                <a16:creationId xmlns:a16="http://schemas.microsoft.com/office/drawing/2014/main" id="{EEFC220D-F2E7-4B86-9537-8D3AD00D4FA8}"/>
              </a:ext>
            </a:extLst>
          </p:cNvPr>
          <p:cNvSpPr txBox="1"/>
          <p:nvPr/>
        </p:nvSpPr>
        <p:spPr>
          <a:xfrm>
            <a:off x="554349" y="3962521"/>
            <a:ext cx="8160443" cy="646331"/>
          </a:xfrm>
          <a:prstGeom prst="rect">
            <a:avLst/>
          </a:prstGeom>
          <a:noFill/>
        </p:spPr>
        <p:txBody>
          <a:bodyPr wrap="square">
            <a:spAutoFit/>
          </a:bodyPr>
          <a:lstStyle/>
          <a:p>
            <a:pPr algn="just"/>
            <a:r>
              <a:rPr lang="en-US" altLang="ja-JP" sz="1800" b="0" i="0" dirty="0">
                <a:solidFill>
                  <a:srgbClr val="000000"/>
                </a:solidFill>
                <a:effectLst/>
                <a:latin typeface="TimesNewRomanPS-BoldMT"/>
              </a:rPr>
              <a:t>TG6ma (TG6) is </a:t>
            </a:r>
            <a:r>
              <a:rPr lang="en-US" altLang="ja-JP" sz="1800" b="0" i="0" dirty="0" err="1">
                <a:solidFill>
                  <a:srgbClr val="000000"/>
                </a:solidFill>
                <a:effectLst/>
                <a:latin typeface="TimesNewRomanPS-BoldMT"/>
              </a:rPr>
              <a:t>forcusing</a:t>
            </a:r>
            <a:r>
              <a:rPr lang="en-US" altLang="ja-JP" sz="1800" b="0" i="0" dirty="0">
                <a:solidFill>
                  <a:srgbClr val="000000"/>
                </a:solidFill>
                <a:effectLst/>
                <a:latin typeface="TimesNewRomanPS-BoldMT"/>
              </a:rPr>
              <a:t> on UWB channel model. 15.4a (4f, 4z, 4ab, 15.8 using the same model) can be used as common channels for UWB.</a:t>
            </a:r>
            <a:endParaRPr lang="ja-JP" altLang="en-US" b="0" dirty="0">
              <a:latin typeface="+mn-lt"/>
              <a:ea typeface="+mn-ea"/>
            </a:endParaRPr>
          </a:p>
        </p:txBody>
      </p:sp>
    </p:spTree>
    <p:extLst>
      <p:ext uri="{BB962C8B-B14F-4D97-AF65-F5344CB8AC3E}">
        <p14:creationId xmlns:p14="http://schemas.microsoft.com/office/powerpoint/2010/main" val="145528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475C45C8-A1E3-4CE1-A8B4-B52D9693D76E}"/>
              </a:ext>
            </a:extLst>
          </p:cNvPr>
          <p:cNvSpPr>
            <a:spLocks noGrp="1"/>
          </p:cNvSpPr>
          <p:nvPr>
            <p:ph type="dt" idx="10"/>
          </p:nvPr>
        </p:nvSpPr>
        <p:spPr/>
        <p:txBody>
          <a:bodyPr/>
          <a:lstStyle/>
          <a:p>
            <a:r>
              <a:rPr lang="en-US" altLang="ja-JP"/>
              <a:t>July 2022</a:t>
            </a:r>
            <a:endParaRPr lang="en-US" dirty="0"/>
          </a:p>
        </p:txBody>
      </p:sp>
      <p:sp>
        <p:nvSpPr>
          <p:cNvPr id="5" name="フッター プレースホルダー 4">
            <a:extLst>
              <a:ext uri="{FF2B5EF4-FFF2-40B4-BE49-F238E27FC236}">
                <a16:creationId xmlns:a16="http://schemas.microsoft.com/office/drawing/2014/main" id="{087B8825-B992-423F-B55E-7ABB2A703CAF}"/>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3CC0721C-5B42-4923-961D-94AE862C4D7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8" name="テキスト ボックス 7">
            <a:extLst>
              <a:ext uri="{FF2B5EF4-FFF2-40B4-BE49-F238E27FC236}">
                <a16:creationId xmlns:a16="http://schemas.microsoft.com/office/drawing/2014/main" id="{D9C972C1-3429-4899-8293-5D289A028A30}"/>
              </a:ext>
            </a:extLst>
          </p:cNvPr>
          <p:cNvSpPr txBox="1"/>
          <p:nvPr/>
        </p:nvSpPr>
        <p:spPr>
          <a:xfrm>
            <a:off x="558596" y="1211606"/>
            <a:ext cx="7566434" cy="1077218"/>
          </a:xfrm>
          <a:prstGeom prst="rect">
            <a:avLst/>
          </a:prstGeom>
          <a:noFill/>
        </p:spPr>
        <p:txBody>
          <a:bodyPr wrap="square">
            <a:spAutoFit/>
          </a:bodyPr>
          <a:lstStyle/>
          <a:p>
            <a:r>
              <a:rPr kumimoji="0" lang="en-US" altLang="ja-JP"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This presentation</a:t>
            </a:r>
            <a:r>
              <a:rPr kumimoji="0" lang="ja-JP" altLang="en-US"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ja-JP"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is</a:t>
            </a:r>
            <a:r>
              <a:rPr kumimoji="0" lang="ja-JP" altLang="en-US"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ja-JP"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a:t>
            </a:r>
            <a:r>
              <a:rPr kumimoji="0" lang="ja-JP" altLang="en-US"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ja-JP"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summary of 3 documents below</a:t>
            </a:r>
            <a:r>
              <a:rPr kumimoji="0" lang="en-US" altLang="ja-JP" sz="3200" b="0" kern="0" dirty="0">
                <a:solidFill>
                  <a:srgbClr val="000000"/>
                </a:solidFill>
                <a:latin typeface="Times New Roman"/>
                <a:ea typeface="Times New Roman"/>
                <a:cs typeface="Times New Roman"/>
                <a:sym typeface="Times New Roman"/>
              </a:rPr>
              <a:t>.</a:t>
            </a:r>
            <a:endParaRPr kumimoji="0" lang="en-US" altLang="ja-JP"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9" name="テキスト ボックス 8">
            <a:extLst>
              <a:ext uri="{FF2B5EF4-FFF2-40B4-BE49-F238E27FC236}">
                <a16:creationId xmlns:a16="http://schemas.microsoft.com/office/drawing/2014/main" id="{A405D662-44BD-4214-84C0-F0D3BB7710DD}"/>
              </a:ext>
            </a:extLst>
          </p:cNvPr>
          <p:cNvSpPr txBox="1"/>
          <p:nvPr/>
        </p:nvSpPr>
        <p:spPr>
          <a:xfrm>
            <a:off x="491151" y="2525062"/>
            <a:ext cx="7566434" cy="3477875"/>
          </a:xfrm>
          <a:prstGeom prst="rect">
            <a:avLst/>
          </a:prstGeom>
          <a:noFill/>
        </p:spPr>
        <p:txBody>
          <a:bodyPr wrap="square">
            <a:spAutoFit/>
          </a:bodyPr>
          <a:lstStyle/>
          <a:p>
            <a:pPr marL="457200" indent="-457200">
              <a:buFont typeface="Arial" panose="020B0604020202020204" pitchFamily="34" charset="0"/>
              <a:buChar char="•"/>
            </a:pPr>
            <a: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Channel and Environmental Models of Human and Vehicle Body Area Network, </a:t>
            </a:r>
            <a:b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br>
            <a: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doc.# 15-21-0244-06-006ma</a:t>
            </a:r>
          </a:p>
          <a:p>
            <a:pPr marL="457200" indent="-457200">
              <a:buFont typeface="Arial" panose="020B0604020202020204" pitchFamily="34" charset="0"/>
              <a:buChar char="•"/>
            </a:pPr>
            <a:endPar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457200" indent="-457200">
              <a:buFont typeface="Arial" panose="020B0604020202020204" pitchFamily="34" charset="0"/>
              <a:buChar char="•"/>
            </a:pPr>
            <a:r>
              <a:rPr kumimoji="0" lang="en-US" altLang="ja-JP" sz="2000" b="0" kern="0" dirty="0">
                <a:solidFill>
                  <a:srgbClr val="000000"/>
                </a:solidFill>
                <a:latin typeface="Times New Roman"/>
                <a:ea typeface="Times New Roman"/>
                <a:cs typeface="Times New Roman"/>
                <a:sym typeface="Times New Roman"/>
              </a:rPr>
              <a:t>C</a:t>
            </a:r>
            <a:r>
              <a:rPr kumimoji="0" lang="en-US" altLang="ja-JP" sz="20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hannel</a:t>
            </a:r>
            <a: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and Environmental Models Classification for Vehicle Body Area Network on TG15.6ma,</a:t>
            </a:r>
            <a:b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br>
            <a:r>
              <a:rPr kumimoji="0" lang="en-US" altLang="ja-JP" sz="2000" b="0" kern="0" dirty="0">
                <a:solidFill>
                  <a:srgbClr val="000000"/>
                </a:solidFill>
                <a:latin typeface="Times New Roman"/>
                <a:ea typeface="Times New Roman"/>
                <a:cs typeface="Times New Roman"/>
                <a:sym typeface="Times New Roman"/>
              </a:rPr>
              <a:t>Doc.# 15-21-0560-01-006ma</a:t>
            </a:r>
          </a:p>
          <a:p>
            <a:pPr marL="457200" indent="-457200">
              <a:buFont typeface="Arial" panose="020B0604020202020204" pitchFamily="34" charset="0"/>
              <a:buChar char="•"/>
            </a:pPr>
            <a:endParaRPr kumimoji="0" lang="en-US" altLang="ja-JP" sz="2000" b="0" kern="0" dirty="0">
              <a:solidFill>
                <a:srgbClr val="000000"/>
              </a:solidFill>
              <a:latin typeface="Times New Roman"/>
              <a:ea typeface="Times New Roman"/>
              <a:cs typeface="Times New Roman"/>
              <a:sym typeface="Times New Roman"/>
            </a:endParaRPr>
          </a:p>
          <a:p>
            <a:pPr marL="457200" indent="-457200">
              <a:buFont typeface="Arial" panose="020B0604020202020204" pitchFamily="34" charset="0"/>
              <a:buChar char="•"/>
            </a:pPr>
            <a: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Dynamic Channel and Environmental Modeling Scheme for BANs on TG15.6ma,</a:t>
            </a:r>
            <a:b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br>
            <a: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Doc.# 15-22-0023-00-006ma</a:t>
            </a:r>
          </a:p>
        </p:txBody>
      </p:sp>
    </p:spTree>
    <p:extLst>
      <p:ext uri="{BB962C8B-B14F-4D97-AF65-F5344CB8AC3E}">
        <p14:creationId xmlns:p14="http://schemas.microsoft.com/office/powerpoint/2010/main" val="1862706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17336AE2-092E-4A18-A5F5-B851F893B26B}"/>
              </a:ext>
            </a:extLst>
          </p:cNvPr>
          <p:cNvSpPr>
            <a:spLocks noGrp="1"/>
          </p:cNvSpPr>
          <p:nvPr>
            <p:ph type="ctrTitle"/>
          </p:nvPr>
        </p:nvSpPr>
        <p:spPr/>
        <p:txBody>
          <a:bodyPr/>
          <a:lstStyle/>
          <a:p>
            <a:r>
              <a:rPr lang="en-US" altLang="ja-JP" dirty="0"/>
              <a:t>Thank you for your attention</a:t>
            </a:r>
            <a:endParaRPr lang="ja-JP" altLang="en-US" dirty="0"/>
          </a:p>
        </p:txBody>
      </p:sp>
      <p:sp>
        <p:nvSpPr>
          <p:cNvPr id="2" name="日付プレースホルダー 1">
            <a:extLst>
              <a:ext uri="{FF2B5EF4-FFF2-40B4-BE49-F238E27FC236}">
                <a16:creationId xmlns:a16="http://schemas.microsoft.com/office/drawing/2014/main" id="{F6213E2D-FF1A-4240-AD15-176518E1BB17}"/>
              </a:ext>
            </a:extLst>
          </p:cNvPr>
          <p:cNvSpPr>
            <a:spLocks noGrp="1"/>
          </p:cNvSpPr>
          <p:nvPr>
            <p:ph type="dt" idx="10"/>
          </p:nvPr>
        </p:nvSpPr>
        <p:spPr/>
        <p:txBody>
          <a:bodyPr/>
          <a:lstStyle/>
          <a:p>
            <a:r>
              <a:rPr lang="en-US" altLang="ja-JP"/>
              <a:t>July 2022</a:t>
            </a:r>
            <a:endParaRPr lang="en-US" dirty="0"/>
          </a:p>
        </p:txBody>
      </p:sp>
      <p:sp>
        <p:nvSpPr>
          <p:cNvPr id="3" name="フッター プレースホルダー 2">
            <a:extLst>
              <a:ext uri="{FF2B5EF4-FFF2-40B4-BE49-F238E27FC236}">
                <a16:creationId xmlns:a16="http://schemas.microsoft.com/office/drawing/2014/main" id="{024EBF9D-CA6B-4B52-B9DB-DFD6820697AB}"/>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37EDC2D3-B458-4F9C-AF29-006D418BCF1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30</a:t>
            </a:fld>
            <a:endParaRPr dirty="0"/>
          </a:p>
        </p:txBody>
      </p:sp>
      <p:sp>
        <p:nvSpPr>
          <p:cNvPr id="6" name="字幕 5">
            <a:extLst>
              <a:ext uri="{FF2B5EF4-FFF2-40B4-BE49-F238E27FC236}">
                <a16:creationId xmlns:a16="http://schemas.microsoft.com/office/drawing/2014/main" id="{FEB0C4AF-199B-437A-91A4-979B68EE7001}"/>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269116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July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751740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500D710A-E2F6-4481-AFAA-BD807CB561D6}"/>
              </a:ext>
            </a:extLst>
          </p:cNvPr>
          <p:cNvPicPr>
            <a:picLocks noChangeAspect="1"/>
          </p:cNvPicPr>
          <p:nvPr/>
        </p:nvPicPr>
        <p:blipFill>
          <a:blip r:embed="rId2"/>
          <a:stretch>
            <a:fillRect/>
          </a:stretch>
        </p:blipFill>
        <p:spPr>
          <a:xfrm>
            <a:off x="664669" y="1626139"/>
            <a:ext cx="2737860" cy="2246580"/>
          </a:xfrm>
          <a:prstGeom prst="rect">
            <a:avLst/>
          </a:prstGeom>
        </p:spPr>
      </p:pic>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July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IEEE802.15.6ma</a:t>
            </a:r>
            <a:endParaRPr lang="ja-JP" altLang="en-US" dirty="0"/>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86560" y="3807946"/>
            <a:ext cx="4552314" cy="830997"/>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200" b="0" dirty="0">
                <a:latin typeface="+mn-lt"/>
              </a:rPr>
              <a:t>Fading ( Small scale/ large scale)</a:t>
            </a:r>
          </a:p>
          <a:p>
            <a:pPr marL="285750" indent="-285750">
              <a:buFont typeface="Arial" panose="020B0604020202020204" pitchFamily="34" charset="0"/>
              <a:buChar char="•"/>
            </a:pPr>
            <a:r>
              <a:rPr lang="en-US" altLang="ja-JP" sz="1200" b="0" dirty="0">
                <a:latin typeface="+mn-lt"/>
              </a:rPr>
              <a:t>Path loss</a:t>
            </a:r>
          </a:p>
          <a:p>
            <a:pPr marL="285750" indent="-285750">
              <a:buFont typeface="Arial" panose="020B0604020202020204" pitchFamily="34" charset="0"/>
              <a:buChar char="•"/>
            </a:pPr>
            <a:r>
              <a:rPr kumimoji="1" lang="en-US" altLang="ja-JP" sz="1200" b="0" dirty="0">
                <a:latin typeface="+mn-lt"/>
              </a:rPr>
              <a:t>Shadowing</a:t>
            </a:r>
          </a:p>
          <a:p>
            <a:pPr marL="285750" indent="-285750">
              <a:buFont typeface="Arial" panose="020B0604020202020204" pitchFamily="34" charset="0"/>
              <a:buChar char="•"/>
            </a:pPr>
            <a:r>
              <a:rPr lang="en-US" altLang="ja-JP" sz="1200"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138627" y="4654447"/>
            <a:ext cx="3480873"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kumimoji="1" lang="en-US" altLang="ja-JP" b="0" dirty="0">
                <a:latin typeface="+mn-lt"/>
              </a:rPr>
              <a:t>In-body (BCI)</a:t>
            </a:r>
          </a:p>
          <a:p>
            <a:pPr marL="285750" indent="-285750">
              <a:buFont typeface="Arial" panose="020B0604020202020204" pitchFamily="34" charset="0"/>
              <a:buChar char="•"/>
            </a:pPr>
            <a:r>
              <a:rPr lang="en-US" altLang="ja-JP" b="0" dirty="0">
                <a:latin typeface="+mn-lt"/>
              </a:rPr>
              <a:t>On-body (BCI)</a:t>
            </a:r>
          </a:p>
          <a:p>
            <a:pPr marL="285750" indent="-285750">
              <a:buFont typeface="Arial" panose="020B0604020202020204" pitchFamily="34" charset="0"/>
              <a:buChar char="•"/>
            </a:pPr>
            <a:r>
              <a:rPr kumimoji="1" lang="en-US" altLang="ja-JP" b="0" dirty="0">
                <a:latin typeface="+mn-lt"/>
              </a:rPr>
              <a:t>capsule endoscopy</a:t>
            </a:r>
          </a:p>
          <a:p>
            <a:pPr marL="285750" indent="-285750">
              <a:buFont typeface="Arial" panose="020B0604020202020204" pitchFamily="34" charset="0"/>
              <a:buChar char="•"/>
            </a:pPr>
            <a:endParaRPr lang="en-US" altLang="ja-JP" b="0" dirty="0">
              <a:latin typeface="+mn-lt"/>
            </a:endParaRPr>
          </a:p>
          <a:p>
            <a:pPr marL="285750" indent="-285750">
              <a:buFont typeface="Arial" panose="020B0604020202020204" pitchFamily="34" charset="0"/>
              <a:buChar char="•"/>
            </a:pPr>
            <a:endParaRPr lang="en-US" altLang="ja-JP" b="0" dirty="0">
              <a:latin typeface="+mn-lt"/>
            </a:endParaRPr>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
        <p:nvSpPr>
          <p:cNvPr id="21" name="正方形/長方形 20">
            <a:extLst>
              <a:ext uri="{FF2B5EF4-FFF2-40B4-BE49-F238E27FC236}">
                <a16:creationId xmlns:a16="http://schemas.microsoft.com/office/drawing/2014/main" id="{F7A143BC-773F-40FF-AFB5-01CB93D1736E}"/>
              </a:ext>
            </a:extLst>
          </p:cNvPr>
          <p:cNvSpPr/>
          <p:nvPr/>
        </p:nvSpPr>
        <p:spPr>
          <a:xfrm>
            <a:off x="95887" y="1752477"/>
            <a:ext cx="1695450" cy="78557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Need to discuss standard antenna issues.</a:t>
            </a:r>
            <a:endParaRPr kumimoji="1" lang="ja-JP" altLang="en-US" dirty="0"/>
          </a:p>
        </p:txBody>
      </p:sp>
      <p:graphicFrame>
        <p:nvGraphicFramePr>
          <p:cNvPr id="9" name="表 8">
            <a:extLst>
              <a:ext uri="{FF2B5EF4-FFF2-40B4-BE49-F238E27FC236}">
                <a16:creationId xmlns:a16="http://schemas.microsoft.com/office/drawing/2014/main" id="{34BB9510-2E73-4E38-B1FB-C5CE6DB9A630}"/>
              </a:ext>
            </a:extLst>
          </p:cNvPr>
          <p:cNvGraphicFramePr>
            <a:graphicFrameLocks noGrp="1"/>
          </p:cNvGraphicFramePr>
          <p:nvPr>
            <p:extLst>
              <p:ext uri="{D42A27DB-BD31-4B8C-83A1-F6EECF244321}">
                <p14:modId xmlns:p14="http://schemas.microsoft.com/office/powerpoint/2010/main" val="1625316657"/>
              </p:ext>
            </p:extLst>
          </p:nvPr>
        </p:nvGraphicFramePr>
        <p:xfrm>
          <a:off x="4026182" y="1173829"/>
          <a:ext cx="5055671" cy="5189828"/>
        </p:xfrm>
        <a:graphic>
          <a:graphicData uri="http://schemas.openxmlformats.org/drawingml/2006/table">
            <a:tbl>
              <a:tblPr/>
              <a:tblGrid>
                <a:gridCol w="500297">
                  <a:extLst>
                    <a:ext uri="{9D8B030D-6E8A-4147-A177-3AD203B41FA5}">
                      <a16:colId xmlns:a16="http://schemas.microsoft.com/office/drawing/2014/main" val="3234609428"/>
                    </a:ext>
                  </a:extLst>
                </a:gridCol>
                <a:gridCol w="1798320">
                  <a:extLst>
                    <a:ext uri="{9D8B030D-6E8A-4147-A177-3AD203B41FA5}">
                      <a16:colId xmlns:a16="http://schemas.microsoft.com/office/drawing/2014/main" val="2296176781"/>
                    </a:ext>
                  </a:extLst>
                </a:gridCol>
                <a:gridCol w="2019300">
                  <a:extLst>
                    <a:ext uri="{9D8B030D-6E8A-4147-A177-3AD203B41FA5}">
                      <a16:colId xmlns:a16="http://schemas.microsoft.com/office/drawing/2014/main" val="1066244525"/>
                    </a:ext>
                  </a:extLst>
                </a:gridCol>
                <a:gridCol w="737754">
                  <a:extLst>
                    <a:ext uri="{9D8B030D-6E8A-4147-A177-3AD203B41FA5}">
                      <a16:colId xmlns:a16="http://schemas.microsoft.com/office/drawing/2014/main" val="1162157464"/>
                    </a:ext>
                  </a:extLst>
                </a:gridCol>
              </a:tblGrid>
              <a:tr h="305345">
                <a:tc>
                  <a:txBody>
                    <a:bodyPr/>
                    <a:lstStyle/>
                    <a:p>
                      <a:r>
                        <a:rPr lang="en-US" sz="1200" b="0" i="0">
                          <a:solidFill>
                            <a:srgbClr val="000000"/>
                          </a:solidFill>
                          <a:effectLst/>
                          <a:latin typeface="TimesNewRomanPSMT"/>
                        </a:rPr>
                        <a:t>Scenario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Description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Frequency Band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Channel Model</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617428"/>
                  </a:ext>
                </a:extLst>
              </a:tr>
              <a:tr h="305345">
                <a:tc>
                  <a:txBody>
                    <a:bodyPr/>
                    <a:lstStyle/>
                    <a:p>
                      <a:r>
                        <a:rPr lang="en-US" sz="1200" b="0" i="0">
                          <a:solidFill>
                            <a:srgbClr val="000000"/>
                          </a:solidFill>
                          <a:effectLst/>
                          <a:latin typeface="TimesNewRomanPSMT"/>
                        </a:rPr>
                        <a:t>S1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Implant to Implant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rgbClr val="FF0000"/>
                          </a:solidFill>
                          <a:effectLst/>
                          <a:latin typeface="TimesNewRomanPSMT"/>
                        </a:rPr>
                        <a:t>3.1-10.6 GHz UWB</a:t>
                      </a:r>
                      <a:endParaRPr kumimoji="1" lang="ja-JP" altLang="en-US" b="0" dirty="0">
                        <a:solidFill>
                          <a:srgbClr val="FF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CM1</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644400"/>
                  </a:ext>
                </a:extLst>
              </a:tr>
              <a:tr h="305345">
                <a:tc>
                  <a:txBody>
                    <a:bodyPr/>
                    <a:lstStyle/>
                    <a:p>
                      <a:r>
                        <a:rPr lang="en-US" sz="1200" b="0" i="0">
                          <a:solidFill>
                            <a:srgbClr val="000000"/>
                          </a:solidFill>
                          <a:effectLst/>
                          <a:latin typeface="TimesNewRomanPSMT"/>
                        </a:rPr>
                        <a:t>S2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Implant to Body Surface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r>
                        <a:rPr lang="de-DE" altLang="ja-JP" sz="1200" b="0" i="0" dirty="0">
                          <a:solidFill>
                            <a:srgbClr val="FF0000"/>
                          </a:solidFill>
                          <a:effectLst/>
                          <a:latin typeface="TimesNewRomanPSMT"/>
                        </a:rPr>
                        <a:t>3.1-10.6 GHz UWB</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948819"/>
                  </a:ext>
                </a:extLst>
              </a:tr>
              <a:tr h="305345">
                <a:tc>
                  <a:txBody>
                    <a:bodyPr/>
                    <a:lstStyle/>
                    <a:p>
                      <a:r>
                        <a:rPr lang="en-US" sz="1200" b="0" i="0">
                          <a:solidFill>
                            <a:srgbClr val="000000"/>
                          </a:solidFill>
                          <a:effectLst/>
                          <a:latin typeface="TimesNewRomanPSMT"/>
                        </a:rPr>
                        <a:t>S3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Implant to External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r>
                        <a:rPr lang="de-DE" altLang="ja-JP" sz="1200" b="0" i="0" dirty="0">
                          <a:solidFill>
                            <a:srgbClr val="FF0000"/>
                          </a:solidFill>
                          <a:effectLst/>
                          <a:latin typeface="TimesNewRomanPSMT"/>
                        </a:rPr>
                        <a:t>3.1-10.6 GHz UWB</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876649"/>
                  </a:ext>
                </a:extLst>
              </a:tr>
              <a:tr h="305345">
                <a:tc>
                  <a:txBody>
                    <a:bodyPr/>
                    <a:lstStyle/>
                    <a:p>
                      <a:r>
                        <a:rPr lang="en-US" sz="1200" b="0" i="0">
                          <a:solidFill>
                            <a:srgbClr val="000000"/>
                          </a:solidFill>
                          <a:effectLst/>
                          <a:latin typeface="TimesNewRomanPSMT"/>
                        </a:rPr>
                        <a:t>S4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Body</a:t>
                      </a:r>
                      <a:br>
                        <a:rPr lang="en-US" sz="1200" b="0" i="0">
                          <a:solidFill>
                            <a:srgbClr val="000000"/>
                          </a:solidFill>
                          <a:effectLst/>
                          <a:latin typeface="TimesNewRomanPSMT"/>
                        </a:rPr>
                      </a:br>
                      <a:r>
                        <a:rPr lang="en-US" sz="1200" b="0" i="0">
                          <a:solidFill>
                            <a:srgbClr val="000000"/>
                          </a:solidFill>
                          <a:effectLst/>
                          <a:latin typeface="TimesNewRomanPSMT"/>
                        </a:rPr>
                        <a:t>Surface (LOS)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strike="noStrike" dirty="0">
                          <a:solidFill>
                            <a:schemeClr val="tx1"/>
                          </a:solidFill>
                          <a:effectLst/>
                          <a:latin typeface="TimesNewRomanPSMT"/>
                        </a:rPr>
                        <a:t>400,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a:solidFill>
                            <a:srgbClr val="000000"/>
                          </a:solidFill>
                          <a:effectLst/>
                          <a:latin typeface="TimesNewRomanPSMT"/>
                        </a:rPr>
                        <a:t>CM3</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90187"/>
                  </a:ext>
                </a:extLst>
              </a:tr>
              <a:tr h="305345">
                <a:tc>
                  <a:txBody>
                    <a:bodyPr/>
                    <a:lstStyle/>
                    <a:p>
                      <a:r>
                        <a:rPr lang="en-US" sz="1200" b="0" i="0">
                          <a:solidFill>
                            <a:srgbClr val="000000"/>
                          </a:solidFill>
                          <a:effectLst/>
                          <a:latin typeface="TimesNewRomanPSMT"/>
                        </a:rPr>
                        <a:t>S5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Body</a:t>
                      </a:r>
                      <a:br>
                        <a:rPr lang="en-US" sz="1200" b="0" i="0">
                          <a:solidFill>
                            <a:srgbClr val="000000"/>
                          </a:solidFill>
                          <a:effectLst/>
                          <a:latin typeface="TimesNewRomanPSMT"/>
                        </a:rPr>
                      </a:br>
                      <a:r>
                        <a:rPr lang="en-US" sz="1200" b="0" i="0">
                          <a:solidFill>
                            <a:srgbClr val="000000"/>
                          </a:solidFill>
                          <a:effectLst/>
                          <a:latin typeface="TimesNewRomanPSMT"/>
                        </a:rPr>
                        <a:t>Surface (NLOS)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a:solidFill>
                            <a:srgbClr val="000000"/>
                          </a:solidFill>
                          <a:effectLst/>
                          <a:latin typeface="TimesNewRomanPSMT"/>
                        </a:rPr>
                        <a:t>400</a:t>
                      </a:r>
                      <a:r>
                        <a:rPr lang="de-DE" sz="1200" b="0" i="0" dirty="0">
                          <a:solidFill>
                            <a:srgbClr val="000000"/>
                          </a:solidFill>
                          <a:effectLst/>
                          <a:latin typeface="TimesNewRomanPSMT"/>
                        </a:rPr>
                        <a:t>,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961351"/>
                  </a:ext>
                </a:extLst>
              </a:tr>
              <a:tr h="305345">
                <a:tc>
                  <a:txBody>
                    <a:bodyPr/>
                    <a:lstStyle/>
                    <a:p>
                      <a:r>
                        <a:rPr lang="en-US" sz="1200" b="0" i="0">
                          <a:solidFill>
                            <a:srgbClr val="000000"/>
                          </a:solidFill>
                          <a:effectLst/>
                          <a:latin typeface="TimesNewRomanPSMT"/>
                        </a:rPr>
                        <a:t>S6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External</a:t>
                      </a:r>
                      <a:br>
                        <a:rPr lang="en-US" sz="1200" b="0" i="0">
                          <a:solidFill>
                            <a:srgbClr val="000000"/>
                          </a:solidFill>
                          <a:effectLst/>
                          <a:latin typeface="TimesNewRomanPSMT"/>
                        </a:rPr>
                      </a:br>
                      <a:r>
                        <a:rPr lang="en-US" sz="1200" b="0" i="0">
                          <a:solidFill>
                            <a:srgbClr val="000000"/>
                          </a:solidFill>
                          <a:effectLst/>
                          <a:latin typeface="TimesNewRomanPSMT"/>
                        </a:rPr>
                        <a:t>(LOS)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a:solidFill>
                            <a:srgbClr val="000000"/>
                          </a:solidFill>
                          <a:effectLst/>
                          <a:latin typeface="TimesNewRomanPSMT"/>
                        </a:rPr>
                        <a:t>CM4</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000902"/>
                  </a:ext>
                </a:extLst>
              </a:tr>
              <a:tr h="305345">
                <a:tc>
                  <a:txBody>
                    <a:bodyPr/>
                    <a:lstStyle/>
                    <a:p>
                      <a:r>
                        <a:rPr lang="en-US" sz="1200" b="0" i="0" dirty="0">
                          <a:solidFill>
                            <a:srgbClr val="000000"/>
                          </a:solidFill>
                          <a:effectLst/>
                          <a:latin typeface="TimesNewRomanPSMT"/>
                        </a:rPr>
                        <a:t>S7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(NLOS)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936598"/>
                  </a:ext>
                </a:extLst>
              </a:tr>
              <a:tr h="203564">
                <a:tc gridSpan="4">
                  <a:txBody>
                    <a:bodyPr/>
                    <a:lstStyle/>
                    <a:p>
                      <a:pPr algn="ctr"/>
                      <a:r>
                        <a:rPr lang="en-US"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313028">
                <a:tc gridSpan="4">
                  <a:txBody>
                    <a:bodyPr/>
                    <a:lstStyle/>
                    <a:p>
                      <a:pPr algn="ctr"/>
                      <a:r>
                        <a:rPr kumimoji="1" lang="en-US" altLang="ja-JP" b="0" strike="noStrike" dirty="0">
                          <a:solidFill>
                            <a:srgbClr val="FF0000"/>
                          </a:solidFill>
                        </a:rPr>
                        <a:t>Implant to Body Surface for BCI</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r>
                        <a:rPr kumimoji="1" lang="en-US" altLang="ja-JP" b="0" strike="noStrike" dirty="0">
                          <a:solidFill>
                            <a:srgbClr val="FF0000"/>
                          </a:solidFill>
                        </a:rPr>
                        <a:t>Implant to Body Surface for BCI</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ltLang="ja-JP" strike="sngStrike" dirty="0">
                        <a:solidFill>
                          <a:srgbClr val="FF0000"/>
                        </a:solidFill>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kumimoji="1" lang="ja-JP" altLang="en-US" b="0" strike="sng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03564">
                <a:tc gridSpan="4">
                  <a:txBody>
                    <a:bodyPr/>
                    <a:lstStyle/>
                    <a:p>
                      <a:pPr algn="ctr"/>
                      <a:r>
                        <a:rPr kumimoji="1" lang="en-US" altLang="ja-JP" b="0" strike="noStrike" dirty="0">
                          <a:solidFill>
                            <a:srgbClr val="FF0000"/>
                          </a:solidFill>
                        </a:rPr>
                        <a:t>Implant to External for BCI</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r>
                        <a:rPr kumimoji="1" lang="en-US" altLang="ja-JP" b="0" strike="noStrike" dirty="0">
                          <a:solidFill>
                            <a:srgbClr val="FF0000"/>
                          </a:solidFill>
                        </a:rPr>
                        <a:t>Implant to External for BCI</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ltLang="ja-JP" strike="sngStrike" dirty="0">
                        <a:solidFill>
                          <a:srgbClr val="FF0000"/>
                        </a:solidFill>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kumimoji="1" lang="ja-JP" altLang="en-US" strike="sng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03564">
                <a:tc gridSpan="4">
                  <a:txBody>
                    <a:bodyPr/>
                    <a:lstStyle/>
                    <a:p>
                      <a:pPr algn="ctr"/>
                      <a:r>
                        <a:rPr kumimoji="1" lang="en-US" altLang="ja-JP" b="0" strike="noStrike" dirty="0">
                          <a:solidFill>
                            <a:srgbClr val="FF0000"/>
                          </a:solidFill>
                        </a:rPr>
                        <a:t>Body Surface to External for BCI</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r>
                        <a:rPr kumimoji="1" lang="en-US" altLang="ja-JP" b="0" strike="noStrike" dirty="0">
                          <a:solidFill>
                            <a:srgbClr val="FF0000"/>
                          </a:solidFill>
                        </a:rPr>
                        <a:t>Body Surface to Body Surface for BCI</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ltLang="ja-JP" strike="sngStrike" dirty="0">
                        <a:solidFill>
                          <a:srgbClr val="FF0000"/>
                        </a:solidFill>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kumimoji="1" lang="ja-JP" altLang="en-US" strike="sng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53757">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400" b="0" i="0" u="none" strike="noStrike" cap="none" dirty="0">
                          <a:solidFill>
                            <a:srgbClr val="FF0000"/>
                          </a:solidFill>
                          <a:effectLst/>
                          <a:latin typeface="+mn-lt"/>
                          <a:ea typeface="+mn-ea"/>
                          <a:cs typeface="+mn-cs"/>
                          <a:sym typeface="Arial"/>
                        </a:rPr>
                        <a:t>Implant to body surface for capsule endoscopy</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400" b="0" i="0" u="none" strike="sngStrike" cap="none" dirty="0">
                          <a:solidFill>
                            <a:schemeClr val="dk1"/>
                          </a:solidFill>
                          <a:effectLst/>
                          <a:latin typeface="+mn-lt"/>
                          <a:ea typeface="+mn-ea"/>
                          <a:cs typeface="+mn-cs"/>
                          <a:sym typeface="Arial"/>
                        </a:rPr>
                        <a:t>Implant to External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400" b="0" i="0" u="none" strike="sngStrike" cap="none" dirty="0">
                          <a:solidFill>
                            <a:schemeClr val="dk1"/>
                          </a:solidFill>
                          <a:effectLst/>
                          <a:latin typeface="+mn-lt"/>
                          <a:ea typeface="+mn-ea"/>
                          <a:cs typeface="+mn-cs"/>
                          <a:sym typeface="Arial"/>
                        </a:rPr>
                        <a:t>capsule endoscopy</a:t>
                      </a:r>
                      <a:endParaRPr kumimoji="1" lang="ja-JP" altLang="en-US" b="0" strike="sng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b="0" strike="sng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kumimoji="1" lang="ja-JP" altLang="en-US" strike="sng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762000" y="239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22" name="直線コネクタ 21">
            <a:extLst>
              <a:ext uri="{FF2B5EF4-FFF2-40B4-BE49-F238E27FC236}">
                <a16:creationId xmlns:a16="http://schemas.microsoft.com/office/drawing/2014/main" id="{57FDECB8-2654-AD9D-11CF-06A0D574E4A0}"/>
              </a:ext>
            </a:extLst>
          </p:cNvPr>
          <p:cNvCxnSpPr>
            <a:cxnSpLocks/>
          </p:cNvCxnSpPr>
          <p:nvPr/>
        </p:nvCxnSpPr>
        <p:spPr>
          <a:xfrm flipH="1">
            <a:off x="3619500" y="4122265"/>
            <a:ext cx="40668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23" name="直線コネクタ 22">
            <a:extLst>
              <a:ext uri="{FF2B5EF4-FFF2-40B4-BE49-F238E27FC236}">
                <a16:creationId xmlns:a16="http://schemas.microsoft.com/office/drawing/2014/main" id="{CA1FDF70-ED07-4F87-39A1-0B8D987F9038}"/>
              </a:ext>
            </a:extLst>
          </p:cNvPr>
          <p:cNvCxnSpPr>
            <a:cxnSpLocks/>
          </p:cNvCxnSpPr>
          <p:nvPr/>
        </p:nvCxnSpPr>
        <p:spPr>
          <a:xfrm flipV="1">
            <a:off x="3619500" y="4122265"/>
            <a:ext cx="0" cy="180274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5" name="直線コネクタ 24">
            <a:extLst>
              <a:ext uri="{FF2B5EF4-FFF2-40B4-BE49-F238E27FC236}">
                <a16:creationId xmlns:a16="http://schemas.microsoft.com/office/drawing/2014/main" id="{F2315E82-279C-3D96-28C3-82FA41D4A5E9}"/>
              </a:ext>
            </a:extLst>
          </p:cNvPr>
          <p:cNvCxnSpPr>
            <a:cxnSpLocks/>
          </p:cNvCxnSpPr>
          <p:nvPr/>
        </p:nvCxnSpPr>
        <p:spPr>
          <a:xfrm flipH="1">
            <a:off x="3233380" y="5359816"/>
            <a:ext cx="797790"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6" name="直線コネクタ 25">
            <a:extLst>
              <a:ext uri="{FF2B5EF4-FFF2-40B4-BE49-F238E27FC236}">
                <a16:creationId xmlns:a16="http://schemas.microsoft.com/office/drawing/2014/main" id="{6654F48E-911A-57EA-8BB3-3BEEFDF42F3B}"/>
              </a:ext>
            </a:extLst>
          </p:cNvPr>
          <p:cNvCxnSpPr>
            <a:cxnSpLocks/>
          </p:cNvCxnSpPr>
          <p:nvPr/>
        </p:nvCxnSpPr>
        <p:spPr>
          <a:xfrm flipH="1">
            <a:off x="3402529" y="5275926"/>
            <a:ext cx="623653"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8" name="直線コネクタ 27">
            <a:extLst>
              <a:ext uri="{FF2B5EF4-FFF2-40B4-BE49-F238E27FC236}">
                <a16:creationId xmlns:a16="http://schemas.microsoft.com/office/drawing/2014/main" id="{09387AF1-FC8B-9B51-116A-ABD0A3DA7CA5}"/>
              </a:ext>
            </a:extLst>
          </p:cNvPr>
          <p:cNvCxnSpPr>
            <a:cxnSpLocks/>
          </p:cNvCxnSpPr>
          <p:nvPr/>
        </p:nvCxnSpPr>
        <p:spPr>
          <a:xfrm flipH="1">
            <a:off x="3619500" y="5928110"/>
            <a:ext cx="406682"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0" name="直線コネクタ 29">
            <a:extLst>
              <a:ext uri="{FF2B5EF4-FFF2-40B4-BE49-F238E27FC236}">
                <a16:creationId xmlns:a16="http://schemas.microsoft.com/office/drawing/2014/main" id="{B450AF81-CC04-A979-A8EE-97902165E3A2}"/>
              </a:ext>
            </a:extLst>
          </p:cNvPr>
          <p:cNvCxnSpPr>
            <a:cxnSpLocks/>
          </p:cNvCxnSpPr>
          <p:nvPr/>
        </p:nvCxnSpPr>
        <p:spPr>
          <a:xfrm flipV="1">
            <a:off x="3402529" y="2251572"/>
            <a:ext cx="0" cy="3024354"/>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3" name="直線コネクタ 32">
            <a:extLst>
              <a:ext uri="{FF2B5EF4-FFF2-40B4-BE49-F238E27FC236}">
                <a16:creationId xmlns:a16="http://schemas.microsoft.com/office/drawing/2014/main" id="{0DDC93D7-087D-D903-2A08-00097820AD26}"/>
              </a:ext>
            </a:extLst>
          </p:cNvPr>
          <p:cNvCxnSpPr>
            <a:cxnSpLocks/>
          </p:cNvCxnSpPr>
          <p:nvPr/>
        </p:nvCxnSpPr>
        <p:spPr>
          <a:xfrm flipH="1">
            <a:off x="3402529" y="2254674"/>
            <a:ext cx="623653"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34" name="直線コネクタ 33">
            <a:extLst>
              <a:ext uri="{FF2B5EF4-FFF2-40B4-BE49-F238E27FC236}">
                <a16:creationId xmlns:a16="http://schemas.microsoft.com/office/drawing/2014/main" id="{7AA517BC-2E83-7EFE-3B57-F43683C9F334}"/>
              </a:ext>
            </a:extLst>
          </p:cNvPr>
          <p:cNvCxnSpPr>
            <a:cxnSpLocks/>
          </p:cNvCxnSpPr>
          <p:nvPr/>
        </p:nvCxnSpPr>
        <p:spPr>
          <a:xfrm flipH="1">
            <a:off x="3228392" y="2392363"/>
            <a:ext cx="79779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36" name="直線コネクタ 35">
            <a:extLst>
              <a:ext uri="{FF2B5EF4-FFF2-40B4-BE49-F238E27FC236}">
                <a16:creationId xmlns:a16="http://schemas.microsoft.com/office/drawing/2014/main" id="{7DDD2298-0D9A-74F3-E14D-74D627434D86}"/>
              </a:ext>
            </a:extLst>
          </p:cNvPr>
          <p:cNvCxnSpPr>
            <a:cxnSpLocks/>
          </p:cNvCxnSpPr>
          <p:nvPr/>
        </p:nvCxnSpPr>
        <p:spPr>
          <a:xfrm flipH="1">
            <a:off x="3228392" y="6229817"/>
            <a:ext cx="797790"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8" name="直線コネクタ 37">
            <a:extLst>
              <a:ext uri="{FF2B5EF4-FFF2-40B4-BE49-F238E27FC236}">
                <a16:creationId xmlns:a16="http://schemas.microsoft.com/office/drawing/2014/main" id="{AB2DD399-F9F4-08B6-7DC5-26A02D5FCCA3}"/>
              </a:ext>
            </a:extLst>
          </p:cNvPr>
          <p:cNvCxnSpPr>
            <a:cxnSpLocks/>
          </p:cNvCxnSpPr>
          <p:nvPr/>
        </p:nvCxnSpPr>
        <p:spPr>
          <a:xfrm flipV="1">
            <a:off x="3228392" y="2392363"/>
            <a:ext cx="0" cy="3837454"/>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2719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C92E830-BC4B-21B6-8546-846EB0724099}"/>
              </a:ext>
            </a:extLst>
          </p:cNvPr>
          <p:cNvSpPr>
            <a:spLocks noGrp="1"/>
          </p:cNvSpPr>
          <p:nvPr>
            <p:ph type="dt" idx="10"/>
          </p:nvPr>
        </p:nvSpPr>
        <p:spPr/>
        <p:txBody>
          <a:bodyPr/>
          <a:lstStyle/>
          <a:p>
            <a:r>
              <a:rPr lang="en-US" altLang="ja-JP"/>
              <a:t>July 2022</a:t>
            </a:r>
            <a:endParaRPr lang="en-US" dirty="0"/>
          </a:p>
        </p:txBody>
      </p:sp>
      <p:sp>
        <p:nvSpPr>
          <p:cNvPr id="3" name="フッター プレースホルダー 2">
            <a:extLst>
              <a:ext uri="{FF2B5EF4-FFF2-40B4-BE49-F238E27FC236}">
                <a16:creationId xmlns:a16="http://schemas.microsoft.com/office/drawing/2014/main" id="{57159D7D-D89B-6BC8-EA35-F841E86BD032}"/>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FDB395F-B332-8930-DEF9-4E5580ADDC2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737F3F71-BA78-F540-A220-8BF4ED6FE5B8}"/>
              </a:ext>
            </a:extLst>
          </p:cNvPr>
          <p:cNvSpPr>
            <a:spLocks noGrp="1"/>
          </p:cNvSpPr>
          <p:nvPr>
            <p:ph type="title"/>
          </p:nvPr>
        </p:nvSpPr>
        <p:spPr>
          <a:xfrm>
            <a:off x="685800" y="685799"/>
            <a:ext cx="7772400" cy="678730"/>
          </a:xfrm>
        </p:spPr>
        <p:txBody>
          <a:bodyPr/>
          <a:lstStyle/>
          <a:p>
            <a:r>
              <a:rPr lang="en-US" altLang="ja-JP" dirty="0"/>
              <a:t>Channel models and scenarios in IEEE802.15.6ma</a:t>
            </a:r>
            <a:endParaRPr kumimoji="1" lang="ja-JP" altLang="en-US" dirty="0"/>
          </a:p>
        </p:txBody>
      </p:sp>
      <p:pic>
        <p:nvPicPr>
          <p:cNvPr id="7" name="図 6">
            <a:extLst>
              <a:ext uri="{FF2B5EF4-FFF2-40B4-BE49-F238E27FC236}">
                <a16:creationId xmlns:a16="http://schemas.microsoft.com/office/drawing/2014/main" id="{85BC62DE-0292-5AFA-CE54-6BB8AC6CCB84}"/>
              </a:ext>
            </a:extLst>
          </p:cNvPr>
          <p:cNvPicPr>
            <a:picLocks noChangeAspect="1"/>
          </p:cNvPicPr>
          <p:nvPr/>
        </p:nvPicPr>
        <p:blipFill>
          <a:blip r:embed="rId2"/>
          <a:stretch>
            <a:fillRect/>
          </a:stretch>
        </p:blipFill>
        <p:spPr>
          <a:xfrm>
            <a:off x="1830722" y="3372171"/>
            <a:ext cx="6665131" cy="3133048"/>
          </a:xfrm>
          <a:prstGeom prst="rect">
            <a:avLst/>
          </a:prstGeom>
        </p:spPr>
      </p:pic>
      <p:grpSp>
        <p:nvGrpSpPr>
          <p:cNvPr id="56" name="グループ化 55">
            <a:extLst>
              <a:ext uri="{FF2B5EF4-FFF2-40B4-BE49-F238E27FC236}">
                <a16:creationId xmlns:a16="http://schemas.microsoft.com/office/drawing/2014/main" id="{9BB197B7-148B-C4D5-E19D-2AC820F679F9}"/>
              </a:ext>
            </a:extLst>
          </p:cNvPr>
          <p:cNvGrpSpPr/>
          <p:nvPr/>
        </p:nvGrpSpPr>
        <p:grpSpPr>
          <a:xfrm>
            <a:off x="585231" y="1359850"/>
            <a:ext cx="7872969" cy="2341412"/>
            <a:chOff x="61460" y="1901293"/>
            <a:chExt cx="8974756" cy="3164413"/>
          </a:xfrm>
        </p:grpSpPr>
        <p:grpSp>
          <p:nvGrpSpPr>
            <p:cNvPr id="8" name="グループ化 7">
              <a:extLst>
                <a:ext uri="{FF2B5EF4-FFF2-40B4-BE49-F238E27FC236}">
                  <a16:creationId xmlns:a16="http://schemas.microsoft.com/office/drawing/2014/main" id="{9BCD7E43-0989-9234-3B03-BDD0CBFE47B1}"/>
                </a:ext>
              </a:extLst>
            </p:cNvPr>
            <p:cNvGrpSpPr/>
            <p:nvPr/>
          </p:nvGrpSpPr>
          <p:grpSpPr>
            <a:xfrm>
              <a:off x="2583422" y="2857417"/>
              <a:ext cx="5380855" cy="2042941"/>
              <a:chOff x="914400" y="1593575"/>
              <a:chExt cx="7599285" cy="2885209"/>
            </a:xfrm>
          </p:grpSpPr>
          <p:cxnSp>
            <p:nvCxnSpPr>
              <p:cNvPr id="9" name="直線コネクタ 8">
                <a:extLst>
                  <a:ext uri="{FF2B5EF4-FFF2-40B4-BE49-F238E27FC236}">
                    <a16:creationId xmlns:a16="http://schemas.microsoft.com/office/drawing/2014/main" id="{9982B24E-E502-4A3D-EE9B-672B6FCEBC29}"/>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9CEFC97-401B-5136-515B-CBFAA4B6FFD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EEFE9AA-D3D6-C574-D5CD-343F428BED64}"/>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623797C9-B873-BF23-7498-2EB71D67BD8C}"/>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9DD208E2-5BFC-B638-CA87-6A62EB3B12C6}"/>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7339D817-B87B-F83B-D3EB-EFC337D76151}"/>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77A385E-1007-3137-B79C-AF83B2391D53}"/>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2CB0400-3DE7-BD2B-A033-7BC1059EB379}"/>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 name="楕円 16">
                <a:extLst>
                  <a:ext uri="{FF2B5EF4-FFF2-40B4-BE49-F238E27FC236}">
                    <a16:creationId xmlns:a16="http://schemas.microsoft.com/office/drawing/2014/main" id="{8F241B70-99B6-87B3-E190-30DF658744B3}"/>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8" name="楕円 17">
                <a:extLst>
                  <a:ext uri="{FF2B5EF4-FFF2-40B4-BE49-F238E27FC236}">
                    <a16:creationId xmlns:a16="http://schemas.microsoft.com/office/drawing/2014/main" id="{B0523A35-C36C-74CB-AA73-BB1E45A103C6}"/>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sp>
          <p:nvSpPr>
            <p:cNvPr id="19" name="楕円 18">
              <a:extLst>
                <a:ext uri="{FF2B5EF4-FFF2-40B4-BE49-F238E27FC236}">
                  <a16:creationId xmlns:a16="http://schemas.microsoft.com/office/drawing/2014/main" id="{7610DB0B-9A4B-7183-B6D9-2C5175DEE9FB}"/>
                </a:ext>
              </a:extLst>
            </p:cNvPr>
            <p:cNvSpPr/>
            <p:nvPr/>
          </p:nvSpPr>
          <p:spPr>
            <a:xfrm>
              <a:off x="6105364" y="267141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20" name="楕円 19">
              <a:extLst>
                <a:ext uri="{FF2B5EF4-FFF2-40B4-BE49-F238E27FC236}">
                  <a16:creationId xmlns:a16="http://schemas.microsoft.com/office/drawing/2014/main" id="{5E5A5452-EBB2-4E6B-F533-71D751B99187}"/>
                </a:ext>
              </a:extLst>
            </p:cNvPr>
            <p:cNvSpPr/>
            <p:nvPr/>
          </p:nvSpPr>
          <p:spPr>
            <a:xfrm>
              <a:off x="4431173" y="26904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21" name="楕円 20">
              <a:extLst>
                <a:ext uri="{FF2B5EF4-FFF2-40B4-BE49-F238E27FC236}">
                  <a16:creationId xmlns:a16="http://schemas.microsoft.com/office/drawing/2014/main" id="{CC7430BD-187B-AE38-AA94-BC3214EBF72D}"/>
                </a:ext>
              </a:extLst>
            </p:cNvPr>
            <p:cNvSpPr/>
            <p:nvPr/>
          </p:nvSpPr>
          <p:spPr>
            <a:xfrm>
              <a:off x="4078583" y="33376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grpSp>
          <p:nvGrpSpPr>
            <p:cNvPr id="22" name="グループ化 21">
              <a:extLst>
                <a:ext uri="{FF2B5EF4-FFF2-40B4-BE49-F238E27FC236}">
                  <a16:creationId xmlns:a16="http://schemas.microsoft.com/office/drawing/2014/main" id="{5065DD75-3B9D-1C0F-3D98-CF94771DAD84}"/>
                </a:ext>
              </a:extLst>
            </p:cNvPr>
            <p:cNvGrpSpPr/>
            <p:nvPr/>
          </p:nvGrpSpPr>
          <p:grpSpPr>
            <a:xfrm>
              <a:off x="4374144" y="2958452"/>
              <a:ext cx="791286" cy="1260246"/>
              <a:chOff x="3233366" y="3967563"/>
              <a:chExt cx="791286" cy="1260246"/>
            </a:xfrm>
          </p:grpSpPr>
          <p:sp>
            <p:nvSpPr>
              <p:cNvPr id="23" name="楕円 22">
                <a:extLst>
                  <a:ext uri="{FF2B5EF4-FFF2-40B4-BE49-F238E27FC236}">
                    <a16:creationId xmlns:a16="http://schemas.microsoft.com/office/drawing/2014/main" id="{FB09699F-F7D7-4F63-3513-55879E24DDA0}"/>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24" name="四角形: 角を丸くする 23">
                <a:extLst>
                  <a:ext uri="{FF2B5EF4-FFF2-40B4-BE49-F238E27FC236}">
                    <a16:creationId xmlns:a16="http://schemas.microsoft.com/office/drawing/2014/main" id="{173B8437-2172-28C7-5790-CC4A543EBA8F}"/>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sp>
            <p:nvSpPr>
              <p:cNvPr id="25" name="四角形: 角を丸くする 24">
                <a:extLst>
                  <a:ext uri="{FF2B5EF4-FFF2-40B4-BE49-F238E27FC236}">
                    <a16:creationId xmlns:a16="http://schemas.microsoft.com/office/drawing/2014/main" id="{3E649D2C-307C-7C88-8EF5-6B9B5AE23229}"/>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sp>
            <p:nvSpPr>
              <p:cNvPr id="26" name="四角形: 角を丸くする 25">
                <a:extLst>
                  <a:ext uri="{FF2B5EF4-FFF2-40B4-BE49-F238E27FC236}">
                    <a16:creationId xmlns:a16="http://schemas.microsoft.com/office/drawing/2014/main" id="{6D3AE3D7-2F6B-143E-5ED0-A47A1921E2BC}"/>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grpSp>
        <p:sp>
          <p:nvSpPr>
            <p:cNvPr id="27" name="楕円 26">
              <a:extLst>
                <a:ext uri="{FF2B5EF4-FFF2-40B4-BE49-F238E27FC236}">
                  <a16:creationId xmlns:a16="http://schemas.microsoft.com/office/drawing/2014/main" id="{B7721B3E-964E-1455-909D-2420EBAE8030}"/>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28" name="楕円 27">
              <a:extLst>
                <a:ext uri="{FF2B5EF4-FFF2-40B4-BE49-F238E27FC236}">
                  <a16:creationId xmlns:a16="http://schemas.microsoft.com/office/drawing/2014/main" id="{5B8CBFCF-27BF-6B3E-9952-1C1BB3A019A3}"/>
                </a:ext>
              </a:extLst>
            </p:cNvPr>
            <p:cNvSpPr/>
            <p:nvPr/>
          </p:nvSpPr>
          <p:spPr>
            <a:xfrm>
              <a:off x="2465367" y="375813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pic>
          <p:nvPicPr>
            <p:cNvPr id="29" name="図 28" descr="アイコン&#10;&#10;自動的に生成された説明">
              <a:extLst>
                <a:ext uri="{FF2B5EF4-FFF2-40B4-BE49-F238E27FC236}">
                  <a16:creationId xmlns:a16="http://schemas.microsoft.com/office/drawing/2014/main" id="{0867F40E-20B7-F1BD-0A8E-C30CAF7182EF}"/>
                </a:ext>
              </a:extLst>
            </p:cNvPr>
            <p:cNvPicPr>
              <a:picLocks noChangeAspect="1"/>
            </p:cNvPicPr>
            <p:nvPr/>
          </p:nvPicPr>
          <p:blipFill rotWithShape="1">
            <a:blip r:embed="rId3">
              <a:extLst>
                <a:ext uri="{28A0092B-C50C-407E-A947-70E740481C1C}">
                  <a14:useLocalDpi xmlns:a14="http://schemas.microsoft.com/office/drawing/2010/main" val="0"/>
                </a:ext>
              </a:extLst>
            </a:blip>
            <a:srcRect l="6059" t="7408" r="78641" b="52104"/>
            <a:stretch/>
          </p:blipFill>
          <p:spPr>
            <a:xfrm>
              <a:off x="114634" y="2289028"/>
              <a:ext cx="1399025" cy="2776678"/>
            </a:xfrm>
            <a:prstGeom prst="rect">
              <a:avLst/>
            </a:prstGeom>
          </p:spPr>
        </p:pic>
        <p:sp>
          <p:nvSpPr>
            <p:cNvPr id="30" name="楕円 29">
              <a:extLst>
                <a:ext uri="{FF2B5EF4-FFF2-40B4-BE49-F238E27FC236}">
                  <a16:creationId xmlns:a16="http://schemas.microsoft.com/office/drawing/2014/main" id="{9BD9C90F-8DE2-5941-A250-BFAE2D6AF4CF}"/>
                </a:ext>
              </a:extLst>
            </p:cNvPr>
            <p:cNvSpPr/>
            <p:nvPr/>
          </p:nvSpPr>
          <p:spPr>
            <a:xfrm>
              <a:off x="1375634" y="35548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31" name="直線矢印コネクタ 30">
              <a:extLst>
                <a:ext uri="{FF2B5EF4-FFF2-40B4-BE49-F238E27FC236}">
                  <a16:creationId xmlns:a16="http://schemas.microsoft.com/office/drawing/2014/main" id="{78DB977E-26A4-9FE7-6975-DD9232FDE3B4}"/>
                </a:ext>
              </a:extLst>
            </p:cNvPr>
            <p:cNvCxnSpPr>
              <a:cxnSpLocks/>
              <a:endCxn id="19" idx="2"/>
            </p:cNvCxnSpPr>
            <p:nvPr/>
          </p:nvCxnSpPr>
          <p:spPr>
            <a:xfrm flipV="1">
              <a:off x="4629969" y="275378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32" name="テキスト ボックス 31">
              <a:extLst>
                <a:ext uri="{FF2B5EF4-FFF2-40B4-BE49-F238E27FC236}">
                  <a16:creationId xmlns:a16="http://schemas.microsoft.com/office/drawing/2014/main" id="{74A8FA78-599B-62CA-5A6C-C3B43C9DE81D}"/>
                </a:ext>
              </a:extLst>
            </p:cNvPr>
            <p:cNvSpPr txBox="1"/>
            <p:nvPr/>
          </p:nvSpPr>
          <p:spPr>
            <a:xfrm>
              <a:off x="4383326" y="1901293"/>
              <a:ext cx="2987321" cy="294460"/>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S11:</a:t>
              </a:r>
              <a:r>
                <a:rPr lang="ja-JP" altLang="en-US" sz="1050" dirty="0">
                  <a:solidFill>
                    <a:srgbClr val="000000"/>
                  </a:solidFill>
                </a:rPr>
                <a:t> </a:t>
              </a:r>
              <a:r>
                <a:rPr lang="en-US" altLang="ja-JP" sz="1050" dirty="0">
                  <a:solidFill>
                    <a:srgbClr val="000000"/>
                  </a:solidFill>
                </a:rPr>
                <a:t>On-vehicle to on-vehicle (LOS)</a:t>
              </a:r>
              <a:endParaRPr lang="ja-JP" altLang="ja-JP" sz="1050" dirty="0">
                <a:effectLst/>
              </a:endParaRPr>
            </a:p>
          </p:txBody>
        </p:sp>
        <p:sp>
          <p:nvSpPr>
            <p:cNvPr id="33" name="テキスト ボックス 32">
              <a:extLst>
                <a:ext uri="{FF2B5EF4-FFF2-40B4-BE49-F238E27FC236}">
                  <a16:creationId xmlns:a16="http://schemas.microsoft.com/office/drawing/2014/main" id="{0C91AF66-1B14-7A01-BF42-928086104783}"/>
                </a:ext>
              </a:extLst>
            </p:cNvPr>
            <p:cNvSpPr txBox="1"/>
            <p:nvPr/>
          </p:nvSpPr>
          <p:spPr>
            <a:xfrm>
              <a:off x="3194220" y="3797363"/>
              <a:ext cx="1638201" cy="48499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S8: In-vehicle to In-vehicle</a:t>
              </a:r>
              <a:endParaRPr lang="ja-JP" altLang="ja-JP" sz="1050" dirty="0">
                <a:effectLst/>
              </a:endParaRPr>
            </a:p>
          </p:txBody>
        </p:sp>
        <p:sp>
          <p:nvSpPr>
            <p:cNvPr id="34" name="テキスト ボックス 33">
              <a:extLst>
                <a:ext uri="{FF2B5EF4-FFF2-40B4-BE49-F238E27FC236}">
                  <a16:creationId xmlns:a16="http://schemas.microsoft.com/office/drawing/2014/main" id="{31712D59-4AED-02AA-B13A-8FF35C5A7191}"/>
                </a:ext>
              </a:extLst>
            </p:cNvPr>
            <p:cNvSpPr txBox="1"/>
            <p:nvPr/>
          </p:nvSpPr>
          <p:spPr>
            <a:xfrm>
              <a:off x="1164870" y="2127022"/>
              <a:ext cx="2129689" cy="467671"/>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S13:</a:t>
              </a:r>
              <a:r>
                <a:rPr lang="ja-JP" altLang="en-US" sz="1050" dirty="0">
                  <a:solidFill>
                    <a:srgbClr val="000000"/>
                  </a:solidFill>
                </a:rPr>
                <a:t> </a:t>
              </a:r>
              <a:r>
                <a:rPr lang="en-US" altLang="ja-JP" sz="1050" dirty="0">
                  <a:solidFill>
                    <a:srgbClr val="000000"/>
                  </a:solidFill>
                </a:rPr>
                <a:t>On-vehicle to surrounding vehicle (LOS)</a:t>
              </a:r>
              <a:endParaRPr lang="ja-JP" altLang="ja-JP" sz="1050" dirty="0">
                <a:effectLst/>
              </a:endParaRPr>
            </a:p>
          </p:txBody>
        </p:sp>
        <p:cxnSp>
          <p:nvCxnSpPr>
            <p:cNvPr id="35" name="直線矢印コネクタ 34">
              <a:extLst>
                <a:ext uri="{FF2B5EF4-FFF2-40B4-BE49-F238E27FC236}">
                  <a16:creationId xmlns:a16="http://schemas.microsoft.com/office/drawing/2014/main" id="{BA9E5C8B-F492-C03D-FCB2-8BAE2CDA1334}"/>
                </a:ext>
              </a:extLst>
            </p:cNvPr>
            <p:cNvCxnSpPr>
              <a:cxnSpLocks/>
              <a:endCxn id="27" idx="2"/>
            </p:cNvCxnSpPr>
            <p:nvPr/>
          </p:nvCxnSpPr>
          <p:spPr>
            <a:xfrm>
              <a:off x="4291158" y="3408777"/>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97410D1F-FA60-E91C-662C-D373FC864FAB}"/>
                </a:ext>
              </a:extLst>
            </p:cNvPr>
            <p:cNvCxnSpPr>
              <a:stCxn id="33" idx="0"/>
            </p:cNvCxnSpPr>
            <p:nvPr/>
          </p:nvCxnSpPr>
          <p:spPr>
            <a:xfrm flipV="1">
              <a:off x="4013320" y="3496435"/>
              <a:ext cx="417853" cy="30092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6DF9F8C0-CEBD-C1F7-CFC7-2AFB7C8B2E99}"/>
                </a:ext>
              </a:extLst>
            </p:cNvPr>
            <p:cNvCxnSpPr>
              <a:cxnSpLocks/>
              <a:endCxn id="32" idx="2"/>
            </p:cNvCxnSpPr>
            <p:nvPr/>
          </p:nvCxnSpPr>
          <p:spPr>
            <a:xfrm flipV="1">
              <a:off x="5367666" y="2195753"/>
              <a:ext cx="509320" cy="54399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id="{8102C5BD-A229-C42C-AA5E-09BDC4042F56}"/>
                </a:ext>
              </a:extLst>
            </p:cNvPr>
            <p:cNvCxnSpPr>
              <a:cxnSpLocks/>
              <a:endCxn id="34" idx="2"/>
            </p:cNvCxnSpPr>
            <p:nvPr/>
          </p:nvCxnSpPr>
          <p:spPr>
            <a:xfrm flipV="1">
              <a:off x="1771967" y="2594693"/>
              <a:ext cx="457747" cy="112489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直線矢印コネクタ 38">
              <a:extLst>
                <a:ext uri="{FF2B5EF4-FFF2-40B4-BE49-F238E27FC236}">
                  <a16:creationId xmlns:a16="http://schemas.microsoft.com/office/drawing/2014/main" id="{38579CB1-840E-35EE-8AA0-A6CBCE5B1E6F}"/>
                </a:ext>
              </a:extLst>
            </p:cNvPr>
            <p:cNvCxnSpPr>
              <a:cxnSpLocks/>
              <a:stCxn id="30" idx="5"/>
              <a:endCxn id="28" idx="2"/>
            </p:cNvCxnSpPr>
            <p:nvPr/>
          </p:nvCxnSpPr>
          <p:spPr>
            <a:xfrm>
              <a:off x="1545318" y="3695462"/>
              <a:ext cx="920049" cy="1450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40" name="直線矢印コネクタ 39">
              <a:extLst>
                <a:ext uri="{FF2B5EF4-FFF2-40B4-BE49-F238E27FC236}">
                  <a16:creationId xmlns:a16="http://schemas.microsoft.com/office/drawing/2014/main" id="{F34A69B2-7276-CFAF-ACBA-A0B3E69D413F}"/>
                </a:ext>
              </a:extLst>
            </p:cNvPr>
            <p:cNvCxnSpPr>
              <a:cxnSpLocks/>
              <a:stCxn id="28" idx="6"/>
              <a:endCxn id="21" idx="3"/>
            </p:cNvCxnSpPr>
            <p:nvPr/>
          </p:nvCxnSpPr>
          <p:spPr>
            <a:xfrm flipV="1">
              <a:off x="2664164" y="3478262"/>
              <a:ext cx="1443532" cy="3622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41" name="テキスト ボックス 40">
              <a:extLst>
                <a:ext uri="{FF2B5EF4-FFF2-40B4-BE49-F238E27FC236}">
                  <a16:creationId xmlns:a16="http://schemas.microsoft.com/office/drawing/2014/main" id="{AF2C7A9B-E2E3-DC92-D444-1D68F31F6521}"/>
                </a:ext>
              </a:extLst>
            </p:cNvPr>
            <p:cNvSpPr txBox="1"/>
            <p:nvPr/>
          </p:nvSpPr>
          <p:spPr>
            <a:xfrm>
              <a:off x="2347335" y="2835448"/>
              <a:ext cx="1572493" cy="48499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S9: On-vehicle to in- vehicle</a:t>
              </a:r>
              <a:endParaRPr lang="ja-JP" altLang="ja-JP" sz="1050" dirty="0">
                <a:effectLst/>
              </a:endParaRPr>
            </a:p>
          </p:txBody>
        </p:sp>
        <p:cxnSp>
          <p:nvCxnSpPr>
            <p:cNvPr id="42" name="直線コネクタ 41">
              <a:extLst>
                <a:ext uri="{FF2B5EF4-FFF2-40B4-BE49-F238E27FC236}">
                  <a16:creationId xmlns:a16="http://schemas.microsoft.com/office/drawing/2014/main" id="{3E498176-9019-4E48-351F-9E9DB92A1FF0}"/>
                </a:ext>
              </a:extLst>
            </p:cNvPr>
            <p:cNvCxnSpPr>
              <a:cxnSpLocks/>
              <a:endCxn id="41" idx="2"/>
            </p:cNvCxnSpPr>
            <p:nvPr/>
          </p:nvCxnSpPr>
          <p:spPr>
            <a:xfrm flipV="1">
              <a:off x="3048815" y="3320440"/>
              <a:ext cx="84766" cy="38107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3" name="楕円 42">
              <a:extLst>
                <a:ext uri="{FF2B5EF4-FFF2-40B4-BE49-F238E27FC236}">
                  <a16:creationId xmlns:a16="http://schemas.microsoft.com/office/drawing/2014/main" id="{2B322C85-B84E-7E68-8544-EC7D306BC199}"/>
                </a:ext>
              </a:extLst>
            </p:cNvPr>
            <p:cNvSpPr/>
            <p:nvPr/>
          </p:nvSpPr>
          <p:spPr>
            <a:xfrm>
              <a:off x="61460" y="349145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44" name="直線矢印コネクタ 43">
              <a:extLst>
                <a:ext uri="{FF2B5EF4-FFF2-40B4-BE49-F238E27FC236}">
                  <a16:creationId xmlns:a16="http://schemas.microsoft.com/office/drawing/2014/main" id="{C9AEC25C-8DA0-CF43-7A50-5AEB3126D180}"/>
                </a:ext>
              </a:extLst>
            </p:cNvPr>
            <p:cNvCxnSpPr>
              <a:cxnSpLocks/>
              <a:endCxn id="28" idx="3"/>
            </p:cNvCxnSpPr>
            <p:nvPr/>
          </p:nvCxnSpPr>
          <p:spPr>
            <a:xfrm>
              <a:off x="199568" y="3643989"/>
              <a:ext cx="2294912" cy="25476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E798F88B-163F-2E44-AD5B-2A8C58B57445}"/>
                </a:ext>
              </a:extLst>
            </p:cNvPr>
            <p:cNvCxnSpPr>
              <a:cxnSpLocks/>
              <a:stCxn id="46" idx="0"/>
            </p:cNvCxnSpPr>
            <p:nvPr/>
          </p:nvCxnSpPr>
          <p:spPr>
            <a:xfrm flipH="1" flipV="1">
              <a:off x="1553034" y="3808729"/>
              <a:ext cx="87836" cy="4606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6" name="テキスト ボックス 45">
              <a:extLst>
                <a:ext uri="{FF2B5EF4-FFF2-40B4-BE49-F238E27FC236}">
                  <a16:creationId xmlns:a16="http://schemas.microsoft.com/office/drawing/2014/main" id="{6FA14DA8-BC16-F21A-67BF-24588FF10E62}"/>
                </a:ext>
              </a:extLst>
            </p:cNvPr>
            <p:cNvSpPr txBox="1"/>
            <p:nvPr/>
          </p:nvSpPr>
          <p:spPr>
            <a:xfrm>
              <a:off x="576026" y="4269351"/>
              <a:ext cx="2129689" cy="649544"/>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S14:</a:t>
              </a:r>
              <a:r>
                <a:rPr lang="ja-JP" altLang="en-US" sz="1050" dirty="0">
                  <a:solidFill>
                    <a:srgbClr val="000000"/>
                  </a:solidFill>
                </a:rPr>
                <a:t> </a:t>
              </a:r>
              <a:r>
                <a:rPr lang="en-US" altLang="ja-JP" sz="1050" dirty="0">
                  <a:solidFill>
                    <a:srgbClr val="000000"/>
                  </a:solidFill>
                </a:rPr>
                <a:t>On-vehicle to surrounding vehicle (NLOS)</a:t>
              </a:r>
              <a:endParaRPr lang="ja-JP" altLang="ja-JP" sz="1050" dirty="0">
                <a:effectLst/>
              </a:endParaRPr>
            </a:p>
          </p:txBody>
        </p:sp>
        <p:sp>
          <p:nvSpPr>
            <p:cNvPr id="47" name="楕円 46">
              <a:extLst>
                <a:ext uri="{FF2B5EF4-FFF2-40B4-BE49-F238E27FC236}">
                  <a16:creationId xmlns:a16="http://schemas.microsoft.com/office/drawing/2014/main" id="{5F109CD7-9A36-5B7E-1330-D6DFC353466B}"/>
                </a:ext>
              </a:extLst>
            </p:cNvPr>
            <p:cNvSpPr/>
            <p:nvPr/>
          </p:nvSpPr>
          <p:spPr>
            <a:xfrm>
              <a:off x="5668068" y="42652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48" name="直線矢印コネクタ 47">
              <a:extLst>
                <a:ext uri="{FF2B5EF4-FFF2-40B4-BE49-F238E27FC236}">
                  <a16:creationId xmlns:a16="http://schemas.microsoft.com/office/drawing/2014/main" id="{449E1780-DBF2-3E40-F7C3-B3EDA4777142}"/>
                </a:ext>
              </a:extLst>
            </p:cNvPr>
            <p:cNvCxnSpPr>
              <a:cxnSpLocks/>
              <a:stCxn id="47" idx="0"/>
              <a:endCxn id="19" idx="4"/>
            </p:cNvCxnSpPr>
            <p:nvPr/>
          </p:nvCxnSpPr>
          <p:spPr>
            <a:xfrm flipV="1">
              <a:off x="5767467" y="2836158"/>
              <a:ext cx="437296" cy="14291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B8E5668D-89EB-A9E8-BD71-50F8ECE893FD}"/>
                </a:ext>
              </a:extLst>
            </p:cNvPr>
            <p:cNvCxnSpPr>
              <a:cxnSpLocks/>
            </p:cNvCxnSpPr>
            <p:nvPr/>
          </p:nvCxnSpPr>
          <p:spPr>
            <a:xfrm flipV="1">
              <a:off x="6056993" y="2890157"/>
              <a:ext cx="698238" cy="4456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0" name="テキスト ボックス 49">
              <a:extLst>
                <a:ext uri="{FF2B5EF4-FFF2-40B4-BE49-F238E27FC236}">
                  <a16:creationId xmlns:a16="http://schemas.microsoft.com/office/drawing/2014/main" id="{C0691BE7-CCEC-3BF8-329F-BF58CB83850F}"/>
                </a:ext>
              </a:extLst>
            </p:cNvPr>
            <p:cNvSpPr txBox="1"/>
            <p:nvPr/>
          </p:nvSpPr>
          <p:spPr>
            <a:xfrm>
              <a:off x="6543484" y="2428250"/>
              <a:ext cx="1755022" cy="48499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S12:</a:t>
              </a:r>
              <a:r>
                <a:rPr lang="ja-JP" altLang="en-US" sz="1050" dirty="0">
                  <a:solidFill>
                    <a:srgbClr val="000000"/>
                  </a:solidFill>
                </a:rPr>
                <a:t> </a:t>
              </a:r>
              <a:r>
                <a:rPr lang="en-US" altLang="ja-JP" sz="1050" dirty="0">
                  <a:solidFill>
                    <a:srgbClr val="000000"/>
                  </a:solidFill>
                </a:rPr>
                <a:t>On-vehicle to on-vehicle (NLOS)</a:t>
              </a:r>
              <a:endParaRPr lang="ja-JP" altLang="ja-JP" sz="1050" dirty="0">
                <a:effectLst/>
              </a:endParaRPr>
            </a:p>
          </p:txBody>
        </p:sp>
        <p:sp>
          <p:nvSpPr>
            <p:cNvPr id="51" name="楕円 50">
              <a:extLst>
                <a:ext uri="{FF2B5EF4-FFF2-40B4-BE49-F238E27FC236}">
                  <a16:creationId xmlns:a16="http://schemas.microsoft.com/office/drawing/2014/main" id="{A9678423-B0D6-5904-6FCF-43146A8D0156}"/>
                </a:ext>
              </a:extLst>
            </p:cNvPr>
            <p:cNvSpPr/>
            <p:nvPr/>
          </p:nvSpPr>
          <p:spPr>
            <a:xfrm>
              <a:off x="7171849" y="36954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52" name="楕円 51">
              <a:extLst>
                <a:ext uri="{FF2B5EF4-FFF2-40B4-BE49-F238E27FC236}">
                  <a16:creationId xmlns:a16="http://schemas.microsoft.com/office/drawing/2014/main" id="{CF9DAFE6-4772-E4B2-E492-735614CF06E3}"/>
                </a:ext>
              </a:extLst>
            </p:cNvPr>
            <p:cNvSpPr/>
            <p:nvPr/>
          </p:nvSpPr>
          <p:spPr>
            <a:xfrm>
              <a:off x="8789398" y="35354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53" name="直線矢印コネクタ 52">
              <a:extLst>
                <a:ext uri="{FF2B5EF4-FFF2-40B4-BE49-F238E27FC236}">
                  <a16:creationId xmlns:a16="http://schemas.microsoft.com/office/drawing/2014/main" id="{69E4213A-E81A-E043-A985-F204C229633F}"/>
                </a:ext>
              </a:extLst>
            </p:cNvPr>
            <p:cNvCxnSpPr>
              <a:cxnSpLocks/>
              <a:stCxn id="51" idx="6"/>
              <a:endCxn id="52" idx="2"/>
            </p:cNvCxnSpPr>
            <p:nvPr/>
          </p:nvCxnSpPr>
          <p:spPr>
            <a:xfrm flipV="1">
              <a:off x="7370646" y="3617802"/>
              <a:ext cx="1418752" cy="1600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B5C26E57-8BAD-0844-BF87-9EDE4BE24E09}"/>
                </a:ext>
              </a:extLst>
            </p:cNvPr>
            <p:cNvCxnSpPr>
              <a:cxnSpLocks/>
            </p:cNvCxnSpPr>
            <p:nvPr/>
          </p:nvCxnSpPr>
          <p:spPr>
            <a:xfrm flipH="1">
              <a:off x="8267681" y="3440482"/>
              <a:ext cx="90240" cy="2463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テキスト ボックス 54">
              <a:extLst>
                <a:ext uri="{FF2B5EF4-FFF2-40B4-BE49-F238E27FC236}">
                  <a16:creationId xmlns:a16="http://schemas.microsoft.com/office/drawing/2014/main" id="{E4607672-1527-6C8E-41BF-31FD6482ADEF}"/>
                </a:ext>
              </a:extLst>
            </p:cNvPr>
            <p:cNvSpPr txBox="1"/>
            <p:nvPr/>
          </p:nvSpPr>
          <p:spPr>
            <a:xfrm>
              <a:off x="7281194" y="3024331"/>
              <a:ext cx="1755022" cy="48499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S10:</a:t>
              </a:r>
              <a:r>
                <a:rPr lang="ja-JP" altLang="en-US" sz="1050" dirty="0">
                  <a:solidFill>
                    <a:srgbClr val="000000"/>
                  </a:solidFill>
                </a:rPr>
                <a:t> </a:t>
              </a:r>
              <a:r>
                <a:rPr lang="en-US" altLang="ja-JP" sz="1050" dirty="0">
                  <a:solidFill>
                    <a:srgbClr val="000000"/>
                  </a:solidFill>
                </a:rPr>
                <a:t>In-vehicle to external</a:t>
              </a:r>
              <a:endParaRPr lang="ja-JP" altLang="ja-JP" sz="1050" dirty="0">
                <a:effectLst/>
              </a:endParaRPr>
            </a:p>
          </p:txBody>
        </p:sp>
      </p:grpSp>
    </p:spTree>
    <p:extLst>
      <p:ext uri="{BB962C8B-B14F-4D97-AF65-F5344CB8AC3E}">
        <p14:creationId xmlns:p14="http://schemas.microsoft.com/office/powerpoint/2010/main" val="190140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7DF986F-C77F-4C3E-AB00-C5C2C7B160B4}"/>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July 2022</a:t>
            </a:r>
            <a:endParaRPr kumimoji="1" lang="ja-JP" altLang="en-US"/>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7</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5" name="テキスト ボックス 4">
            <a:extLst>
              <a:ext uri="{FF2B5EF4-FFF2-40B4-BE49-F238E27FC236}">
                <a16:creationId xmlns:a16="http://schemas.microsoft.com/office/drawing/2014/main" id="{BF95CDAB-E950-4E48-B636-2C4D25C9BA38}"/>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6" name="テキスト ボックス 5">
            <a:extLst>
              <a:ext uri="{FF2B5EF4-FFF2-40B4-BE49-F238E27FC236}">
                <a16:creationId xmlns:a16="http://schemas.microsoft.com/office/drawing/2014/main" id="{FF3CC334-C717-4FBC-A7A3-357F5B3A98B0}"/>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7" name="テキスト ボックス 6">
            <a:extLst>
              <a:ext uri="{FF2B5EF4-FFF2-40B4-BE49-F238E27FC236}">
                <a16:creationId xmlns:a16="http://schemas.microsoft.com/office/drawing/2014/main" id="{50346E51-A057-4A5B-8148-B9A880BFEEA5}"/>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9" name="テキスト ボックス 8">
            <a:extLst>
              <a:ext uri="{FF2B5EF4-FFF2-40B4-BE49-F238E27FC236}">
                <a16:creationId xmlns:a16="http://schemas.microsoft.com/office/drawing/2014/main" id="{43AC141B-D4E0-420E-81B9-3B1D1E2D6038}"/>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0" name="テキスト ボックス 9">
            <a:extLst>
              <a:ext uri="{FF2B5EF4-FFF2-40B4-BE49-F238E27FC236}">
                <a16:creationId xmlns:a16="http://schemas.microsoft.com/office/drawing/2014/main" id="{AFF18C4F-DAC4-41C1-9CCE-235ADF304200}"/>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1" name="テキスト ボックス 10">
            <a:extLst>
              <a:ext uri="{FF2B5EF4-FFF2-40B4-BE49-F238E27FC236}">
                <a16:creationId xmlns:a16="http://schemas.microsoft.com/office/drawing/2014/main" id="{5F3616A2-A9EA-49FB-AB55-7118A2E5BEB1}"/>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2" name="テキスト ボックス 11">
            <a:extLst>
              <a:ext uri="{FF2B5EF4-FFF2-40B4-BE49-F238E27FC236}">
                <a16:creationId xmlns:a16="http://schemas.microsoft.com/office/drawing/2014/main" id="{24B6B684-78A4-476F-AE1C-70E8B96C019E}"/>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3" name="テキスト ボックス 12">
            <a:extLst>
              <a:ext uri="{FF2B5EF4-FFF2-40B4-BE49-F238E27FC236}">
                <a16:creationId xmlns:a16="http://schemas.microsoft.com/office/drawing/2014/main" id="{D239C313-8799-49AA-AD0E-ACDC8152B83C}"/>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4" name="テキスト ボックス 13">
            <a:extLst>
              <a:ext uri="{FF2B5EF4-FFF2-40B4-BE49-F238E27FC236}">
                <a16:creationId xmlns:a16="http://schemas.microsoft.com/office/drawing/2014/main" id="{78F2F822-C824-4509-AD87-53FFAA5FC37B}"/>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5" name="テキスト ボックス 14">
            <a:extLst>
              <a:ext uri="{FF2B5EF4-FFF2-40B4-BE49-F238E27FC236}">
                <a16:creationId xmlns:a16="http://schemas.microsoft.com/office/drawing/2014/main" id="{1D3493CB-D58D-4F6D-9A4F-24B10F0EF650}"/>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6" name="テキスト ボックス 15">
            <a:extLst>
              <a:ext uri="{FF2B5EF4-FFF2-40B4-BE49-F238E27FC236}">
                <a16:creationId xmlns:a16="http://schemas.microsoft.com/office/drawing/2014/main" id="{1F58D0E7-DD7D-40EA-B441-224E70F9ECF6}"/>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7" name="テキスト ボックス 16">
            <a:extLst>
              <a:ext uri="{FF2B5EF4-FFF2-40B4-BE49-F238E27FC236}">
                <a16:creationId xmlns:a16="http://schemas.microsoft.com/office/drawing/2014/main" id="{D72051AE-A63A-4EFB-9E4A-7A334E333102}"/>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8" name="テキスト ボックス 17">
            <a:extLst>
              <a:ext uri="{FF2B5EF4-FFF2-40B4-BE49-F238E27FC236}">
                <a16:creationId xmlns:a16="http://schemas.microsoft.com/office/drawing/2014/main" id="{09D1C022-79AD-4487-991C-088C47C736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19" name="テキスト ボックス 18">
            <a:extLst>
              <a:ext uri="{FF2B5EF4-FFF2-40B4-BE49-F238E27FC236}">
                <a16:creationId xmlns:a16="http://schemas.microsoft.com/office/drawing/2014/main" id="{8DE51ED8-53E1-4A9D-8141-55A4C92FC76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0" name="テキスト ボックス 19">
            <a:extLst>
              <a:ext uri="{FF2B5EF4-FFF2-40B4-BE49-F238E27FC236}">
                <a16:creationId xmlns:a16="http://schemas.microsoft.com/office/drawing/2014/main" id="{2A324023-60E8-4496-8280-9600E0B09038}"/>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21" name="テキスト ボックス 20">
            <a:extLst>
              <a:ext uri="{FF2B5EF4-FFF2-40B4-BE49-F238E27FC236}">
                <a16:creationId xmlns:a16="http://schemas.microsoft.com/office/drawing/2014/main" id="{4C09F50B-01C4-4D0F-A517-3640730A2E86}"/>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23" name="直線コネクタ 22">
            <a:extLst>
              <a:ext uri="{FF2B5EF4-FFF2-40B4-BE49-F238E27FC236}">
                <a16:creationId xmlns:a16="http://schemas.microsoft.com/office/drawing/2014/main" id="{FFB6FEED-AA6A-46AF-A27A-DB9320863BB6}"/>
              </a:ext>
            </a:extLst>
          </p:cNvPr>
          <p:cNvCxnSpPr>
            <a:cxnSpLocks/>
            <a:stCxn id="5" idx="3"/>
            <a:endCxn id="6"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3BFBB23-4664-4D5F-8318-D2BD95911725}"/>
              </a:ext>
            </a:extLst>
          </p:cNvPr>
          <p:cNvCxnSpPr>
            <a:cxnSpLocks/>
            <a:endCxn id="9"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5FC4353-7ED9-4CE8-BF67-1EC2EF6CC572}"/>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7AF5625-6F21-483F-B10E-F196ABB5DA06}"/>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D82FE1C-67C1-4D1A-9ED3-BBDD83E5E433}"/>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8E952D5-72DB-4139-9676-13CE372309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5099C50-56DC-467F-9290-DCC3D598CC14}"/>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CD53476-1E88-417B-B636-662655C8BC8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E20C47C-FA89-4B7C-B77D-1975FCD90DA1}"/>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6ECC0C-7829-4A40-9966-07D948D518FB}"/>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F827DB4-0E39-42D5-8DDC-42C68C77DF0F}"/>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1985BE9-2297-4EB7-AA10-0A9EB47BCAE1}"/>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FBB181-3A68-4B25-9A16-82DDC78EF525}"/>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4FA2A54-5463-4AFE-9327-D4495DB1A67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2AF9F5-1D43-44E6-98C8-FDF7472F0106}"/>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8BE19A9-D29E-45A2-A1FA-48F933D60C2D}"/>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F4DE9A0-EA0B-4C29-92D5-689DE28DF570}"/>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1E390A6-F8E4-41BF-8D9D-2CB9DDAFB307}"/>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159D672-3097-407B-B289-2DA96EE44468}"/>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E9602A-3F08-4BA4-8604-FFD06D1F1094}"/>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27DC3FD-02E1-45A5-8737-52AC79CF735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4DD6065-F520-4226-A395-0423B520D6BB}"/>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5B02CA5-A50D-4449-A6E9-646CA80A1BA4}"/>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70" name="直線コネクタ 69">
            <a:extLst>
              <a:ext uri="{FF2B5EF4-FFF2-40B4-BE49-F238E27FC236}">
                <a16:creationId xmlns:a16="http://schemas.microsoft.com/office/drawing/2014/main" id="{F4AF134D-10A8-4E10-B311-B1A702B0395A}"/>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3EDE0B6-0782-44C4-9F52-F55087EFCE13}"/>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0F006349-78CF-4345-86BE-71E61AB83A03}"/>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644D089-AB4A-4D8C-A770-CA18EE012039}"/>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71DE0290-7D5A-4DF0-A3B7-6E6A2A831604}"/>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77" name="テキスト ボックス 76">
            <a:extLst>
              <a:ext uri="{FF2B5EF4-FFF2-40B4-BE49-F238E27FC236}">
                <a16:creationId xmlns:a16="http://schemas.microsoft.com/office/drawing/2014/main" id="{7CF24ADD-5E81-411F-BEA3-B63E7470C4BF}"/>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78" name="テキスト ボックス 77">
            <a:extLst>
              <a:ext uri="{FF2B5EF4-FFF2-40B4-BE49-F238E27FC236}">
                <a16:creationId xmlns:a16="http://schemas.microsoft.com/office/drawing/2014/main" id="{FF3E0266-5B19-465F-B7BA-D7415D5B0412}"/>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80" name="直線コネクタ 79">
            <a:extLst>
              <a:ext uri="{FF2B5EF4-FFF2-40B4-BE49-F238E27FC236}">
                <a16:creationId xmlns:a16="http://schemas.microsoft.com/office/drawing/2014/main" id="{70A7CF6B-EDDD-461F-9141-D288B0AB793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A7F8FF7A-3A38-4BD8-A9E6-AECF971CA5E5}"/>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8304509-7542-4C66-B051-99D5E5308BBF}"/>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BF519A7-B3EB-43E5-A994-54A97D36B3E9}"/>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3BA546F9-0A23-4D53-9441-35708256181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88" name="テキスト ボックス 87">
            <a:extLst>
              <a:ext uri="{FF2B5EF4-FFF2-40B4-BE49-F238E27FC236}">
                <a16:creationId xmlns:a16="http://schemas.microsoft.com/office/drawing/2014/main" id="{24584434-F2D7-4D83-84F1-1AEE5879527F}"/>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89" name="テキスト ボックス 88">
            <a:extLst>
              <a:ext uri="{FF2B5EF4-FFF2-40B4-BE49-F238E27FC236}">
                <a16:creationId xmlns:a16="http://schemas.microsoft.com/office/drawing/2014/main" id="{13652B20-0153-4BD0-8391-6400225B0B1F}"/>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90" name="四角形: 角を丸くする 89">
            <a:extLst>
              <a:ext uri="{FF2B5EF4-FFF2-40B4-BE49-F238E27FC236}">
                <a16:creationId xmlns:a16="http://schemas.microsoft.com/office/drawing/2014/main" id="{B2CA8BE4-EB33-4710-8CA5-1F97870F8953}"/>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1" name="テキスト ボックス 70">
            <a:extLst>
              <a:ext uri="{FF2B5EF4-FFF2-40B4-BE49-F238E27FC236}">
                <a16:creationId xmlns:a16="http://schemas.microsoft.com/office/drawing/2014/main" id="{BBACB7F7-6D94-433A-B1B8-CC25865ADEE2}"/>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75" name="テキスト ボックス 74">
            <a:extLst>
              <a:ext uri="{FF2B5EF4-FFF2-40B4-BE49-F238E27FC236}">
                <a16:creationId xmlns:a16="http://schemas.microsoft.com/office/drawing/2014/main" id="{014E8CEB-F2A6-4BC0-B80F-5CB6DDC765C7}"/>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91" name="テキスト ボックス 90">
            <a:extLst>
              <a:ext uri="{FF2B5EF4-FFF2-40B4-BE49-F238E27FC236}">
                <a16:creationId xmlns:a16="http://schemas.microsoft.com/office/drawing/2014/main" id="{E2CD5EB9-C00D-486A-9920-1FF8167C00EA}"/>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2" name="テキスト ボックス 91">
            <a:extLst>
              <a:ext uri="{FF2B5EF4-FFF2-40B4-BE49-F238E27FC236}">
                <a16:creationId xmlns:a16="http://schemas.microsoft.com/office/drawing/2014/main" id="{937086E2-9B88-4F98-8477-1F67663FA056}"/>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3" name="テキスト ボックス 92">
            <a:extLst>
              <a:ext uri="{FF2B5EF4-FFF2-40B4-BE49-F238E27FC236}">
                <a16:creationId xmlns:a16="http://schemas.microsoft.com/office/drawing/2014/main" id="{125EE139-095F-4372-AAB9-64593EB37E6E}"/>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4" name="テキスト ボックス 93">
            <a:extLst>
              <a:ext uri="{FF2B5EF4-FFF2-40B4-BE49-F238E27FC236}">
                <a16:creationId xmlns:a16="http://schemas.microsoft.com/office/drawing/2014/main" id="{C1C04262-637B-41E7-88FC-7EA1DE9689C6}"/>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8" name="テキスト ボックス 97">
            <a:extLst>
              <a:ext uri="{FF2B5EF4-FFF2-40B4-BE49-F238E27FC236}">
                <a16:creationId xmlns:a16="http://schemas.microsoft.com/office/drawing/2014/main" id="{10DE4744-F940-4146-B05A-339A12E7BA4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2" name="フッター プレースホルダー 1">
            <a:extLst>
              <a:ext uri="{FF2B5EF4-FFF2-40B4-BE49-F238E27FC236}">
                <a16:creationId xmlns:a16="http://schemas.microsoft.com/office/drawing/2014/main" id="{15D60210-5854-4A78-A120-7D6205E0F909}"/>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14E821BF-9DBA-4BA3-89AC-3F2B41825BE1}"/>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79" name="直線コネクタ 78">
            <a:extLst>
              <a:ext uri="{FF2B5EF4-FFF2-40B4-BE49-F238E27FC236}">
                <a16:creationId xmlns:a16="http://schemas.microsoft.com/office/drawing/2014/main" id="{2FDB580E-8FA6-4AB6-8E37-9623ABEB7834}"/>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31DBF284-07D6-4815-94F2-CE221AB1473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85" name="テキスト ボックス 84">
            <a:extLst>
              <a:ext uri="{FF2B5EF4-FFF2-40B4-BE49-F238E27FC236}">
                <a16:creationId xmlns:a16="http://schemas.microsoft.com/office/drawing/2014/main" id="{1432EBBA-F97D-4AF2-9670-208F9AE09E47}"/>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86" name="直線コネクタ 85">
            <a:extLst>
              <a:ext uri="{FF2B5EF4-FFF2-40B4-BE49-F238E27FC236}">
                <a16:creationId xmlns:a16="http://schemas.microsoft.com/office/drawing/2014/main" id="{1EECA0C4-4D11-4CA0-9B2E-89A9C11BBAF7}"/>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00780248-00E0-09D8-EAE8-9B160ED0C480}"/>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14E97AF2-D2AA-FAFB-5332-2AF07A4E42D0}"/>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Tree>
    <p:extLst>
      <p:ext uri="{BB962C8B-B14F-4D97-AF65-F5344CB8AC3E}">
        <p14:creationId xmlns:p14="http://schemas.microsoft.com/office/powerpoint/2010/main" val="3466952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E74E397-1201-49CE-B25D-87C884568770}"/>
              </a:ext>
            </a:extLst>
          </p:cNvPr>
          <p:cNvSpPr>
            <a:spLocks noGrp="1"/>
          </p:cNvSpPr>
          <p:nvPr>
            <p:ph type="dt" idx="10"/>
          </p:nvPr>
        </p:nvSpPr>
        <p:spPr/>
        <p:txBody>
          <a:bodyPr/>
          <a:lstStyle/>
          <a:p>
            <a:r>
              <a:rPr lang="en-US" altLang="ja-JP"/>
              <a:t>July 2022</a:t>
            </a:r>
            <a:endParaRPr lang="en-US" dirty="0"/>
          </a:p>
        </p:txBody>
      </p:sp>
      <p:sp>
        <p:nvSpPr>
          <p:cNvPr id="3" name="フッター プレースホルダー 2">
            <a:extLst>
              <a:ext uri="{FF2B5EF4-FFF2-40B4-BE49-F238E27FC236}">
                <a16:creationId xmlns:a16="http://schemas.microsoft.com/office/drawing/2014/main" id="{B9E17BB5-E147-4348-81A2-C9F50CA62C11}"/>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D3016F91-A639-444C-AB8F-78367AB5AE6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5" name="正方形/長方形 4">
            <a:extLst>
              <a:ext uri="{FF2B5EF4-FFF2-40B4-BE49-F238E27FC236}">
                <a16:creationId xmlns:a16="http://schemas.microsoft.com/office/drawing/2014/main" id="{59455A61-3BA2-4254-85B8-EDC98CC83AC8}"/>
              </a:ext>
            </a:extLst>
          </p:cNvPr>
          <p:cNvSpPr/>
          <p:nvPr/>
        </p:nvSpPr>
        <p:spPr>
          <a:xfrm>
            <a:off x="3062810" y="1057874"/>
            <a:ext cx="1886673" cy="405114"/>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6" name="正方形/長方形 5">
            <a:extLst>
              <a:ext uri="{FF2B5EF4-FFF2-40B4-BE49-F238E27FC236}">
                <a16:creationId xmlns:a16="http://schemas.microsoft.com/office/drawing/2014/main" id="{D7F68F92-B8A6-4DF7-87BE-867B433CE3A3}"/>
              </a:ext>
            </a:extLst>
          </p:cNvPr>
          <p:cNvSpPr/>
          <p:nvPr/>
        </p:nvSpPr>
        <p:spPr>
          <a:xfrm>
            <a:off x="875195" y="1724630"/>
            <a:ext cx="1886673" cy="544010"/>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Large scale fading</a:t>
            </a:r>
            <a:endParaRPr kumimoji="1" lang="ja-JP" altLang="en-US" dirty="0"/>
          </a:p>
        </p:txBody>
      </p:sp>
      <p:sp>
        <p:nvSpPr>
          <p:cNvPr id="7" name="正方形/長方形 6">
            <a:extLst>
              <a:ext uri="{FF2B5EF4-FFF2-40B4-BE49-F238E27FC236}">
                <a16:creationId xmlns:a16="http://schemas.microsoft.com/office/drawing/2014/main" id="{D56B7903-FA0A-464D-A298-F3BF72A9395F}"/>
              </a:ext>
            </a:extLst>
          </p:cNvPr>
          <p:cNvSpPr/>
          <p:nvPr/>
        </p:nvSpPr>
        <p:spPr>
          <a:xfrm>
            <a:off x="4767463" y="1724630"/>
            <a:ext cx="1886673" cy="544010"/>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Small scale fading</a:t>
            </a:r>
            <a:endParaRPr kumimoji="1" lang="ja-JP" altLang="en-US" dirty="0"/>
          </a:p>
        </p:txBody>
      </p:sp>
      <p:cxnSp>
        <p:nvCxnSpPr>
          <p:cNvPr id="9" name="直線コネクタ 8">
            <a:extLst>
              <a:ext uri="{FF2B5EF4-FFF2-40B4-BE49-F238E27FC236}">
                <a16:creationId xmlns:a16="http://schemas.microsoft.com/office/drawing/2014/main" id="{0CFC3D52-8D26-45CC-8E8F-DC73277BC4D4}"/>
              </a:ext>
            </a:extLst>
          </p:cNvPr>
          <p:cNvCxnSpPr>
            <a:cxnSpLocks/>
            <a:stCxn id="5" idx="2"/>
            <a:endCxn id="6" idx="0"/>
          </p:cNvCxnSpPr>
          <p:nvPr/>
        </p:nvCxnSpPr>
        <p:spPr>
          <a:xfrm flipH="1">
            <a:off x="1818532" y="1462988"/>
            <a:ext cx="2187615" cy="2616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CCD3E04D-4CC6-4CF4-89F3-F98E95950297}"/>
              </a:ext>
            </a:extLst>
          </p:cNvPr>
          <p:cNvCxnSpPr>
            <a:cxnSpLocks/>
            <a:stCxn id="5" idx="2"/>
            <a:endCxn id="7" idx="0"/>
          </p:cNvCxnSpPr>
          <p:nvPr/>
        </p:nvCxnSpPr>
        <p:spPr>
          <a:xfrm>
            <a:off x="4006147" y="1462988"/>
            <a:ext cx="1704653" cy="2616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CF4C67CF-6168-46F5-82A9-89EEC4E37EB8}"/>
              </a:ext>
            </a:extLst>
          </p:cNvPr>
          <p:cNvSpPr/>
          <p:nvPr/>
        </p:nvSpPr>
        <p:spPr>
          <a:xfrm>
            <a:off x="98384" y="3730036"/>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 </a:t>
            </a:r>
          </a:p>
          <a:p>
            <a:pPr algn="ctr"/>
            <a:r>
              <a:rPr lang="en-US" altLang="ja-JP" dirty="0"/>
              <a:t>Channel model</a:t>
            </a:r>
            <a:endParaRPr lang="ja-JP" altLang="en-US" dirty="0"/>
          </a:p>
        </p:txBody>
      </p:sp>
      <p:sp>
        <p:nvSpPr>
          <p:cNvPr id="17" name="正方形/長方形 16">
            <a:extLst>
              <a:ext uri="{FF2B5EF4-FFF2-40B4-BE49-F238E27FC236}">
                <a16:creationId xmlns:a16="http://schemas.microsoft.com/office/drawing/2014/main" id="{DB1D1A05-E827-4FA0-920A-F622D87BC91B}"/>
              </a:ext>
            </a:extLst>
          </p:cNvPr>
          <p:cNvSpPr/>
          <p:nvPr/>
        </p:nvSpPr>
        <p:spPr>
          <a:xfrm>
            <a:off x="2168055" y="3730036"/>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kumimoji="1" lang="en-US" altLang="ja-JP" dirty="0"/>
              <a:t>Channel model</a:t>
            </a:r>
            <a:endParaRPr kumimoji="1" lang="ja-JP" altLang="en-US" dirty="0"/>
          </a:p>
        </p:txBody>
      </p:sp>
      <p:cxnSp>
        <p:nvCxnSpPr>
          <p:cNvPr id="20" name="直線コネクタ 19">
            <a:extLst>
              <a:ext uri="{FF2B5EF4-FFF2-40B4-BE49-F238E27FC236}">
                <a16:creationId xmlns:a16="http://schemas.microsoft.com/office/drawing/2014/main" id="{9EA51F75-8905-4A0F-B615-A2ED3BB77FBF}"/>
              </a:ext>
            </a:extLst>
          </p:cNvPr>
          <p:cNvCxnSpPr>
            <a:cxnSpLocks/>
            <a:stCxn id="121" idx="4"/>
            <a:endCxn id="16" idx="0"/>
          </p:cNvCxnSpPr>
          <p:nvPr/>
        </p:nvCxnSpPr>
        <p:spPr>
          <a:xfrm flipH="1">
            <a:off x="1041721" y="2965805"/>
            <a:ext cx="1998" cy="76423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23187C83-35DB-460F-AFEC-635F5FDD71C4}"/>
              </a:ext>
            </a:extLst>
          </p:cNvPr>
          <p:cNvCxnSpPr>
            <a:cxnSpLocks/>
            <a:stCxn id="115" idx="6"/>
            <a:endCxn id="108" idx="0"/>
          </p:cNvCxnSpPr>
          <p:nvPr/>
        </p:nvCxnSpPr>
        <p:spPr>
          <a:xfrm>
            <a:off x="4892086" y="3891044"/>
            <a:ext cx="3147548" cy="41278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正方形/長方形 29">
            <a:extLst>
              <a:ext uri="{FF2B5EF4-FFF2-40B4-BE49-F238E27FC236}">
                <a16:creationId xmlns:a16="http://schemas.microsoft.com/office/drawing/2014/main" id="{66CCB613-4A6E-4E5A-9985-13A93A37F83A}"/>
              </a:ext>
            </a:extLst>
          </p:cNvPr>
          <p:cNvSpPr/>
          <p:nvPr/>
        </p:nvSpPr>
        <p:spPr>
          <a:xfrm>
            <a:off x="1176137" y="2561414"/>
            <a:ext cx="1886673"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Path loss</a:t>
            </a:r>
            <a:endParaRPr kumimoji="1" lang="ja-JP" altLang="en-US" dirty="0"/>
          </a:p>
        </p:txBody>
      </p:sp>
      <p:cxnSp>
        <p:nvCxnSpPr>
          <p:cNvPr id="32" name="コネクタ: カギ線 31">
            <a:extLst>
              <a:ext uri="{FF2B5EF4-FFF2-40B4-BE49-F238E27FC236}">
                <a16:creationId xmlns:a16="http://schemas.microsoft.com/office/drawing/2014/main" id="{1B9601BB-E026-4C8C-AC79-55F19ABDB831}"/>
              </a:ext>
            </a:extLst>
          </p:cNvPr>
          <p:cNvCxnSpPr>
            <a:cxnSpLocks/>
            <a:endCxn id="30" idx="1"/>
          </p:cNvCxnSpPr>
          <p:nvPr/>
        </p:nvCxnSpPr>
        <p:spPr>
          <a:xfrm rot="16200000" flipH="1">
            <a:off x="911901" y="2398457"/>
            <a:ext cx="394056"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コネクタ: カギ線 33">
            <a:extLst>
              <a:ext uri="{FF2B5EF4-FFF2-40B4-BE49-F238E27FC236}">
                <a16:creationId xmlns:a16="http://schemas.microsoft.com/office/drawing/2014/main" id="{7BDEAAB6-F9C0-48D5-A04A-D1497399046A}"/>
              </a:ext>
            </a:extLst>
          </p:cNvPr>
          <p:cNvCxnSpPr>
            <a:cxnSpLocks/>
            <a:endCxn id="121" idx="0"/>
          </p:cNvCxnSpPr>
          <p:nvPr/>
        </p:nvCxnSpPr>
        <p:spPr>
          <a:xfrm rot="16200000" flipH="1">
            <a:off x="914024" y="2790391"/>
            <a:ext cx="257392" cy="1998"/>
          </a:xfrm>
          <a:prstGeom prst="bent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6" name="正方形/長方形 35">
            <a:extLst>
              <a:ext uri="{FF2B5EF4-FFF2-40B4-BE49-F238E27FC236}">
                <a16:creationId xmlns:a16="http://schemas.microsoft.com/office/drawing/2014/main" id="{F8080B4A-D4FD-418B-828F-3BB29F250A08}"/>
              </a:ext>
            </a:extLst>
          </p:cNvPr>
          <p:cNvSpPr/>
          <p:nvPr/>
        </p:nvSpPr>
        <p:spPr>
          <a:xfrm>
            <a:off x="1176137" y="2841666"/>
            <a:ext cx="1886673"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Shadowing</a:t>
            </a:r>
            <a:endParaRPr kumimoji="1" lang="ja-JP" altLang="en-US" dirty="0"/>
          </a:p>
        </p:txBody>
      </p:sp>
      <p:sp>
        <p:nvSpPr>
          <p:cNvPr id="42" name="正方形/長方形 41">
            <a:extLst>
              <a:ext uri="{FF2B5EF4-FFF2-40B4-BE49-F238E27FC236}">
                <a16:creationId xmlns:a16="http://schemas.microsoft.com/office/drawing/2014/main" id="{BA509566-7768-49B8-ACE0-A0DC3BF65305}"/>
              </a:ext>
            </a:extLst>
          </p:cNvPr>
          <p:cNvSpPr/>
          <p:nvPr/>
        </p:nvSpPr>
        <p:spPr>
          <a:xfrm>
            <a:off x="350135" y="4563926"/>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In-body</a:t>
            </a:r>
            <a:endParaRPr lang="ja-JP" altLang="en-US" dirty="0"/>
          </a:p>
        </p:txBody>
      </p:sp>
      <p:cxnSp>
        <p:nvCxnSpPr>
          <p:cNvPr id="43" name="コネクタ: カギ線 42">
            <a:extLst>
              <a:ext uri="{FF2B5EF4-FFF2-40B4-BE49-F238E27FC236}">
                <a16:creationId xmlns:a16="http://schemas.microsoft.com/office/drawing/2014/main" id="{6570BEAB-AA0D-4B1B-B00E-72AC7998FFB0}"/>
              </a:ext>
            </a:extLst>
          </p:cNvPr>
          <p:cNvCxnSpPr>
            <a:cxnSpLocks/>
            <a:endCxn id="42" idx="1"/>
          </p:cNvCxnSpPr>
          <p:nvPr/>
        </p:nvCxnSpPr>
        <p:spPr>
          <a:xfrm rot="16200000" flipH="1">
            <a:off x="87346" y="4402416"/>
            <a:ext cx="39116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5" name="正方形/長方形 44">
            <a:extLst>
              <a:ext uri="{FF2B5EF4-FFF2-40B4-BE49-F238E27FC236}">
                <a16:creationId xmlns:a16="http://schemas.microsoft.com/office/drawing/2014/main" id="{FCE0B187-3FA8-4AF5-88DF-145835AB53B5}"/>
              </a:ext>
            </a:extLst>
          </p:cNvPr>
          <p:cNvSpPr/>
          <p:nvPr/>
        </p:nvSpPr>
        <p:spPr>
          <a:xfrm>
            <a:off x="350135" y="4873313"/>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O</a:t>
            </a:r>
            <a:r>
              <a:rPr lang="en-US" altLang="ja-JP" dirty="0"/>
              <a:t>n-body</a:t>
            </a:r>
            <a:endParaRPr lang="ja-JP" altLang="en-US" dirty="0"/>
          </a:p>
        </p:txBody>
      </p:sp>
      <p:sp>
        <p:nvSpPr>
          <p:cNvPr id="46" name="正方形/長方形 45">
            <a:extLst>
              <a:ext uri="{FF2B5EF4-FFF2-40B4-BE49-F238E27FC236}">
                <a16:creationId xmlns:a16="http://schemas.microsoft.com/office/drawing/2014/main" id="{9D7E3F03-41B3-48C4-A905-EFC3C1701D8A}"/>
              </a:ext>
            </a:extLst>
          </p:cNvPr>
          <p:cNvSpPr/>
          <p:nvPr/>
        </p:nvSpPr>
        <p:spPr>
          <a:xfrm>
            <a:off x="350135" y="5182700"/>
            <a:ext cx="1716786" cy="552742"/>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Surrounding body</a:t>
            </a:r>
            <a:endParaRPr lang="ja-JP" altLang="en-US" dirty="0"/>
          </a:p>
        </p:txBody>
      </p:sp>
      <p:cxnSp>
        <p:nvCxnSpPr>
          <p:cNvPr id="51" name="コネクタ: カギ線 50">
            <a:extLst>
              <a:ext uri="{FF2B5EF4-FFF2-40B4-BE49-F238E27FC236}">
                <a16:creationId xmlns:a16="http://schemas.microsoft.com/office/drawing/2014/main" id="{10771EE3-4118-448F-AF40-6178E2FD6D5F}"/>
              </a:ext>
            </a:extLst>
          </p:cNvPr>
          <p:cNvCxnSpPr>
            <a:cxnSpLocks/>
            <a:endCxn id="45" idx="1"/>
          </p:cNvCxnSpPr>
          <p:nvPr/>
        </p:nvCxnSpPr>
        <p:spPr>
          <a:xfrm rot="16200000" flipH="1">
            <a:off x="128232" y="4752689"/>
            <a:ext cx="309388"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コネクタ: カギ線 52">
            <a:extLst>
              <a:ext uri="{FF2B5EF4-FFF2-40B4-BE49-F238E27FC236}">
                <a16:creationId xmlns:a16="http://schemas.microsoft.com/office/drawing/2014/main" id="{37EA6557-244C-4A77-B976-D5B5AD54F38E}"/>
              </a:ext>
            </a:extLst>
          </p:cNvPr>
          <p:cNvCxnSpPr>
            <a:cxnSpLocks/>
            <a:endCxn id="46" idx="1"/>
          </p:cNvCxnSpPr>
          <p:nvPr/>
        </p:nvCxnSpPr>
        <p:spPr>
          <a:xfrm rot="16200000" flipH="1">
            <a:off x="40686" y="5149622"/>
            <a:ext cx="48448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正方形/長方形 54">
            <a:extLst>
              <a:ext uri="{FF2B5EF4-FFF2-40B4-BE49-F238E27FC236}">
                <a16:creationId xmlns:a16="http://schemas.microsoft.com/office/drawing/2014/main" id="{9CB2311A-F53A-4EF1-9AE4-5C230E963C90}"/>
              </a:ext>
            </a:extLst>
          </p:cNvPr>
          <p:cNvSpPr/>
          <p:nvPr/>
        </p:nvSpPr>
        <p:spPr>
          <a:xfrm>
            <a:off x="2419805" y="4563926"/>
            <a:ext cx="1716785" cy="202557"/>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In-vehicle</a:t>
            </a:r>
            <a:endParaRPr kumimoji="1" lang="ja-JP" altLang="en-US" dirty="0"/>
          </a:p>
        </p:txBody>
      </p:sp>
      <p:cxnSp>
        <p:nvCxnSpPr>
          <p:cNvPr id="56" name="コネクタ: カギ線 55">
            <a:extLst>
              <a:ext uri="{FF2B5EF4-FFF2-40B4-BE49-F238E27FC236}">
                <a16:creationId xmlns:a16="http://schemas.microsoft.com/office/drawing/2014/main" id="{E54C2A70-195D-4AEF-9841-77A4D08B7D98}"/>
              </a:ext>
            </a:extLst>
          </p:cNvPr>
          <p:cNvCxnSpPr>
            <a:cxnSpLocks/>
            <a:endCxn id="55" idx="1"/>
          </p:cNvCxnSpPr>
          <p:nvPr/>
        </p:nvCxnSpPr>
        <p:spPr>
          <a:xfrm rot="16200000" flipH="1">
            <a:off x="2157017" y="4402417"/>
            <a:ext cx="39116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7" name="正方形/長方形 56">
            <a:extLst>
              <a:ext uri="{FF2B5EF4-FFF2-40B4-BE49-F238E27FC236}">
                <a16:creationId xmlns:a16="http://schemas.microsoft.com/office/drawing/2014/main" id="{422AE49F-BC55-4BBA-9EC0-39CD0904F5CB}"/>
              </a:ext>
            </a:extLst>
          </p:cNvPr>
          <p:cNvSpPr/>
          <p:nvPr/>
        </p:nvSpPr>
        <p:spPr>
          <a:xfrm>
            <a:off x="2419805" y="4873313"/>
            <a:ext cx="1716785" cy="202557"/>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On-vehicle</a:t>
            </a:r>
            <a:endParaRPr kumimoji="1" lang="ja-JP" altLang="en-US" dirty="0"/>
          </a:p>
        </p:txBody>
      </p:sp>
      <p:sp>
        <p:nvSpPr>
          <p:cNvPr id="58" name="正方形/長方形 57">
            <a:extLst>
              <a:ext uri="{FF2B5EF4-FFF2-40B4-BE49-F238E27FC236}">
                <a16:creationId xmlns:a16="http://schemas.microsoft.com/office/drawing/2014/main" id="{501F0020-4549-430E-A81A-C647885EA1B4}"/>
              </a:ext>
            </a:extLst>
          </p:cNvPr>
          <p:cNvSpPr/>
          <p:nvPr/>
        </p:nvSpPr>
        <p:spPr>
          <a:xfrm>
            <a:off x="2419805" y="5182700"/>
            <a:ext cx="1716785" cy="552742"/>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Surrounding vehicle</a:t>
            </a:r>
            <a:endParaRPr kumimoji="1" lang="ja-JP" altLang="en-US" dirty="0"/>
          </a:p>
        </p:txBody>
      </p:sp>
      <p:cxnSp>
        <p:nvCxnSpPr>
          <p:cNvPr id="59" name="コネクタ: カギ線 58">
            <a:extLst>
              <a:ext uri="{FF2B5EF4-FFF2-40B4-BE49-F238E27FC236}">
                <a16:creationId xmlns:a16="http://schemas.microsoft.com/office/drawing/2014/main" id="{72BE8453-E9F4-49D9-A300-8BB58DF0E134}"/>
              </a:ext>
            </a:extLst>
          </p:cNvPr>
          <p:cNvCxnSpPr>
            <a:cxnSpLocks/>
            <a:endCxn id="57" idx="1"/>
          </p:cNvCxnSpPr>
          <p:nvPr/>
        </p:nvCxnSpPr>
        <p:spPr>
          <a:xfrm rot="16200000" flipH="1">
            <a:off x="2197903" y="4752690"/>
            <a:ext cx="309388"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コネクタ: カギ線 59">
            <a:extLst>
              <a:ext uri="{FF2B5EF4-FFF2-40B4-BE49-F238E27FC236}">
                <a16:creationId xmlns:a16="http://schemas.microsoft.com/office/drawing/2014/main" id="{0877F576-4D54-444D-A411-D37BF2EF28D2}"/>
              </a:ext>
            </a:extLst>
          </p:cNvPr>
          <p:cNvCxnSpPr>
            <a:cxnSpLocks/>
            <a:endCxn id="58" idx="1"/>
          </p:cNvCxnSpPr>
          <p:nvPr/>
        </p:nvCxnSpPr>
        <p:spPr>
          <a:xfrm rot="16200000" flipH="1">
            <a:off x="2110357" y="5149623"/>
            <a:ext cx="48448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正方形/長方形 69">
            <a:extLst>
              <a:ext uri="{FF2B5EF4-FFF2-40B4-BE49-F238E27FC236}">
                <a16:creationId xmlns:a16="http://schemas.microsoft.com/office/drawing/2014/main" id="{48CDA0A4-F054-4F0E-889A-529F058B564A}"/>
              </a:ext>
            </a:extLst>
          </p:cNvPr>
          <p:cNvSpPr/>
          <p:nvPr/>
        </p:nvSpPr>
        <p:spPr>
          <a:xfrm>
            <a:off x="209524" y="203898"/>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From 15.6-2012</a:t>
            </a:r>
            <a:endParaRPr lang="ja-JP" altLang="en-US" dirty="0"/>
          </a:p>
        </p:txBody>
      </p:sp>
      <p:sp>
        <p:nvSpPr>
          <p:cNvPr id="71" name="正方形/長方形 70">
            <a:extLst>
              <a:ext uri="{FF2B5EF4-FFF2-40B4-BE49-F238E27FC236}">
                <a16:creationId xmlns:a16="http://schemas.microsoft.com/office/drawing/2014/main" id="{2708E797-7113-4BFD-8571-32491A8F49D8}"/>
              </a:ext>
            </a:extLst>
          </p:cNvPr>
          <p:cNvSpPr/>
          <p:nvPr/>
        </p:nvSpPr>
        <p:spPr>
          <a:xfrm>
            <a:off x="2285388" y="167322"/>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a:t>
            </a:r>
            <a:r>
              <a:rPr kumimoji="1" lang="en-US" altLang="ja-JP" dirty="0"/>
              <a:t>rom 15.4a</a:t>
            </a:r>
          </a:p>
        </p:txBody>
      </p:sp>
      <p:sp>
        <p:nvSpPr>
          <p:cNvPr id="76" name="正方形/長方形 75">
            <a:extLst>
              <a:ext uri="{FF2B5EF4-FFF2-40B4-BE49-F238E27FC236}">
                <a16:creationId xmlns:a16="http://schemas.microsoft.com/office/drawing/2014/main" id="{34C0BCCA-4974-435D-B2F5-2FD985E0EC4E}"/>
              </a:ext>
            </a:extLst>
          </p:cNvPr>
          <p:cNvSpPr/>
          <p:nvPr/>
        </p:nvSpPr>
        <p:spPr>
          <a:xfrm>
            <a:off x="4985479" y="2561414"/>
            <a:ext cx="1768457" cy="47405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800" dirty="0">
                <a:effectLst/>
                <a:latin typeface="Times New Roman" panose="02020603050405020304" pitchFamily="18" charset="0"/>
                <a:ea typeface="Arial Unicode MS"/>
              </a:rPr>
              <a:t>UWB Channel model</a:t>
            </a:r>
            <a:endParaRPr kumimoji="1" lang="ja-JP" altLang="en-US" dirty="0"/>
          </a:p>
        </p:txBody>
      </p:sp>
      <p:cxnSp>
        <p:nvCxnSpPr>
          <p:cNvPr id="77" name="コネクタ: カギ線 76">
            <a:extLst>
              <a:ext uri="{FF2B5EF4-FFF2-40B4-BE49-F238E27FC236}">
                <a16:creationId xmlns:a16="http://schemas.microsoft.com/office/drawing/2014/main" id="{271CF5B6-1403-4855-9032-EBF299105F2C}"/>
              </a:ext>
            </a:extLst>
          </p:cNvPr>
          <p:cNvCxnSpPr>
            <a:cxnSpLocks/>
            <a:endCxn id="76" idx="1"/>
          </p:cNvCxnSpPr>
          <p:nvPr/>
        </p:nvCxnSpPr>
        <p:spPr>
          <a:xfrm rot="16200000" flipH="1">
            <a:off x="4664320" y="2477280"/>
            <a:ext cx="524102" cy="1182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0" name="正方形/長方形 79">
            <a:extLst>
              <a:ext uri="{FF2B5EF4-FFF2-40B4-BE49-F238E27FC236}">
                <a16:creationId xmlns:a16="http://schemas.microsoft.com/office/drawing/2014/main" id="{0822DA7B-990E-442B-9E93-EFA95F5753C7}"/>
              </a:ext>
            </a:extLst>
          </p:cNvPr>
          <p:cNvSpPr/>
          <p:nvPr/>
        </p:nvSpPr>
        <p:spPr>
          <a:xfrm>
            <a:off x="4985479" y="3153065"/>
            <a:ext cx="1768457" cy="493483"/>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800" dirty="0">
                <a:effectLst/>
                <a:latin typeface="Times New Roman" panose="02020603050405020304" pitchFamily="18" charset="0"/>
                <a:ea typeface="Arial Unicode MS"/>
              </a:rPr>
              <a:t>Simulation methodology</a:t>
            </a:r>
            <a:endParaRPr kumimoji="1" lang="ja-JP" altLang="en-US" dirty="0"/>
          </a:p>
        </p:txBody>
      </p:sp>
      <p:cxnSp>
        <p:nvCxnSpPr>
          <p:cNvPr id="81" name="コネクタ: カギ線 80">
            <a:extLst>
              <a:ext uri="{FF2B5EF4-FFF2-40B4-BE49-F238E27FC236}">
                <a16:creationId xmlns:a16="http://schemas.microsoft.com/office/drawing/2014/main" id="{10316D18-C9E9-4EB4-93DD-7B6B1190AF6B}"/>
              </a:ext>
            </a:extLst>
          </p:cNvPr>
          <p:cNvCxnSpPr>
            <a:cxnSpLocks/>
            <a:endCxn id="80" idx="1"/>
          </p:cNvCxnSpPr>
          <p:nvPr/>
        </p:nvCxnSpPr>
        <p:spPr>
          <a:xfrm rot="16200000" flipH="1">
            <a:off x="4624256" y="3038584"/>
            <a:ext cx="604230" cy="1182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2" name="正方形/長方形 91">
            <a:extLst>
              <a:ext uri="{FF2B5EF4-FFF2-40B4-BE49-F238E27FC236}">
                <a16:creationId xmlns:a16="http://schemas.microsoft.com/office/drawing/2014/main" id="{A42F04BE-63D2-470F-84C3-1121FD4175B5}"/>
              </a:ext>
            </a:extLst>
          </p:cNvPr>
          <p:cNvSpPr/>
          <p:nvPr/>
        </p:nvSpPr>
        <p:spPr>
          <a:xfrm>
            <a:off x="4915573" y="4316056"/>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 </a:t>
            </a:r>
          </a:p>
          <a:p>
            <a:pPr algn="ctr"/>
            <a:r>
              <a:rPr lang="en-US" altLang="ja-JP" dirty="0"/>
              <a:t>Channel model</a:t>
            </a:r>
            <a:endParaRPr lang="ja-JP" altLang="en-US" dirty="0"/>
          </a:p>
        </p:txBody>
      </p:sp>
      <p:sp>
        <p:nvSpPr>
          <p:cNvPr id="93" name="正方形/長方形 92">
            <a:extLst>
              <a:ext uri="{FF2B5EF4-FFF2-40B4-BE49-F238E27FC236}">
                <a16:creationId xmlns:a16="http://schemas.microsoft.com/office/drawing/2014/main" id="{3103BB4E-2392-4ACE-B92D-C4C5E4980441}"/>
              </a:ext>
            </a:extLst>
          </p:cNvPr>
          <p:cNvSpPr/>
          <p:nvPr/>
        </p:nvSpPr>
        <p:spPr>
          <a:xfrm>
            <a:off x="5167324" y="5149946"/>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In-body</a:t>
            </a:r>
            <a:endParaRPr lang="ja-JP" altLang="en-US" dirty="0"/>
          </a:p>
        </p:txBody>
      </p:sp>
      <p:cxnSp>
        <p:nvCxnSpPr>
          <p:cNvPr id="94" name="コネクタ: カギ線 93">
            <a:extLst>
              <a:ext uri="{FF2B5EF4-FFF2-40B4-BE49-F238E27FC236}">
                <a16:creationId xmlns:a16="http://schemas.microsoft.com/office/drawing/2014/main" id="{1130BE73-0C3F-40F3-B837-B8052EF318E4}"/>
              </a:ext>
            </a:extLst>
          </p:cNvPr>
          <p:cNvCxnSpPr>
            <a:cxnSpLocks/>
            <a:endCxn id="93" idx="1"/>
          </p:cNvCxnSpPr>
          <p:nvPr/>
        </p:nvCxnSpPr>
        <p:spPr>
          <a:xfrm rot="16200000" flipH="1">
            <a:off x="4904535" y="4988436"/>
            <a:ext cx="39116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5" name="正方形/長方形 94">
            <a:extLst>
              <a:ext uri="{FF2B5EF4-FFF2-40B4-BE49-F238E27FC236}">
                <a16:creationId xmlns:a16="http://schemas.microsoft.com/office/drawing/2014/main" id="{385C11BA-030D-437D-AC39-7CCCB7E8E1AD}"/>
              </a:ext>
            </a:extLst>
          </p:cNvPr>
          <p:cNvSpPr/>
          <p:nvPr/>
        </p:nvSpPr>
        <p:spPr>
          <a:xfrm>
            <a:off x="5167324" y="5459333"/>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O</a:t>
            </a:r>
            <a:r>
              <a:rPr lang="en-US" altLang="ja-JP" dirty="0"/>
              <a:t>n-body</a:t>
            </a:r>
            <a:endParaRPr lang="ja-JP" altLang="en-US" dirty="0"/>
          </a:p>
        </p:txBody>
      </p:sp>
      <p:sp>
        <p:nvSpPr>
          <p:cNvPr id="96" name="正方形/長方形 95">
            <a:extLst>
              <a:ext uri="{FF2B5EF4-FFF2-40B4-BE49-F238E27FC236}">
                <a16:creationId xmlns:a16="http://schemas.microsoft.com/office/drawing/2014/main" id="{B8D9EB02-A671-4F77-AB04-72E9D6D1F1BE}"/>
              </a:ext>
            </a:extLst>
          </p:cNvPr>
          <p:cNvSpPr/>
          <p:nvPr/>
        </p:nvSpPr>
        <p:spPr>
          <a:xfrm>
            <a:off x="5167324" y="5768720"/>
            <a:ext cx="1716786" cy="552742"/>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Surrounding body</a:t>
            </a:r>
            <a:endParaRPr lang="ja-JP" altLang="en-US" dirty="0"/>
          </a:p>
        </p:txBody>
      </p:sp>
      <p:cxnSp>
        <p:nvCxnSpPr>
          <p:cNvPr id="97" name="コネクタ: カギ線 96">
            <a:extLst>
              <a:ext uri="{FF2B5EF4-FFF2-40B4-BE49-F238E27FC236}">
                <a16:creationId xmlns:a16="http://schemas.microsoft.com/office/drawing/2014/main" id="{3E5EE352-59D2-4AC4-9456-653CA346FB16}"/>
              </a:ext>
            </a:extLst>
          </p:cNvPr>
          <p:cNvCxnSpPr>
            <a:cxnSpLocks/>
            <a:endCxn id="95" idx="1"/>
          </p:cNvCxnSpPr>
          <p:nvPr/>
        </p:nvCxnSpPr>
        <p:spPr>
          <a:xfrm rot="16200000" flipH="1">
            <a:off x="4945421" y="5338709"/>
            <a:ext cx="309388"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コネクタ: カギ線 97">
            <a:extLst>
              <a:ext uri="{FF2B5EF4-FFF2-40B4-BE49-F238E27FC236}">
                <a16:creationId xmlns:a16="http://schemas.microsoft.com/office/drawing/2014/main" id="{D03E9395-0887-4861-A5FD-74809CCB2F06}"/>
              </a:ext>
            </a:extLst>
          </p:cNvPr>
          <p:cNvCxnSpPr>
            <a:cxnSpLocks/>
            <a:endCxn id="96" idx="1"/>
          </p:cNvCxnSpPr>
          <p:nvPr/>
        </p:nvCxnSpPr>
        <p:spPr>
          <a:xfrm rot="16200000" flipH="1">
            <a:off x="4857875" y="5735642"/>
            <a:ext cx="48448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ACF2E651-9B1E-4DDA-A76A-AD42204FC62E}"/>
              </a:ext>
            </a:extLst>
          </p:cNvPr>
          <p:cNvCxnSpPr>
            <a:cxnSpLocks/>
            <a:endCxn id="92" idx="0"/>
          </p:cNvCxnSpPr>
          <p:nvPr/>
        </p:nvCxnSpPr>
        <p:spPr>
          <a:xfrm>
            <a:off x="4867263" y="3883987"/>
            <a:ext cx="991647" cy="43206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直線コネクタ 101">
            <a:extLst>
              <a:ext uri="{FF2B5EF4-FFF2-40B4-BE49-F238E27FC236}">
                <a16:creationId xmlns:a16="http://schemas.microsoft.com/office/drawing/2014/main" id="{190C4FCF-F9F5-4ED5-826D-9F514D658B44}"/>
              </a:ext>
            </a:extLst>
          </p:cNvPr>
          <p:cNvCxnSpPr>
            <a:cxnSpLocks/>
            <a:endCxn id="115" idx="0"/>
          </p:cNvCxnSpPr>
          <p:nvPr/>
        </p:nvCxnSpPr>
        <p:spPr>
          <a:xfrm flipH="1">
            <a:off x="4867262" y="3395103"/>
            <a:ext cx="1" cy="47308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8" name="正方形/長方形 107">
            <a:extLst>
              <a:ext uri="{FF2B5EF4-FFF2-40B4-BE49-F238E27FC236}">
                <a16:creationId xmlns:a16="http://schemas.microsoft.com/office/drawing/2014/main" id="{AB5A0DCA-2E3C-4CEF-9F6C-E0F4ECAD828C}"/>
              </a:ext>
            </a:extLst>
          </p:cNvPr>
          <p:cNvSpPr/>
          <p:nvPr/>
        </p:nvSpPr>
        <p:spPr>
          <a:xfrm>
            <a:off x="7096297" y="4303833"/>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VBAN</a:t>
            </a:r>
          </a:p>
          <a:p>
            <a:pPr algn="ctr"/>
            <a:r>
              <a:rPr lang="en-US" altLang="ja-JP" dirty="0">
                <a:latin typeface="Times New Roman" panose="02020603050405020304" pitchFamily="18" charset="0"/>
              </a:rPr>
              <a:t>Channel model</a:t>
            </a:r>
            <a:endParaRPr lang="ja-JP" altLang="en-US" dirty="0">
              <a:latin typeface="Times New Roman" panose="02020603050405020304" pitchFamily="18" charset="0"/>
            </a:endParaRPr>
          </a:p>
        </p:txBody>
      </p:sp>
      <p:sp>
        <p:nvSpPr>
          <p:cNvPr id="109" name="正方形/長方形 108">
            <a:extLst>
              <a:ext uri="{FF2B5EF4-FFF2-40B4-BE49-F238E27FC236}">
                <a16:creationId xmlns:a16="http://schemas.microsoft.com/office/drawing/2014/main" id="{DBF28B11-744A-4140-A4C5-0502C3C58ADB}"/>
              </a:ext>
            </a:extLst>
          </p:cNvPr>
          <p:cNvSpPr/>
          <p:nvPr/>
        </p:nvSpPr>
        <p:spPr>
          <a:xfrm>
            <a:off x="7348047" y="5137723"/>
            <a:ext cx="1716785" cy="202557"/>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In-vehicle</a:t>
            </a:r>
            <a:endParaRPr lang="ja-JP" altLang="en-US" dirty="0">
              <a:latin typeface="Times New Roman" panose="02020603050405020304" pitchFamily="18" charset="0"/>
            </a:endParaRPr>
          </a:p>
        </p:txBody>
      </p:sp>
      <p:cxnSp>
        <p:nvCxnSpPr>
          <p:cNvPr id="110" name="コネクタ: カギ線 109">
            <a:extLst>
              <a:ext uri="{FF2B5EF4-FFF2-40B4-BE49-F238E27FC236}">
                <a16:creationId xmlns:a16="http://schemas.microsoft.com/office/drawing/2014/main" id="{34734109-A124-4D6C-909D-472E6F2965D3}"/>
              </a:ext>
            </a:extLst>
          </p:cNvPr>
          <p:cNvCxnSpPr>
            <a:cxnSpLocks/>
            <a:endCxn id="109" idx="1"/>
          </p:cNvCxnSpPr>
          <p:nvPr/>
        </p:nvCxnSpPr>
        <p:spPr>
          <a:xfrm rot="16200000" flipH="1">
            <a:off x="7085259" y="4976214"/>
            <a:ext cx="39116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1" name="正方形/長方形 110">
            <a:extLst>
              <a:ext uri="{FF2B5EF4-FFF2-40B4-BE49-F238E27FC236}">
                <a16:creationId xmlns:a16="http://schemas.microsoft.com/office/drawing/2014/main" id="{46E19AB5-1286-441C-B6DA-BF28F90C601D}"/>
              </a:ext>
            </a:extLst>
          </p:cNvPr>
          <p:cNvSpPr/>
          <p:nvPr/>
        </p:nvSpPr>
        <p:spPr>
          <a:xfrm>
            <a:off x="7348047" y="5447110"/>
            <a:ext cx="1716785" cy="202557"/>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On-vehicle</a:t>
            </a:r>
            <a:endParaRPr kumimoji="1" lang="ja-JP" altLang="en-US" dirty="0"/>
          </a:p>
        </p:txBody>
      </p:sp>
      <p:sp>
        <p:nvSpPr>
          <p:cNvPr id="112" name="正方形/長方形 111">
            <a:extLst>
              <a:ext uri="{FF2B5EF4-FFF2-40B4-BE49-F238E27FC236}">
                <a16:creationId xmlns:a16="http://schemas.microsoft.com/office/drawing/2014/main" id="{9F08080F-CCE5-41C5-9121-146281771BB2}"/>
              </a:ext>
            </a:extLst>
          </p:cNvPr>
          <p:cNvSpPr/>
          <p:nvPr/>
        </p:nvSpPr>
        <p:spPr>
          <a:xfrm>
            <a:off x="7348047" y="5756497"/>
            <a:ext cx="1716785" cy="552742"/>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Surrounding vehicle</a:t>
            </a:r>
            <a:endParaRPr lang="ja-JP" altLang="en-US" dirty="0">
              <a:latin typeface="Times New Roman" panose="02020603050405020304" pitchFamily="18" charset="0"/>
            </a:endParaRPr>
          </a:p>
        </p:txBody>
      </p:sp>
      <p:cxnSp>
        <p:nvCxnSpPr>
          <p:cNvPr id="113" name="コネクタ: カギ線 112">
            <a:extLst>
              <a:ext uri="{FF2B5EF4-FFF2-40B4-BE49-F238E27FC236}">
                <a16:creationId xmlns:a16="http://schemas.microsoft.com/office/drawing/2014/main" id="{ECEE607F-6852-4A8E-9DD9-8BC17108148B}"/>
              </a:ext>
            </a:extLst>
          </p:cNvPr>
          <p:cNvCxnSpPr>
            <a:cxnSpLocks/>
            <a:endCxn id="111" idx="1"/>
          </p:cNvCxnSpPr>
          <p:nvPr/>
        </p:nvCxnSpPr>
        <p:spPr>
          <a:xfrm rot="16200000" flipH="1">
            <a:off x="7126145" y="5326487"/>
            <a:ext cx="309388"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63E901D6-11F3-4E38-BE25-3E915B196CA2}"/>
              </a:ext>
            </a:extLst>
          </p:cNvPr>
          <p:cNvCxnSpPr>
            <a:cxnSpLocks/>
            <a:endCxn id="112" idx="1"/>
          </p:cNvCxnSpPr>
          <p:nvPr/>
        </p:nvCxnSpPr>
        <p:spPr>
          <a:xfrm rot="16200000" flipH="1">
            <a:off x="7038599" y="5723420"/>
            <a:ext cx="48448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5" name="楕円 114">
            <a:extLst>
              <a:ext uri="{FF2B5EF4-FFF2-40B4-BE49-F238E27FC236}">
                <a16:creationId xmlns:a16="http://schemas.microsoft.com/office/drawing/2014/main" id="{1A647F08-4165-406B-8167-935FD404F084}"/>
              </a:ext>
            </a:extLst>
          </p:cNvPr>
          <p:cNvSpPr/>
          <p:nvPr/>
        </p:nvSpPr>
        <p:spPr>
          <a:xfrm>
            <a:off x="4842438" y="3868184"/>
            <a:ext cx="49648" cy="4571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9" name="吹き出し: 角を丸めた四角形 118">
            <a:extLst>
              <a:ext uri="{FF2B5EF4-FFF2-40B4-BE49-F238E27FC236}">
                <a16:creationId xmlns:a16="http://schemas.microsoft.com/office/drawing/2014/main" id="{717DF2AE-66A7-4909-8ECA-72DA734CAD95}"/>
              </a:ext>
            </a:extLst>
          </p:cNvPr>
          <p:cNvSpPr/>
          <p:nvPr/>
        </p:nvSpPr>
        <p:spPr>
          <a:xfrm>
            <a:off x="3393380" y="2727731"/>
            <a:ext cx="1353187" cy="544010"/>
          </a:xfrm>
          <a:prstGeom prst="wedgeRoundRectCallout">
            <a:avLst>
              <a:gd name="adj1" fmla="val -20031"/>
              <a:gd name="adj2" fmla="val 317193"/>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15.4a Indoor residential</a:t>
            </a:r>
            <a:endParaRPr kumimoji="1" lang="ja-JP" altLang="en-US" sz="1400" dirty="0"/>
          </a:p>
        </p:txBody>
      </p:sp>
      <p:sp>
        <p:nvSpPr>
          <p:cNvPr id="120" name="吹き出し: 角を丸めた四角形 119">
            <a:extLst>
              <a:ext uri="{FF2B5EF4-FFF2-40B4-BE49-F238E27FC236}">
                <a16:creationId xmlns:a16="http://schemas.microsoft.com/office/drawing/2014/main" id="{1D2C9865-6C15-4EA6-9E2F-EA048AFE36B6}"/>
              </a:ext>
            </a:extLst>
          </p:cNvPr>
          <p:cNvSpPr/>
          <p:nvPr/>
        </p:nvSpPr>
        <p:spPr>
          <a:xfrm>
            <a:off x="2856985" y="5842272"/>
            <a:ext cx="1187108" cy="544010"/>
          </a:xfrm>
          <a:prstGeom prst="wedgeRoundRectCallout">
            <a:avLst>
              <a:gd name="adj1" fmla="val 30518"/>
              <a:gd name="adj2" fmla="val -90764"/>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outdoor</a:t>
            </a:r>
            <a:endParaRPr kumimoji="1" lang="ja-JP" altLang="en-US" sz="1400" dirty="0"/>
          </a:p>
        </p:txBody>
      </p:sp>
      <p:sp>
        <p:nvSpPr>
          <p:cNvPr id="121" name="楕円 120">
            <a:extLst>
              <a:ext uri="{FF2B5EF4-FFF2-40B4-BE49-F238E27FC236}">
                <a16:creationId xmlns:a16="http://schemas.microsoft.com/office/drawing/2014/main" id="{BA0FCF49-FF00-46A6-B75C-102CF0465F3B}"/>
              </a:ext>
            </a:extLst>
          </p:cNvPr>
          <p:cNvSpPr/>
          <p:nvPr/>
        </p:nvSpPr>
        <p:spPr>
          <a:xfrm>
            <a:off x="1018895" y="2920086"/>
            <a:ext cx="49648" cy="4571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23" name="コネクタ: カギ線 122">
            <a:extLst>
              <a:ext uri="{FF2B5EF4-FFF2-40B4-BE49-F238E27FC236}">
                <a16:creationId xmlns:a16="http://schemas.microsoft.com/office/drawing/2014/main" id="{63325E35-6869-4982-9CF0-706688E1B48A}"/>
              </a:ext>
            </a:extLst>
          </p:cNvPr>
          <p:cNvCxnSpPr>
            <a:cxnSpLocks/>
            <a:stCxn id="121" idx="6"/>
            <a:endCxn id="36" idx="1"/>
          </p:cNvCxnSpPr>
          <p:nvPr/>
        </p:nvCxnSpPr>
        <p:spPr>
          <a:xfrm flipV="1">
            <a:off x="1068543" y="2942945"/>
            <a:ext cx="107594" cy="1"/>
          </a:xfrm>
          <a:prstGeom prst="bent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8" name="直線コネクタ 127">
            <a:extLst>
              <a:ext uri="{FF2B5EF4-FFF2-40B4-BE49-F238E27FC236}">
                <a16:creationId xmlns:a16="http://schemas.microsoft.com/office/drawing/2014/main" id="{D2767E7D-287A-4157-9C74-2E1295ECF01B}"/>
              </a:ext>
            </a:extLst>
          </p:cNvPr>
          <p:cNvCxnSpPr>
            <a:cxnSpLocks/>
            <a:stCxn id="121" idx="5"/>
            <a:endCxn id="17" idx="0"/>
          </p:cNvCxnSpPr>
          <p:nvPr/>
        </p:nvCxnSpPr>
        <p:spPr>
          <a:xfrm>
            <a:off x="1061272" y="2959110"/>
            <a:ext cx="2050120" cy="77092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1" name="吹き出し: 角を丸めた四角形 130">
            <a:extLst>
              <a:ext uri="{FF2B5EF4-FFF2-40B4-BE49-F238E27FC236}">
                <a16:creationId xmlns:a16="http://schemas.microsoft.com/office/drawing/2014/main" id="{4B740208-718A-4FDB-866D-00749C91F03D}"/>
              </a:ext>
            </a:extLst>
          </p:cNvPr>
          <p:cNvSpPr/>
          <p:nvPr/>
        </p:nvSpPr>
        <p:spPr>
          <a:xfrm>
            <a:off x="7956892" y="2447297"/>
            <a:ext cx="1187108" cy="544010"/>
          </a:xfrm>
          <a:prstGeom prst="wedgeRoundRectCallout">
            <a:avLst>
              <a:gd name="adj1" fmla="val -20031"/>
              <a:gd name="adj2" fmla="val 317193"/>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Indoor residential</a:t>
            </a:r>
            <a:endParaRPr kumimoji="1" lang="ja-JP" altLang="en-US" sz="1400" dirty="0"/>
          </a:p>
        </p:txBody>
      </p:sp>
      <p:sp>
        <p:nvSpPr>
          <p:cNvPr id="132" name="吹き出し: 角を丸めた四角形 131">
            <a:extLst>
              <a:ext uri="{FF2B5EF4-FFF2-40B4-BE49-F238E27FC236}">
                <a16:creationId xmlns:a16="http://schemas.microsoft.com/office/drawing/2014/main" id="{40D630BF-5B66-466D-AC73-CC9AA2BE805A}"/>
              </a:ext>
            </a:extLst>
          </p:cNvPr>
          <p:cNvSpPr/>
          <p:nvPr/>
        </p:nvSpPr>
        <p:spPr>
          <a:xfrm>
            <a:off x="6620077" y="6355252"/>
            <a:ext cx="1187108" cy="544010"/>
          </a:xfrm>
          <a:prstGeom prst="wedgeRoundRectCallout">
            <a:avLst>
              <a:gd name="adj1" fmla="val 30518"/>
              <a:gd name="adj2" fmla="val -90764"/>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outdoor</a:t>
            </a:r>
            <a:endParaRPr kumimoji="1" lang="ja-JP" altLang="en-US" sz="1400" dirty="0"/>
          </a:p>
        </p:txBody>
      </p:sp>
      <p:sp>
        <p:nvSpPr>
          <p:cNvPr id="134" name="吹き出し: 角を丸めた四角形 133">
            <a:extLst>
              <a:ext uri="{FF2B5EF4-FFF2-40B4-BE49-F238E27FC236}">
                <a16:creationId xmlns:a16="http://schemas.microsoft.com/office/drawing/2014/main" id="{022D34D2-6969-4073-A19C-3BD78AAC90E3}"/>
              </a:ext>
            </a:extLst>
          </p:cNvPr>
          <p:cNvSpPr/>
          <p:nvPr/>
        </p:nvSpPr>
        <p:spPr>
          <a:xfrm>
            <a:off x="6876059" y="1196110"/>
            <a:ext cx="1187108" cy="857792"/>
          </a:xfrm>
          <a:prstGeom prst="wedgeRoundRectCallout">
            <a:avLst>
              <a:gd name="adj1" fmla="val -64883"/>
              <a:gd name="adj2" fmla="val 198454"/>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Marco </a:t>
            </a:r>
            <a:r>
              <a:rPr kumimoji="1" lang="en-US" altLang="ja-JP" sz="1400" dirty="0" err="1"/>
              <a:t>san</a:t>
            </a:r>
            <a:r>
              <a:rPr kumimoji="1" lang="en-US" altLang="ja-JP" sz="1400" dirty="0"/>
              <a:t> provided</a:t>
            </a:r>
          </a:p>
          <a:p>
            <a:pPr algn="ctr"/>
            <a:r>
              <a:rPr lang="en-US" altLang="ja-JP" sz="1400" dirty="0"/>
              <a:t>15.8</a:t>
            </a:r>
          </a:p>
        </p:txBody>
      </p:sp>
      <p:sp>
        <p:nvSpPr>
          <p:cNvPr id="65" name="正方形/長方形 70">
            <a:extLst>
              <a:ext uri="{FF2B5EF4-FFF2-40B4-BE49-F238E27FC236}">
                <a16:creationId xmlns:a16="http://schemas.microsoft.com/office/drawing/2014/main" id="{FB23D76A-755B-4BDB-AC03-A6215EEEE33F}"/>
              </a:ext>
            </a:extLst>
          </p:cNvPr>
          <p:cNvSpPr/>
          <p:nvPr/>
        </p:nvSpPr>
        <p:spPr>
          <a:xfrm>
            <a:off x="232800" y="850553"/>
            <a:ext cx="1886673" cy="544010"/>
          </a:xfrm>
          <a:prstGeom prst="rect">
            <a:avLst/>
          </a:prstGeom>
          <a:solidFill>
            <a:schemeClr val="accent1">
              <a:lumMod val="60000"/>
              <a:lumOff val="4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a:t>
            </a:r>
            <a:r>
              <a:rPr kumimoji="1" lang="en-US" altLang="ja-JP" dirty="0"/>
              <a:t>rom 15.4ab</a:t>
            </a:r>
          </a:p>
        </p:txBody>
      </p:sp>
    </p:spTree>
    <p:extLst>
      <p:ext uri="{BB962C8B-B14F-4D97-AF65-F5344CB8AC3E}">
        <p14:creationId xmlns:p14="http://schemas.microsoft.com/office/powerpoint/2010/main" val="116230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AB9BADA8-4E35-49ED-8CC4-D7B7A3BB2328}"/>
              </a:ext>
            </a:extLst>
          </p:cNvPr>
          <p:cNvSpPr txBox="1"/>
          <p:nvPr/>
        </p:nvSpPr>
        <p:spPr>
          <a:xfrm>
            <a:off x="346388" y="1949141"/>
            <a:ext cx="8708712" cy="4524315"/>
          </a:xfrm>
          <a:prstGeom prst="rect">
            <a:avLst/>
          </a:prstGeom>
          <a:noFill/>
        </p:spPr>
        <p:txBody>
          <a:bodyPr wrap="square" rtlCol="0">
            <a:spAutoFit/>
          </a:bodyPr>
          <a:lstStyle/>
          <a:p>
            <a:pPr marL="342900" indent="-342900">
              <a:buAutoNum type="arabicPeriod"/>
            </a:pPr>
            <a:r>
              <a:rPr kumimoji="1" lang="en-US" altLang="ja-JP" sz="1600" b="0" dirty="0"/>
              <a:t>Path loss</a:t>
            </a:r>
          </a:p>
          <a:p>
            <a:pPr marL="342900" indent="-342900">
              <a:buAutoNum type="arabicPeriod"/>
            </a:pPr>
            <a:r>
              <a:rPr lang="en-US" altLang="ja-JP" sz="1600" b="0" dirty="0"/>
              <a:t>Reflection</a:t>
            </a:r>
          </a:p>
          <a:p>
            <a:pPr marL="342900" indent="-342900">
              <a:buAutoNum type="arabicPeriod"/>
            </a:pPr>
            <a:r>
              <a:rPr kumimoji="1" lang="en-US" altLang="ja-JP" sz="1600" b="0" dirty="0"/>
              <a:t>Multipath</a:t>
            </a:r>
          </a:p>
          <a:p>
            <a:pPr marL="342900" indent="-342900">
              <a:buAutoNum type="arabicPeriod"/>
            </a:pPr>
            <a:r>
              <a:rPr kumimoji="1" lang="en-US" altLang="ja-JP" sz="1600" b="0" dirty="0"/>
              <a:t>Fading</a:t>
            </a:r>
          </a:p>
          <a:p>
            <a:pPr marL="342900" indent="-342900">
              <a:buAutoNum type="arabicPeriod"/>
            </a:pPr>
            <a:r>
              <a:rPr lang="en-US" altLang="ja-JP" sz="1600" b="0" dirty="0"/>
              <a:t>LOS / NLOS model</a:t>
            </a:r>
          </a:p>
          <a:p>
            <a:pPr marL="342900" indent="-342900">
              <a:buAutoNum type="arabicPeriod"/>
            </a:pPr>
            <a:r>
              <a:rPr lang="en-US" altLang="ja-JP" sz="1600" b="0" dirty="0"/>
              <a:t>White Gaussian noise</a:t>
            </a:r>
          </a:p>
          <a:p>
            <a:pPr marL="342900" indent="-342900">
              <a:buAutoNum type="arabicPeriod"/>
            </a:pPr>
            <a:endParaRPr lang="en-US" altLang="ja-JP" sz="1600" b="0" dirty="0"/>
          </a:p>
          <a:p>
            <a:pPr marL="342900" indent="-342900">
              <a:buAutoNum type="arabicPeriod"/>
            </a:pPr>
            <a:r>
              <a:rPr lang="en-US" altLang="ja-JP" sz="1600" b="0" dirty="0"/>
              <a:t>Interference from co-existing wireless systems</a:t>
            </a:r>
            <a:br>
              <a:rPr lang="en-US" altLang="ja-JP" sz="1600" b="0" dirty="0"/>
            </a:br>
            <a:r>
              <a:rPr lang="en-US" altLang="ja-JP" sz="1600" b="0" dirty="0"/>
              <a:t>e.g. Bluetooth, IEEE 802.11, IEEE 802.15.4 etc. </a:t>
            </a:r>
          </a:p>
          <a:p>
            <a:pPr marL="342900" indent="-342900">
              <a:buAutoNum type="arabicPeriod"/>
            </a:pPr>
            <a:r>
              <a:rPr lang="en-US" altLang="ja-JP" sz="1600" b="0" dirty="0"/>
              <a:t>Interference from the other BANs.</a:t>
            </a:r>
          </a:p>
          <a:p>
            <a:pPr marL="342900" indent="-342900">
              <a:buAutoNum type="arabicPeriod"/>
            </a:pPr>
            <a:r>
              <a:rPr lang="en-US" altLang="ja-JP" sz="1600" b="0" dirty="0"/>
              <a:t>Interference from the other electric systems, devices and components (Electro-magnetic interference; EMI from electric motors, spark plugs in vehicles, etc.</a:t>
            </a:r>
          </a:p>
          <a:p>
            <a:pPr marL="342900" indent="-342900">
              <a:buAutoNum type="arabicPeriod"/>
            </a:pPr>
            <a:r>
              <a:rPr lang="en-US" altLang="ja-JP" sz="1600" b="0" dirty="0"/>
              <a:t>Electro-magnetic compatibility; EMC. Possibility to affect to the other systems and </a:t>
            </a:r>
            <a:r>
              <a:rPr lang="en-US" altLang="ja-JP" sz="1600" b="0" dirty="0">
                <a:solidFill>
                  <a:srgbClr val="FF0000"/>
                </a:solidFill>
              </a:rPr>
              <a:t>human body.</a:t>
            </a:r>
          </a:p>
          <a:p>
            <a:pPr marL="342900" indent="-342900">
              <a:buAutoNum type="arabicPeriod"/>
            </a:pPr>
            <a:r>
              <a:rPr lang="en-US" altLang="ja-JP" sz="1600" b="0" dirty="0"/>
              <a:t>VBAN </a:t>
            </a:r>
            <a:r>
              <a:rPr lang="en-US" altLang="ja-JP" sz="1600" b="0" dirty="0">
                <a:sym typeface="Wingdings" panose="05000000000000000000" pitchFamily="2" charset="2"/>
              </a:rPr>
              <a:t> HBAN interference</a:t>
            </a:r>
          </a:p>
          <a:p>
            <a:pPr marL="342900" indent="-342900">
              <a:buAutoNum type="arabicPeriod"/>
            </a:pPr>
            <a:r>
              <a:rPr lang="en-US" altLang="ja-JP" sz="1600" b="0" dirty="0">
                <a:sym typeface="Wingdings" panose="05000000000000000000" pitchFamily="2" charset="2"/>
              </a:rPr>
              <a:t>VBAN and HBAN  Vehicle control and human body impacts.</a:t>
            </a:r>
            <a:endParaRPr lang="en-US" altLang="ja-JP" sz="1600" b="0" dirty="0"/>
          </a:p>
          <a:p>
            <a:pPr marL="342900" indent="-342900">
              <a:buAutoNum type="arabicPeriod"/>
            </a:pPr>
            <a:r>
              <a:rPr lang="en-US" altLang="ja-JP" sz="1600" b="0" dirty="0"/>
              <a:t>Colored noise (Impulse noise, spike noise, ignition noise etc.)</a:t>
            </a:r>
          </a:p>
          <a:p>
            <a:pPr marL="342900" indent="-342900">
              <a:buAutoNum type="arabicPeriod"/>
            </a:pPr>
            <a:r>
              <a:rPr lang="en-US" altLang="ja-JP" sz="1600" b="0" dirty="0"/>
              <a:t>Time-varying channel and interference modeling (Statistic, non-static, pseudo static model)</a:t>
            </a:r>
          </a:p>
        </p:txBody>
      </p:sp>
      <p:sp>
        <p:nvSpPr>
          <p:cNvPr id="27" name="テキスト ボックス 26">
            <a:extLst>
              <a:ext uri="{FF2B5EF4-FFF2-40B4-BE49-F238E27FC236}">
                <a16:creationId xmlns:a16="http://schemas.microsoft.com/office/drawing/2014/main" id="{0EC8B517-DA8F-490E-AB16-016F2AAEA001}"/>
              </a:ext>
            </a:extLst>
          </p:cNvPr>
          <p:cNvSpPr txBox="1"/>
          <p:nvPr/>
        </p:nvSpPr>
        <p:spPr>
          <a:xfrm>
            <a:off x="3469762" y="5455146"/>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44" name="テキスト ボックス 43">
            <a:extLst>
              <a:ext uri="{FF2B5EF4-FFF2-40B4-BE49-F238E27FC236}">
                <a16:creationId xmlns:a16="http://schemas.microsoft.com/office/drawing/2014/main" id="{963022AA-4753-434C-81EE-3CDB95C8F088}"/>
              </a:ext>
            </a:extLst>
          </p:cNvPr>
          <p:cNvSpPr txBox="1"/>
          <p:nvPr/>
        </p:nvSpPr>
        <p:spPr>
          <a:xfrm>
            <a:off x="4280145" y="5378586"/>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6" name="テキスト ボックス 45">
            <a:extLst>
              <a:ext uri="{FF2B5EF4-FFF2-40B4-BE49-F238E27FC236}">
                <a16:creationId xmlns:a16="http://schemas.microsoft.com/office/drawing/2014/main" id="{34294916-4BAF-43F3-8691-4C720CB5486E}"/>
              </a:ext>
            </a:extLst>
          </p:cNvPr>
          <p:cNvSpPr txBox="1"/>
          <p:nvPr/>
        </p:nvSpPr>
        <p:spPr>
          <a:xfrm>
            <a:off x="5604385" y="5378586"/>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23" name="楕円 22">
            <a:extLst>
              <a:ext uri="{FF2B5EF4-FFF2-40B4-BE49-F238E27FC236}">
                <a16:creationId xmlns:a16="http://schemas.microsoft.com/office/drawing/2014/main" id="{946CBDAA-0BD2-4BF3-A236-E27051878A6F}"/>
              </a:ext>
            </a:extLst>
          </p:cNvPr>
          <p:cNvSpPr/>
          <p:nvPr/>
        </p:nvSpPr>
        <p:spPr>
          <a:xfrm>
            <a:off x="4280145" y="1197032"/>
            <a:ext cx="4774955" cy="2531588"/>
          </a:xfrm>
          <a:prstGeom prst="ellipse">
            <a:avLst/>
          </a:prstGeom>
          <a:solidFill>
            <a:schemeClr val="tx2">
              <a:lumMod val="20000"/>
              <a:lumOff val="80000"/>
            </a:schemeClr>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58CD4704-D262-4199-ACCB-6A0D6647867A}"/>
              </a:ext>
            </a:extLst>
          </p:cNvPr>
          <p:cNvSpPr>
            <a:spLocks noGrp="1"/>
          </p:cNvSpPr>
          <p:nvPr>
            <p:ph type="dt" idx="10"/>
          </p:nvPr>
        </p:nvSpPr>
        <p:spPr/>
        <p:txBody>
          <a:bodyPr/>
          <a:lstStyle/>
          <a:p>
            <a:r>
              <a:rPr lang="en-US" altLang="ja-JP"/>
              <a:t>July 2022</a:t>
            </a:r>
            <a:endParaRPr lang="en-US" dirty="0"/>
          </a:p>
        </p:txBody>
      </p:sp>
      <p:sp>
        <p:nvSpPr>
          <p:cNvPr id="3" name="フッター プレースホルダー 2">
            <a:extLst>
              <a:ext uri="{FF2B5EF4-FFF2-40B4-BE49-F238E27FC236}">
                <a16:creationId xmlns:a16="http://schemas.microsoft.com/office/drawing/2014/main" id="{241596A4-4511-4328-BBC9-37F5D2A61252}"/>
              </a:ext>
            </a:extLst>
          </p:cNvPr>
          <p:cNvSpPr>
            <a:spLocks noGrp="1"/>
          </p:cNvSpPr>
          <p:nvPr>
            <p:ph type="ftr" idx="11"/>
          </p:nvPr>
        </p:nvSpPr>
        <p:spPr>
          <a:xfrm>
            <a:off x="4743095" y="6475413"/>
            <a:ext cx="4161207" cy="289034"/>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4DBA093D-C10D-485D-B737-E1CB748664B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sp>
        <p:nvSpPr>
          <p:cNvPr id="5" name="タイトル 4">
            <a:extLst>
              <a:ext uri="{FF2B5EF4-FFF2-40B4-BE49-F238E27FC236}">
                <a16:creationId xmlns:a16="http://schemas.microsoft.com/office/drawing/2014/main" id="{4F99EF1D-6F9F-4420-AABC-CEFC7DC329AF}"/>
              </a:ext>
            </a:extLst>
          </p:cNvPr>
          <p:cNvSpPr>
            <a:spLocks noGrp="1"/>
          </p:cNvSpPr>
          <p:nvPr>
            <p:ph type="title"/>
          </p:nvPr>
        </p:nvSpPr>
        <p:spPr>
          <a:xfrm>
            <a:off x="769136" y="580531"/>
            <a:ext cx="8218503" cy="511233"/>
          </a:xfrm>
        </p:spPr>
        <p:txBody>
          <a:bodyPr/>
          <a:lstStyle/>
          <a:p>
            <a:r>
              <a:rPr kumimoji="1" lang="en-US" altLang="ja-JP" b="1" dirty="0"/>
              <a:t>Channel and Environmental Models</a:t>
            </a:r>
            <a:endParaRPr kumimoji="1" lang="ja-JP" altLang="en-US" b="1" dirty="0"/>
          </a:p>
        </p:txBody>
      </p:sp>
      <p:sp>
        <p:nvSpPr>
          <p:cNvPr id="34" name="四角形: 角を丸くする 33">
            <a:extLst>
              <a:ext uri="{FF2B5EF4-FFF2-40B4-BE49-F238E27FC236}">
                <a16:creationId xmlns:a16="http://schemas.microsoft.com/office/drawing/2014/main" id="{7FD2D82B-F1D1-4CA4-92E0-9E5F685B4414}"/>
              </a:ext>
            </a:extLst>
          </p:cNvPr>
          <p:cNvSpPr/>
          <p:nvPr/>
        </p:nvSpPr>
        <p:spPr>
          <a:xfrm>
            <a:off x="359298" y="1877352"/>
            <a:ext cx="3296392" cy="1691471"/>
          </a:xfrm>
          <a:prstGeom prst="roundRect">
            <a:avLst>
              <a:gd name="adj" fmla="val 8808"/>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06F84F0-7995-44AD-871C-FED86E18A874}"/>
              </a:ext>
            </a:extLst>
          </p:cNvPr>
          <p:cNvSpPr/>
          <p:nvPr/>
        </p:nvSpPr>
        <p:spPr>
          <a:xfrm>
            <a:off x="183351" y="1743713"/>
            <a:ext cx="8804288" cy="4652077"/>
          </a:xfrm>
          <a:custGeom>
            <a:avLst/>
            <a:gdLst>
              <a:gd name="connsiteX0" fmla="*/ 0 w 8001571"/>
              <a:gd name="connsiteY0" fmla="*/ 185076 h 4332302"/>
              <a:gd name="connsiteX1" fmla="*/ 185076 w 8001571"/>
              <a:gd name="connsiteY1" fmla="*/ 0 h 4332302"/>
              <a:gd name="connsiteX2" fmla="*/ 7816495 w 8001571"/>
              <a:gd name="connsiteY2" fmla="*/ 0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8001571 w 8001571"/>
              <a:gd name="connsiteY5" fmla="*/ 4147226 h 4332302"/>
              <a:gd name="connsiteX6" fmla="*/ 7816495 w 8001571"/>
              <a:gd name="connsiteY6" fmla="*/ 4332302 h 4332302"/>
              <a:gd name="connsiteX7" fmla="*/ 185076 w 8001571"/>
              <a:gd name="connsiteY7" fmla="*/ 4332302 h 4332302"/>
              <a:gd name="connsiteX8" fmla="*/ 0 w 8001571"/>
              <a:gd name="connsiteY8" fmla="*/ 4147226 h 4332302"/>
              <a:gd name="connsiteX9" fmla="*/ 0 w 8001571"/>
              <a:gd name="connsiteY9"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8001571 w 8001571"/>
              <a:gd name="connsiteY6" fmla="*/ 4147226 h 4332302"/>
              <a:gd name="connsiteX7" fmla="*/ 7816495 w 8001571"/>
              <a:gd name="connsiteY7" fmla="*/ 4332302 h 4332302"/>
              <a:gd name="connsiteX8" fmla="*/ 185076 w 8001571"/>
              <a:gd name="connsiteY8" fmla="*/ 4332302 h 4332302"/>
              <a:gd name="connsiteX9" fmla="*/ 0 w 8001571"/>
              <a:gd name="connsiteY9" fmla="*/ 4147226 h 4332302"/>
              <a:gd name="connsiteX10" fmla="*/ 0 w 8001571"/>
              <a:gd name="connsiteY10"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8001571 w 8001571"/>
              <a:gd name="connsiteY7" fmla="*/ 4147226 h 4332302"/>
              <a:gd name="connsiteX8" fmla="*/ 7816495 w 8001571"/>
              <a:gd name="connsiteY8" fmla="*/ 4332302 h 4332302"/>
              <a:gd name="connsiteX9" fmla="*/ 185076 w 8001571"/>
              <a:gd name="connsiteY9" fmla="*/ 4332302 h 4332302"/>
              <a:gd name="connsiteX10" fmla="*/ 0 w 8001571"/>
              <a:gd name="connsiteY10" fmla="*/ 4147226 h 4332302"/>
              <a:gd name="connsiteX11" fmla="*/ 0 w 8001571"/>
              <a:gd name="connsiteY11"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24674"/>
              <a:gd name="connsiteY0" fmla="*/ 185076 h 4332302"/>
              <a:gd name="connsiteX1" fmla="*/ 185076 w 8024674"/>
              <a:gd name="connsiteY1" fmla="*/ 0 h 4332302"/>
              <a:gd name="connsiteX2" fmla="*/ 3990219 w 8024674"/>
              <a:gd name="connsiteY2" fmla="*/ 17755 h 4332302"/>
              <a:gd name="connsiteX3" fmla="*/ 4255195 w 8024674"/>
              <a:gd name="connsiteY3" fmla="*/ 229464 h 4332302"/>
              <a:gd name="connsiteX4" fmla="*/ 4348328 w 8024674"/>
              <a:gd name="connsiteY4" fmla="*/ 1991616 h 4332302"/>
              <a:gd name="connsiteX5" fmla="*/ 4552514 w 8024674"/>
              <a:gd name="connsiteY5" fmla="*/ 2169169 h 4332302"/>
              <a:gd name="connsiteX6" fmla="*/ 7712966 w 8024674"/>
              <a:gd name="connsiteY6" fmla="*/ 2311212 h 4332302"/>
              <a:gd name="connsiteX7" fmla="*/ 8023683 w 8024674"/>
              <a:gd name="connsiteY7" fmla="*/ 2577543 h 4332302"/>
              <a:gd name="connsiteX8" fmla="*/ 8001571 w 8024674"/>
              <a:gd name="connsiteY8" fmla="*/ 4147226 h 4332302"/>
              <a:gd name="connsiteX9" fmla="*/ 7816495 w 8024674"/>
              <a:gd name="connsiteY9" fmla="*/ 4332302 h 4332302"/>
              <a:gd name="connsiteX10" fmla="*/ 185076 w 8024674"/>
              <a:gd name="connsiteY10" fmla="*/ 4332302 h 4332302"/>
              <a:gd name="connsiteX11" fmla="*/ 0 w 8024674"/>
              <a:gd name="connsiteY11" fmla="*/ 4147226 h 4332302"/>
              <a:gd name="connsiteX12" fmla="*/ 0 w 8024674"/>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169169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13557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0335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571" h="4332302">
                <a:moveTo>
                  <a:pt x="0" y="185076"/>
                </a:moveTo>
                <a:cubicBezTo>
                  <a:pt x="0" y="82861"/>
                  <a:pt x="82861" y="0"/>
                  <a:pt x="185076" y="0"/>
                </a:cubicBezTo>
                <a:lnTo>
                  <a:pt x="3786033" y="17755"/>
                </a:lnTo>
                <a:cubicBezTo>
                  <a:pt x="3994781" y="17755"/>
                  <a:pt x="3971110" y="73983"/>
                  <a:pt x="3971110" y="273852"/>
                </a:cubicBezTo>
                <a:cubicBezTo>
                  <a:pt x="3978481" y="358168"/>
                  <a:pt x="3985851" y="1518045"/>
                  <a:pt x="3975467" y="1673382"/>
                </a:cubicBezTo>
                <a:cubicBezTo>
                  <a:pt x="3984345" y="1853894"/>
                  <a:pt x="4002099" y="1908422"/>
                  <a:pt x="4197408" y="1911382"/>
                </a:cubicBezTo>
                <a:cubicBezTo>
                  <a:pt x="4286185" y="1926178"/>
                  <a:pt x="7641945" y="1915191"/>
                  <a:pt x="7730722" y="1947742"/>
                </a:cubicBezTo>
                <a:cubicBezTo>
                  <a:pt x="8026644" y="1949855"/>
                  <a:pt x="8002969" y="1971870"/>
                  <a:pt x="7997050" y="2223404"/>
                </a:cubicBezTo>
                <a:cubicBezTo>
                  <a:pt x="8004475" y="2335300"/>
                  <a:pt x="7994146" y="3626957"/>
                  <a:pt x="8001571" y="4147226"/>
                </a:cubicBezTo>
                <a:cubicBezTo>
                  <a:pt x="8001571" y="4249441"/>
                  <a:pt x="7918710" y="4332302"/>
                  <a:pt x="7816495" y="4332302"/>
                </a:cubicBezTo>
                <a:lnTo>
                  <a:pt x="185076" y="4332302"/>
                </a:lnTo>
                <a:cubicBezTo>
                  <a:pt x="82861" y="4332302"/>
                  <a:pt x="0" y="4249441"/>
                  <a:pt x="0" y="4147226"/>
                </a:cubicBezTo>
                <a:lnTo>
                  <a:pt x="0" y="18507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B67B49C8-9AA4-4114-965D-B1AAAF153F66}"/>
              </a:ext>
            </a:extLst>
          </p:cNvPr>
          <p:cNvSpPr/>
          <p:nvPr/>
        </p:nvSpPr>
        <p:spPr>
          <a:xfrm>
            <a:off x="483971" y="1337604"/>
            <a:ext cx="2478261" cy="30425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Environment model</a:t>
            </a:r>
            <a:endParaRPr kumimoji="1" lang="ja-JP" altLang="en-US" dirty="0">
              <a:solidFill>
                <a:srgbClr val="FF0000"/>
              </a:solidFill>
            </a:endParaRPr>
          </a:p>
        </p:txBody>
      </p:sp>
      <p:sp>
        <p:nvSpPr>
          <p:cNvPr id="38" name="四角形: 角を丸くする 37">
            <a:extLst>
              <a:ext uri="{FF2B5EF4-FFF2-40B4-BE49-F238E27FC236}">
                <a16:creationId xmlns:a16="http://schemas.microsoft.com/office/drawing/2014/main" id="{3045EA3D-96C9-451D-BE63-71A217F4D4CA}"/>
              </a:ext>
            </a:extLst>
          </p:cNvPr>
          <p:cNvSpPr/>
          <p:nvPr/>
        </p:nvSpPr>
        <p:spPr>
          <a:xfrm>
            <a:off x="668699" y="1688613"/>
            <a:ext cx="1729426" cy="323148"/>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00FF"/>
                </a:solidFill>
              </a:rPr>
              <a:t>Channel model</a:t>
            </a:r>
            <a:endParaRPr kumimoji="1" lang="ja-JP" altLang="en-US" dirty="0">
              <a:solidFill>
                <a:srgbClr val="0000FF"/>
              </a:solidFill>
            </a:endParaRPr>
          </a:p>
        </p:txBody>
      </p:sp>
      <p:sp>
        <p:nvSpPr>
          <p:cNvPr id="9" name="楕円 8">
            <a:extLst>
              <a:ext uri="{FF2B5EF4-FFF2-40B4-BE49-F238E27FC236}">
                <a16:creationId xmlns:a16="http://schemas.microsoft.com/office/drawing/2014/main" id="{1ABED247-3316-4BFB-9B39-24347F0294EB}"/>
              </a:ext>
            </a:extLst>
          </p:cNvPr>
          <p:cNvSpPr/>
          <p:nvPr/>
        </p:nvSpPr>
        <p:spPr>
          <a:xfrm>
            <a:off x="6321605" y="1350501"/>
            <a:ext cx="1549400" cy="1035080"/>
          </a:xfrm>
          <a:prstGeom prst="ellipse">
            <a:avLst/>
          </a:prstGeom>
          <a:solidFill>
            <a:schemeClr val="accent3"/>
          </a:solidFill>
          <a:ln w="28575">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24" name="楕円 23">
            <a:extLst>
              <a:ext uri="{FF2B5EF4-FFF2-40B4-BE49-F238E27FC236}">
                <a16:creationId xmlns:a16="http://schemas.microsoft.com/office/drawing/2014/main" id="{D0D87082-C46F-43B1-A989-CC135DF89CC4}"/>
              </a:ext>
            </a:extLst>
          </p:cNvPr>
          <p:cNvSpPr/>
          <p:nvPr/>
        </p:nvSpPr>
        <p:spPr>
          <a:xfrm>
            <a:off x="6185092" y="2426922"/>
            <a:ext cx="1045229"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EMC</a:t>
            </a:r>
            <a:endParaRPr kumimoji="1" lang="ja-JP" altLang="en-US" dirty="0"/>
          </a:p>
        </p:txBody>
      </p:sp>
      <p:sp>
        <p:nvSpPr>
          <p:cNvPr id="25" name="楕円 24">
            <a:extLst>
              <a:ext uri="{FF2B5EF4-FFF2-40B4-BE49-F238E27FC236}">
                <a16:creationId xmlns:a16="http://schemas.microsoft.com/office/drawing/2014/main" id="{02254E7D-9C70-4D89-8393-320FE00BEA84}"/>
              </a:ext>
            </a:extLst>
          </p:cNvPr>
          <p:cNvSpPr/>
          <p:nvPr/>
        </p:nvSpPr>
        <p:spPr>
          <a:xfrm>
            <a:off x="7232811" y="2473882"/>
            <a:ext cx="1469550"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26" name="楕円 25">
            <a:extLst>
              <a:ext uri="{FF2B5EF4-FFF2-40B4-BE49-F238E27FC236}">
                <a16:creationId xmlns:a16="http://schemas.microsoft.com/office/drawing/2014/main" id="{1A353C60-1450-4B0D-950E-9D0F581E0A23}"/>
              </a:ext>
            </a:extLst>
          </p:cNvPr>
          <p:cNvSpPr/>
          <p:nvPr/>
        </p:nvSpPr>
        <p:spPr>
          <a:xfrm>
            <a:off x="4604911" y="2240132"/>
            <a:ext cx="1549400" cy="1063365"/>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Other wireless systems</a:t>
            </a:r>
            <a:endParaRPr kumimoji="1" lang="ja-JP" altLang="en-US" dirty="0"/>
          </a:p>
        </p:txBody>
      </p:sp>
      <p:sp>
        <p:nvSpPr>
          <p:cNvPr id="29" name="テキスト ボックス 28">
            <a:extLst>
              <a:ext uri="{FF2B5EF4-FFF2-40B4-BE49-F238E27FC236}">
                <a16:creationId xmlns:a16="http://schemas.microsoft.com/office/drawing/2014/main" id="{1B033A98-036E-48CF-B45C-4BB1CC3845F8}"/>
              </a:ext>
            </a:extLst>
          </p:cNvPr>
          <p:cNvSpPr txBox="1"/>
          <p:nvPr/>
        </p:nvSpPr>
        <p:spPr>
          <a:xfrm>
            <a:off x="4743095" y="1520522"/>
            <a:ext cx="1722580" cy="646331"/>
          </a:xfrm>
          <a:prstGeom prst="rect">
            <a:avLst/>
          </a:prstGeom>
          <a:noFill/>
        </p:spPr>
        <p:txBody>
          <a:bodyPr wrap="square">
            <a:spAutoFit/>
          </a:bodyPr>
          <a:lstStyle/>
          <a:p>
            <a:pPr algn="ctr"/>
            <a:r>
              <a:rPr lang="en-US" altLang="ja-JP" dirty="0"/>
              <a:t>Environment model</a:t>
            </a:r>
            <a:endParaRPr kumimoji="1" lang="ja-JP" altLang="en-US" dirty="0"/>
          </a:p>
        </p:txBody>
      </p:sp>
      <p:sp>
        <p:nvSpPr>
          <p:cNvPr id="31" name="楕円 30">
            <a:extLst>
              <a:ext uri="{FF2B5EF4-FFF2-40B4-BE49-F238E27FC236}">
                <a16:creationId xmlns:a16="http://schemas.microsoft.com/office/drawing/2014/main" id="{42E51FA5-F380-444F-A447-FC9DF71CE5F4}"/>
              </a:ext>
            </a:extLst>
          </p:cNvPr>
          <p:cNvSpPr/>
          <p:nvPr/>
        </p:nvSpPr>
        <p:spPr>
          <a:xfrm>
            <a:off x="5818173" y="3054192"/>
            <a:ext cx="2220782"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Time-varying modeling</a:t>
            </a:r>
            <a:endParaRPr kumimoji="1" lang="ja-JP" altLang="en-US" dirty="0"/>
          </a:p>
        </p:txBody>
      </p:sp>
      <p:sp>
        <p:nvSpPr>
          <p:cNvPr id="39" name="テキスト ボックス 38">
            <a:extLst>
              <a:ext uri="{FF2B5EF4-FFF2-40B4-BE49-F238E27FC236}">
                <a16:creationId xmlns:a16="http://schemas.microsoft.com/office/drawing/2014/main" id="{6A5DBD4A-77BB-43AE-83C9-90FF41899AC2}"/>
              </a:ext>
            </a:extLst>
          </p:cNvPr>
          <p:cNvSpPr txBox="1"/>
          <p:nvPr/>
        </p:nvSpPr>
        <p:spPr>
          <a:xfrm>
            <a:off x="7869314" y="4657545"/>
            <a:ext cx="1185786"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0" name="テキスト ボックス 39">
            <a:extLst>
              <a:ext uri="{FF2B5EF4-FFF2-40B4-BE49-F238E27FC236}">
                <a16:creationId xmlns:a16="http://schemas.microsoft.com/office/drawing/2014/main" id="{F14B1433-EF63-4A33-9DE1-9EE432074E72}"/>
              </a:ext>
            </a:extLst>
          </p:cNvPr>
          <p:cNvSpPr txBox="1"/>
          <p:nvPr/>
        </p:nvSpPr>
        <p:spPr>
          <a:xfrm>
            <a:off x="2463183" y="5193536"/>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1" name="テキスト ボックス 40">
            <a:extLst>
              <a:ext uri="{FF2B5EF4-FFF2-40B4-BE49-F238E27FC236}">
                <a16:creationId xmlns:a16="http://schemas.microsoft.com/office/drawing/2014/main" id="{42E98789-D277-42B2-BBCB-44CA3AEF9ABC}"/>
              </a:ext>
            </a:extLst>
          </p:cNvPr>
          <p:cNvSpPr txBox="1"/>
          <p:nvPr/>
        </p:nvSpPr>
        <p:spPr>
          <a:xfrm>
            <a:off x="6406591" y="5917203"/>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2" name="テキスト ボックス 41">
            <a:extLst>
              <a:ext uri="{FF2B5EF4-FFF2-40B4-BE49-F238E27FC236}">
                <a16:creationId xmlns:a16="http://schemas.microsoft.com/office/drawing/2014/main" id="{8E2C9F46-E9B2-4583-BDCB-9842925AA512}"/>
              </a:ext>
            </a:extLst>
          </p:cNvPr>
          <p:cNvSpPr txBox="1"/>
          <p:nvPr/>
        </p:nvSpPr>
        <p:spPr>
          <a:xfrm>
            <a:off x="5225134" y="3898641"/>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3" name="テキスト ボックス 42">
            <a:extLst>
              <a:ext uri="{FF2B5EF4-FFF2-40B4-BE49-F238E27FC236}">
                <a16:creationId xmlns:a16="http://schemas.microsoft.com/office/drawing/2014/main" id="{6B048BC4-D561-4394-8BCC-FF2A039B74D4}"/>
              </a:ext>
            </a:extLst>
          </p:cNvPr>
          <p:cNvSpPr txBox="1"/>
          <p:nvPr/>
        </p:nvSpPr>
        <p:spPr>
          <a:xfrm>
            <a:off x="8226649" y="635737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28" name="テキスト ボックス 27">
            <a:extLst>
              <a:ext uri="{FF2B5EF4-FFF2-40B4-BE49-F238E27FC236}">
                <a16:creationId xmlns:a16="http://schemas.microsoft.com/office/drawing/2014/main" id="{92F8E5BE-83A0-4D8C-B817-46AA0F2D1EC8}"/>
              </a:ext>
            </a:extLst>
          </p:cNvPr>
          <p:cNvSpPr txBox="1"/>
          <p:nvPr/>
        </p:nvSpPr>
        <p:spPr>
          <a:xfrm>
            <a:off x="6574215" y="565175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30" name="テキスト ボックス 29">
            <a:extLst>
              <a:ext uri="{FF2B5EF4-FFF2-40B4-BE49-F238E27FC236}">
                <a16:creationId xmlns:a16="http://schemas.microsoft.com/office/drawing/2014/main" id="{21E1FBCF-45A7-43DA-8D59-7555287C9B50}"/>
              </a:ext>
            </a:extLst>
          </p:cNvPr>
          <p:cNvSpPr txBox="1"/>
          <p:nvPr/>
        </p:nvSpPr>
        <p:spPr>
          <a:xfrm>
            <a:off x="3955369" y="4197457"/>
            <a:ext cx="923019"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32" name="テキスト ボックス 31">
            <a:extLst>
              <a:ext uri="{FF2B5EF4-FFF2-40B4-BE49-F238E27FC236}">
                <a16:creationId xmlns:a16="http://schemas.microsoft.com/office/drawing/2014/main" id="{12011BB9-FC92-447A-8F4B-A5EDF30FB48F}"/>
              </a:ext>
            </a:extLst>
          </p:cNvPr>
          <p:cNvSpPr txBox="1"/>
          <p:nvPr/>
        </p:nvSpPr>
        <p:spPr>
          <a:xfrm>
            <a:off x="1917166" y="1994592"/>
            <a:ext cx="1901865" cy="261610"/>
          </a:xfrm>
          <a:prstGeom prst="rect">
            <a:avLst/>
          </a:prstGeom>
          <a:noFill/>
        </p:spPr>
        <p:txBody>
          <a:bodyPr wrap="square">
            <a:spAutoFit/>
          </a:bodyPr>
          <a:lstStyle/>
          <a:p>
            <a:pPr algn="ctr"/>
            <a:r>
              <a:rPr lang="en-US" altLang="ja-JP" sz="1100" dirty="0">
                <a:solidFill>
                  <a:srgbClr val="0000FF"/>
                </a:solidFill>
              </a:rPr>
              <a:t>※IEEE802.15.6-2012</a:t>
            </a:r>
            <a:endParaRPr kumimoji="1" lang="ja-JP" altLang="en-US" sz="1100" dirty="0">
              <a:solidFill>
                <a:srgbClr val="0000FF"/>
              </a:solidFill>
            </a:endParaRPr>
          </a:p>
        </p:txBody>
      </p:sp>
      <p:sp>
        <p:nvSpPr>
          <p:cNvPr id="45" name="テキスト ボックス 44">
            <a:extLst>
              <a:ext uri="{FF2B5EF4-FFF2-40B4-BE49-F238E27FC236}">
                <a16:creationId xmlns:a16="http://schemas.microsoft.com/office/drawing/2014/main" id="{45890106-D57D-4E69-985A-8DAD1239B091}"/>
              </a:ext>
            </a:extLst>
          </p:cNvPr>
          <p:cNvSpPr txBox="1"/>
          <p:nvPr/>
        </p:nvSpPr>
        <p:spPr>
          <a:xfrm>
            <a:off x="2758237" y="1254929"/>
            <a:ext cx="2026528" cy="430887"/>
          </a:xfrm>
          <a:prstGeom prst="rect">
            <a:avLst/>
          </a:prstGeom>
          <a:noFill/>
        </p:spPr>
        <p:txBody>
          <a:bodyPr wrap="square">
            <a:spAutoFit/>
          </a:bodyPr>
          <a:lstStyle/>
          <a:p>
            <a:pPr algn="ctr"/>
            <a:r>
              <a:rPr lang="en-US" altLang="ja-JP" sz="1100" dirty="0">
                <a:solidFill>
                  <a:srgbClr val="FF0000"/>
                </a:solidFill>
              </a:rPr>
              <a:t>※will be defined in this amendment</a:t>
            </a:r>
            <a:endParaRPr kumimoji="1" lang="ja-JP" altLang="en-US" sz="1100" dirty="0">
              <a:solidFill>
                <a:srgbClr val="FF0000"/>
              </a:solidFill>
            </a:endParaRPr>
          </a:p>
        </p:txBody>
      </p:sp>
      <p:sp>
        <p:nvSpPr>
          <p:cNvPr id="36" name="テキスト ボックス 35">
            <a:extLst>
              <a:ext uri="{FF2B5EF4-FFF2-40B4-BE49-F238E27FC236}">
                <a16:creationId xmlns:a16="http://schemas.microsoft.com/office/drawing/2014/main" id="{22B34549-0CCF-452D-A258-312D03E25E00}"/>
              </a:ext>
            </a:extLst>
          </p:cNvPr>
          <p:cNvSpPr txBox="1"/>
          <p:nvPr/>
        </p:nvSpPr>
        <p:spPr>
          <a:xfrm>
            <a:off x="4614570" y="5455146"/>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47" name="テキスト ボックス 46">
            <a:extLst>
              <a:ext uri="{FF2B5EF4-FFF2-40B4-BE49-F238E27FC236}">
                <a16:creationId xmlns:a16="http://schemas.microsoft.com/office/drawing/2014/main" id="{427D9180-DA29-41DF-A527-E84354F0ABF9}"/>
              </a:ext>
            </a:extLst>
          </p:cNvPr>
          <p:cNvSpPr txBox="1"/>
          <p:nvPr/>
        </p:nvSpPr>
        <p:spPr>
          <a:xfrm>
            <a:off x="7353774" y="5564377"/>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8" name="テキスト ボックス 47">
            <a:extLst>
              <a:ext uri="{FF2B5EF4-FFF2-40B4-BE49-F238E27FC236}">
                <a16:creationId xmlns:a16="http://schemas.microsoft.com/office/drawing/2014/main" id="{B275F792-A410-49D3-83D9-2A988D7488C8}"/>
              </a:ext>
            </a:extLst>
          </p:cNvPr>
          <p:cNvSpPr txBox="1"/>
          <p:nvPr/>
        </p:nvSpPr>
        <p:spPr>
          <a:xfrm>
            <a:off x="8678014" y="5564377"/>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49" name="テキスト ボックス 48">
            <a:extLst>
              <a:ext uri="{FF2B5EF4-FFF2-40B4-BE49-F238E27FC236}">
                <a16:creationId xmlns:a16="http://schemas.microsoft.com/office/drawing/2014/main" id="{ACFEB1C1-8A2B-4940-9778-E41DCBD35866}"/>
              </a:ext>
            </a:extLst>
          </p:cNvPr>
          <p:cNvSpPr txBox="1"/>
          <p:nvPr/>
        </p:nvSpPr>
        <p:spPr>
          <a:xfrm>
            <a:off x="7688199" y="5640937"/>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50" name="テキスト ボックス 49">
            <a:extLst>
              <a:ext uri="{FF2B5EF4-FFF2-40B4-BE49-F238E27FC236}">
                <a16:creationId xmlns:a16="http://schemas.microsoft.com/office/drawing/2014/main" id="{8740FB93-7513-42EF-9957-3ADD630B8579}"/>
              </a:ext>
            </a:extLst>
          </p:cNvPr>
          <p:cNvSpPr txBox="1"/>
          <p:nvPr/>
        </p:nvSpPr>
        <p:spPr>
          <a:xfrm>
            <a:off x="5855810" y="5287427"/>
            <a:ext cx="2914236" cy="261610"/>
          </a:xfrm>
          <a:prstGeom prst="rect">
            <a:avLst/>
          </a:prstGeom>
          <a:noFill/>
        </p:spPr>
        <p:txBody>
          <a:bodyPr wrap="square">
            <a:spAutoFit/>
          </a:bodyPr>
          <a:lstStyle/>
          <a:p>
            <a:r>
              <a:rPr lang="en-US" altLang="ja-JP" sz="1100" b="0" dirty="0">
                <a:solidFill>
                  <a:srgbClr val="FF0000"/>
                </a:solidFill>
              </a:rPr>
              <a:t>※Comments in May</a:t>
            </a:r>
            <a:r>
              <a:rPr lang="ja-JP" altLang="en-US" sz="1100" b="0" dirty="0">
                <a:solidFill>
                  <a:srgbClr val="FF0000"/>
                </a:solidFill>
              </a:rPr>
              <a:t> </a:t>
            </a:r>
            <a:r>
              <a:rPr lang="en-US" altLang="ja-JP" sz="1100" b="0" dirty="0">
                <a:solidFill>
                  <a:srgbClr val="FF0000"/>
                </a:solidFill>
              </a:rPr>
              <a:t>2021.</a:t>
            </a:r>
            <a:endParaRPr lang="ja-JP" altLang="en-US" sz="1100" dirty="0">
              <a:solidFill>
                <a:srgbClr val="FF0000"/>
              </a:solidFill>
            </a:endParaRPr>
          </a:p>
        </p:txBody>
      </p:sp>
    </p:spTree>
    <p:extLst>
      <p:ext uri="{BB962C8B-B14F-4D97-AF65-F5344CB8AC3E}">
        <p14:creationId xmlns:p14="http://schemas.microsoft.com/office/powerpoint/2010/main" val="501960886"/>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10341</TotalTime>
  <Words>3777</Words>
  <Application>Microsoft Office PowerPoint</Application>
  <PresentationFormat>画面に合わせる (4:3)</PresentationFormat>
  <Paragraphs>670</Paragraphs>
  <Slides>30</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30</vt:i4>
      </vt:variant>
    </vt:vector>
  </HeadingPairs>
  <TitlesOfParts>
    <vt:vector size="39" baseType="lpstr">
      <vt:lpstr>HGSｺﾞｼｯｸE</vt:lpstr>
      <vt:lpstr>TimesNewRomanPS-BoldMT</vt:lpstr>
      <vt:lpstr>TimesNewRomanPSMT</vt:lpstr>
      <vt:lpstr>Times-Roman</vt:lpstr>
      <vt:lpstr>游ゴシック</vt:lpstr>
      <vt:lpstr>Arial</vt:lpstr>
      <vt:lpstr>Times New Roman</vt:lpstr>
      <vt:lpstr>Wingdings</vt:lpstr>
      <vt:lpstr>Default Design</vt:lpstr>
      <vt:lpstr>PowerPoint プレゼンテーション</vt:lpstr>
      <vt:lpstr>Summary of Channel and Environmental Modeling Activities for BANs on TG15.6ma </vt:lpstr>
      <vt:lpstr>PowerPoint プレゼンテーション</vt:lpstr>
      <vt:lpstr>Channel models and scenarios in IEEE802.15.6-2012</vt:lpstr>
      <vt:lpstr>Channel models and scenarios in IEEE802.15.6ma</vt:lpstr>
      <vt:lpstr>Channel models and scenarios in IEEE802.15.6ma</vt:lpstr>
      <vt:lpstr>Classification of Channel and Environment Models for Human and Vehicle Body Area Networks (HBAN&amp;VBAN)</vt:lpstr>
      <vt:lpstr>PowerPoint プレゼンテーション</vt:lpstr>
      <vt:lpstr>Channel and Environmental Models</vt:lpstr>
      <vt:lpstr>PowerPoint プレゼンテーション</vt:lpstr>
      <vt:lpstr>Environment Model in Vehicle</vt:lpstr>
      <vt:lpstr>Channel and Environmental models between VBAN and HBAN</vt:lpstr>
      <vt:lpstr>PowerPoint プレゼンテーション</vt:lpstr>
      <vt:lpstr>Engine/Motor Room Environment</vt:lpstr>
      <vt:lpstr>Environment models that can be applicable against different type of vehicles</vt:lpstr>
      <vt:lpstr>PowerPoint プレゼンテーション</vt:lpstr>
      <vt:lpstr>Use cases</vt:lpstr>
      <vt:lpstr>Use cases</vt:lpstr>
      <vt:lpstr>Models between VBAN and HBAN</vt:lpstr>
      <vt:lpstr>Channel and Environmental models of VBAN</vt:lpstr>
      <vt:lpstr>Scenario 8</vt:lpstr>
      <vt:lpstr>Scenario 8’ for BUS</vt:lpstr>
      <vt:lpstr>Scenario 10</vt:lpstr>
      <vt:lpstr>Scenario 13</vt:lpstr>
      <vt:lpstr>Dynamic Channel Models Situations</vt:lpstr>
      <vt:lpstr>Dynamic on-body channel modeling</vt:lpstr>
      <vt:lpstr>Dynamic off-body channel modeling</vt:lpstr>
      <vt:lpstr>Summary</vt:lpstr>
      <vt:lpstr>PowerPoint プレゼンテーション</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Kobayashi Takumi</cp:lastModifiedBy>
  <cp:revision>410</cp:revision>
  <dcterms:created xsi:type="dcterms:W3CDTF">2021-04-23T05:27:11Z</dcterms:created>
  <dcterms:modified xsi:type="dcterms:W3CDTF">2022-07-13T06:13:52Z</dcterms:modified>
</cp:coreProperties>
</file>