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1"/>
  </p:notesMasterIdLst>
  <p:sldIdLst>
    <p:sldId id="264" r:id="rId2"/>
    <p:sldId id="256" r:id="rId3"/>
    <p:sldId id="369" r:id="rId4"/>
    <p:sldId id="375" r:id="rId5"/>
    <p:sldId id="274" r:id="rId6"/>
    <p:sldId id="257" r:id="rId7"/>
    <p:sldId id="377" r:id="rId8"/>
    <p:sldId id="266" r:id="rId9"/>
    <p:sldId id="275" r:id="rId10"/>
    <p:sldId id="258" r:id="rId11"/>
    <p:sldId id="378" r:id="rId12"/>
    <p:sldId id="379" r:id="rId13"/>
    <p:sldId id="370" r:id="rId14"/>
    <p:sldId id="263" r:id="rId15"/>
    <p:sldId id="371" r:id="rId16"/>
    <p:sldId id="323" r:id="rId17"/>
    <p:sldId id="344" r:id="rId18"/>
    <p:sldId id="350" r:id="rId19"/>
    <p:sldId id="300" r:id="rId20"/>
    <p:sldId id="331" r:id="rId21"/>
    <p:sldId id="354" r:id="rId22"/>
    <p:sldId id="356" r:id="rId23"/>
    <p:sldId id="357" r:id="rId24"/>
    <p:sldId id="359" r:id="rId25"/>
    <p:sldId id="373" r:id="rId26"/>
    <p:sldId id="374" r:id="rId27"/>
    <p:sldId id="367" r:id="rId28"/>
    <p:sldId id="376" r:id="rId29"/>
    <p:sldId id="368" r:id="rId30"/>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May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May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15-22-0091-01-006a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ea typeface="Times New Roman"/>
                <a:cs typeface="Times New Roman"/>
                <a:sym typeface="Times New Roman"/>
              </a:rPr>
              <a:t>May</a:t>
            </a:r>
            <a:r>
              <a:rPr kumimoji="0" lang="en-US" sz="1600" b="0" kern="0" dirty="0">
                <a:latin typeface="Times New Roman"/>
                <a:ea typeface="Times New Roman"/>
                <a:cs typeface="Times New Roman"/>
                <a:sym typeface="Times New Roman"/>
              </a:rPr>
              <a:t> 10</a:t>
            </a:r>
            <a:r>
              <a:rPr kumimoji="0" lang="en-US" sz="1600" b="0" kern="0" baseline="30000" dirty="0">
                <a:latin typeface="Times New Roman"/>
                <a:ea typeface="Times New Roman"/>
                <a:cs typeface="Times New Roman"/>
                <a:sym typeface="Times New Roman"/>
              </a:rPr>
              <a:t>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May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May 2022</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71858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157365" y="2020031"/>
            <a:ext cx="2103532"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3"/>
            <a:ext cx="2570379" cy="369332"/>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t>Considered similar</a:t>
            </a:r>
            <a:endParaRPr lang="ja-JP" altLang="en-US" dirty="0"/>
          </a:p>
        </p:txBody>
      </p:sp>
    </p:spTree>
    <p:extLst>
      <p:ext uri="{BB962C8B-B14F-4D97-AF65-F5344CB8AC3E}">
        <p14:creationId xmlns:p14="http://schemas.microsoft.com/office/powerpoint/2010/main" val="102924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May 2022</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May 2022</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May 2022</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May 2022</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May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8761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May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30128" y="1770375"/>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36" name="楕円 55">
            <a:extLst>
              <a:ext uri="{FF2B5EF4-FFF2-40B4-BE49-F238E27FC236}">
                <a16:creationId xmlns:a16="http://schemas.microsoft.com/office/drawing/2014/main" id="{11C1C7DF-BB0F-493D-8663-A4CAACC52AF3}"/>
              </a:ext>
            </a:extLst>
          </p:cNvPr>
          <p:cNvSpPr/>
          <p:nvPr/>
        </p:nvSpPr>
        <p:spPr>
          <a:xfrm>
            <a:off x="2426869" y="263626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72776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1994257"/>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1992078"/>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1975809"/>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1969967"/>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1994257"/>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1909708"/>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1911723"/>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853023345"/>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029625"/>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2816493"/>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0497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3126182103"/>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402126"/>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289348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May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193179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4226625742"/>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491603"/>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100788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May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24</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9DAB2-CB1B-4330-BF62-2AFFAC978390}"/>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DF930FC0-E787-4D39-BDE1-5EEEAF8DE78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046421C-2EEF-40EC-83B4-658C2BD270A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210051F8-EEBA-4045-8B9B-72B3A3059243}"/>
              </a:ext>
            </a:extLst>
          </p:cNvPr>
          <p:cNvSpPr>
            <a:spLocks noGrp="1"/>
          </p:cNvSpPr>
          <p:nvPr>
            <p:ph type="title"/>
          </p:nvPr>
        </p:nvSpPr>
        <p:spPr/>
        <p:txBody>
          <a:bodyPr/>
          <a:lstStyle/>
          <a:p>
            <a:r>
              <a:rPr kumimoji="1" lang="en-US" altLang="ja-JP" dirty="0"/>
              <a:t>Dynamic on-body channel modeling</a:t>
            </a:r>
            <a:endParaRPr kumimoji="1" lang="ja-JP" altLang="en-US" dirty="0"/>
          </a:p>
        </p:txBody>
      </p:sp>
      <p:sp>
        <p:nvSpPr>
          <p:cNvPr id="7" name="テキスト ボックス 6">
            <a:extLst>
              <a:ext uri="{FF2B5EF4-FFF2-40B4-BE49-F238E27FC236}">
                <a16:creationId xmlns:a16="http://schemas.microsoft.com/office/drawing/2014/main" id="{2FAD2FFE-6549-471E-B0A4-57D6D4DF0C7D}"/>
              </a:ext>
            </a:extLst>
          </p:cNvPr>
          <p:cNvSpPr txBox="1"/>
          <p:nvPr/>
        </p:nvSpPr>
        <p:spPr>
          <a:xfrm>
            <a:off x="142694" y="1305886"/>
            <a:ext cx="7772399" cy="646331"/>
          </a:xfrm>
          <a:prstGeom prst="rect">
            <a:avLst/>
          </a:prstGeom>
          <a:noFill/>
          <a:ln>
            <a:solidFill>
              <a:schemeClr val="tx2"/>
            </a:solidFill>
          </a:ln>
        </p:spPr>
        <p:txBody>
          <a:bodyPr wrap="square">
            <a:spAutoFit/>
          </a:bodyPr>
          <a:lstStyle/>
          <a:p>
            <a:r>
              <a:rPr lang="en-US" altLang="ja-JP" b="0" dirty="0">
                <a:solidFill>
                  <a:srgbClr val="000000"/>
                </a:solidFill>
                <a:effectLst/>
                <a:latin typeface="Times-Roman"/>
              </a:rPr>
              <a:t>Timo </a:t>
            </a:r>
            <a:r>
              <a:rPr lang="en-US" altLang="ja-JP" b="0" dirty="0" err="1">
                <a:solidFill>
                  <a:srgbClr val="000000"/>
                </a:solidFill>
                <a:effectLst/>
                <a:latin typeface="Times-Roman"/>
              </a:rPr>
              <a:t>Kumpuniemi</a:t>
            </a:r>
            <a:r>
              <a:rPr lang="en-US" altLang="ja-JP" b="0" dirty="0">
                <a:solidFill>
                  <a:srgbClr val="000000"/>
                </a:solidFill>
                <a:effectLst/>
                <a:latin typeface="Times-Roman"/>
              </a:rPr>
              <a:t>, Matti </a:t>
            </a:r>
            <a:r>
              <a:rPr lang="en-US" altLang="ja-JP" b="0" dirty="0" err="1">
                <a:solidFill>
                  <a:srgbClr val="000000"/>
                </a:solidFill>
                <a:effectLst/>
                <a:latin typeface="Times-Roman"/>
              </a:rPr>
              <a:t>Hämäläinen</a:t>
            </a:r>
            <a:r>
              <a:rPr lang="en-US" altLang="ja-JP" b="0" dirty="0">
                <a:solidFill>
                  <a:srgbClr val="000000"/>
                </a:solidFill>
                <a:effectLst/>
                <a:latin typeface="Times-Roman"/>
              </a:rPr>
              <a:t>, </a:t>
            </a:r>
            <a:r>
              <a:rPr lang="en-US" altLang="ja-JP" b="0" dirty="0" err="1">
                <a:solidFill>
                  <a:srgbClr val="000000"/>
                </a:solidFill>
                <a:effectLst/>
                <a:latin typeface="Times-Roman"/>
              </a:rPr>
              <a:t>Kamya</a:t>
            </a:r>
            <a:r>
              <a:rPr lang="en-US" altLang="ja-JP" b="0" dirty="0">
                <a:solidFill>
                  <a:srgbClr val="000000"/>
                </a:solidFill>
                <a:effectLst/>
                <a:latin typeface="Times-Roman"/>
              </a:rPr>
              <a:t> </a:t>
            </a:r>
            <a:r>
              <a:rPr lang="en-US" altLang="ja-JP" b="0" dirty="0" err="1">
                <a:solidFill>
                  <a:srgbClr val="000000"/>
                </a:solidFill>
                <a:effectLst/>
                <a:latin typeface="Times-Roman"/>
              </a:rPr>
              <a:t>Yekeh</a:t>
            </a:r>
            <a:r>
              <a:rPr lang="en-US" altLang="ja-JP" b="0" dirty="0">
                <a:solidFill>
                  <a:srgbClr val="000000"/>
                </a:solidFill>
                <a:effectLst/>
                <a:latin typeface="Times-Roman"/>
              </a:rPr>
              <a:t> </a:t>
            </a:r>
            <a:r>
              <a:rPr lang="en-US" altLang="ja-JP" b="0" dirty="0" err="1">
                <a:solidFill>
                  <a:srgbClr val="000000"/>
                </a:solidFill>
                <a:effectLst/>
                <a:latin typeface="Times-Roman"/>
              </a:rPr>
              <a:t>Yazdandoost</a:t>
            </a:r>
            <a:r>
              <a:rPr lang="en-US" altLang="ja-JP" b="0" dirty="0">
                <a:solidFill>
                  <a:srgbClr val="000000"/>
                </a:solidFill>
                <a:effectLst/>
                <a:latin typeface="Times-Roman"/>
              </a:rPr>
              <a:t>, </a:t>
            </a:r>
            <a:r>
              <a:rPr lang="en-US" altLang="ja-JP" b="0" dirty="0" err="1">
                <a:solidFill>
                  <a:srgbClr val="000000"/>
                </a:solidFill>
                <a:effectLst/>
                <a:latin typeface="Times-Roman"/>
              </a:rPr>
              <a:t>Jari</a:t>
            </a:r>
            <a:r>
              <a:rPr lang="en-US" altLang="ja-JP" b="0" dirty="0">
                <a:solidFill>
                  <a:srgbClr val="000000"/>
                </a:solidFill>
                <a:effectLst/>
                <a:latin typeface="Times-Roman"/>
              </a:rPr>
              <a:t> </a:t>
            </a:r>
            <a:r>
              <a:rPr lang="en-US" altLang="ja-JP" b="0" dirty="0" err="1">
                <a:solidFill>
                  <a:srgbClr val="000000"/>
                </a:solidFill>
                <a:effectLst/>
                <a:latin typeface="Times-Roman"/>
              </a:rPr>
              <a:t>Iinatti</a:t>
            </a:r>
            <a:r>
              <a:rPr lang="en-US" altLang="ja-JP" b="0" dirty="0">
                <a:solidFill>
                  <a:srgbClr val="000000"/>
                </a:solidFill>
                <a:effectLst/>
                <a:latin typeface="Times-Roman"/>
              </a:rPr>
              <a:t>, “</a:t>
            </a:r>
            <a:r>
              <a:rPr lang="en-US" altLang="ja-JP" dirty="0">
                <a:solidFill>
                  <a:srgbClr val="000000"/>
                </a:solidFill>
                <a:effectLst/>
                <a:latin typeface="Times-Roman"/>
              </a:rPr>
              <a:t>Dynamic On-Body UWB Radio Channel Modeling</a:t>
            </a:r>
            <a:r>
              <a:rPr lang="en-US" altLang="ja-JP" b="0" dirty="0">
                <a:solidFill>
                  <a:srgbClr val="000000"/>
                </a:solidFill>
                <a:effectLst/>
                <a:latin typeface="Times-Roman"/>
              </a:rPr>
              <a:t>”, ISMICT2015, (2015)</a:t>
            </a:r>
            <a:endParaRPr lang="ja-JP" altLang="en-US" dirty="0"/>
          </a:p>
        </p:txBody>
      </p:sp>
      <p:grpSp>
        <p:nvGrpSpPr>
          <p:cNvPr id="14" name="グループ化 13">
            <a:extLst>
              <a:ext uri="{FF2B5EF4-FFF2-40B4-BE49-F238E27FC236}">
                <a16:creationId xmlns:a16="http://schemas.microsoft.com/office/drawing/2014/main" id="{4151E3F4-404A-4C5D-9A90-C064383080E8}"/>
              </a:ext>
            </a:extLst>
          </p:cNvPr>
          <p:cNvGrpSpPr/>
          <p:nvPr/>
        </p:nvGrpSpPr>
        <p:grpSpPr>
          <a:xfrm>
            <a:off x="272005" y="4622964"/>
            <a:ext cx="4027990" cy="1564000"/>
            <a:chOff x="313823" y="1318334"/>
            <a:chExt cx="4027990" cy="1564000"/>
          </a:xfrm>
        </p:grpSpPr>
        <p:pic>
          <p:nvPicPr>
            <p:cNvPr id="9" name="図 8">
              <a:extLst>
                <a:ext uri="{FF2B5EF4-FFF2-40B4-BE49-F238E27FC236}">
                  <a16:creationId xmlns:a16="http://schemas.microsoft.com/office/drawing/2014/main" id="{D815D9FE-E867-4723-BB52-45D43B3EC1BA}"/>
                </a:ext>
              </a:extLst>
            </p:cNvPr>
            <p:cNvPicPr>
              <a:picLocks noChangeAspect="1"/>
            </p:cNvPicPr>
            <p:nvPr/>
          </p:nvPicPr>
          <p:blipFill>
            <a:blip r:embed="rId2"/>
            <a:stretch>
              <a:fillRect/>
            </a:stretch>
          </p:blipFill>
          <p:spPr>
            <a:xfrm>
              <a:off x="313823" y="1508603"/>
              <a:ext cx="4027990" cy="1373731"/>
            </a:xfrm>
            <a:prstGeom prst="rect">
              <a:avLst/>
            </a:prstGeom>
          </p:spPr>
        </p:pic>
        <p:pic>
          <p:nvPicPr>
            <p:cNvPr id="11" name="図 10">
              <a:extLst>
                <a:ext uri="{FF2B5EF4-FFF2-40B4-BE49-F238E27FC236}">
                  <a16:creationId xmlns:a16="http://schemas.microsoft.com/office/drawing/2014/main" id="{DF1754EA-F0B4-4666-BE5F-7EA4EA78A960}"/>
                </a:ext>
              </a:extLst>
            </p:cNvPr>
            <p:cNvPicPr>
              <a:picLocks noChangeAspect="1"/>
            </p:cNvPicPr>
            <p:nvPr/>
          </p:nvPicPr>
          <p:blipFill>
            <a:blip r:embed="rId3"/>
            <a:stretch>
              <a:fillRect/>
            </a:stretch>
          </p:blipFill>
          <p:spPr>
            <a:xfrm>
              <a:off x="427580" y="1318334"/>
              <a:ext cx="3800475" cy="190500"/>
            </a:xfrm>
            <a:prstGeom prst="rect">
              <a:avLst/>
            </a:prstGeom>
          </p:spPr>
        </p:pic>
      </p:grpSp>
      <p:pic>
        <p:nvPicPr>
          <p:cNvPr id="13" name="図 12">
            <a:extLst>
              <a:ext uri="{FF2B5EF4-FFF2-40B4-BE49-F238E27FC236}">
                <a16:creationId xmlns:a16="http://schemas.microsoft.com/office/drawing/2014/main" id="{017DC5C6-DDF9-4D54-B531-53FAA7CA8627}"/>
              </a:ext>
            </a:extLst>
          </p:cNvPr>
          <p:cNvPicPr>
            <a:picLocks noChangeAspect="1"/>
          </p:cNvPicPr>
          <p:nvPr/>
        </p:nvPicPr>
        <p:blipFill>
          <a:blip r:embed="rId4"/>
          <a:stretch>
            <a:fillRect/>
          </a:stretch>
        </p:blipFill>
        <p:spPr>
          <a:xfrm>
            <a:off x="4572000" y="2267481"/>
            <a:ext cx="4027990" cy="3137483"/>
          </a:xfrm>
          <a:prstGeom prst="rect">
            <a:avLst/>
          </a:prstGeom>
        </p:spPr>
      </p:pic>
      <p:sp>
        <p:nvSpPr>
          <p:cNvPr id="16" name="テキスト ボックス 15">
            <a:extLst>
              <a:ext uri="{FF2B5EF4-FFF2-40B4-BE49-F238E27FC236}">
                <a16:creationId xmlns:a16="http://schemas.microsoft.com/office/drawing/2014/main" id="{156B6C09-A33A-496A-9022-34D939929BC4}"/>
              </a:ext>
            </a:extLst>
          </p:cNvPr>
          <p:cNvSpPr txBox="1"/>
          <p:nvPr/>
        </p:nvSpPr>
        <p:spPr>
          <a:xfrm>
            <a:off x="142694" y="2164276"/>
            <a:ext cx="4157301" cy="2308324"/>
          </a:xfrm>
          <a:prstGeom prst="rect">
            <a:avLst/>
          </a:prstGeom>
          <a:noFill/>
        </p:spPr>
        <p:txBody>
          <a:bodyPr wrap="square">
            <a:spAutoFit/>
          </a:bodyPr>
          <a:lstStyle/>
          <a:p>
            <a:pPr algn="just"/>
            <a:r>
              <a:rPr lang="en-US" altLang="ja-JP" b="0" dirty="0">
                <a:latin typeface="+mn-lt"/>
                <a:ea typeface="+mn-ea"/>
              </a:rPr>
              <a:t>Dynamic channel characteristics and parameters were derived categorizing the links into three classes: high, medium or low dynamics channels.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2015)  </a:t>
            </a:r>
            <a:r>
              <a:rPr lang="ja-JP" altLang="en-US" b="0" dirty="0">
                <a:latin typeface="+mn-lt"/>
                <a:ea typeface="+mn-ea"/>
              </a:rPr>
              <a:t>The work is based on frequency domain measurements with a vector network analyzer in an anechoic chamber at a 2-8 GHz frequency band</a:t>
            </a:r>
            <a:r>
              <a:rPr lang="en-US" altLang="ja-JP" b="0" dirty="0">
                <a:latin typeface="+mn-lt"/>
                <a:ea typeface="+mn-ea"/>
              </a:rPr>
              <a:t>.</a:t>
            </a:r>
            <a:endParaRPr lang="ja-JP" altLang="en-US" b="0" dirty="0">
              <a:latin typeface="+mn-lt"/>
              <a:ea typeface="+mn-ea"/>
            </a:endParaRPr>
          </a:p>
        </p:txBody>
      </p:sp>
      <p:sp>
        <p:nvSpPr>
          <p:cNvPr id="17" name="テキスト ボックス 16">
            <a:extLst>
              <a:ext uri="{FF2B5EF4-FFF2-40B4-BE49-F238E27FC236}">
                <a16:creationId xmlns:a16="http://schemas.microsoft.com/office/drawing/2014/main" id="{61368B26-8ADF-46D1-A898-6F855EB83C22}"/>
              </a:ext>
            </a:extLst>
          </p:cNvPr>
          <p:cNvSpPr txBox="1"/>
          <p:nvPr/>
        </p:nvSpPr>
        <p:spPr>
          <a:xfrm>
            <a:off x="4490139" y="5829082"/>
            <a:ext cx="4545795" cy="646331"/>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319070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4FF409-AB22-42DB-8EB1-00A01CCC2828}"/>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B9751FA4-2483-4C14-807B-4878F77125C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4FA248B2-E191-4B4A-AACE-4C478BCDA5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135F6D19-5396-44F6-B157-3F2EDA88CBD9}"/>
              </a:ext>
            </a:extLst>
          </p:cNvPr>
          <p:cNvSpPr>
            <a:spLocks noGrp="1"/>
          </p:cNvSpPr>
          <p:nvPr>
            <p:ph type="title"/>
          </p:nvPr>
        </p:nvSpPr>
        <p:spPr/>
        <p:txBody>
          <a:bodyPr/>
          <a:lstStyle/>
          <a:p>
            <a:r>
              <a:rPr kumimoji="1" lang="en-US" altLang="ja-JP" dirty="0"/>
              <a:t>Dynamic off-body channel modeling</a:t>
            </a:r>
            <a:endParaRPr kumimoji="1" lang="ja-JP" altLang="en-US" dirty="0"/>
          </a:p>
        </p:txBody>
      </p:sp>
      <p:sp>
        <p:nvSpPr>
          <p:cNvPr id="8" name="テキスト ボックス 7">
            <a:extLst>
              <a:ext uri="{FF2B5EF4-FFF2-40B4-BE49-F238E27FC236}">
                <a16:creationId xmlns:a16="http://schemas.microsoft.com/office/drawing/2014/main" id="{679A90C2-81B6-451B-89C8-914F6C0984C3}"/>
              </a:ext>
            </a:extLst>
          </p:cNvPr>
          <p:cNvSpPr txBox="1"/>
          <p:nvPr/>
        </p:nvSpPr>
        <p:spPr>
          <a:xfrm>
            <a:off x="234247" y="1353282"/>
            <a:ext cx="8215132" cy="830997"/>
          </a:xfrm>
          <a:prstGeom prst="rect">
            <a:avLst/>
          </a:prstGeom>
          <a:noFill/>
          <a:ln>
            <a:solidFill>
              <a:schemeClr val="tx2"/>
            </a:solidFill>
          </a:ln>
        </p:spPr>
        <p:txBody>
          <a:bodyPr wrap="square">
            <a:spAutoFit/>
          </a:bodyPr>
          <a:lstStyle>
            <a:defPPr>
              <a:defRPr lang="ja-JP"/>
            </a:defPPr>
            <a:lvl1pPr>
              <a:defRPr sz="1200" b="0" i="1">
                <a:solidFill>
                  <a:srgbClr val="000000"/>
                </a:solidFill>
                <a:effectLst/>
                <a:latin typeface="Times-Roman"/>
              </a:defRPr>
            </a:lvl1pPr>
          </a:lstStyle>
          <a:p>
            <a:r>
              <a:rPr lang="ja-JP" altLang="en-US" sz="1600" i="0" dirty="0"/>
              <a:t>Timo Kumpuniemi, Juha-Pekka Mäkelä, Matti Hämäläinen, Kamya Yekeh Yazdandoost, Jari Iinatti</a:t>
            </a:r>
            <a:r>
              <a:rPr lang="en-US" altLang="ja-JP" sz="1600" b="1" i="0" dirty="0"/>
              <a:t>, “</a:t>
            </a:r>
            <a:r>
              <a:rPr lang="ja-JP" altLang="en-US" sz="1600" b="1" i="0" dirty="0"/>
              <a:t>Measurements and Analysis on Dynamic Off-Body Radio Channels at UWB Frequencies</a:t>
            </a:r>
            <a:r>
              <a:rPr lang="en-US" altLang="ja-JP" sz="1600" b="1" i="0" dirty="0"/>
              <a:t>”</a:t>
            </a:r>
            <a:r>
              <a:rPr lang="en-US" altLang="ja-JP" sz="1600" i="0" dirty="0"/>
              <a:t>, ISMICT2019. (2019)</a:t>
            </a:r>
            <a:endParaRPr lang="ja-JP" altLang="en-US" sz="1600" i="0" dirty="0"/>
          </a:p>
        </p:txBody>
      </p:sp>
      <p:sp>
        <p:nvSpPr>
          <p:cNvPr id="9" name="テキスト ボックス 8">
            <a:extLst>
              <a:ext uri="{FF2B5EF4-FFF2-40B4-BE49-F238E27FC236}">
                <a16:creationId xmlns:a16="http://schemas.microsoft.com/office/drawing/2014/main" id="{DC3D6C4B-A01E-4A87-A170-15BDCA1E8D7C}"/>
              </a:ext>
            </a:extLst>
          </p:cNvPr>
          <p:cNvSpPr txBox="1"/>
          <p:nvPr/>
        </p:nvSpPr>
        <p:spPr>
          <a:xfrm>
            <a:off x="4541959" y="5644416"/>
            <a:ext cx="4572000" cy="830997"/>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
        <p:nvSpPr>
          <p:cNvPr id="10" name="テキスト ボックス 9">
            <a:extLst>
              <a:ext uri="{FF2B5EF4-FFF2-40B4-BE49-F238E27FC236}">
                <a16:creationId xmlns:a16="http://schemas.microsoft.com/office/drawing/2014/main" id="{359BF7F0-869C-458F-AFC8-2E2B5FA10286}"/>
              </a:ext>
            </a:extLst>
          </p:cNvPr>
          <p:cNvSpPr txBox="1"/>
          <p:nvPr/>
        </p:nvSpPr>
        <p:spPr>
          <a:xfrm>
            <a:off x="106480" y="2274838"/>
            <a:ext cx="4235333" cy="2308324"/>
          </a:xfrm>
          <a:prstGeom prst="rect">
            <a:avLst/>
          </a:prstGeom>
          <a:noFill/>
        </p:spPr>
        <p:txBody>
          <a:bodyPr wrap="square">
            <a:spAutoFit/>
          </a:bodyPr>
          <a:lstStyle/>
          <a:p>
            <a:pPr algn="just"/>
            <a:r>
              <a:rPr lang="en-US" altLang="ja-JP" sz="1800" b="0" i="0" dirty="0">
                <a:solidFill>
                  <a:srgbClr val="000000"/>
                </a:solidFill>
                <a:effectLst/>
                <a:latin typeface="TimesNewRomanPS-BoldMT"/>
              </a:rPr>
              <a:t>Dynamic </a:t>
            </a:r>
            <a:r>
              <a:rPr lang="en-US" altLang="ja-JP" sz="1800" b="0" i="0" dirty="0" err="1">
                <a:solidFill>
                  <a:srgbClr val="000000"/>
                </a:solidFill>
                <a:effectLst/>
                <a:latin typeface="TimesNewRomanPS-BoldMT"/>
              </a:rPr>
              <a:t>offbody</a:t>
            </a:r>
            <a:r>
              <a:rPr lang="en-US" altLang="ja-JP" sz="1800" b="0" i="0" dirty="0">
                <a:solidFill>
                  <a:srgbClr val="000000"/>
                </a:solidFill>
                <a:effectLst/>
                <a:latin typeface="TimesNewRomanPS-BoldMT"/>
              </a:rPr>
              <a:t> radio channels in an UWB frequency range for wireless BAN was presented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2019) . </a:t>
            </a:r>
            <a:r>
              <a:rPr lang="en-US" altLang="ja-JP" b="0" dirty="0">
                <a:latin typeface="+mn-lt"/>
                <a:ea typeface="+mn-ea"/>
              </a:rPr>
              <a:t>Ten frequencies were examined at two links, and the path loss values and standard</a:t>
            </a:r>
          </a:p>
          <a:p>
            <a:pPr algn="just"/>
            <a:r>
              <a:rPr lang="en-US" altLang="ja-JP" b="0" dirty="0">
                <a:latin typeface="+mn-lt"/>
                <a:ea typeface="+mn-ea"/>
              </a:rPr>
              <a:t>deviations were determined. Then, all the links were considered at three discrete frequencies. </a:t>
            </a:r>
            <a:endParaRPr lang="ja-JP" altLang="en-US" b="0" dirty="0">
              <a:latin typeface="+mn-lt"/>
              <a:ea typeface="+mn-ea"/>
            </a:endParaRPr>
          </a:p>
        </p:txBody>
      </p:sp>
      <p:pic>
        <p:nvPicPr>
          <p:cNvPr id="12" name="図 11">
            <a:extLst>
              <a:ext uri="{FF2B5EF4-FFF2-40B4-BE49-F238E27FC236}">
                <a16:creationId xmlns:a16="http://schemas.microsoft.com/office/drawing/2014/main" id="{CFE28678-8142-43D7-ACB2-3A535A8F4574}"/>
              </a:ext>
            </a:extLst>
          </p:cNvPr>
          <p:cNvPicPr>
            <a:picLocks noChangeAspect="1"/>
          </p:cNvPicPr>
          <p:nvPr/>
        </p:nvPicPr>
        <p:blipFill>
          <a:blip r:embed="rId2"/>
          <a:stretch>
            <a:fillRect/>
          </a:stretch>
        </p:blipFill>
        <p:spPr>
          <a:xfrm>
            <a:off x="106480" y="5090128"/>
            <a:ext cx="4435479" cy="1331233"/>
          </a:xfrm>
          <a:prstGeom prst="rect">
            <a:avLst/>
          </a:prstGeom>
        </p:spPr>
      </p:pic>
      <p:pic>
        <p:nvPicPr>
          <p:cNvPr id="14" name="図 13">
            <a:extLst>
              <a:ext uri="{FF2B5EF4-FFF2-40B4-BE49-F238E27FC236}">
                <a16:creationId xmlns:a16="http://schemas.microsoft.com/office/drawing/2014/main" id="{6624A439-F4AE-4997-9285-B0FF2200959E}"/>
              </a:ext>
            </a:extLst>
          </p:cNvPr>
          <p:cNvPicPr>
            <a:picLocks noChangeAspect="1"/>
          </p:cNvPicPr>
          <p:nvPr/>
        </p:nvPicPr>
        <p:blipFill>
          <a:blip r:embed="rId3"/>
          <a:stretch>
            <a:fillRect/>
          </a:stretch>
        </p:blipFill>
        <p:spPr>
          <a:xfrm>
            <a:off x="503238" y="4886034"/>
            <a:ext cx="3838575" cy="150042"/>
          </a:xfrm>
          <a:prstGeom prst="rect">
            <a:avLst/>
          </a:prstGeom>
        </p:spPr>
      </p:pic>
      <p:pic>
        <p:nvPicPr>
          <p:cNvPr id="16" name="図 15">
            <a:extLst>
              <a:ext uri="{FF2B5EF4-FFF2-40B4-BE49-F238E27FC236}">
                <a16:creationId xmlns:a16="http://schemas.microsoft.com/office/drawing/2014/main" id="{D0CC97B4-8651-4582-8BA9-DC32078EE0C5}"/>
              </a:ext>
            </a:extLst>
          </p:cNvPr>
          <p:cNvPicPr>
            <a:picLocks noChangeAspect="1"/>
          </p:cNvPicPr>
          <p:nvPr/>
        </p:nvPicPr>
        <p:blipFill>
          <a:blip r:embed="rId4"/>
          <a:stretch>
            <a:fillRect/>
          </a:stretch>
        </p:blipFill>
        <p:spPr>
          <a:xfrm>
            <a:off x="4934861" y="2252017"/>
            <a:ext cx="3786196" cy="3054410"/>
          </a:xfrm>
          <a:prstGeom prst="rect">
            <a:avLst/>
          </a:prstGeom>
        </p:spPr>
      </p:pic>
    </p:spTree>
    <p:extLst>
      <p:ext uri="{BB962C8B-B14F-4D97-AF65-F5344CB8AC3E}">
        <p14:creationId xmlns:p14="http://schemas.microsoft.com/office/powerpoint/2010/main" val="361918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5C7833-1908-4384-AF52-74073A0A99EC}"/>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55F25E00-D29B-42C4-B7DC-4DD601AB6959}"/>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DC91630-D881-4918-97F1-148A6806B0D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9F60DF15-B7D6-43F2-B955-11412066E63B}"/>
              </a:ext>
            </a:extLst>
          </p:cNvPr>
          <p:cNvSpPr>
            <a:spLocks noGrp="1"/>
          </p:cNvSpPr>
          <p:nvPr>
            <p:ph type="title"/>
          </p:nvPr>
        </p:nvSpPr>
        <p:spPr/>
        <p:txBody>
          <a:bodyPr/>
          <a:lstStyle/>
          <a:p>
            <a:r>
              <a:rPr kumimoji="1" lang="en-US" altLang="ja-JP" dirty="0"/>
              <a:t>Summary</a:t>
            </a:r>
            <a:endParaRPr kumimoji="1" lang="ja-JP" altLang="en-US" dirty="0"/>
          </a:p>
        </p:txBody>
      </p:sp>
      <p:sp>
        <p:nvSpPr>
          <p:cNvPr id="6" name="テキスト ボックス 5">
            <a:extLst>
              <a:ext uri="{FF2B5EF4-FFF2-40B4-BE49-F238E27FC236}">
                <a16:creationId xmlns:a16="http://schemas.microsoft.com/office/drawing/2014/main" id="{1FE9F3EC-F108-44B3-88D5-F65212C9388B}"/>
              </a:ext>
            </a:extLst>
          </p:cNvPr>
          <p:cNvSpPr txBox="1"/>
          <p:nvPr/>
        </p:nvSpPr>
        <p:spPr>
          <a:xfrm>
            <a:off x="539580" y="1711105"/>
            <a:ext cx="8064839" cy="4580158"/>
          </a:xfrm>
          <a:prstGeom prst="rect">
            <a:avLst/>
          </a:prstGeom>
          <a:noFill/>
        </p:spPr>
        <p:txBody>
          <a:bodyPr wrap="square" rtlCol="0">
            <a:normAutofit/>
          </a:bodyPr>
          <a:lstStyle/>
          <a:p>
            <a:pPr marL="342900" indent="-342900">
              <a:buFont typeface="+mj-lt"/>
              <a:buAutoNum type="arabicPeriod"/>
            </a:pPr>
            <a:r>
              <a:rPr lang="en-US" altLang="ja-JP" dirty="0"/>
              <a:t>Environment model which has wider meaning than channel model has been proposed.</a:t>
            </a:r>
          </a:p>
          <a:p>
            <a:pPr marL="342900" indent="-342900">
              <a:buFont typeface="+mj-lt"/>
              <a:buAutoNum type="arabicPeriod"/>
            </a:pPr>
            <a:endParaRPr lang="en-US" altLang="ja-JP" dirty="0"/>
          </a:p>
          <a:p>
            <a:pPr marL="342900" indent="-342900">
              <a:buFont typeface="+mj-lt"/>
              <a:buAutoNum type="arabicPeriod"/>
            </a:pPr>
            <a:r>
              <a:rPr lang="en-US" altLang="ja-JP" dirty="0"/>
              <a:t>Environment model including not only channel characteristics but also including interference, colored noise, EMC and human impact issues.</a:t>
            </a:r>
            <a:br>
              <a:rPr lang="en-US" altLang="ja-JP" dirty="0"/>
            </a:br>
            <a:endParaRPr lang="en-US" altLang="ja-JP" dirty="0"/>
          </a:p>
          <a:p>
            <a:pPr marL="342900" indent="-342900">
              <a:buFont typeface="+mj-lt"/>
              <a:buAutoNum type="arabicPeriod"/>
            </a:pPr>
            <a:r>
              <a:rPr lang="en-US" altLang="ja-JP" dirty="0"/>
              <a:t>Channel and Environmental models discussed in TG6a were described.</a:t>
            </a:r>
            <a:br>
              <a:rPr lang="en-US" altLang="ja-JP" dirty="0"/>
            </a:br>
            <a:endParaRPr lang="en-US" altLang="ja-JP" dirty="0"/>
          </a:p>
          <a:p>
            <a:pPr marL="342900" indent="-342900">
              <a:buFont typeface="+mj-lt"/>
              <a:buAutoNum type="arabicPeriod"/>
            </a:pPr>
            <a:r>
              <a:rPr lang="en-US" altLang="ja-JP" dirty="0"/>
              <a:t>Importance to discuss dynamic and time-varying channel and environment modeling against person (user) and vehicle mobility was explained.</a:t>
            </a:r>
            <a:br>
              <a:rPr lang="en-US" altLang="ja-JP" dirty="0"/>
            </a:br>
            <a:endParaRPr lang="en-US" altLang="ja-JP" dirty="0"/>
          </a:p>
        </p:txBody>
      </p:sp>
    </p:spTree>
    <p:extLst>
      <p:ext uri="{BB962C8B-B14F-4D97-AF65-F5344CB8AC3E}">
        <p14:creationId xmlns:p14="http://schemas.microsoft.com/office/powerpoint/2010/main" val="3866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BE7798C4-EE33-4018-8978-251E08F42608}"/>
              </a:ext>
            </a:extLst>
          </p:cNvPr>
          <p:cNvSpPr txBox="1"/>
          <p:nvPr/>
        </p:nvSpPr>
        <p:spPr>
          <a:xfrm>
            <a:off x="554349" y="1612365"/>
            <a:ext cx="6518255" cy="646331"/>
          </a:xfrm>
          <a:prstGeom prst="rect">
            <a:avLst/>
          </a:prstGeom>
          <a:noFill/>
        </p:spPr>
        <p:txBody>
          <a:bodyPr wrap="square">
            <a:spAutoFit/>
          </a:bodyPr>
          <a:lstStyle/>
          <a:p>
            <a:pPr algn="just"/>
            <a:r>
              <a:rPr lang="en-US" altLang="ja-JP" sz="1800" i="0" dirty="0">
                <a:solidFill>
                  <a:srgbClr val="FF0000"/>
                </a:solidFill>
                <a:effectLst/>
                <a:latin typeface="TimesNewRomanPS-BoldMT"/>
              </a:rPr>
              <a:t>Dynamic</a:t>
            </a:r>
            <a:r>
              <a:rPr lang="en-US" altLang="ja-JP" sz="1800" b="0" i="0" dirty="0">
                <a:solidFill>
                  <a:srgbClr val="000000"/>
                </a:solidFill>
                <a:effectLst/>
                <a:latin typeface="TimesNewRomanPS-BoldMT"/>
              </a:rPr>
              <a:t> on-body measurement method can be applied to the measurement of channel modeling of on-vehicle VBAN.</a:t>
            </a:r>
            <a:endParaRPr lang="ja-JP" altLang="en-US" b="0" dirty="0">
              <a:latin typeface="+mn-lt"/>
              <a:ea typeface="+mn-ea"/>
            </a:endParaRPr>
          </a:p>
        </p:txBody>
      </p:sp>
      <p:sp>
        <p:nvSpPr>
          <p:cNvPr id="7" name="テキスト ボックス 6">
            <a:extLst>
              <a:ext uri="{FF2B5EF4-FFF2-40B4-BE49-F238E27FC236}">
                <a16:creationId xmlns:a16="http://schemas.microsoft.com/office/drawing/2014/main" id="{3ED0A093-BC8E-4D29-AF1A-82DF153AAC04}"/>
              </a:ext>
            </a:extLst>
          </p:cNvPr>
          <p:cNvSpPr txBox="1"/>
          <p:nvPr/>
        </p:nvSpPr>
        <p:spPr>
          <a:xfrm>
            <a:off x="554349" y="2341316"/>
            <a:ext cx="6518255" cy="646331"/>
          </a:xfrm>
          <a:prstGeom prst="rect">
            <a:avLst/>
          </a:prstGeom>
          <a:noFill/>
        </p:spPr>
        <p:txBody>
          <a:bodyPr wrap="square">
            <a:spAutoFit/>
          </a:bodyPr>
          <a:lstStyle/>
          <a:p>
            <a:pPr algn="just"/>
            <a:r>
              <a:rPr lang="en-US" altLang="ja-JP" sz="1800" i="0" dirty="0">
                <a:solidFill>
                  <a:srgbClr val="FF0000"/>
                </a:solidFill>
                <a:effectLst/>
                <a:latin typeface="TimesNewRomanPS-BoldMT"/>
              </a:rPr>
              <a:t>Dynamic</a:t>
            </a:r>
            <a:r>
              <a:rPr lang="en-US" altLang="ja-JP" sz="1800" b="0" i="0" dirty="0">
                <a:solidFill>
                  <a:srgbClr val="000000"/>
                </a:solidFill>
                <a:effectLst/>
                <a:latin typeface="TimesNewRomanPS-BoldMT"/>
              </a:rPr>
              <a:t> off-body measurement method can be applied to the measurement of channel modeling of surrounding vehicle VBAN.</a:t>
            </a:r>
            <a:endParaRPr lang="ja-JP" altLang="en-US" b="0" dirty="0">
              <a:latin typeface="+mn-lt"/>
              <a:ea typeface="+mn-ea"/>
            </a:endParaRPr>
          </a:p>
        </p:txBody>
      </p:sp>
      <p:sp>
        <p:nvSpPr>
          <p:cNvPr id="8" name="テキスト ボックス 7">
            <a:extLst>
              <a:ext uri="{FF2B5EF4-FFF2-40B4-BE49-F238E27FC236}">
                <a16:creationId xmlns:a16="http://schemas.microsoft.com/office/drawing/2014/main" id="{249A3C89-C614-447F-B8E6-E189ED1D943C}"/>
              </a:ext>
            </a:extLst>
          </p:cNvPr>
          <p:cNvSpPr txBox="1"/>
          <p:nvPr/>
        </p:nvSpPr>
        <p:spPr>
          <a:xfrm>
            <a:off x="554349" y="3224023"/>
            <a:ext cx="8160443" cy="646331"/>
          </a:xfrm>
          <a:prstGeom prst="rect">
            <a:avLst/>
          </a:prstGeom>
          <a:noFill/>
        </p:spPr>
        <p:txBody>
          <a:bodyPr wrap="square">
            <a:spAutoFit/>
          </a:bodyPr>
          <a:lstStyle/>
          <a:p>
            <a:pPr algn="just"/>
            <a:r>
              <a:rPr lang="en-US" altLang="ja-JP" sz="1800" b="0" i="0" dirty="0">
                <a:solidFill>
                  <a:srgbClr val="000000"/>
                </a:solidFill>
                <a:effectLst/>
                <a:latin typeface="TimesNewRomanPS-BoldMT"/>
              </a:rPr>
              <a:t>IEEE</a:t>
            </a:r>
            <a:r>
              <a:rPr lang="en-US" altLang="ja-JP" sz="1800" b="0" i="0" dirty="0">
                <a:solidFill>
                  <a:srgbClr val="FF0000"/>
                </a:solidFill>
                <a:effectLst/>
                <a:latin typeface="TimesNewRomanPS-BoldMT"/>
              </a:rPr>
              <a:t>802.15.4a, 4z, 4ab, 4f, and 8</a:t>
            </a:r>
            <a:r>
              <a:rPr lang="en-US" altLang="ja-JP" sz="1800" b="0" i="0" dirty="0">
                <a:solidFill>
                  <a:srgbClr val="000000"/>
                </a:solidFill>
                <a:effectLst/>
                <a:latin typeface="TimesNewRomanPS-BoldMT"/>
              </a:rPr>
              <a:t> channel model activities can be referred for our vehicle channel modeling.</a:t>
            </a:r>
            <a:endParaRPr lang="ja-JP" altLang="en-US" b="0" dirty="0">
              <a:latin typeface="+mn-lt"/>
              <a:ea typeface="+mn-ea"/>
            </a:endParaRPr>
          </a:p>
        </p:txBody>
      </p:sp>
      <p:sp>
        <p:nvSpPr>
          <p:cNvPr id="9" name="テキスト ボックス 8">
            <a:extLst>
              <a:ext uri="{FF2B5EF4-FFF2-40B4-BE49-F238E27FC236}">
                <a16:creationId xmlns:a16="http://schemas.microsoft.com/office/drawing/2014/main" id="{EEFC220D-F2E7-4B86-9537-8D3AD00D4FA8}"/>
              </a:ext>
            </a:extLst>
          </p:cNvPr>
          <p:cNvSpPr txBox="1"/>
          <p:nvPr/>
        </p:nvSpPr>
        <p:spPr>
          <a:xfrm>
            <a:off x="554349" y="3962521"/>
            <a:ext cx="8160443" cy="646331"/>
          </a:xfrm>
          <a:prstGeom prst="rect">
            <a:avLst/>
          </a:prstGeom>
          <a:noFill/>
        </p:spPr>
        <p:txBody>
          <a:bodyPr wrap="square">
            <a:spAutoFit/>
          </a:bodyPr>
          <a:lstStyle/>
          <a:p>
            <a:pPr algn="just"/>
            <a:r>
              <a:rPr lang="en-US" altLang="ja-JP" sz="1800" b="0" i="0" dirty="0">
                <a:solidFill>
                  <a:srgbClr val="000000"/>
                </a:solidFill>
                <a:effectLst/>
                <a:latin typeface="TimesNewRomanPS-BoldMT"/>
              </a:rPr>
              <a:t>TG6a (TG6) is </a:t>
            </a:r>
            <a:r>
              <a:rPr lang="en-US" altLang="ja-JP" sz="1800" b="0" i="0" dirty="0" err="1">
                <a:solidFill>
                  <a:srgbClr val="000000"/>
                </a:solidFill>
                <a:effectLst/>
                <a:latin typeface="TimesNewRomanPS-BoldMT"/>
              </a:rPr>
              <a:t>forcusing</a:t>
            </a:r>
            <a:r>
              <a:rPr lang="en-US" altLang="ja-JP" sz="1800" b="0" i="0" dirty="0">
                <a:solidFill>
                  <a:srgbClr val="000000"/>
                </a:solidFill>
                <a:effectLst/>
                <a:latin typeface="TimesNewRomanPS-BoldMT"/>
              </a:rPr>
              <a:t> on UWB channel model. 15.4a (4f, 4z, 4ab, 15.8 using the same model) can be used as common channels for UWB.</a:t>
            </a:r>
            <a:endParaRPr lang="ja-JP" altLang="en-US" b="0" dirty="0">
              <a:latin typeface="+mn-lt"/>
              <a:ea typeface="+mn-ea"/>
            </a:endParaRPr>
          </a:p>
        </p:txBody>
      </p:sp>
    </p:spTree>
    <p:extLst>
      <p:ext uri="{BB962C8B-B14F-4D97-AF65-F5344CB8AC3E}">
        <p14:creationId xmlns:p14="http://schemas.microsoft.com/office/powerpoint/2010/main" val="145528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75C45C8-A1E3-4CE1-A8B4-B52D9693D76E}"/>
              </a:ext>
            </a:extLst>
          </p:cNvPr>
          <p:cNvSpPr>
            <a:spLocks noGrp="1"/>
          </p:cNvSpPr>
          <p:nvPr>
            <p:ph type="dt" idx="10"/>
          </p:nvPr>
        </p:nvSpPr>
        <p:spPr/>
        <p:txBody>
          <a:bodyPr/>
          <a:lstStyle/>
          <a:p>
            <a:r>
              <a:rPr lang="en-US" altLang="ja-JP"/>
              <a:t>May 2022</a:t>
            </a:r>
            <a:endParaRPr lang="en-US" dirty="0"/>
          </a:p>
        </p:txBody>
      </p:sp>
      <p:sp>
        <p:nvSpPr>
          <p:cNvPr id="5" name="フッター プレースホルダー 4">
            <a:extLst>
              <a:ext uri="{FF2B5EF4-FFF2-40B4-BE49-F238E27FC236}">
                <a16:creationId xmlns:a16="http://schemas.microsoft.com/office/drawing/2014/main" id="{087B8825-B992-423F-B55E-7ABB2A703CAF}"/>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3CC0721C-5B42-4923-961D-94AE862C4D7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8" name="テキスト ボックス 7">
            <a:extLst>
              <a:ext uri="{FF2B5EF4-FFF2-40B4-BE49-F238E27FC236}">
                <a16:creationId xmlns:a16="http://schemas.microsoft.com/office/drawing/2014/main" id="{D9C972C1-3429-4899-8293-5D289A028A30}"/>
              </a:ext>
            </a:extLst>
          </p:cNvPr>
          <p:cNvSpPr txBox="1"/>
          <p:nvPr/>
        </p:nvSpPr>
        <p:spPr>
          <a:xfrm>
            <a:off x="558596" y="1211606"/>
            <a:ext cx="7566434" cy="1077218"/>
          </a:xfrm>
          <a:prstGeom prst="rect">
            <a:avLst/>
          </a:prstGeom>
          <a:noFill/>
        </p:spPr>
        <p:txBody>
          <a:bodyPr wrap="square">
            <a:spAutoFit/>
          </a:bodyPr>
          <a:lstStyle/>
          <a:p>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This presentation</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is</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3 documents below</a:t>
            </a:r>
            <a:r>
              <a:rPr kumimoji="0" lang="en-US" altLang="ja-JP" sz="3200" b="0" kern="0" dirty="0">
                <a:solidFill>
                  <a:srgbClr val="000000"/>
                </a:solidFill>
                <a:latin typeface="Times New Roman"/>
                <a:ea typeface="Times New Roman"/>
                <a:cs typeface="Times New Roman"/>
                <a:sym typeface="Times New Roman"/>
              </a:rPr>
              <a:t>.</a:t>
            </a:r>
            <a:endPar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9" name="テキスト ボックス 8">
            <a:extLst>
              <a:ext uri="{FF2B5EF4-FFF2-40B4-BE49-F238E27FC236}">
                <a16:creationId xmlns:a16="http://schemas.microsoft.com/office/drawing/2014/main" id="{A405D662-44BD-4214-84C0-F0D3BB7710DD}"/>
              </a:ext>
            </a:extLst>
          </p:cNvPr>
          <p:cNvSpPr txBox="1"/>
          <p:nvPr/>
        </p:nvSpPr>
        <p:spPr>
          <a:xfrm>
            <a:off x="491151" y="2525062"/>
            <a:ext cx="7566434" cy="3477875"/>
          </a:xfrm>
          <a:prstGeom prst="rect">
            <a:avLst/>
          </a:prstGeom>
          <a:noFill/>
        </p:spPr>
        <p:txBody>
          <a:bodyPr wrap="square">
            <a:spAutoFit/>
          </a:bodyPr>
          <a:lstStyle/>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Channel and Environmental Models of Human and Vehicle Body Area Network, </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15-21-0244-06-006a</a:t>
            </a:r>
          </a:p>
          <a:p>
            <a:pPr marL="457200" indent="-457200">
              <a:buFont typeface="Arial" panose="020B0604020202020204" pitchFamily="34" charset="0"/>
              <a:buChar char="•"/>
            </a:pPr>
            <a:endPar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kern="0" dirty="0">
                <a:solidFill>
                  <a:srgbClr val="000000"/>
                </a:solidFill>
                <a:latin typeface="Times New Roman"/>
                <a:ea typeface="Times New Roman"/>
                <a:cs typeface="Times New Roman"/>
                <a:sym typeface="Times New Roman"/>
              </a:rPr>
              <a:t>C</a:t>
            </a:r>
            <a:r>
              <a:rPr kumimoji="0" lang="en-US" altLang="ja-JP" sz="2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hannel</a:t>
            </a: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and Environmental Models Classification for Vehicle Body Area Network on TG15.6a,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kern="0" dirty="0">
                <a:solidFill>
                  <a:srgbClr val="000000"/>
                </a:solidFill>
                <a:latin typeface="Times New Roman"/>
                <a:ea typeface="Times New Roman"/>
                <a:cs typeface="Times New Roman"/>
                <a:sym typeface="Times New Roman"/>
              </a:rPr>
              <a:t>Doc.# 15-21-0560-01-006a</a:t>
            </a:r>
          </a:p>
          <a:p>
            <a:pPr marL="457200" indent="-457200">
              <a:buFont typeface="Arial" panose="020B0604020202020204" pitchFamily="34" charset="0"/>
              <a:buChar char="•"/>
            </a:pPr>
            <a:endParaRPr kumimoji="0" lang="en-US" altLang="ja-JP" sz="2000" b="0" kern="0" dirty="0">
              <a:solidFill>
                <a:srgbClr val="000000"/>
              </a:solidFill>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Dynamic Channel and Environmental Modeling Scheme for BANs on TG15.6a,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15-22-0023-00-006a</a:t>
            </a:r>
          </a:p>
        </p:txBody>
      </p:sp>
    </p:spTree>
    <p:extLst>
      <p:ext uri="{BB962C8B-B14F-4D97-AF65-F5344CB8AC3E}">
        <p14:creationId xmlns:p14="http://schemas.microsoft.com/office/powerpoint/2010/main" val="186270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664669"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IEEE802.15.6ma</a:t>
            </a:r>
            <a:endParaRPr lang="ja-JP" altLang="en-US"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200" b="0" dirty="0">
                <a:latin typeface="+mn-lt"/>
              </a:rPr>
              <a:t>Fading ( Small scale/ large scale)</a:t>
            </a:r>
          </a:p>
          <a:p>
            <a:pPr marL="285750" indent="-285750">
              <a:buFont typeface="Arial" panose="020B0604020202020204" pitchFamily="34" charset="0"/>
              <a:buChar char="•"/>
            </a:pPr>
            <a:r>
              <a:rPr lang="en-US" altLang="ja-JP" sz="1200" b="0" dirty="0">
                <a:latin typeface="+mn-lt"/>
              </a:rPr>
              <a:t>Path loss</a:t>
            </a:r>
          </a:p>
          <a:p>
            <a:pPr marL="285750" indent="-285750">
              <a:buFont typeface="Arial" panose="020B0604020202020204" pitchFamily="34" charset="0"/>
              <a:buChar char="•"/>
            </a:pPr>
            <a:r>
              <a:rPr kumimoji="1" lang="en-US" altLang="ja-JP" sz="1200" b="0" dirty="0">
                <a:latin typeface="+mn-lt"/>
              </a:rPr>
              <a:t>Shadowing</a:t>
            </a:r>
          </a:p>
          <a:p>
            <a:pPr marL="285750" indent="-285750">
              <a:buFont typeface="Arial" panose="020B0604020202020204" pitchFamily="34" charset="0"/>
              <a:buChar char="•"/>
            </a:pPr>
            <a:r>
              <a:rPr lang="en-US" altLang="ja-JP" sz="1200"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138627" y="4654447"/>
            <a:ext cx="3480873"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kumimoji="1" lang="en-US" altLang="ja-JP" b="0" dirty="0">
                <a:latin typeface="+mn-lt"/>
              </a:rPr>
              <a:t>In-body (BCI)</a:t>
            </a:r>
          </a:p>
          <a:p>
            <a:pPr marL="285750" indent="-285750">
              <a:buFont typeface="Arial" panose="020B0604020202020204" pitchFamily="34" charset="0"/>
              <a:buChar char="•"/>
            </a:pPr>
            <a:r>
              <a:rPr lang="en-US" altLang="ja-JP" b="0" dirty="0">
                <a:latin typeface="+mn-lt"/>
              </a:rPr>
              <a:t>On-body (BCI)</a:t>
            </a:r>
          </a:p>
          <a:p>
            <a:pPr marL="285750" indent="-285750">
              <a:buFont typeface="Arial" panose="020B0604020202020204" pitchFamily="34" charset="0"/>
              <a:buChar char="•"/>
            </a:pPr>
            <a:r>
              <a:rPr kumimoji="1" lang="en-US" altLang="ja-JP" b="0" dirty="0">
                <a:latin typeface="+mn-lt"/>
              </a:rPr>
              <a:t>capsule endoscopy</a:t>
            </a:r>
          </a:p>
          <a:p>
            <a:pPr marL="285750" indent="-285750">
              <a:buFont typeface="Arial" panose="020B0604020202020204" pitchFamily="34" charset="0"/>
              <a:buChar char="•"/>
            </a:pPr>
            <a:endParaRPr lang="en-US" altLang="ja-JP" b="0" dirty="0">
              <a:latin typeface="+mn-lt"/>
            </a:endParaRPr>
          </a:p>
          <a:p>
            <a:pPr marL="285750" indent="-285750">
              <a:buFont typeface="Arial" panose="020B0604020202020204" pitchFamily="34" charset="0"/>
              <a:buChar char="•"/>
            </a:pPr>
            <a:endParaRPr lang="en-US" altLang="ja-JP" b="0" dirty="0">
              <a:latin typeface="+mn-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21" name="正方形/長方形 20">
            <a:extLst>
              <a:ext uri="{FF2B5EF4-FFF2-40B4-BE49-F238E27FC236}">
                <a16:creationId xmlns:a16="http://schemas.microsoft.com/office/drawing/2014/main" id="{F7A143BC-773F-40FF-AFB5-01CB93D1736E}"/>
              </a:ext>
            </a:extLst>
          </p:cNvPr>
          <p:cNvSpPr/>
          <p:nvPr/>
        </p:nvSpPr>
        <p:spPr>
          <a:xfrm>
            <a:off x="95887" y="1752477"/>
            <a:ext cx="1695450" cy="78557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Need to discuss standard antenna issues.</a:t>
            </a:r>
            <a:endParaRPr kumimoji="1" lang="ja-JP" alt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extLst>
              <p:ext uri="{D42A27DB-BD31-4B8C-83A1-F6EECF244321}">
                <p14:modId xmlns:p14="http://schemas.microsoft.com/office/powerpoint/2010/main" val="480922203"/>
              </p:ext>
            </p:extLst>
          </p:nvPr>
        </p:nvGraphicFramePr>
        <p:xfrm>
          <a:off x="4026182" y="1173829"/>
          <a:ext cx="5055671" cy="5189828"/>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05345">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Description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305345">
                <a:tc>
                  <a:txBody>
                    <a:bodyPr/>
                    <a:lstStyle/>
                    <a:p>
                      <a:r>
                        <a:rPr lang="en-US" sz="1200" b="0" i="0">
                          <a:solidFill>
                            <a:srgbClr val="000000"/>
                          </a:solidFill>
                          <a:effectLst/>
                          <a:latin typeface="TimesNewRomanPSMT"/>
                        </a:rPr>
                        <a:t>S1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Implant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rgbClr val="FF0000"/>
                          </a:solidFill>
                          <a:effectLst/>
                          <a:latin typeface="TimesNewRomanPSMT"/>
                        </a:rPr>
                        <a:t>3.1-10.6 GHz UWB</a:t>
                      </a:r>
                      <a:endParaRPr kumimoji="1" lang="ja-JP" altLang="en-US" b="0" dirty="0">
                        <a:solidFill>
                          <a:srgbClr val="FF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CM1</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644400"/>
                  </a:ext>
                </a:extLst>
              </a:tr>
              <a:tr h="305345">
                <a:tc>
                  <a:txBody>
                    <a:bodyPr/>
                    <a:lstStyle/>
                    <a:p>
                      <a:r>
                        <a:rPr lang="en-US" sz="1200" b="0" i="0">
                          <a:solidFill>
                            <a:srgbClr val="000000"/>
                          </a:solidFill>
                          <a:effectLst/>
                          <a:latin typeface="TimesNewRomanPSMT"/>
                        </a:rPr>
                        <a:t>S2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Body Surface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05345">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External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05345">
                <a:tc>
                  <a:txBody>
                    <a:bodyPr/>
                    <a:lstStyle/>
                    <a:p>
                      <a:r>
                        <a:rPr lang="en-US" sz="1200" b="0" i="0">
                          <a:solidFill>
                            <a:srgbClr val="000000"/>
                          </a:solidFill>
                          <a:effectLst/>
                          <a:latin typeface="TimesNewRomanPSMT"/>
                        </a:rPr>
                        <a:t>S4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13.5, 50, 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a:solidFill>
                            <a:srgbClr val="000000"/>
                          </a:solidFill>
                          <a:effectLst/>
                          <a:latin typeface="TimesNewRomanPSMT"/>
                        </a:rPr>
                        <a:t>CM3</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05345">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13.5, 50, 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05345">
                <a:tc>
                  <a:txBody>
                    <a:bodyPr/>
                    <a:lstStyle/>
                    <a:p>
                      <a:r>
                        <a:rPr lang="en-US" sz="1200" b="0" i="0">
                          <a:solidFill>
                            <a:srgbClr val="000000"/>
                          </a:solidFill>
                          <a:effectLst/>
                          <a:latin typeface="TimesNewRomanPSMT"/>
                        </a:rPr>
                        <a:t>S6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External</a:t>
                      </a:r>
                      <a:br>
                        <a:rPr lang="en-US" sz="1200" b="0" i="0">
                          <a:solidFill>
                            <a:srgbClr val="000000"/>
                          </a:solidFill>
                          <a:effectLst/>
                          <a:latin typeface="TimesNewRomanPSMT"/>
                        </a:rPr>
                      </a:br>
                      <a:r>
                        <a:rPr lang="en-US" sz="1200" b="0" i="0">
                          <a:solidFill>
                            <a:srgbClr val="000000"/>
                          </a:solidFill>
                          <a:effectLst/>
                          <a:latin typeface="TimesNewRomanPSMT"/>
                        </a:rPr>
                        <a:t>(LOS)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a:solidFill>
                            <a:srgbClr val="000000"/>
                          </a:solidFill>
                          <a:effectLst/>
                          <a:latin typeface="TimesNewRomanPSMT"/>
                        </a:rPr>
                        <a:t>CM4</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05345">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r h="203564">
                <a:tc gridSpan="4">
                  <a:txBody>
                    <a:bodyPr/>
                    <a:lstStyle/>
                    <a:p>
                      <a:pPr algn="ctr"/>
                      <a:r>
                        <a:rPr lang="en-US"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313028">
                <a:tc gridSpan="4">
                  <a:txBody>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03564">
                <a:tc gridSpan="4">
                  <a:txBody>
                    <a:bodyPr/>
                    <a:lstStyle/>
                    <a:p>
                      <a:pPr algn="ctr"/>
                      <a:r>
                        <a:rPr kumimoji="1" lang="en-US" altLang="ja-JP" b="0" strike="noStrike" dirty="0">
                          <a:solidFill>
                            <a:srgbClr val="FF0000"/>
                          </a:solidFill>
                        </a:rPr>
                        <a:t>Implant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Implant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03564">
                <a:tc gridSpan="4">
                  <a:txBody>
                    <a:bodyPr/>
                    <a:lstStyle/>
                    <a:p>
                      <a:pPr algn="ctr"/>
                      <a:r>
                        <a:rPr kumimoji="1" lang="en-US" altLang="ja-JP" b="0" strike="noStrike" dirty="0">
                          <a:solidFill>
                            <a:srgbClr val="FF0000"/>
                          </a:solidFill>
                        </a:rPr>
                        <a:t>Body Surface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Body Surface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53757">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effectLst/>
                          <a:latin typeface="+mn-lt"/>
                          <a:ea typeface="+mn-ea"/>
                          <a:cs typeface="+mn-cs"/>
                          <a:sym typeface="Arial"/>
                        </a:rPr>
                        <a:t>Implant to External for capsule endoscopy</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sngStrike" cap="none" dirty="0">
                          <a:solidFill>
                            <a:schemeClr val="dk1"/>
                          </a:solidFill>
                          <a:effectLst/>
                          <a:latin typeface="+mn-lt"/>
                          <a:ea typeface="+mn-ea"/>
                          <a:cs typeface="+mn-cs"/>
                          <a:sym typeface="Arial"/>
                        </a:rPr>
                        <a:t>Implant to External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sngStrike" cap="none" dirty="0">
                          <a:solidFill>
                            <a:schemeClr val="dk1"/>
                          </a:solidFill>
                          <a:effectLst/>
                          <a:latin typeface="+mn-lt"/>
                          <a:ea typeface="+mn-ea"/>
                          <a:cs typeface="+mn-cs"/>
                          <a:sym typeface="Arial"/>
                        </a:rPr>
                        <a:t>capsule endoscopy</a:t>
                      </a: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19" name="直線コネクタ 18">
            <a:extLst>
              <a:ext uri="{FF2B5EF4-FFF2-40B4-BE49-F238E27FC236}">
                <a16:creationId xmlns:a16="http://schemas.microsoft.com/office/drawing/2014/main" id="{9669BAF1-59A2-4369-BDB6-7F82EC686D0E}"/>
              </a:ext>
            </a:extLst>
          </p:cNvPr>
          <p:cNvCxnSpPr>
            <a:cxnSpLocks/>
          </p:cNvCxnSpPr>
          <p:nvPr/>
        </p:nvCxnSpPr>
        <p:spPr>
          <a:xfrm flipH="1">
            <a:off x="3619500" y="4122265"/>
            <a:ext cx="40668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F6E2236B-632A-47B6-9BC8-14F3126D352A}"/>
              </a:ext>
            </a:extLst>
          </p:cNvPr>
          <p:cNvCxnSpPr>
            <a:cxnSpLocks/>
          </p:cNvCxnSpPr>
          <p:nvPr/>
        </p:nvCxnSpPr>
        <p:spPr>
          <a:xfrm flipV="1">
            <a:off x="3619500" y="4122265"/>
            <a:ext cx="0" cy="1802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FF2B5EF4-FFF2-40B4-BE49-F238E27FC236}">
                <a16:creationId xmlns:a16="http://schemas.microsoft.com/office/drawing/2014/main" id="{9C29279C-436B-436F-BDE7-9F8A96C45905}"/>
              </a:ext>
            </a:extLst>
          </p:cNvPr>
          <p:cNvCxnSpPr>
            <a:cxnSpLocks/>
          </p:cNvCxnSpPr>
          <p:nvPr/>
        </p:nvCxnSpPr>
        <p:spPr>
          <a:xfrm flipH="1">
            <a:off x="3228392" y="5581010"/>
            <a:ext cx="79779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9" name="直線コネクタ 28">
            <a:extLst>
              <a:ext uri="{FF2B5EF4-FFF2-40B4-BE49-F238E27FC236}">
                <a16:creationId xmlns:a16="http://schemas.microsoft.com/office/drawing/2014/main" id="{3F34ED11-3477-4BBE-8294-02DED244D125}"/>
              </a:ext>
            </a:extLst>
          </p:cNvPr>
          <p:cNvCxnSpPr>
            <a:cxnSpLocks/>
          </p:cNvCxnSpPr>
          <p:nvPr/>
        </p:nvCxnSpPr>
        <p:spPr>
          <a:xfrm flipH="1">
            <a:off x="3402529" y="5301093"/>
            <a:ext cx="62365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1" name="直線コネクタ 30">
            <a:extLst>
              <a:ext uri="{FF2B5EF4-FFF2-40B4-BE49-F238E27FC236}">
                <a16:creationId xmlns:a16="http://schemas.microsoft.com/office/drawing/2014/main" id="{57DF3952-6C31-49A0-8594-A65971FEA742}"/>
              </a:ext>
            </a:extLst>
          </p:cNvPr>
          <p:cNvCxnSpPr>
            <a:cxnSpLocks/>
          </p:cNvCxnSpPr>
          <p:nvPr/>
        </p:nvCxnSpPr>
        <p:spPr>
          <a:xfrm flipH="1">
            <a:off x="3619500" y="5928110"/>
            <a:ext cx="406682"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 name="直線コネクタ 31">
            <a:extLst>
              <a:ext uri="{FF2B5EF4-FFF2-40B4-BE49-F238E27FC236}">
                <a16:creationId xmlns:a16="http://schemas.microsoft.com/office/drawing/2014/main" id="{1C627A3F-5CD3-4FB0-B15E-239D53FE8001}"/>
              </a:ext>
            </a:extLst>
          </p:cNvPr>
          <p:cNvCxnSpPr>
            <a:cxnSpLocks/>
          </p:cNvCxnSpPr>
          <p:nvPr/>
        </p:nvCxnSpPr>
        <p:spPr>
          <a:xfrm flipV="1">
            <a:off x="3402529" y="2276739"/>
            <a:ext cx="0" cy="302435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5" name="直線コネクタ 34">
            <a:extLst>
              <a:ext uri="{FF2B5EF4-FFF2-40B4-BE49-F238E27FC236}">
                <a16:creationId xmlns:a16="http://schemas.microsoft.com/office/drawing/2014/main" id="{3F597546-B3EC-4FC3-9B5E-A08C285D1750}"/>
              </a:ext>
            </a:extLst>
          </p:cNvPr>
          <p:cNvCxnSpPr>
            <a:cxnSpLocks/>
          </p:cNvCxnSpPr>
          <p:nvPr/>
        </p:nvCxnSpPr>
        <p:spPr>
          <a:xfrm flipH="1">
            <a:off x="3402529" y="2279841"/>
            <a:ext cx="623653"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7" name="直線コネクタ 36">
            <a:extLst>
              <a:ext uri="{FF2B5EF4-FFF2-40B4-BE49-F238E27FC236}">
                <a16:creationId xmlns:a16="http://schemas.microsoft.com/office/drawing/2014/main" id="{0D87E201-075F-4700-BD14-6ACECE92601C}"/>
              </a:ext>
            </a:extLst>
          </p:cNvPr>
          <p:cNvCxnSpPr>
            <a:cxnSpLocks/>
          </p:cNvCxnSpPr>
          <p:nvPr/>
        </p:nvCxnSpPr>
        <p:spPr>
          <a:xfrm flipH="1">
            <a:off x="3228392" y="2752601"/>
            <a:ext cx="79779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F0BFA978-BB5D-436F-8AF8-C2903F17B2DC}"/>
              </a:ext>
            </a:extLst>
          </p:cNvPr>
          <p:cNvCxnSpPr>
            <a:cxnSpLocks/>
          </p:cNvCxnSpPr>
          <p:nvPr/>
        </p:nvCxnSpPr>
        <p:spPr>
          <a:xfrm flipH="1">
            <a:off x="3228392" y="6229817"/>
            <a:ext cx="79779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0" name="直線コネクタ 39">
            <a:extLst>
              <a:ext uri="{FF2B5EF4-FFF2-40B4-BE49-F238E27FC236}">
                <a16:creationId xmlns:a16="http://schemas.microsoft.com/office/drawing/2014/main" id="{A92B1E6F-6B02-4BEA-ACFA-3533D0A49A11}"/>
              </a:ext>
            </a:extLst>
          </p:cNvPr>
          <p:cNvCxnSpPr>
            <a:cxnSpLocks/>
          </p:cNvCxnSpPr>
          <p:nvPr/>
        </p:nvCxnSpPr>
        <p:spPr>
          <a:xfrm flipV="1">
            <a:off x="3228392" y="2749429"/>
            <a:ext cx="0" cy="3480388"/>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719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May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6</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329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9" y="3123741"/>
            <a:ext cx="1798632" cy="338554"/>
          </a:xfrm>
          <a:prstGeom prst="rect">
            <a:avLst/>
          </a:prstGeom>
          <a:noFill/>
        </p:spPr>
        <p:txBody>
          <a:bodyPr wrap="square" rtlCol="0">
            <a:spAutoFit/>
          </a:bodyPr>
          <a:lstStyle/>
          <a:p>
            <a:r>
              <a:rPr lang="en-US" altLang="ja-JP" sz="1600" b="0" dirty="0">
                <a:solidFill>
                  <a:srgbClr val="FF0000"/>
                </a:solidFill>
              </a:rPr>
              <a:t>※not covered yet</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35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kumimoji="1" lang="en-US" altLang="ja-JP" dirty="0"/>
              <a:t>Channel model</a:t>
            </a:r>
            <a:endParaRPr kumimoji="1"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In-vehicle</a:t>
            </a:r>
            <a:endParaRPr kumimoji="1"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Surrounding vehicle</a:t>
            </a:r>
            <a:endParaRPr kumimoji="1"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8"/>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endParaRPr lang="ja-JP" altLang="en-US" dirty="0"/>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Simulation methodology</a:t>
            </a:r>
            <a:endParaRPr kumimoji="1"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吹き出し: 角を丸めた四角形 118">
            <a:extLst>
              <a:ext uri="{FF2B5EF4-FFF2-40B4-BE49-F238E27FC236}">
                <a16:creationId xmlns:a16="http://schemas.microsoft.com/office/drawing/2014/main" id="{717DF2AE-66A7-4909-8ECA-72DA734CAD95}"/>
              </a:ext>
            </a:extLst>
          </p:cNvPr>
          <p:cNvSpPr/>
          <p:nvPr/>
        </p:nvSpPr>
        <p:spPr>
          <a:xfrm>
            <a:off x="3393380" y="2727731"/>
            <a:ext cx="1353187"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15.4a Indoor residential</a:t>
            </a:r>
            <a:endParaRPr kumimoji="1" lang="ja-JP" altLang="en-US" sz="1400" dirty="0"/>
          </a:p>
        </p:txBody>
      </p:sp>
      <p:sp>
        <p:nvSpPr>
          <p:cNvPr id="120" name="吹き出し: 角を丸めた四角形 119">
            <a:extLst>
              <a:ext uri="{FF2B5EF4-FFF2-40B4-BE49-F238E27FC236}">
                <a16:creationId xmlns:a16="http://schemas.microsoft.com/office/drawing/2014/main" id="{1D2C9865-6C15-4EA6-9E2F-EA048AFE36B6}"/>
              </a:ext>
            </a:extLst>
          </p:cNvPr>
          <p:cNvSpPr/>
          <p:nvPr/>
        </p:nvSpPr>
        <p:spPr>
          <a:xfrm>
            <a:off x="2856985" y="584227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7956892" y="2447297"/>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6876059" y="1196110"/>
            <a:ext cx="1187108" cy="857792"/>
          </a:xfrm>
          <a:prstGeom prst="wedgeRoundRectCallout">
            <a:avLst>
              <a:gd name="adj1" fmla="val -64883"/>
              <a:gd name="adj2" fmla="val 19845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Marco </a:t>
            </a:r>
            <a:r>
              <a:rPr kumimoji="1" lang="en-US" altLang="ja-JP" sz="1400" dirty="0" err="1"/>
              <a:t>san</a:t>
            </a:r>
            <a:r>
              <a:rPr kumimoji="1" lang="en-US" altLang="ja-JP" sz="1400" dirty="0"/>
              <a:t> provided</a:t>
            </a:r>
          </a:p>
          <a:p>
            <a:pPr algn="ctr"/>
            <a:r>
              <a:rPr lang="en-US" altLang="ja-JP" sz="1400" dirty="0"/>
              <a:t>15.8</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850553"/>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15.4ab</a:t>
            </a:r>
          </a:p>
        </p:txBody>
      </p:sp>
    </p:spTree>
    <p:extLst>
      <p:ext uri="{BB962C8B-B14F-4D97-AF65-F5344CB8AC3E}">
        <p14:creationId xmlns:p14="http://schemas.microsoft.com/office/powerpoint/2010/main" val="116230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May 2022</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May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9</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10294</TotalTime>
  <Words>3656</Words>
  <Application>Microsoft Office PowerPoint</Application>
  <PresentationFormat>画面に合わせる (4:3)</PresentationFormat>
  <Paragraphs>652</Paragraphs>
  <Slides>29</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HGSｺﾞｼｯｸE</vt:lpstr>
      <vt:lpstr>TimesNewRomanPS-BoldMT</vt:lpstr>
      <vt:lpstr>TimesNewRomanPSMT</vt:lpstr>
      <vt:lpstr>Times-Roman</vt:lpstr>
      <vt:lpstr>游ゴシック</vt:lpstr>
      <vt:lpstr>Arial</vt:lpstr>
      <vt:lpstr>Times New Roman</vt:lpstr>
      <vt:lpstr>Wingdings</vt:lpstr>
      <vt:lpstr>Default Design</vt:lpstr>
      <vt:lpstr>PowerPoint プレゼンテーション</vt:lpstr>
      <vt:lpstr>Summary of Channel and Environmental Modeling Activities for BANs on TG15.6a </vt:lpstr>
      <vt:lpstr>PowerPoint プレゼンテーション</vt:lpstr>
      <vt:lpstr>Channel models and scenarios in IEEE802.15.6-2012</vt:lpstr>
      <vt:lpstr>Channel models and scenarios in IEEE802.15.6ma</vt:lpstr>
      <vt:lpstr>Classification of Channel and Environment Models for Human and Vehicle Body Area Networks (HBAN&amp;VBAN)</vt:lpstr>
      <vt:lpstr>PowerPoint プレゼンテーション</vt:lpstr>
      <vt:lpstr>Channel and Environmental Models</vt:lpstr>
      <vt:lpstr>PowerPoint プレゼンテーション</vt:lpstr>
      <vt:lpstr>Environment Model in Vehicle</vt:lpstr>
      <vt:lpstr>Channel and Environmental models between VBAN and HBAN</vt:lpstr>
      <vt:lpstr>PowerPoint プレゼンテーション</vt:lpstr>
      <vt:lpstr>Engine/Motor Room Environment</vt:lpstr>
      <vt:lpstr>Environment models that can be applicable against different type of vehicles</vt:lpstr>
      <vt:lpstr>PowerPoint プレゼンテーション</vt:lpstr>
      <vt:lpstr>Use cases</vt:lpstr>
      <vt:lpstr>Use cases</vt:lpstr>
      <vt:lpstr>Models between VBAN and HBAN</vt:lpstr>
      <vt:lpstr>Channel and Environmental models between VBAN and HBAN</vt:lpstr>
      <vt:lpstr>Scenario 3</vt:lpstr>
      <vt:lpstr>Scenario 3’ for BUS</vt:lpstr>
      <vt:lpstr>Scenario 4</vt:lpstr>
      <vt:lpstr>Scenario 5</vt:lpstr>
      <vt:lpstr>Dynamic Channel Models Situations</vt:lpstr>
      <vt:lpstr>Dynamic on-body channel modeling</vt:lpstr>
      <vt:lpstr>Dynamic off-body channel modeling</vt:lpstr>
      <vt:lpstr>Summary</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395</cp:revision>
  <dcterms:created xsi:type="dcterms:W3CDTF">2021-04-23T05:27:11Z</dcterms:created>
  <dcterms:modified xsi:type="dcterms:W3CDTF">2022-05-11T03:05:59Z</dcterms:modified>
</cp:coreProperties>
</file>