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64" r:id="rId2"/>
    <p:sldId id="256" r:id="rId3"/>
    <p:sldId id="369" r:id="rId4"/>
    <p:sldId id="375" r:id="rId5"/>
    <p:sldId id="274" r:id="rId6"/>
    <p:sldId id="380" r:id="rId7"/>
    <p:sldId id="378" r:id="rId8"/>
    <p:sldId id="379" r:id="rId9"/>
    <p:sldId id="257" r:id="rId10"/>
    <p:sldId id="377" r:id="rId11"/>
    <p:sldId id="266" r:id="rId12"/>
    <p:sldId id="275" r:id="rId13"/>
    <p:sldId id="258" r:id="rId14"/>
    <p:sldId id="370" r:id="rId15"/>
    <p:sldId id="263" r:id="rId16"/>
    <p:sldId id="371" r:id="rId17"/>
    <p:sldId id="323" r:id="rId18"/>
    <p:sldId id="344" r:id="rId19"/>
    <p:sldId id="350" r:id="rId20"/>
    <p:sldId id="300" r:id="rId21"/>
    <p:sldId id="331" r:id="rId22"/>
    <p:sldId id="354" r:id="rId23"/>
    <p:sldId id="356" r:id="rId24"/>
    <p:sldId id="357" r:id="rId25"/>
    <p:sldId id="359" r:id="rId26"/>
    <p:sldId id="373" r:id="rId27"/>
    <p:sldId id="374" r:id="rId28"/>
    <p:sldId id="367" r:id="rId29"/>
    <p:sldId id="376" r:id="rId30"/>
    <p:sldId id="368" r:id="rId31"/>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BB0F53-27DE-F116-2912-4BB47BF42DE4}" name="Marco Hernandez" initials="MH" userId="Marco Hernandez"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11"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2022/3/14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January 2022</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January 2022</a:t>
            </a:r>
            <a:endParaRPr lang="en-US"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15-22-0091-01-006a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Summary of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hannel and Environmental Model</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ing Activities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for BANs</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a:latin typeface="Times New Roman"/>
                <a:ea typeface="Times New Roman"/>
                <a:cs typeface="Times New Roman"/>
                <a:sym typeface="Times New Roman"/>
              </a:rPr>
              <a:t>March</a:t>
            </a:r>
            <a:r>
              <a:rPr kumimoji="0" lang="en-US" sz="1600" b="0" kern="0">
                <a:latin typeface="Times New Roman"/>
                <a:ea typeface="Times New Roman"/>
                <a:cs typeface="Times New Roman"/>
                <a:sym typeface="Times New Roman"/>
              </a:rPr>
              <a:t>  14</a:t>
            </a:r>
            <a:r>
              <a:rPr kumimoji="0" lang="en-US" sz="1600" b="0" kern="0" baseline="30000">
                <a:latin typeface="Times New Roman"/>
                <a:ea typeface="Times New Roman"/>
                <a:cs typeface="Times New Roman"/>
                <a:sym typeface="Times New Roman"/>
              </a:rPr>
              <a:t>th</a:t>
            </a:r>
            <a:r>
              <a:rPr kumimoji="0" lang="en-US" sz="1600" b="0" kern="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2</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74E397-1201-49CE-B25D-87C884568770}"/>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B9E17BB5-E147-4348-81A2-C9F50CA62C11}"/>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D3016F91-A639-444C-AB8F-78367AB5AE6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5" name="正方形/長方形 4">
            <a:extLst>
              <a:ext uri="{FF2B5EF4-FFF2-40B4-BE49-F238E27FC236}">
                <a16:creationId xmlns:a16="http://schemas.microsoft.com/office/drawing/2014/main" id="{59455A61-3BA2-4254-85B8-EDC98CC83AC8}"/>
              </a:ext>
            </a:extLst>
          </p:cNvPr>
          <p:cNvSpPr/>
          <p:nvPr/>
        </p:nvSpPr>
        <p:spPr>
          <a:xfrm>
            <a:off x="3062810" y="1057874"/>
            <a:ext cx="1886673" cy="405114"/>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6" name="正方形/長方形 5">
            <a:extLst>
              <a:ext uri="{FF2B5EF4-FFF2-40B4-BE49-F238E27FC236}">
                <a16:creationId xmlns:a16="http://schemas.microsoft.com/office/drawing/2014/main" id="{D7F68F92-B8A6-4DF7-87BE-867B433CE3A3}"/>
              </a:ext>
            </a:extLst>
          </p:cNvPr>
          <p:cNvSpPr/>
          <p:nvPr/>
        </p:nvSpPr>
        <p:spPr>
          <a:xfrm>
            <a:off x="875195"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Large scale fading</a:t>
            </a:r>
            <a:endParaRPr kumimoji="1" lang="ja-JP" altLang="en-US" dirty="0"/>
          </a:p>
        </p:txBody>
      </p:sp>
      <p:sp>
        <p:nvSpPr>
          <p:cNvPr id="7" name="正方形/長方形 6">
            <a:extLst>
              <a:ext uri="{FF2B5EF4-FFF2-40B4-BE49-F238E27FC236}">
                <a16:creationId xmlns:a16="http://schemas.microsoft.com/office/drawing/2014/main" id="{D56B7903-FA0A-464D-A298-F3BF72A9395F}"/>
              </a:ext>
            </a:extLst>
          </p:cNvPr>
          <p:cNvSpPr/>
          <p:nvPr/>
        </p:nvSpPr>
        <p:spPr>
          <a:xfrm>
            <a:off x="4767463" y="1724630"/>
            <a:ext cx="1886673" cy="544010"/>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Small scale fading</a:t>
            </a:r>
            <a:endParaRPr kumimoji="1" lang="ja-JP" altLang="en-US" dirty="0"/>
          </a:p>
        </p:txBody>
      </p:sp>
      <p:cxnSp>
        <p:nvCxnSpPr>
          <p:cNvPr id="9" name="直線コネクタ 8">
            <a:extLst>
              <a:ext uri="{FF2B5EF4-FFF2-40B4-BE49-F238E27FC236}">
                <a16:creationId xmlns:a16="http://schemas.microsoft.com/office/drawing/2014/main" id="{0CFC3D52-8D26-45CC-8E8F-DC73277BC4D4}"/>
              </a:ext>
            </a:extLst>
          </p:cNvPr>
          <p:cNvCxnSpPr>
            <a:cxnSpLocks/>
            <a:stCxn id="5" idx="2"/>
            <a:endCxn id="6" idx="0"/>
          </p:cNvCxnSpPr>
          <p:nvPr/>
        </p:nvCxnSpPr>
        <p:spPr>
          <a:xfrm flipH="1">
            <a:off x="1818532" y="1462988"/>
            <a:ext cx="2187615"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CCD3E04D-4CC6-4CF4-89F3-F98E95950297}"/>
              </a:ext>
            </a:extLst>
          </p:cNvPr>
          <p:cNvCxnSpPr>
            <a:cxnSpLocks/>
            <a:stCxn id="5" idx="2"/>
            <a:endCxn id="7" idx="0"/>
          </p:cNvCxnSpPr>
          <p:nvPr/>
        </p:nvCxnSpPr>
        <p:spPr>
          <a:xfrm>
            <a:off x="4006147" y="1462988"/>
            <a:ext cx="1704653" cy="26164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6" name="正方形/長方形 15">
            <a:extLst>
              <a:ext uri="{FF2B5EF4-FFF2-40B4-BE49-F238E27FC236}">
                <a16:creationId xmlns:a16="http://schemas.microsoft.com/office/drawing/2014/main" id="{CF4C67CF-6168-46F5-82A9-89EEC4E37EB8}"/>
              </a:ext>
            </a:extLst>
          </p:cNvPr>
          <p:cNvSpPr/>
          <p:nvPr/>
        </p:nvSpPr>
        <p:spPr>
          <a:xfrm>
            <a:off x="98384" y="373003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17" name="正方形/長方形 16">
            <a:extLst>
              <a:ext uri="{FF2B5EF4-FFF2-40B4-BE49-F238E27FC236}">
                <a16:creationId xmlns:a16="http://schemas.microsoft.com/office/drawing/2014/main" id="{DB1D1A05-E827-4FA0-920A-F622D87BC91B}"/>
              </a:ext>
            </a:extLst>
          </p:cNvPr>
          <p:cNvSpPr/>
          <p:nvPr/>
        </p:nvSpPr>
        <p:spPr>
          <a:xfrm>
            <a:off x="2168055" y="3730036"/>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kumimoji="1" lang="en-US" altLang="ja-JP" dirty="0"/>
              <a:t>Channel model</a:t>
            </a:r>
            <a:endParaRPr kumimoji="1" lang="ja-JP" altLang="en-US" dirty="0"/>
          </a:p>
        </p:txBody>
      </p:sp>
      <p:cxnSp>
        <p:nvCxnSpPr>
          <p:cNvPr id="20" name="直線コネクタ 19">
            <a:extLst>
              <a:ext uri="{FF2B5EF4-FFF2-40B4-BE49-F238E27FC236}">
                <a16:creationId xmlns:a16="http://schemas.microsoft.com/office/drawing/2014/main" id="{9EA51F75-8905-4A0F-B615-A2ED3BB77FBF}"/>
              </a:ext>
            </a:extLst>
          </p:cNvPr>
          <p:cNvCxnSpPr>
            <a:cxnSpLocks/>
            <a:stCxn id="121" idx="4"/>
            <a:endCxn id="16" idx="0"/>
          </p:cNvCxnSpPr>
          <p:nvPr/>
        </p:nvCxnSpPr>
        <p:spPr>
          <a:xfrm flipH="1">
            <a:off x="1041721" y="2965805"/>
            <a:ext cx="1998" cy="76423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3187C83-35DB-460F-AFEC-635F5FDD71C4}"/>
              </a:ext>
            </a:extLst>
          </p:cNvPr>
          <p:cNvCxnSpPr>
            <a:cxnSpLocks/>
            <a:stCxn id="115" idx="6"/>
            <a:endCxn id="108" idx="0"/>
          </p:cNvCxnSpPr>
          <p:nvPr/>
        </p:nvCxnSpPr>
        <p:spPr>
          <a:xfrm>
            <a:off x="4892086" y="3891044"/>
            <a:ext cx="3147548" cy="41278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正方形/長方形 29">
            <a:extLst>
              <a:ext uri="{FF2B5EF4-FFF2-40B4-BE49-F238E27FC236}">
                <a16:creationId xmlns:a16="http://schemas.microsoft.com/office/drawing/2014/main" id="{66CCB613-4A6E-4E5A-9985-13A93A37F83A}"/>
              </a:ext>
            </a:extLst>
          </p:cNvPr>
          <p:cNvSpPr/>
          <p:nvPr/>
        </p:nvSpPr>
        <p:spPr>
          <a:xfrm>
            <a:off x="1176137" y="2561414"/>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Path loss</a:t>
            </a:r>
            <a:endParaRPr kumimoji="1" lang="ja-JP" altLang="en-US" dirty="0"/>
          </a:p>
        </p:txBody>
      </p:sp>
      <p:cxnSp>
        <p:nvCxnSpPr>
          <p:cNvPr id="32" name="コネクタ: カギ線 31">
            <a:extLst>
              <a:ext uri="{FF2B5EF4-FFF2-40B4-BE49-F238E27FC236}">
                <a16:creationId xmlns:a16="http://schemas.microsoft.com/office/drawing/2014/main" id="{1B9601BB-E026-4C8C-AC79-55F19ABDB831}"/>
              </a:ext>
            </a:extLst>
          </p:cNvPr>
          <p:cNvCxnSpPr>
            <a:cxnSpLocks/>
            <a:endCxn id="30" idx="1"/>
          </p:cNvCxnSpPr>
          <p:nvPr/>
        </p:nvCxnSpPr>
        <p:spPr>
          <a:xfrm rot="16200000" flipH="1">
            <a:off x="911901" y="2398457"/>
            <a:ext cx="394056"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コネクタ: カギ線 33">
            <a:extLst>
              <a:ext uri="{FF2B5EF4-FFF2-40B4-BE49-F238E27FC236}">
                <a16:creationId xmlns:a16="http://schemas.microsoft.com/office/drawing/2014/main" id="{7BDEAAB6-F9C0-48D5-A04A-D1497399046A}"/>
              </a:ext>
            </a:extLst>
          </p:cNvPr>
          <p:cNvCxnSpPr>
            <a:cxnSpLocks/>
            <a:endCxn id="121" idx="0"/>
          </p:cNvCxnSpPr>
          <p:nvPr/>
        </p:nvCxnSpPr>
        <p:spPr>
          <a:xfrm rot="16200000" flipH="1">
            <a:off x="914024" y="2790391"/>
            <a:ext cx="257392" cy="1998"/>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正方形/長方形 35">
            <a:extLst>
              <a:ext uri="{FF2B5EF4-FFF2-40B4-BE49-F238E27FC236}">
                <a16:creationId xmlns:a16="http://schemas.microsoft.com/office/drawing/2014/main" id="{F8080B4A-D4FD-418B-828F-3BB29F250A08}"/>
              </a:ext>
            </a:extLst>
          </p:cNvPr>
          <p:cNvSpPr/>
          <p:nvPr/>
        </p:nvSpPr>
        <p:spPr>
          <a:xfrm>
            <a:off x="1176137" y="2841666"/>
            <a:ext cx="1886673"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Shadowing</a:t>
            </a:r>
            <a:endParaRPr kumimoji="1" lang="ja-JP" altLang="en-US" dirty="0"/>
          </a:p>
        </p:txBody>
      </p:sp>
      <p:sp>
        <p:nvSpPr>
          <p:cNvPr id="42" name="正方形/長方形 41">
            <a:extLst>
              <a:ext uri="{FF2B5EF4-FFF2-40B4-BE49-F238E27FC236}">
                <a16:creationId xmlns:a16="http://schemas.microsoft.com/office/drawing/2014/main" id="{BA509566-7768-49B8-ACE0-A0DC3BF65305}"/>
              </a:ext>
            </a:extLst>
          </p:cNvPr>
          <p:cNvSpPr/>
          <p:nvPr/>
        </p:nvSpPr>
        <p:spPr>
          <a:xfrm>
            <a:off x="350135" y="456392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43" name="コネクタ: カギ線 42">
            <a:extLst>
              <a:ext uri="{FF2B5EF4-FFF2-40B4-BE49-F238E27FC236}">
                <a16:creationId xmlns:a16="http://schemas.microsoft.com/office/drawing/2014/main" id="{6570BEAB-AA0D-4B1B-B00E-72AC7998FFB0}"/>
              </a:ext>
            </a:extLst>
          </p:cNvPr>
          <p:cNvCxnSpPr>
            <a:cxnSpLocks/>
            <a:endCxn id="42" idx="1"/>
          </p:cNvCxnSpPr>
          <p:nvPr/>
        </p:nvCxnSpPr>
        <p:spPr>
          <a:xfrm rot="16200000" flipH="1">
            <a:off x="87346" y="440241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正方形/長方形 44">
            <a:extLst>
              <a:ext uri="{FF2B5EF4-FFF2-40B4-BE49-F238E27FC236}">
                <a16:creationId xmlns:a16="http://schemas.microsoft.com/office/drawing/2014/main" id="{FCE0B187-3FA8-4AF5-88DF-145835AB53B5}"/>
              </a:ext>
            </a:extLst>
          </p:cNvPr>
          <p:cNvSpPr/>
          <p:nvPr/>
        </p:nvSpPr>
        <p:spPr>
          <a:xfrm>
            <a:off x="350135" y="487331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46" name="正方形/長方形 45">
            <a:extLst>
              <a:ext uri="{FF2B5EF4-FFF2-40B4-BE49-F238E27FC236}">
                <a16:creationId xmlns:a16="http://schemas.microsoft.com/office/drawing/2014/main" id="{9D7E3F03-41B3-48C4-A905-EFC3C1701D8A}"/>
              </a:ext>
            </a:extLst>
          </p:cNvPr>
          <p:cNvSpPr/>
          <p:nvPr/>
        </p:nvSpPr>
        <p:spPr>
          <a:xfrm>
            <a:off x="350135" y="518270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51" name="コネクタ: カギ線 50">
            <a:extLst>
              <a:ext uri="{FF2B5EF4-FFF2-40B4-BE49-F238E27FC236}">
                <a16:creationId xmlns:a16="http://schemas.microsoft.com/office/drawing/2014/main" id="{10771EE3-4118-448F-AF40-6178E2FD6D5F}"/>
              </a:ext>
            </a:extLst>
          </p:cNvPr>
          <p:cNvCxnSpPr>
            <a:cxnSpLocks/>
            <a:endCxn id="45" idx="1"/>
          </p:cNvCxnSpPr>
          <p:nvPr/>
        </p:nvCxnSpPr>
        <p:spPr>
          <a:xfrm rot="16200000" flipH="1">
            <a:off x="128232" y="475268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コネクタ: カギ線 52">
            <a:extLst>
              <a:ext uri="{FF2B5EF4-FFF2-40B4-BE49-F238E27FC236}">
                <a16:creationId xmlns:a16="http://schemas.microsoft.com/office/drawing/2014/main" id="{37EA6557-244C-4A77-B976-D5B5AD54F38E}"/>
              </a:ext>
            </a:extLst>
          </p:cNvPr>
          <p:cNvCxnSpPr>
            <a:cxnSpLocks/>
            <a:endCxn id="46" idx="1"/>
          </p:cNvCxnSpPr>
          <p:nvPr/>
        </p:nvCxnSpPr>
        <p:spPr>
          <a:xfrm rot="16200000" flipH="1">
            <a:off x="40686" y="514962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正方形/長方形 54">
            <a:extLst>
              <a:ext uri="{FF2B5EF4-FFF2-40B4-BE49-F238E27FC236}">
                <a16:creationId xmlns:a16="http://schemas.microsoft.com/office/drawing/2014/main" id="{9CB2311A-F53A-4EF1-9AE4-5C230E963C90}"/>
              </a:ext>
            </a:extLst>
          </p:cNvPr>
          <p:cNvSpPr/>
          <p:nvPr/>
        </p:nvSpPr>
        <p:spPr>
          <a:xfrm>
            <a:off x="2419805" y="4563926"/>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In-vehicle</a:t>
            </a:r>
            <a:endParaRPr kumimoji="1" lang="ja-JP" altLang="en-US" dirty="0"/>
          </a:p>
        </p:txBody>
      </p:sp>
      <p:cxnSp>
        <p:nvCxnSpPr>
          <p:cNvPr id="56" name="コネクタ: カギ線 55">
            <a:extLst>
              <a:ext uri="{FF2B5EF4-FFF2-40B4-BE49-F238E27FC236}">
                <a16:creationId xmlns:a16="http://schemas.microsoft.com/office/drawing/2014/main" id="{E54C2A70-195D-4AEF-9841-77A4D08B7D98}"/>
              </a:ext>
            </a:extLst>
          </p:cNvPr>
          <p:cNvCxnSpPr>
            <a:cxnSpLocks/>
            <a:endCxn id="55" idx="1"/>
          </p:cNvCxnSpPr>
          <p:nvPr/>
        </p:nvCxnSpPr>
        <p:spPr>
          <a:xfrm rot="16200000" flipH="1">
            <a:off x="2157017" y="4402417"/>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正方形/長方形 56">
            <a:extLst>
              <a:ext uri="{FF2B5EF4-FFF2-40B4-BE49-F238E27FC236}">
                <a16:creationId xmlns:a16="http://schemas.microsoft.com/office/drawing/2014/main" id="{422AE49F-BC55-4BBA-9EC0-39CD0904F5CB}"/>
              </a:ext>
            </a:extLst>
          </p:cNvPr>
          <p:cNvSpPr/>
          <p:nvPr/>
        </p:nvSpPr>
        <p:spPr>
          <a:xfrm>
            <a:off x="2419805" y="4873313"/>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58" name="正方形/長方形 57">
            <a:extLst>
              <a:ext uri="{FF2B5EF4-FFF2-40B4-BE49-F238E27FC236}">
                <a16:creationId xmlns:a16="http://schemas.microsoft.com/office/drawing/2014/main" id="{501F0020-4549-430E-A81A-C647885EA1B4}"/>
              </a:ext>
            </a:extLst>
          </p:cNvPr>
          <p:cNvSpPr/>
          <p:nvPr/>
        </p:nvSpPr>
        <p:spPr>
          <a:xfrm>
            <a:off x="2419805" y="5182700"/>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Surrounding vehicle</a:t>
            </a:r>
            <a:endParaRPr kumimoji="1" lang="ja-JP" altLang="en-US" dirty="0"/>
          </a:p>
        </p:txBody>
      </p:sp>
      <p:cxnSp>
        <p:nvCxnSpPr>
          <p:cNvPr id="59" name="コネクタ: カギ線 58">
            <a:extLst>
              <a:ext uri="{FF2B5EF4-FFF2-40B4-BE49-F238E27FC236}">
                <a16:creationId xmlns:a16="http://schemas.microsoft.com/office/drawing/2014/main" id="{72BE8453-E9F4-49D9-A300-8BB58DF0E134}"/>
              </a:ext>
            </a:extLst>
          </p:cNvPr>
          <p:cNvCxnSpPr>
            <a:cxnSpLocks/>
            <a:endCxn id="57" idx="1"/>
          </p:cNvCxnSpPr>
          <p:nvPr/>
        </p:nvCxnSpPr>
        <p:spPr>
          <a:xfrm rot="16200000" flipH="1">
            <a:off x="2197903" y="4752690"/>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コネクタ: カギ線 59">
            <a:extLst>
              <a:ext uri="{FF2B5EF4-FFF2-40B4-BE49-F238E27FC236}">
                <a16:creationId xmlns:a16="http://schemas.microsoft.com/office/drawing/2014/main" id="{0877F576-4D54-444D-A411-D37BF2EF28D2}"/>
              </a:ext>
            </a:extLst>
          </p:cNvPr>
          <p:cNvCxnSpPr>
            <a:cxnSpLocks/>
            <a:endCxn id="58" idx="1"/>
          </p:cNvCxnSpPr>
          <p:nvPr/>
        </p:nvCxnSpPr>
        <p:spPr>
          <a:xfrm rot="16200000" flipH="1">
            <a:off x="2110357" y="5149623"/>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正方形/長方形 69">
            <a:extLst>
              <a:ext uri="{FF2B5EF4-FFF2-40B4-BE49-F238E27FC236}">
                <a16:creationId xmlns:a16="http://schemas.microsoft.com/office/drawing/2014/main" id="{48CDA0A4-F054-4F0E-889A-529F058B564A}"/>
              </a:ext>
            </a:extLst>
          </p:cNvPr>
          <p:cNvSpPr/>
          <p:nvPr/>
        </p:nvSpPr>
        <p:spPr>
          <a:xfrm>
            <a:off x="209524" y="203898"/>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From 15.6-2012</a:t>
            </a:r>
            <a:endParaRPr lang="ja-JP" altLang="en-US" dirty="0"/>
          </a:p>
        </p:txBody>
      </p:sp>
      <p:sp>
        <p:nvSpPr>
          <p:cNvPr id="71" name="正方形/長方形 70">
            <a:extLst>
              <a:ext uri="{FF2B5EF4-FFF2-40B4-BE49-F238E27FC236}">
                <a16:creationId xmlns:a16="http://schemas.microsoft.com/office/drawing/2014/main" id="{2708E797-7113-4BFD-8571-32491A8F49D8}"/>
              </a:ext>
            </a:extLst>
          </p:cNvPr>
          <p:cNvSpPr/>
          <p:nvPr/>
        </p:nvSpPr>
        <p:spPr>
          <a:xfrm>
            <a:off x="2285388" y="167322"/>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a:t>
            </a:r>
          </a:p>
        </p:txBody>
      </p:sp>
      <p:sp>
        <p:nvSpPr>
          <p:cNvPr id="76" name="正方形/長方形 75">
            <a:extLst>
              <a:ext uri="{FF2B5EF4-FFF2-40B4-BE49-F238E27FC236}">
                <a16:creationId xmlns:a16="http://schemas.microsoft.com/office/drawing/2014/main" id="{34C0BCCA-4974-435D-B2F5-2FD985E0EC4E}"/>
              </a:ext>
            </a:extLst>
          </p:cNvPr>
          <p:cNvSpPr/>
          <p:nvPr/>
        </p:nvSpPr>
        <p:spPr>
          <a:xfrm>
            <a:off x="4985479" y="2561414"/>
            <a:ext cx="1768457" cy="47405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UWB Channel model</a:t>
            </a:r>
            <a:endParaRPr kumimoji="1" lang="ja-JP" altLang="en-US" dirty="0"/>
          </a:p>
        </p:txBody>
      </p:sp>
      <p:cxnSp>
        <p:nvCxnSpPr>
          <p:cNvPr id="77" name="コネクタ: カギ線 76">
            <a:extLst>
              <a:ext uri="{FF2B5EF4-FFF2-40B4-BE49-F238E27FC236}">
                <a16:creationId xmlns:a16="http://schemas.microsoft.com/office/drawing/2014/main" id="{271CF5B6-1403-4855-9032-EBF299105F2C}"/>
              </a:ext>
            </a:extLst>
          </p:cNvPr>
          <p:cNvCxnSpPr>
            <a:cxnSpLocks/>
            <a:endCxn id="76" idx="1"/>
          </p:cNvCxnSpPr>
          <p:nvPr/>
        </p:nvCxnSpPr>
        <p:spPr>
          <a:xfrm rot="16200000" flipH="1">
            <a:off x="4664320" y="2477280"/>
            <a:ext cx="524102"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正方形/長方形 79">
            <a:extLst>
              <a:ext uri="{FF2B5EF4-FFF2-40B4-BE49-F238E27FC236}">
                <a16:creationId xmlns:a16="http://schemas.microsoft.com/office/drawing/2014/main" id="{0822DA7B-990E-442B-9E93-EFA95F5753C7}"/>
              </a:ext>
            </a:extLst>
          </p:cNvPr>
          <p:cNvSpPr/>
          <p:nvPr/>
        </p:nvSpPr>
        <p:spPr>
          <a:xfrm>
            <a:off x="4985479" y="3153065"/>
            <a:ext cx="1768457" cy="493483"/>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800" dirty="0">
                <a:effectLst/>
                <a:latin typeface="Times New Roman" panose="02020603050405020304" pitchFamily="18" charset="0"/>
                <a:ea typeface="Arial Unicode MS"/>
              </a:rPr>
              <a:t>Simulation methodology</a:t>
            </a:r>
            <a:endParaRPr kumimoji="1" lang="ja-JP" altLang="en-US" dirty="0"/>
          </a:p>
        </p:txBody>
      </p:sp>
      <p:cxnSp>
        <p:nvCxnSpPr>
          <p:cNvPr id="81" name="コネクタ: カギ線 80">
            <a:extLst>
              <a:ext uri="{FF2B5EF4-FFF2-40B4-BE49-F238E27FC236}">
                <a16:creationId xmlns:a16="http://schemas.microsoft.com/office/drawing/2014/main" id="{10316D18-C9E9-4EB4-93DD-7B6B1190AF6B}"/>
              </a:ext>
            </a:extLst>
          </p:cNvPr>
          <p:cNvCxnSpPr>
            <a:cxnSpLocks/>
            <a:endCxn id="80" idx="1"/>
          </p:cNvCxnSpPr>
          <p:nvPr/>
        </p:nvCxnSpPr>
        <p:spPr>
          <a:xfrm rot="16200000" flipH="1">
            <a:off x="4624256" y="3038584"/>
            <a:ext cx="604230" cy="1182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2" name="正方形/長方形 91">
            <a:extLst>
              <a:ext uri="{FF2B5EF4-FFF2-40B4-BE49-F238E27FC236}">
                <a16:creationId xmlns:a16="http://schemas.microsoft.com/office/drawing/2014/main" id="{A42F04BE-63D2-470F-84C3-1121FD4175B5}"/>
              </a:ext>
            </a:extLst>
          </p:cNvPr>
          <p:cNvSpPr/>
          <p:nvPr/>
        </p:nvSpPr>
        <p:spPr>
          <a:xfrm>
            <a:off x="4915573" y="4316056"/>
            <a:ext cx="1886673" cy="544010"/>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 </a:t>
            </a:r>
          </a:p>
          <a:p>
            <a:pPr algn="ctr"/>
            <a:r>
              <a:rPr lang="en-US" altLang="ja-JP" dirty="0"/>
              <a:t>Channel model</a:t>
            </a:r>
            <a:endParaRPr lang="ja-JP" altLang="en-US" dirty="0"/>
          </a:p>
        </p:txBody>
      </p:sp>
      <p:sp>
        <p:nvSpPr>
          <p:cNvPr id="93" name="正方形/長方形 92">
            <a:extLst>
              <a:ext uri="{FF2B5EF4-FFF2-40B4-BE49-F238E27FC236}">
                <a16:creationId xmlns:a16="http://schemas.microsoft.com/office/drawing/2014/main" id="{3103BB4E-2392-4ACE-B92D-C4C5E4980441}"/>
              </a:ext>
            </a:extLst>
          </p:cNvPr>
          <p:cNvSpPr/>
          <p:nvPr/>
        </p:nvSpPr>
        <p:spPr>
          <a:xfrm>
            <a:off x="5167324" y="5149946"/>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In-body</a:t>
            </a:r>
            <a:endParaRPr lang="ja-JP" altLang="en-US" dirty="0"/>
          </a:p>
        </p:txBody>
      </p:sp>
      <p:cxnSp>
        <p:nvCxnSpPr>
          <p:cNvPr id="94" name="コネクタ: カギ線 93">
            <a:extLst>
              <a:ext uri="{FF2B5EF4-FFF2-40B4-BE49-F238E27FC236}">
                <a16:creationId xmlns:a16="http://schemas.microsoft.com/office/drawing/2014/main" id="{1130BE73-0C3F-40F3-B837-B8052EF318E4}"/>
              </a:ext>
            </a:extLst>
          </p:cNvPr>
          <p:cNvCxnSpPr>
            <a:cxnSpLocks/>
            <a:endCxn id="93" idx="1"/>
          </p:cNvCxnSpPr>
          <p:nvPr/>
        </p:nvCxnSpPr>
        <p:spPr>
          <a:xfrm rot="16200000" flipH="1">
            <a:off x="4904535" y="4988436"/>
            <a:ext cx="39116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正方形/長方形 94">
            <a:extLst>
              <a:ext uri="{FF2B5EF4-FFF2-40B4-BE49-F238E27FC236}">
                <a16:creationId xmlns:a16="http://schemas.microsoft.com/office/drawing/2014/main" id="{385C11BA-030D-437D-AC39-7CCCB7E8E1AD}"/>
              </a:ext>
            </a:extLst>
          </p:cNvPr>
          <p:cNvSpPr/>
          <p:nvPr/>
        </p:nvSpPr>
        <p:spPr>
          <a:xfrm>
            <a:off x="5167324" y="5459333"/>
            <a:ext cx="1716786" cy="202557"/>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O</a:t>
            </a:r>
            <a:r>
              <a:rPr lang="en-US" altLang="ja-JP" dirty="0"/>
              <a:t>n-body</a:t>
            </a:r>
            <a:endParaRPr lang="ja-JP" altLang="en-US" dirty="0"/>
          </a:p>
        </p:txBody>
      </p:sp>
      <p:sp>
        <p:nvSpPr>
          <p:cNvPr id="96" name="正方形/長方形 95">
            <a:extLst>
              <a:ext uri="{FF2B5EF4-FFF2-40B4-BE49-F238E27FC236}">
                <a16:creationId xmlns:a16="http://schemas.microsoft.com/office/drawing/2014/main" id="{B8D9EB02-A671-4F77-AB04-72E9D6D1F1BE}"/>
              </a:ext>
            </a:extLst>
          </p:cNvPr>
          <p:cNvSpPr/>
          <p:nvPr/>
        </p:nvSpPr>
        <p:spPr>
          <a:xfrm>
            <a:off x="5167324" y="5768720"/>
            <a:ext cx="1716786" cy="552742"/>
          </a:xfrm>
          <a:prstGeom prst="rect">
            <a:avLst/>
          </a:prstGeom>
          <a:solidFill>
            <a:srgbClr val="92D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Surrounding body</a:t>
            </a:r>
            <a:endParaRPr lang="ja-JP" altLang="en-US" dirty="0"/>
          </a:p>
        </p:txBody>
      </p:sp>
      <p:cxnSp>
        <p:nvCxnSpPr>
          <p:cNvPr id="97" name="コネクタ: カギ線 96">
            <a:extLst>
              <a:ext uri="{FF2B5EF4-FFF2-40B4-BE49-F238E27FC236}">
                <a16:creationId xmlns:a16="http://schemas.microsoft.com/office/drawing/2014/main" id="{3E5EE352-59D2-4AC4-9456-653CA346FB16}"/>
              </a:ext>
            </a:extLst>
          </p:cNvPr>
          <p:cNvCxnSpPr>
            <a:cxnSpLocks/>
            <a:endCxn id="95" idx="1"/>
          </p:cNvCxnSpPr>
          <p:nvPr/>
        </p:nvCxnSpPr>
        <p:spPr>
          <a:xfrm rot="16200000" flipH="1">
            <a:off x="4945421" y="5338709"/>
            <a:ext cx="309388"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コネクタ: カギ線 97">
            <a:extLst>
              <a:ext uri="{FF2B5EF4-FFF2-40B4-BE49-F238E27FC236}">
                <a16:creationId xmlns:a16="http://schemas.microsoft.com/office/drawing/2014/main" id="{D03E9395-0887-4861-A5FD-74809CCB2F06}"/>
              </a:ext>
            </a:extLst>
          </p:cNvPr>
          <p:cNvCxnSpPr>
            <a:cxnSpLocks/>
            <a:endCxn id="96" idx="1"/>
          </p:cNvCxnSpPr>
          <p:nvPr/>
        </p:nvCxnSpPr>
        <p:spPr>
          <a:xfrm rot="16200000" flipH="1">
            <a:off x="4857875" y="5735642"/>
            <a:ext cx="484480" cy="134418"/>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ACF2E651-9B1E-4DDA-A76A-AD42204FC62E}"/>
              </a:ext>
            </a:extLst>
          </p:cNvPr>
          <p:cNvCxnSpPr>
            <a:cxnSpLocks/>
            <a:endCxn id="92" idx="0"/>
          </p:cNvCxnSpPr>
          <p:nvPr/>
        </p:nvCxnSpPr>
        <p:spPr>
          <a:xfrm>
            <a:off x="4867263" y="3883987"/>
            <a:ext cx="991647" cy="432069"/>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a:extLst>
              <a:ext uri="{FF2B5EF4-FFF2-40B4-BE49-F238E27FC236}">
                <a16:creationId xmlns:a16="http://schemas.microsoft.com/office/drawing/2014/main" id="{190C4FCF-F9F5-4ED5-826D-9F514D658B44}"/>
              </a:ext>
            </a:extLst>
          </p:cNvPr>
          <p:cNvCxnSpPr>
            <a:cxnSpLocks/>
            <a:endCxn id="115" idx="0"/>
          </p:cNvCxnSpPr>
          <p:nvPr/>
        </p:nvCxnSpPr>
        <p:spPr>
          <a:xfrm flipH="1">
            <a:off x="4867262" y="3395103"/>
            <a:ext cx="1" cy="47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8" name="正方形/長方形 107">
            <a:extLst>
              <a:ext uri="{FF2B5EF4-FFF2-40B4-BE49-F238E27FC236}">
                <a16:creationId xmlns:a16="http://schemas.microsoft.com/office/drawing/2014/main" id="{AB5A0DCA-2E3C-4CEF-9F6C-E0F4ECAD828C}"/>
              </a:ext>
            </a:extLst>
          </p:cNvPr>
          <p:cNvSpPr/>
          <p:nvPr/>
        </p:nvSpPr>
        <p:spPr>
          <a:xfrm>
            <a:off x="7096297" y="4303833"/>
            <a:ext cx="1886673" cy="544010"/>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VBAN</a:t>
            </a:r>
          </a:p>
          <a:p>
            <a:pPr algn="ctr"/>
            <a:r>
              <a:rPr lang="en-US" altLang="ja-JP" dirty="0">
                <a:latin typeface="Times New Roman" panose="02020603050405020304" pitchFamily="18" charset="0"/>
              </a:rPr>
              <a:t>Channel model</a:t>
            </a:r>
            <a:endParaRPr lang="ja-JP" altLang="en-US" dirty="0">
              <a:latin typeface="Times New Roman" panose="02020603050405020304" pitchFamily="18" charset="0"/>
            </a:endParaRPr>
          </a:p>
        </p:txBody>
      </p:sp>
      <p:sp>
        <p:nvSpPr>
          <p:cNvPr id="109" name="正方形/長方形 108">
            <a:extLst>
              <a:ext uri="{FF2B5EF4-FFF2-40B4-BE49-F238E27FC236}">
                <a16:creationId xmlns:a16="http://schemas.microsoft.com/office/drawing/2014/main" id="{DBF28B11-744A-4140-A4C5-0502C3C58ADB}"/>
              </a:ext>
            </a:extLst>
          </p:cNvPr>
          <p:cNvSpPr/>
          <p:nvPr/>
        </p:nvSpPr>
        <p:spPr>
          <a:xfrm>
            <a:off x="7348047" y="5137723"/>
            <a:ext cx="1716785" cy="202557"/>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In-vehicle</a:t>
            </a:r>
            <a:endParaRPr lang="ja-JP" altLang="en-US" dirty="0">
              <a:latin typeface="Times New Roman" panose="02020603050405020304" pitchFamily="18" charset="0"/>
            </a:endParaRPr>
          </a:p>
        </p:txBody>
      </p:sp>
      <p:cxnSp>
        <p:nvCxnSpPr>
          <p:cNvPr id="110" name="コネクタ: カギ線 109">
            <a:extLst>
              <a:ext uri="{FF2B5EF4-FFF2-40B4-BE49-F238E27FC236}">
                <a16:creationId xmlns:a16="http://schemas.microsoft.com/office/drawing/2014/main" id="{34734109-A124-4D6C-909D-472E6F2965D3}"/>
              </a:ext>
            </a:extLst>
          </p:cNvPr>
          <p:cNvCxnSpPr>
            <a:cxnSpLocks/>
            <a:endCxn id="109" idx="1"/>
          </p:cNvCxnSpPr>
          <p:nvPr/>
        </p:nvCxnSpPr>
        <p:spPr>
          <a:xfrm rot="16200000" flipH="1">
            <a:off x="7085259" y="4976214"/>
            <a:ext cx="39116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正方形/長方形 110">
            <a:extLst>
              <a:ext uri="{FF2B5EF4-FFF2-40B4-BE49-F238E27FC236}">
                <a16:creationId xmlns:a16="http://schemas.microsoft.com/office/drawing/2014/main" id="{46E19AB5-1286-441C-B6DA-BF28F90C601D}"/>
              </a:ext>
            </a:extLst>
          </p:cNvPr>
          <p:cNvSpPr/>
          <p:nvPr/>
        </p:nvSpPr>
        <p:spPr>
          <a:xfrm>
            <a:off x="7348047" y="5447110"/>
            <a:ext cx="1716785" cy="202557"/>
          </a:xfrm>
          <a:prstGeom prst="rect">
            <a:avLst/>
          </a:pr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On-vehicle</a:t>
            </a:r>
            <a:endParaRPr kumimoji="1" lang="ja-JP" altLang="en-US" dirty="0"/>
          </a:p>
        </p:txBody>
      </p:sp>
      <p:sp>
        <p:nvSpPr>
          <p:cNvPr id="112" name="正方形/長方形 111">
            <a:extLst>
              <a:ext uri="{FF2B5EF4-FFF2-40B4-BE49-F238E27FC236}">
                <a16:creationId xmlns:a16="http://schemas.microsoft.com/office/drawing/2014/main" id="{9F08080F-CCE5-41C5-9121-146281771BB2}"/>
              </a:ext>
            </a:extLst>
          </p:cNvPr>
          <p:cNvSpPr/>
          <p:nvPr/>
        </p:nvSpPr>
        <p:spPr>
          <a:xfrm>
            <a:off x="7348047" y="5756497"/>
            <a:ext cx="1716785" cy="552742"/>
          </a:xfrm>
          <a:prstGeom prst="rect">
            <a:avLst/>
          </a:prstGeom>
          <a:solidFill>
            <a:srgbClr val="FFC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latin typeface="Times New Roman" panose="02020603050405020304" pitchFamily="18" charset="0"/>
              </a:rPr>
              <a:t>Surrounding vehicle</a:t>
            </a:r>
            <a:endParaRPr lang="ja-JP" altLang="en-US" dirty="0">
              <a:latin typeface="Times New Roman" panose="02020603050405020304" pitchFamily="18" charset="0"/>
            </a:endParaRPr>
          </a:p>
        </p:txBody>
      </p:sp>
      <p:cxnSp>
        <p:nvCxnSpPr>
          <p:cNvPr id="113" name="コネクタ: カギ線 112">
            <a:extLst>
              <a:ext uri="{FF2B5EF4-FFF2-40B4-BE49-F238E27FC236}">
                <a16:creationId xmlns:a16="http://schemas.microsoft.com/office/drawing/2014/main" id="{ECEE607F-6852-4A8E-9DD9-8BC17108148B}"/>
              </a:ext>
            </a:extLst>
          </p:cNvPr>
          <p:cNvCxnSpPr>
            <a:cxnSpLocks/>
            <a:endCxn id="111" idx="1"/>
          </p:cNvCxnSpPr>
          <p:nvPr/>
        </p:nvCxnSpPr>
        <p:spPr>
          <a:xfrm rot="16200000" flipH="1">
            <a:off x="7126145" y="5326487"/>
            <a:ext cx="309388"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63E901D6-11F3-4E38-BE25-3E915B196CA2}"/>
              </a:ext>
            </a:extLst>
          </p:cNvPr>
          <p:cNvCxnSpPr>
            <a:cxnSpLocks/>
            <a:endCxn id="112" idx="1"/>
          </p:cNvCxnSpPr>
          <p:nvPr/>
        </p:nvCxnSpPr>
        <p:spPr>
          <a:xfrm rot="16200000" flipH="1">
            <a:off x="7038599" y="5723420"/>
            <a:ext cx="484480" cy="134416"/>
          </a:xfrm>
          <a:prstGeom prst="bentConnector2">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楕円 114">
            <a:extLst>
              <a:ext uri="{FF2B5EF4-FFF2-40B4-BE49-F238E27FC236}">
                <a16:creationId xmlns:a16="http://schemas.microsoft.com/office/drawing/2014/main" id="{1A647F08-4165-406B-8167-935FD404F084}"/>
              </a:ext>
            </a:extLst>
          </p:cNvPr>
          <p:cNvSpPr/>
          <p:nvPr/>
        </p:nvSpPr>
        <p:spPr>
          <a:xfrm>
            <a:off x="4842438" y="3868184"/>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吹き出し: 角を丸めた四角形 118">
            <a:extLst>
              <a:ext uri="{FF2B5EF4-FFF2-40B4-BE49-F238E27FC236}">
                <a16:creationId xmlns:a16="http://schemas.microsoft.com/office/drawing/2014/main" id="{717DF2AE-66A7-4909-8ECA-72DA734CAD95}"/>
              </a:ext>
            </a:extLst>
          </p:cNvPr>
          <p:cNvSpPr/>
          <p:nvPr/>
        </p:nvSpPr>
        <p:spPr>
          <a:xfrm>
            <a:off x="3393380" y="2727731"/>
            <a:ext cx="1353187"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15.4a Indoor residential</a:t>
            </a:r>
            <a:endParaRPr kumimoji="1" lang="ja-JP" altLang="en-US" sz="1400" dirty="0"/>
          </a:p>
        </p:txBody>
      </p:sp>
      <p:sp>
        <p:nvSpPr>
          <p:cNvPr id="120" name="吹き出し: 角を丸めた四角形 119">
            <a:extLst>
              <a:ext uri="{FF2B5EF4-FFF2-40B4-BE49-F238E27FC236}">
                <a16:creationId xmlns:a16="http://schemas.microsoft.com/office/drawing/2014/main" id="{1D2C9865-6C15-4EA6-9E2F-EA048AFE36B6}"/>
              </a:ext>
            </a:extLst>
          </p:cNvPr>
          <p:cNvSpPr/>
          <p:nvPr/>
        </p:nvSpPr>
        <p:spPr>
          <a:xfrm>
            <a:off x="2856985" y="584227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21" name="楕円 120">
            <a:extLst>
              <a:ext uri="{FF2B5EF4-FFF2-40B4-BE49-F238E27FC236}">
                <a16:creationId xmlns:a16="http://schemas.microsoft.com/office/drawing/2014/main" id="{BA0FCF49-FF00-46A6-B75C-102CF0465F3B}"/>
              </a:ext>
            </a:extLst>
          </p:cNvPr>
          <p:cNvSpPr/>
          <p:nvPr/>
        </p:nvSpPr>
        <p:spPr>
          <a:xfrm>
            <a:off x="1018895" y="2920086"/>
            <a:ext cx="49648" cy="4571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3" name="コネクタ: カギ線 122">
            <a:extLst>
              <a:ext uri="{FF2B5EF4-FFF2-40B4-BE49-F238E27FC236}">
                <a16:creationId xmlns:a16="http://schemas.microsoft.com/office/drawing/2014/main" id="{63325E35-6869-4982-9CF0-706688E1B48A}"/>
              </a:ext>
            </a:extLst>
          </p:cNvPr>
          <p:cNvCxnSpPr>
            <a:cxnSpLocks/>
            <a:stCxn id="121" idx="6"/>
            <a:endCxn id="36" idx="1"/>
          </p:cNvCxnSpPr>
          <p:nvPr/>
        </p:nvCxnSpPr>
        <p:spPr>
          <a:xfrm flipV="1">
            <a:off x="1068543" y="2942945"/>
            <a:ext cx="107594" cy="1"/>
          </a:xfrm>
          <a:prstGeom prst="bentConnector3">
            <a:avLst>
              <a:gd name="adj1"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線コネクタ 127">
            <a:extLst>
              <a:ext uri="{FF2B5EF4-FFF2-40B4-BE49-F238E27FC236}">
                <a16:creationId xmlns:a16="http://schemas.microsoft.com/office/drawing/2014/main" id="{D2767E7D-287A-4157-9C74-2E1295ECF01B}"/>
              </a:ext>
            </a:extLst>
          </p:cNvPr>
          <p:cNvCxnSpPr>
            <a:cxnSpLocks/>
            <a:stCxn id="121" idx="5"/>
            <a:endCxn id="17" idx="0"/>
          </p:cNvCxnSpPr>
          <p:nvPr/>
        </p:nvCxnSpPr>
        <p:spPr>
          <a:xfrm>
            <a:off x="1061272" y="2959110"/>
            <a:ext cx="2050120" cy="77092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1" name="吹き出し: 角を丸めた四角形 130">
            <a:extLst>
              <a:ext uri="{FF2B5EF4-FFF2-40B4-BE49-F238E27FC236}">
                <a16:creationId xmlns:a16="http://schemas.microsoft.com/office/drawing/2014/main" id="{4B740208-718A-4FDB-866D-00749C91F03D}"/>
              </a:ext>
            </a:extLst>
          </p:cNvPr>
          <p:cNvSpPr/>
          <p:nvPr/>
        </p:nvSpPr>
        <p:spPr>
          <a:xfrm>
            <a:off x="8063167" y="2479068"/>
            <a:ext cx="1187108" cy="544010"/>
          </a:xfrm>
          <a:prstGeom prst="wedgeRoundRectCallout">
            <a:avLst>
              <a:gd name="adj1" fmla="val -20031"/>
              <a:gd name="adj2" fmla="val 317193"/>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Indoor residential</a:t>
            </a:r>
            <a:endParaRPr kumimoji="1" lang="ja-JP" altLang="en-US" sz="1400" dirty="0"/>
          </a:p>
        </p:txBody>
      </p:sp>
      <p:sp>
        <p:nvSpPr>
          <p:cNvPr id="132" name="吹き出し: 角を丸めた四角形 131">
            <a:extLst>
              <a:ext uri="{FF2B5EF4-FFF2-40B4-BE49-F238E27FC236}">
                <a16:creationId xmlns:a16="http://schemas.microsoft.com/office/drawing/2014/main" id="{40D630BF-5B66-466D-AC73-CC9AA2BE805A}"/>
              </a:ext>
            </a:extLst>
          </p:cNvPr>
          <p:cNvSpPr/>
          <p:nvPr/>
        </p:nvSpPr>
        <p:spPr>
          <a:xfrm>
            <a:off x="6620077" y="6355252"/>
            <a:ext cx="1187108" cy="544010"/>
          </a:xfrm>
          <a:prstGeom prst="wedgeRoundRectCallout">
            <a:avLst>
              <a:gd name="adj1" fmla="val 30518"/>
              <a:gd name="adj2" fmla="val -9076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15.4 outdoor</a:t>
            </a:r>
            <a:endParaRPr kumimoji="1" lang="ja-JP" altLang="en-US" sz="1400" dirty="0"/>
          </a:p>
        </p:txBody>
      </p:sp>
      <p:sp>
        <p:nvSpPr>
          <p:cNvPr id="133" name="吹き出し: 角を丸めた四角形 132">
            <a:extLst>
              <a:ext uri="{FF2B5EF4-FFF2-40B4-BE49-F238E27FC236}">
                <a16:creationId xmlns:a16="http://schemas.microsoft.com/office/drawing/2014/main" id="{4B735380-1C94-4ED6-936C-49C66486C675}"/>
              </a:ext>
            </a:extLst>
          </p:cNvPr>
          <p:cNvSpPr/>
          <p:nvPr/>
        </p:nvSpPr>
        <p:spPr>
          <a:xfrm>
            <a:off x="7864646" y="223561"/>
            <a:ext cx="1187108" cy="544010"/>
          </a:xfrm>
          <a:prstGeom prst="wedgeRoundRectCallout">
            <a:avLst>
              <a:gd name="adj1" fmla="val -50258"/>
              <a:gd name="adj2" fmla="val 129960"/>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Contact Li sensei</a:t>
            </a:r>
            <a:endParaRPr kumimoji="1" lang="ja-JP" altLang="en-US" sz="1400" dirty="0"/>
          </a:p>
        </p:txBody>
      </p:sp>
      <p:sp>
        <p:nvSpPr>
          <p:cNvPr id="134" name="吹き出し: 角を丸めた四角形 133">
            <a:extLst>
              <a:ext uri="{FF2B5EF4-FFF2-40B4-BE49-F238E27FC236}">
                <a16:creationId xmlns:a16="http://schemas.microsoft.com/office/drawing/2014/main" id="{022D34D2-6969-4073-A19C-3BD78AAC90E3}"/>
              </a:ext>
            </a:extLst>
          </p:cNvPr>
          <p:cNvSpPr/>
          <p:nvPr/>
        </p:nvSpPr>
        <p:spPr>
          <a:xfrm>
            <a:off x="6876059" y="1196110"/>
            <a:ext cx="1187108" cy="857792"/>
          </a:xfrm>
          <a:prstGeom prst="wedgeRoundRectCallout">
            <a:avLst>
              <a:gd name="adj1" fmla="val -64883"/>
              <a:gd name="adj2" fmla="val 198454"/>
              <a:gd name="adj3" fmla="val 16667"/>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1400" dirty="0"/>
              <a:t>Marco </a:t>
            </a:r>
            <a:r>
              <a:rPr kumimoji="1" lang="en-US" altLang="ja-JP" sz="1400" dirty="0" err="1"/>
              <a:t>san</a:t>
            </a:r>
            <a:r>
              <a:rPr kumimoji="1" lang="en-US" altLang="ja-JP" sz="1400" dirty="0"/>
              <a:t> provided</a:t>
            </a:r>
          </a:p>
          <a:p>
            <a:pPr algn="ctr"/>
            <a:r>
              <a:rPr lang="en-US" altLang="ja-JP" sz="1400" dirty="0"/>
              <a:t>15.8</a:t>
            </a:r>
          </a:p>
        </p:txBody>
      </p:sp>
      <p:sp>
        <p:nvSpPr>
          <p:cNvPr id="65" name="正方形/長方形 70">
            <a:extLst>
              <a:ext uri="{FF2B5EF4-FFF2-40B4-BE49-F238E27FC236}">
                <a16:creationId xmlns:a16="http://schemas.microsoft.com/office/drawing/2014/main" id="{FB23D76A-755B-4BDB-AC03-A6215EEEE33F}"/>
              </a:ext>
            </a:extLst>
          </p:cNvPr>
          <p:cNvSpPr/>
          <p:nvPr/>
        </p:nvSpPr>
        <p:spPr>
          <a:xfrm>
            <a:off x="232800" y="850553"/>
            <a:ext cx="1886673" cy="544010"/>
          </a:xfrm>
          <a:prstGeom prst="rect">
            <a:avLst/>
          </a:prstGeom>
          <a:solidFill>
            <a:schemeClr val="accent1">
              <a:lumMod val="60000"/>
              <a:lumOff val="4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F</a:t>
            </a:r>
            <a:r>
              <a:rPr kumimoji="1" lang="en-US" altLang="ja-JP" dirty="0"/>
              <a:t>rom 15.4ab</a:t>
            </a:r>
          </a:p>
        </p:txBody>
      </p:sp>
    </p:spTree>
    <p:extLst>
      <p:ext uri="{BB962C8B-B14F-4D97-AF65-F5344CB8AC3E}">
        <p14:creationId xmlns:p14="http://schemas.microsoft.com/office/powerpoint/2010/main" val="1162302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12</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15</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November 2021</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November 2021</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C55A68B-6102-4F00-AAFF-E3BDE84F8AAD}"/>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4AF8C41-481E-4B5E-BDD5-3FA66837C16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54C5FBE-3627-4743-9BC1-89C41986EA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0BAEE6BC-4694-405A-9AC0-E7D389F13D58}"/>
              </a:ext>
            </a:extLst>
          </p:cNvPr>
          <p:cNvSpPr>
            <a:spLocks noGrp="1"/>
          </p:cNvSpPr>
          <p:nvPr>
            <p:ph type="title"/>
          </p:nvPr>
        </p:nvSpPr>
        <p:spPr/>
        <p:txBody>
          <a:bodyPr/>
          <a:lstStyle/>
          <a:p>
            <a:r>
              <a:rPr kumimoji="1" lang="en-US" altLang="ja-JP" dirty="0"/>
              <a:t>Models between VBAN and HBAN</a:t>
            </a:r>
            <a:endParaRPr kumimoji="1" lang="ja-JP" altLang="en-US" dirty="0"/>
          </a:p>
        </p:txBody>
      </p:sp>
      <p:sp>
        <p:nvSpPr>
          <p:cNvPr id="6" name="楕円 5">
            <a:extLst>
              <a:ext uri="{FF2B5EF4-FFF2-40B4-BE49-F238E27FC236}">
                <a16:creationId xmlns:a16="http://schemas.microsoft.com/office/drawing/2014/main" id="{B9DE1A0C-C064-4553-9E1C-F8518052BDE4}"/>
              </a:ext>
            </a:extLst>
          </p:cNvPr>
          <p:cNvSpPr/>
          <p:nvPr/>
        </p:nvSpPr>
        <p:spPr>
          <a:xfrm>
            <a:off x="2406778" y="2211993"/>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sp>
        <p:nvSpPr>
          <p:cNvPr id="7" name="楕円 6">
            <a:extLst>
              <a:ext uri="{FF2B5EF4-FFF2-40B4-BE49-F238E27FC236}">
                <a16:creationId xmlns:a16="http://schemas.microsoft.com/office/drawing/2014/main" id="{9E6672CC-751C-43EC-B1FE-841CC76F743B}"/>
              </a:ext>
            </a:extLst>
          </p:cNvPr>
          <p:cNvSpPr/>
          <p:nvPr/>
        </p:nvSpPr>
        <p:spPr>
          <a:xfrm>
            <a:off x="574670" y="3359752"/>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8" name="楕円 7">
            <a:extLst>
              <a:ext uri="{FF2B5EF4-FFF2-40B4-BE49-F238E27FC236}">
                <a16:creationId xmlns:a16="http://schemas.microsoft.com/office/drawing/2014/main" id="{3A3E2D45-984A-44B1-999E-2D4E2A72C374}"/>
              </a:ext>
            </a:extLst>
          </p:cNvPr>
          <p:cNvSpPr/>
          <p:nvPr/>
        </p:nvSpPr>
        <p:spPr>
          <a:xfrm>
            <a:off x="371623" y="1862870"/>
            <a:ext cx="1189609" cy="72796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VBAN</a:t>
            </a:r>
          </a:p>
          <a:p>
            <a:pPr algn="ctr"/>
            <a:r>
              <a:rPr lang="en-US" altLang="ja-JP" dirty="0"/>
              <a:t>node</a:t>
            </a:r>
            <a:endParaRPr kumimoji="1" lang="ja-JP" altLang="en-US" dirty="0"/>
          </a:p>
        </p:txBody>
      </p:sp>
      <p:sp>
        <p:nvSpPr>
          <p:cNvPr id="10" name="楕円 9">
            <a:extLst>
              <a:ext uri="{FF2B5EF4-FFF2-40B4-BE49-F238E27FC236}">
                <a16:creationId xmlns:a16="http://schemas.microsoft.com/office/drawing/2014/main" id="{23A2E22E-29C6-4538-B0C2-9353180BB6A0}"/>
              </a:ext>
            </a:extLst>
          </p:cNvPr>
          <p:cNvSpPr/>
          <p:nvPr/>
        </p:nvSpPr>
        <p:spPr>
          <a:xfrm>
            <a:off x="1528247" y="3885776"/>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1" name="楕円 10">
            <a:extLst>
              <a:ext uri="{FF2B5EF4-FFF2-40B4-BE49-F238E27FC236}">
                <a16:creationId xmlns:a16="http://schemas.microsoft.com/office/drawing/2014/main" id="{B9AD4B58-22FC-445C-959F-E3AB822C8A24}"/>
              </a:ext>
            </a:extLst>
          </p:cNvPr>
          <p:cNvSpPr/>
          <p:nvPr/>
        </p:nvSpPr>
        <p:spPr>
          <a:xfrm>
            <a:off x="4054447" y="3899435"/>
            <a:ext cx="2059620" cy="727969"/>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solidFill>
                  <a:schemeClr val="bg1"/>
                </a:solidFill>
              </a:rPr>
              <a:t>H</a:t>
            </a:r>
            <a:r>
              <a:rPr kumimoji="1" lang="en-US" altLang="ja-JP" dirty="0">
                <a:solidFill>
                  <a:schemeClr val="bg1"/>
                </a:solidFill>
              </a:rPr>
              <a:t>BAN</a:t>
            </a:r>
          </a:p>
          <a:p>
            <a:pPr algn="ctr"/>
            <a:r>
              <a:rPr lang="en-US" altLang="ja-JP" dirty="0">
                <a:solidFill>
                  <a:schemeClr val="bg1"/>
                </a:solidFill>
              </a:rPr>
              <a:t>coordinator</a:t>
            </a:r>
            <a:endParaRPr kumimoji="1" lang="ja-JP" altLang="en-US" dirty="0">
              <a:solidFill>
                <a:schemeClr val="bg1"/>
              </a:solidFill>
            </a:endParaRPr>
          </a:p>
        </p:txBody>
      </p:sp>
      <p:sp>
        <p:nvSpPr>
          <p:cNvPr id="12" name="楕円 11">
            <a:extLst>
              <a:ext uri="{FF2B5EF4-FFF2-40B4-BE49-F238E27FC236}">
                <a16:creationId xmlns:a16="http://schemas.microsoft.com/office/drawing/2014/main" id="{1293B44A-5B8F-455A-8900-64932F418CC0}"/>
              </a:ext>
            </a:extLst>
          </p:cNvPr>
          <p:cNvSpPr/>
          <p:nvPr/>
        </p:nvSpPr>
        <p:spPr>
          <a:xfrm>
            <a:off x="715308" y="5625546"/>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3" name="楕円 12">
            <a:extLst>
              <a:ext uri="{FF2B5EF4-FFF2-40B4-BE49-F238E27FC236}">
                <a16:creationId xmlns:a16="http://schemas.microsoft.com/office/drawing/2014/main" id="{9A54F864-82D7-4DB1-8CC9-EB2F4E232BD8}"/>
              </a:ext>
            </a:extLst>
          </p:cNvPr>
          <p:cNvSpPr/>
          <p:nvPr/>
        </p:nvSpPr>
        <p:spPr>
          <a:xfrm>
            <a:off x="2360349" y="5649877"/>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dirty="0"/>
              <a:t>HBAN</a:t>
            </a:r>
          </a:p>
          <a:p>
            <a:pPr algn="ctr"/>
            <a:r>
              <a:rPr lang="en-US" altLang="ja-JP" dirty="0"/>
              <a:t>node</a:t>
            </a:r>
            <a:endParaRPr lang="ja-JP" altLang="en-US" dirty="0"/>
          </a:p>
        </p:txBody>
      </p:sp>
      <p:sp>
        <p:nvSpPr>
          <p:cNvPr id="14" name="楕円 13">
            <a:extLst>
              <a:ext uri="{FF2B5EF4-FFF2-40B4-BE49-F238E27FC236}">
                <a16:creationId xmlns:a16="http://schemas.microsoft.com/office/drawing/2014/main" id="{AED50E11-BE99-491C-B522-38BDCDD1D517}"/>
              </a:ext>
            </a:extLst>
          </p:cNvPr>
          <p:cNvSpPr/>
          <p:nvPr/>
        </p:nvSpPr>
        <p:spPr>
          <a:xfrm>
            <a:off x="4334093" y="5649878"/>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sp>
        <p:nvSpPr>
          <p:cNvPr id="15" name="楕円 14">
            <a:extLst>
              <a:ext uri="{FF2B5EF4-FFF2-40B4-BE49-F238E27FC236}">
                <a16:creationId xmlns:a16="http://schemas.microsoft.com/office/drawing/2014/main" id="{245AE7E8-7735-4427-99F0-E6A5379CF6BD}"/>
              </a:ext>
            </a:extLst>
          </p:cNvPr>
          <p:cNvSpPr/>
          <p:nvPr/>
        </p:nvSpPr>
        <p:spPr>
          <a:xfrm>
            <a:off x="5647356" y="5090495"/>
            <a:ext cx="1273946" cy="727969"/>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a:t>H</a:t>
            </a:r>
            <a:r>
              <a:rPr lang="en-US" altLang="ja-JP" dirty="0"/>
              <a:t>BAN</a:t>
            </a:r>
          </a:p>
          <a:p>
            <a:pPr algn="ctr"/>
            <a:r>
              <a:rPr lang="en-US" altLang="ja-JP"/>
              <a:t>nod</a:t>
            </a:r>
            <a:r>
              <a:rPr lang="en-US" altLang="ja-JP" dirty="0"/>
              <a:t>e</a:t>
            </a:r>
            <a:endParaRPr lang="ja-JP" altLang="en-US" dirty="0"/>
          </a:p>
        </p:txBody>
      </p:sp>
      <p:cxnSp>
        <p:nvCxnSpPr>
          <p:cNvPr id="17" name="直線コネクタ 16">
            <a:extLst>
              <a:ext uri="{FF2B5EF4-FFF2-40B4-BE49-F238E27FC236}">
                <a16:creationId xmlns:a16="http://schemas.microsoft.com/office/drawing/2014/main" id="{69F64446-9EA0-4988-9E28-E8AADD969317}"/>
              </a:ext>
            </a:extLst>
          </p:cNvPr>
          <p:cNvCxnSpPr>
            <a:stCxn id="6" idx="2"/>
            <a:endCxn id="8" idx="6"/>
          </p:cNvCxnSpPr>
          <p:nvPr/>
        </p:nvCxnSpPr>
        <p:spPr>
          <a:xfrm flipH="1" flipV="1">
            <a:off x="1561232" y="2226855"/>
            <a:ext cx="845546" cy="34912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D4A6DD6E-CB60-4E14-A673-6C8B1214F476}"/>
              </a:ext>
            </a:extLst>
          </p:cNvPr>
          <p:cNvCxnSpPr>
            <a:stCxn id="7" idx="7"/>
            <a:endCxn id="6" idx="3"/>
          </p:cNvCxnSpPr>
          <p:nvPr/>
        </p:nvCxnSpPr>
        <p:spPr>
          <a:xfrm flipV="1">
            <a:off x="1590065" y="2833353"/>
            <a:ext cx="1118337" cy="63300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92C6F71-81BF-4B0C-AB41-F78EEEAACEC4}"/>
              </a:ext>
            </a:extLst>
          </p:cNvPr>
          <p:cNvCxnSpPr>
            <a:stCxn id="6" idx="4"/>
            <a:endCxn id="10" idx="0"/>
          </p:cNvCxnSpPr>
          <p:nvPr/>
        </p:nvCxnSpPr>
        <p:spPr>
          <a:xfrm flipH="1">
            <a:off x="2558057" y="2939962"/>
            <a:ext cx="878531" cy="94581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05353B12-A0CD-4A49-84D7-DFBDB82691D8}"/>
              </a:ext>
            </a:extLst>
          </p:cNvPr>
          <p:cNvCxnSpPr>
            <a:cxnSpLocks/>
            <a:stCxn id="6" idx="5"/>
            <a:endCxn id="11" idx="1"/>
          </p:cNvCxnSpPr>
          <p:nvPr/>
        </p:nvCxnSpPr>
        <p:spPr>
          <a:xfrm>
            <a:off x="4164774" y="2833353"/>
            <a:ext cx="191297" cy="117269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463A91DA-29B0-4046-B207-6E1FD6A1E725}"/>
              </a:ext>
            </a:extLst>
          </p:cNvPr>
          <p:cNvCxnSpPr>
            <a:cxnSpLocks/>
            <a:stCxn id="10" idx="3"/>
            <a:endCxn id="12" idx="0"/>
          </p:cNvCxnSpPr>
          <p:nvPr/>
        </p:nvCxnSpPr>
        <p:spPr>
          <a:xfrm flipH="1">
            <a:off x="1352281" y="4507136"/>
            <a:ext cx="477590" cy="111841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CD19BD37-53E0-4C3B-8445-4B0E71516D72}"/>
              </a:ext>
            </a:extLst>
          </p:cNvPr>
          <p:cNvCxnSpPr>
            <a:cxnSpLocks/>
            <a:stCxn id="10" idx="4"/>
            <a:endCxn id="13" idx="0"/>
          </p:cNvCxnSpPr>
          <p:nvPr/>
        </p:nvCxnSpPr>
        <p:spPr>
          <a:xfrm>
            <a:off x="2558057" y="4613745"/>
            <a:ext cx="439265" cy="103613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FD92009B-F128-4689-8FCF-F5EB6C9BDBE1}"/>
              </a:ext>
            </a:extLst>
          </p:cNvPr>
          <p:cNvCxnSpPr>
            <a:stCxn id="11" idx="4"/>
            <a:endCxn id="14" idx="0"/>
          </p:cNvCxnSpPr>
          <p:nvPr/>
        </p:nvCxnSpPr>
        <p:spPr>
          <a:xfrm flipH="1">
            <a:off x="4971066" y="4627404"/>
            <a:ext cx="113191" cy="102247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F6E542F7-98A0-425B-8956-D863E3E6322B}"/>
              </a:ext>
            </a:extLst>
          </p:cNvPr>
          <p:cNvCxnSpPr>
            <a:cxnSpLocks/>
            <a:stCxn id="65" idx="4"/>
            <a:endCxn id="76" idx="0"/>
          </p:cNvCxnSpPr>
          <p:nvPr/>
        </p:nvCxnSpPr>
        <p:spPr>
          <a:xfrm>
            <a:off x="7414420" y="4436702"/>
            <a:ext cx="262373" cy="41297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7" name="テキスト ボックス 36">
            <a:extLst>
              <a:ext uri="{FF2B5EF4-FFF2-40B4-BE49-F238E27FC236}">
                <a16:creationId xmlns:a16="http://schemas.microsoft.com/office/drawing/2014/main" id="{33705CF1-9C24-46E2-9619-10D3ABACE479}"/>
              </a:ext>
            </a:extLst>
          </p:cNvPr>
          <p:cNvSpPr txBox="1"/>
          <p:nvPr/>
        </p:nvSpPr>
        <p:spPr>
          <a:xfrm>
            <a:off x="0" y="2630952"/>
            <a:ext cx="1926973" cy="738664"/>
          </a:xfrm>
          <a:prstGeom prst="rect">
            <a:avLst/>
          </a:prstGeom>
          <a:noFill/>
        </p:spPr>
        <p:txBody>
          <a:bodyPr wrap="square" rtlCol="0">
            <a:spAutoFit/>
          </a:bodyPr>
          <a:lstStyle/>
          <a:p>
            <a:r>
              <a:rPr lang="en-US" altLang="ja-JP" sz="1400" b="0" dirty="0"/>
              <a:t>Channel and Environmental models for VBAN.</a:t>
            </a:r>
            <a:endParaRPr kumimoji="1" lang="ja-JP" altLang="en-US" sz="1400" b="0" dirty="0"/>
          </a:p>
        </p:txBody>
      </p:sp>
      <p:sp>
        <p:nvSpPr>
          <p:cNvPr id="39" name="楕円 38">
            <a:extLst>
              <a:ext uri="{FF2B5EF4-FFF2-40B4-BE49-F238E27FC236}">
                <a16:creationId xmlns:a16="http://schemas.microsoft.com/office/drawing/2014/main" id="{63C42108-7B59-4913-A03B-80AC3CE533B2}"/>
              </a:ext>
            </a:extLst>
          </p:cNvPr>
          <p:cNvSpPr/>
          <p:nvPr/>
        </p:nvSpPr>
        <p:spPr>
          <a:xfrm>
            <a:off x="1704781" y="1876125"/>
            <a:ext cx="599114" cy="1771898"/>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1" name="直線矢印コネクタ 40">
            <a:extLst>
              <a:ext uri="{FF2B5EF4-FFF2-40B4-BE49-F238E27FC236}">
                <a16:creationId xmlns:a16="http://schemas.microsoft.com/office/drawing/2014/main" id="{CBC3BDBB-8937-40B7-B031-38107B090377}"/>
              </a:ext>
            </a:extLst>
          </p:cNvPr>
          <p:cNvCxnSpPr>
            <a:cxnSpLocks/>
            <a:endCxn id="39" idx="2"/>
          </p:cNvCxnSpPr>
          <p:nvPr/>
        </p:nvCxnSpPr>
        <p:spPr>
          <a:xfrm flipV="1">
            <a:off x="1301851" y="2762074"/>
            <a:ext cx="402930" cy="18519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楕円 41">
            <a:extLst>
              <a:ext uri="{FF2B5EF4-FFF2-40B4-BE49-F238E27FC236}">
                <a16:creationId xmlns:a16="http://schemas.microsoft.com/office/drawing/2014/main" id="{557C40E3-3231-4BE6-8212-F12D20A6FF57}"/>
              </a:ext>
            </a:extLst>
          </p:cNvPr>
          <p:cNvSpPr/>
          <p:nvPr/>
        </p:nvSpPr>
        <p:spPr>
          <a:xfrm>
            <a:off x="2598712" y="3135465"/>
            <a:ext cx="2094531"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D8C8C953-029E-4A86-8C33-0977E6DF1528}"/>
              </a:ext>
            </a:extLst>
          </p:cNvPr>
          <p:cNvCxnSpPr>
            <a:cxnSpLocks/>
          </p:cNvCxnSpPr>
          <p:nvPr/>
        </p:nvCxnSpPr>
        <p:spPr>
          <a:xfrm flipH="1">
            <a:off x="4474867" y="3174142"/>
            <a:ext cx="169466" cy="5322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5" name="楕円 44">
            <a:extLst>
              <a:ext uri="{FF2B5EF4-FFF2-40B4-BE49-F238E27FC236}">
                <a16:creationId xmlns:a16="http://schemas.microsoft.com/office/drawing/2014/main" id="{AEBA07A2-6901-4C20-9833-6171572D4C42}"/>
              </a:ext>
            </a:extLst>
          </p:cNvPr>
          <p:cNvSpPr/>
          <p:nvPr/>
        </p:nvSpPr>
        <p:spPr>
          <a:xfrm>
            <a:off x="1001068" y="5090495"/>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6" name="テキスト ボックス 45">
            <a:extLst>
              <a:ext uri="{FF2B5EF4-FFF2-40B4-BE49-F238E27FC236}">
                <a16:creationId xmlns:a16="http://schemas.microsoft.com/office/drawing/2014/main" id="{5305C1B9-9C62-4F85-AD00-6B9D3B9AD3F0}"/>
              </a:ext>
            </a:extLst>
          </p:cNvPr>
          <p:cNvSpPr txBox="1"/>
          <p:nvPr/>
        </p:nvSpPr>
        <p:spPr>
          <a:xfrm>
            <a:off x="3134656" y="4528720"/>
            <a:ext cx="1926973" cy="738664"/>
          </a:xfrm>
          <a:prstGeom prst="rect">
            <a:avLst/>
          </a:prstGeom>
          <a:noFill/>
        </p:spPr>
        <p:txBody>
          <a:bodyPr wrap="square" rtlCol="0">
            <a:spAutoFit/>
          </a:bodyPr>
          <a:lstStyle/>
          <a:p>
            <a:r>
              <a:rPr lang="en-US" altLang="ja-JP" sz="1400" b="0" dirty="0"/>
              <a:t>Channel and Environmental models for HBAN.</a:t>
            </a:r>
            <a:endParaRPr kumimoji="1" lang="ja-JP" altLang="en-US" sz="1400" b="0" dirty="0"/>
          </a:p>
        </p:txBody>
      </p:sp>
      <p:cxnSp>
        <p:nvCxnSpPr>
          <p:cNvPr id="47" name="直線矢印コネクタ 46">
            <a:extLst>
              <a:ext uri="{FF2B5EF4-FFF2-40B4-BE49-F238E27FC236}">
                <a16:creationId xmlns:a16="http://schemas.microsoft.com/office/drawing/2014/main" id="{C44C9CD9-DB86-40E2-9944-82617B6B7191}"/>
              </a:ext>
            </a:extLst>
          </p:cNvPr>
          <p:cNvCxnSpPr>
            <a:cxnSpLocks/>
          </p:cNvCxnSpPr>
          <p:nvPr/>
        </p:nvCxnSpPr>
        <p:spPr>
          <a:xfrm>
            <a:off x="4242880" y="5254670"/>
            <a:ext cx="289606" cy="3632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1AF3904B-DEB7-47A3-8225-89200323E197}"/>
              </a:ext>
            </a:extLst>
          </p:cNvPr>
          <p:cNvSpPr/>
          <p:nvPr/>
        </p:nvSpPr>
        <p:spPr>
          <a:xfrm rot="20262186">
            <a:off x="4448825" y="4690970"/>
            <a:ext cx="2280684" cy="421903"/>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矢印コネクタ 49">
            <a:extLst>
              <a:ext uri="{FF2B5EF4-FFF2-40B4-BE49-F238E27FC236}">
                <a16:creationId xmlns:a16="http://schemas.microsoft.com/office/drawing/2014/main" id="{79B51A10-AA20-4C1C-A111-988C3735DC71}"/>
              </a:ext>
            </a:extLst>
          </p:cNvPr>
          <p:cNvCxnSpPr>
            <a:cxnSpLocks/>
            <a:endCxn id="45" idx="6"/>
          </p:cNvCxnSpPr>
          <p:nvPr/>
        </p:nvCxnSpPr>
        <p:spPr>
          <a:xfrm flipH="1">
            <a:off x="3281752" y="5263297"/>
            <a:ext cx="300502" cy="381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7" name="楕円 56">
            <a:extLst>
              <a:ext uri="{FF2B5EF4-FFF2-40B4-BE49-F238E27FC236}">
                <a16:creationId xmlns:a16="http://schemas.microsoft.com/office/drawing/2014/main" id="{0D221D2C-8360-4C94-8C97-B763901CDF8A}"/>
              </a:ext>
            </a:extLst>
          </p:cNvPr>
          <p:cNvSpPr/>
          <p:nvPr/>
        </p:nvSpPr>
        <p:spPr>
          <a:xfrm>
            <a:off x="6667702" y="2199689"/>
            <a:ext cx="2059620" cy="727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1"/>
                </a:solidFill>
              </a:rPr>
              <a:t>VBAN</a:t>
            </a:r>
          </a:p>
          <a:p>
            <a:pPr algn="ctr"/>
            <a:r>
              <a:rPr lang="en-US" altLang="ja-JP" dirty="0">
                <a:solidFill>
                  <a:schemeClr val="bg1"/>
                </a:solidFill>
              </a:rPr>
              <a:t>coordinator</a:t>
            </a:r>
            <a:endParaRPr kumimoji="1" lang="ja-JP" altLang="en-US" dirty="0">
              <a:solidFill>
                <a:schemeClr val="bg1"/>
              </a:solidFill>
            </a:endParaRPr>
          </a:p>
        </p:txBody>
      </p:sp>
      <p:cxnSp>
        <p:nvCxnSpPr>
          <p:cNvPr id="58" name="直線コネクタ 57">
            <a:extLst>
              <a:ext uri="{FF2B5EF4-FFF2-40B4-BE49-F238E27FC236}">
                <a16:creationId xmlns:a16="http://schemas.microsoft.com/office/drawing/2014/main" id="{F0361760-A720-4B99-B916-E462F997511D}"/>
              </a:ext>
            </a:extLst>
          </p:cNvPr>
          <p:cNvCxnSpPr>
            <a:cxnSpLocks/>
            <a:stCxn id="57" idx="4"/>
            <a:endCxn id="65" idx="0"/>
          </p:cNvCxnSpPr>
          <p:nvPr/>
        </p:nvCxnSpPr>
        <p:spPr>
          <a:xfrm flipH="1">
            <a:off x="7414420" y="2927658"/>
            <a:ext cx="283092" cy="862409"/>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D1A631A4-DFD2-49FA-A2E4-5FEF420645BF}"/>
              </a:ext>
            </a:extLst>
          </p:cNvPr>
          <p:cNvSpPr/>
          <p:nvPr/>
        </p:nvSpPr>
        <p:spPr>
          <a:xfrm>
            <a:off x="6932257" y="3790067"/>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cxnSp>
        <p:nvCxnSpPr>
          <p:cNvPr id="67" name="直線コネクタ 66">
            <a:extLst>
              <a:ext uri="{FF2B5EF4-FFF2-40B4-BE49-F238E27FC236}">
                <a16:creationId xmlns:a16="http://schemas.microsoft.com/office/drawing/2014/main" id="{4A0A8048-4A10-4937-B0CB-6324A52E5834}"/>
              </a:ext>
            </a:extLst>
          </p:cNvPr>
          <p:cNvCxnSpPr>
            <a:cxnSpLocks/>
            <a:endCxn id="69" idx="0"/>
          </p:cNvCxnSpPr>
          <p:nvPr/>
        </p:nvCxnSpPr>
        <p:spPr>
          <a:xfrm>
            <a:off x="8114190" y="2913002"/>
            <a:ext cx="324918" cy="906377"/>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9" name="楕円 68">
            <a:extLst>
              <a:ext uri="{FF2B5EF4-FFF2-40B4-BE49-F238E27FC236}">
                <a16:creationId xmlns:a16="http://schemas.microsoft.com/office/drawing/2014/main" id="{7430603B-B7E6-4636-AC17-153E136607B1}"/>
              </a:ext>
            </a:extLst>
          </p:cNvPr>
          <p:cNvSpPr/>
          <p:nvPr/>
        </p:nvSpPr>
        <p:spPr>
          <a:xfrm>
            <a:off x="7956945" y="3819379"/>
            <a:ext cx="964325" cy="646635"/>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200" dirty="0">
                <a:solidFill>
                  <a:schemeClr val="bg1"/>
                </a:solidFill>
              </a:rPr>
              <a:t>H</a:t>
            </a:r>
            <a:r>
              <a:rPr kumimoji="1" lang="en-US" altLang="ja-JP" sz="1200" dirty="0">
                <a:solidFill>
                  <a:schemeClr val="bg1"/>
                </a:solidFill>
              </a:rPr>
              <a:t>BAN</a:t>
            </a:r>
          </a:p>
          <a:p>
            <a:pPr algn="ctr"/>
            <a:r>
              <a:rPr lang="en-US" altLang="ja-JP" sz="1200" dirty="0">
                <a:solidFill>
                  <a:schemeClr val="bg1"/>
                </a:solidFill>
              </a:rPr>
              <a:t>coordinator</a:t>
            </a:r>
            <a:endParaRPr kumimoji="1" lang="ja-JP" altLang="en-US" sz="1200" dirty="0">
              <a:solidFill>
                <a:schemeClr val="bg1"/>
              </a:solidFill>
            </a:endParaRPr>
          </a:p>
        </p:txBody>
      </p:sp>
      <p:sp>
        <p:nvSpPr>
          <p:cNvPr id="71" name="楕円 70">
            <a:extLst>
              <a:ext uri="{FF2B5EF4-FFF2-40B4-BE49-F238E27FC236}">
                <a16:creationId xmlns:a16="http://schemas.microsoft.com/office/drawing/2014/main" id="{7CA2625B-ECB4-442A-B169-1C1F108EBFFB}"/>
              </a:ext>
            </a:extLst>
          </p:cNvPr>
          <p:cNvSpPr/>
          <p:nvPr/>
        </p:nvSpPr>
        <p:spPr>
          <a:xfrm>
            <a:off x="7106332" y="3009420"/>
            <a:ext cx="1749877" cy="275772"/>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2" name="直線矢印コネクタ 71">
            <a:extLst>
              <a:ext uri="{FF2B5EF4-FFF2-40B4-BE49-F238E27FC236}">
                <a16:creationId xmlns:a16="http://schemas.microsoft.com/office/drawing/2014/main" id="{74F2BB9B-79BC-4DD3-9DAA-0C207F16EA1F}"/>
              </a:ext>
            </a:extLst>
          </p:cNvPr>
          <p:cNvCxnSpPr>
            <a:cxnSpLocks/>
            <a:endCxn id="71" idx="2"/>
          </p:cNvCxnSpPr>
          <p:nvPr/>
        </p:nvCxnSpPr>
        <p:spPr>
          <a:xfrm flipV="1">
            <a:off x="6908208" y="3147306"/>
            <a:ext cx="198124" cy="1060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6" name="楕円 75">
            <a:extLst>
              <a:ext uri="{FF2B5EF4-FFF2-40B4-BE49-F238E27FC236}">
                <a16:creationId xmlns:a16="http://schemas.microsoft.com/office/drawing/2014/main" id="{F6E6E601-EDE9-4BC8-8B68-DF53C2DBB5E3}"/>
              </a:ext>
            </a:extLst>
          </p:cNvPr>
          <p:cNvSpPr/>
          <p:nvPr/>
        </p:nvSpPr>
        <p:spPr>
          <a:xfrm>
            <a:off x="7210653" y="4849672"/>
            <a:ext cx="932279" cy="341808"/>
          </a:xfrm>
          <a:prstGeom prst="ellipse">
            <a:avLst/>
          </a:prstGeom>
          <a:solidFill>
            <a:srgbClr val="00B0F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lang="en-US" altLang="ja-JP" sz="1050"/>
              <a:t>H</a:t>
            </a:r>
            <a:r>
              <a:rPr lang="en-US" altLang="ja-JP" sz="1050" dirty="0"/>
              <a:t>BAN</a:t>
            </a:r>
          </a:p>
          <a:p>
            <a:pPr algn="ctr"/>
            <a:r>
              <a:rPr lang="en-US" altLang="ja-JP" sz="1050"/>
              <a:t>nod</a:t>
            </a:r>
            <a:r>
              <a:rPr lang="en-US" altLang="ja-JP" sz="1050" dirty="0"/>
              <a:t>e</a:t>
            </a:r>
            <a:endParaRPr lang="ja-JP" altLang="en-US" sz="1050" dirty="0"/>
          </a:p>
        </p:txBody>
      </p:sp>
      <p:cxnSp>
        <p:nvCxnSpPr>
          <p:cNvPr id="79" name="直線コネクタ 78">
            <a:extLst>
              <a:ext uri="{FF2B5EF4-FFF2-40B4-BE49-F238E27FC236}">
                <a16:creationId xmlns:a16="http://schemas.microsoft.com/office/drawing/2014/main" id="{33BCF50D-E3F2-4D95-B616-B3B9C69E76D7}"/>
              </a:ext>
            </a:extLst>
          </p:cNvPr>
          <p:cNvCxnSpPr>
            <a:cxnSpLocks/>
            <a:stCxn id="6" idx="6"/>
            <a:endCxn id="57" idx="2"/>
          </p:cNvCxnSpPr>
          <p:nvPr/>
        </p:nvCxnSpPr>
        <p:spPr>
          <a:xfrm flipV="1">
            <a:off x="4466398" y="2563674"/>
            <a:ext cx="2201304" cy="12304"/>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3FFE30DD-5460-4185-82C8-A9CB35B59E39}"/>
              </a:ext>
            </a:extLst>
          </p:cNvPr>
          <p:cNvCxnSpPr>
            <a:cxnSpLocks/>
            <a:stCxn id="11" idx="5"/>
            <a:endCxn id="15" idx="0"/>
          </p:cNvCxnSpPr>
          <p:nvPr/>
        </p:nvCxnSpPr>
        <p:spPr>
          <a:xfrm>
            <a:off x="5812443" y="4520795"/>
            <a:ext cx="471886" cy="5697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D57194A-F107-4639-93C1-3FBA6283B7CC}"/>
              </a:ext>
            </a:extLst>
          </p:cNvPr>
          <p:cNvCxnSpPr>
            <a:cxnSpLocks/>
            <a:stCxn id="57" idx="5"/>
          </p:cNvCxnSpPr>
          <p:nvPr/>
        </p:nvCxnSpPr>
        <p:spPr>
          <a:xfrm>
            <a:off x="8425698" y="2821049"/>
            <a:ext cx="495572" cy="607951"/>
          </a:xfrm>
          <a:prstGeom prst="line">
            <a:avLst/>
          </a:prstGeom>
          <a:noFill/>
          <a:ln w="762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0" name="楕円 109">
            <a:extLst>
              <a:ext uri="{FF2B5EF4-FFF2-40B4-BE49-F238E27FC236}">
                <a16:creationId xmlns:a16="http://schemas.microsoft.com/office/drawing/2014/main" id="{5685C478-F7CC-4A45-BD91-3B3BBC7055E6}"/>
              </a:ext>
            </a:extLst>
          </p:cNvPr>
          <p:cNvSpPr/>
          <p:nvPr/>
        </p:nvSpPr>
        <p:spPr>
          <a:xfrm>
            <a:off x="8758811" y="3327855"/>
            <a:ext cx="324918" cy="277012"/>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D519091-5D07-4166-9499-546888975DA1}"/>
              </a:ext>
            </a:extLst>
          </p:cNvPr>
          <p:cNvSpPr txBox="1"/>
          <p:nvPr/>
        </p:nvSpPr>
        <p:spPr>
          <a:xfrm>
            <a:off x="4597728" y="3035938"/>
            <a:ext cx="2980964" cy="738664"/>
          </a:xfrm>
          <a:prstGeom prst="rect">
            <a:avLst/>
          </a:prstGeom>
          <a:noFill/>
        </p:spPr>
        <p:txBody>
          <a:bodyPr wrap="square" rtlCol="0">
            <a:spAutoFit/>
          </a:bodyPr>
          <a:lstStyle/>
          <a:p>
            <a:r>
              <a:rPr lang="en-US" altLang="ja-JP" sz="1400" b="0" dirty="0"/>
              <a:t>Channel and Environmental models between VBAN coordinator and HBAN coordinators.</a:t>
            </a:r>
            <a:endParaRPr kumimoji="1" lang="ja-JP" altLang="en-US" sz="1400" b="0" dirty="0"/>
          </a:p>
        </p:txBody>
      </p:sp>
      <p:sp>
        <p:nvSpPr>
          <p:cNvPr id="117" name="楕円 116">
            <a:extLst>
              <a:ext uri="{FF2B5EF4-FFF2-40B4-BE49-F238E27FC236}">
                <a16:creationId xmlns:a16="http://schemas.microsoft.com/office/drawing/2014/main" id="{7376D1D0-8D62-43AD-A942-8361CF222A3D}"/>
              </a:ext>
            </a:extLst>
          </p:cNvPr>
          <p:cNvSpPr/>
          <p:nvPr/>
        </p:nvSpPr>
        <p:spPr>
          <a:xfrm>
            <a:off x="5267493" y="1970848"/>
            <a:ext cx="340546" cy="927114"/>
          </a:xfrm>
          <a:prstGeom prst="ellipse">
            <a:avLst/>
          </a:prstGeom>
          <a:noFill/>
          <a:ln>
            <a:solidFill>
              <a:schemeClr val="bg2"/>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95C994B6-1287-4D96-B3DE-5D1117371C3A}"/>
              </a:ext>
            </a:extLst>
          </p:cNvPr>
          <p:cNvSpPr txBox="1"/>
          <p:nvPr/>
        </p:nvSpPr>
        <p:spPr>
          <a:xfrm>
            <a:off x="4532486" y="1328247"/>
            <a:ext cx="2980964" cy="738664"/>
          </a:xfrm>
          <a:prstGeom prst="rect">
            <a:avLst/>
          </a:prstGeom>
          <a:noFill/>
        </p:spPr>
        <p:txBody>
          <a:bodyPr wrap="square" rtlCol="0">
            <a:spAutoFit/>
          </a:bodyPr>
          <a:lstStyle/>
          <a:p>
            <a:r>
              <a:rPr lang="en-US" altLang="ja-JP" sz="1400" b="0" dirty="0"/>
              <a:t>Channel and Environmental models between VBAN coordinator and VBAN coordinators.</a:t>
            </a:r>
            <a:endParaRPr kumimoji="1" lang="ja-JP" altLang="en-US" sz="1400" b="0" dirty="0"/>
          </a:p>
        </p:txBody>
      </p:sp>
    </p:spTree>
    <p:extLst>
      <p:ext uri="{BB962C8B-B14F-4D97-AF65-F5344CB8AC3E}">
        <p14:creationId xmlns:p14="http://schemas.microsoft.com/office/powerpoint/2010/main" val="136102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Channel and Environmental Modeling Activities for BANs on TG15.6a </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January 2022</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January 2022</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30128" y="1770375"/>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36" name="楕円 55">
            <a:extLst>
              <a:ext uri="{FF2B5EF4-FFF2-40B4-BE49-F238E27FC236}">
                <a16:creationId xmlns:a16="http://schemas.microsoft.com/office/drawing/2014/main" id="{11C1C7DF-BB0F-493D-8663-A4CAACC52AF3}"/>
              </a:ext>
            </a:extLst>
          </p:cNvPr>
          <p:cNvSpPr/>
          <p:nvPr/>
        </p:nvSpPr>
        <p:spPr>
          <a:xfrm>
            <a:off x="2426869" y="2636266"/>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2727769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402002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nvGrpSpPr>
          <p:cNvPr id="4" name="グループ化 3">
            <a:extLst>
              <a:ext uri="{FF2B5EF4-FFF2-40B4-BE49-F238E27FC236}">
                <a16:creationId xmlns:a16="http://schemas.microsoft.com/office/drawing/2014/main" id="{31494075-8939-424D-9418-6D6B883C879A}"/>
              </a:ext>
            </a:extLst>
          </p:cNvPr>
          <p:cNvGrpSpPr/>
          <p:nvPr/>
        </p:nvGrpSpPr>
        <p:grpSpPr>
          <a:xfrm>
            <a:off x="412763" y="1760835"/>
            <a:ext cx="2283343" cy="939276"/>
            <a:chOff x="474503" y="1759572"/>
            <a:chExt cx="2283343" cy="939276"/>
          </a:xfrm>
        </p:grpSpPr>
        <p:sp>
          <p:nvSpPr>
            <p:cNvPr id="76" name="楕円 75">
              <a:extLst>
                <a:ext uri="{FF2B5EF4-FFF2-40B4-BE49-F238E27FC236}">
                  <a16:creationId xmlns:a16="http://schemas.microsoft.com/office/drawing/2014/main" id="{4D6A4A04-EA38-45A8-AE6A-2BC1E9EF5123}"/>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44" name="楕円 43">
              <a:extLst>
                <a:ext uri="{FF2B5EF4-FFF2-40B4-BE49-F238E27FC236}">
                  <a16:creationId xmlns:a16="http://schemas.microsoft.com/office/drawing/2014/main" id="{E552C8F5-FBE2-494A-8728-6E6C4D7D5AD4}"/>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テキスト ボックス 44">
              <a:extLst>
                <a:ext uri="{FF2B5EF4-FFF2-40B4-BE49-F238E27FC236}">
                  <a16:creationId xmlns:a16="http://schemas.microsoft.com/office/drawing/2014/main" id="{B66355F9-A463-4CDB-B492-0216EAAE0B3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
        <p:nvSpPr>
          <p:cNvPr id="46" name="楕円 45">
            <a:extLst>
              <a:ext uri="{FF2B5EF4-FFF2-40B4-BE49-F238E27FC236}">
                <a16:creationId xmlns:a16="http://schemas.microsoft.com/office/drawing/2014/main" id="{7F03B057-62EF-457E-BFF4-964715827ED1}"/>
              </a:ext>
            </a:extLst>
          </p:cNvPr>
          <p:cNvSpPr/>
          <p:nvPr/>
        </p:nvSpPr>
        <p:spPr>
          <a:xfrm>
            <a:off x="395252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7" name="楕円 46">
            <a:extLst>
              <a:ext uri="{FF2B5EF4-FFF2-40B4-BE49-F238E27FC236}">
                <a16:creationId xmlns:a16="http://schemas.microsoft.com/office/drawing/2014/main" id="{3C67CF8F-9548-4FA0-A8EE-8F42FE8FD7DF}"/>
              </a:ext>
            </a:extLst>
          </p:cNvPr>
          <p:cNvSpPr/>
          <p:nvPr/>
        </p:nvSpPr>
        <p:spPr>
          <a:xfrm>
            <a:off x="4560791"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8" name="楕円 47">
            <a:extLst>
              <a:ext uri="{FF2B5EF4-FFF2-40B4-BE49-F238E27FC236}">
                <a16:creationId xmlns:a16="http://schemas.microsoft.com/office/drawing/2014/main" id="{1262E44A-5FBF-4A34-95DA-09471A84DDFA}"/>
              </a:ext>
            </a:extLst>
          </p:cNvPr>
          <p:cNvSpPr/>
          <p:nvPr/>
        </p:nvSpPr>
        <p:spPr>
          <a:xfrm>
            <a:off x="5236490"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9" name="楕円 48">
            <a:extLst>
              <a:ext uri="{FF2B5EF4-FFF2-40B4-BE49-F238E27FC236}">
                <a16:creationId xmlns:a16="http://schemas.microsoft.com/office/drawing/2014/main" id="{C14A1FCB-A646-4581-BF4F-ADB89A8CC159}"/>
              </a:ext>
            </a:extLst>
          </p:cNvPr>
          <p:cNvSpPr/>
          <p:nvPr/>
        </p:nvSpPr>
        <p:spPr>
          <a:xfrm>
            <a:off x="5972505"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0" name="楕円 49">
            <a:extLst>
              <a:ext uri="{FF2B5EF4-FFF2-40B4-BE49-F238E27FC236}">
                <a16:creationId xmlns:a16="http://schemas.microsoft.com/office/drawing/2014/main" id="{3069C149-AEF4-4683-A8FF-16D8404DE810}"/>
              </a:ext>
            </a:extLst>
          </p:cNvPr>
          <p:cNvSpPr/>
          <p:nvPr/>
        </p:nvSpPr>
        <p:spPr>
          <a:xfrm>
            <a:off x="6685473"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1" name="楕円 50">
            <a:extLst>
              <a:ext uri="{FF2B5EF4-FFF2-40B4-BE49-F238E27FC236}">
                <a16:creationId xmlns:a16="http://schemas.microsoft.com/office/drawing/2014/main" id="{C0E17CB4-C533-43F2-B282-202FE082B9DB}"/>
              </a:ext>
            </a:extLst>
          </p:cNvPr>
          <p:cNvSpPr/>
          <p:nvPr/>
        </p:nvSpPr>
        <p:spPr>
          <a:xfrm>
            <a:off x="7431444" y="227148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cxnSp>
        <p:nvCxnSpPr>
          <p:cNvPr id="9" name="直線コネクタ 8">
            <a:extLst>
              <a:ext uri="{FF2B5EF4-FFF2-40B4-BE49-F238E27FC236}">
                <a16:creationId xmlns:a16="http://schemas.microsoft.com/office/drawing/2014/main" id="{83F17398-AFB2-4C85-ACAB-DF4BE18A8254}"/>
              </a:ext>
            </a:extLst>
          </p:cNvPr>
          <p:cNvCxnSpPr>
            <a:stCxn id="68" idx="5"/>
            <a:endCxn id="46" idx="1"/>
          </p:cNvCxnSpPr>
          <p:nvPr/>
        </p:nvCxnSpPr>
        <p:spPr>
          <a:xfrm>
            <a:off x="3818462" y="1994257"/>
            <a:ext cx="163174" cy="301349"/>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B9638122-7B14-4145-B722-BB3DD99C50F5}"/>
              </a:ext>
            </a:extLst>
          </p:cNvPr>
          <p:cNvCxnSpPr>
            <a:cxnSpLocks/>
          </p:cNvCxnSpPr>
          <p:nvPr/>
        </p:nvCxnSpPr>
        <p:spPr>
          <a:xfrm>
            <a:off x="3889606" y="1992078"/>
            <a:ext cx="807065" cy="327588"/>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7EA07032-9D02-4D76-9E13-460CB583C2BA}"/>
              </a:ext>
            </a:extLst>
          </p:cNvPr>
          <p:cNvCxnSpPr>
            <a:cxnSpLocks/>
            <a:endCxn id="49" idx="1"/>
          </p:cNvCxnSpPr>
          <p:nvPr/>
        </p:nvCxnSpPr>
        <p:spPr>
          <a:xfrm>
            <a:off x="5555329" y="1975809"/>
            <a:ext cx="446289" cy="31979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C13BF501-5F91-4902-BC5B-6D791CD01C48}"/>
              </a:ext>
            </a:extLst>
          </p:cNvPr>
          <p:cNvCxnSpPr>
            <a:cxnSpLocks/>
            <a:stCxn id="63" idx="4"/>
          </p:cNvCxnSpPr>
          <p:nvPr/>
        </p:nvCxnSpPr>
        <p:spPr>
          <a:xfrm flipH="1">
            <a:off x="5347726"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8B6E4AD3-1781-42B6-ABB8-C2453AD89AE0}"/>
              </a:ext>
            </a:extLst>
          </p:cNvPr>
          <p:cNvCxnSpPr>
            <a:cxnSpLocks/>
          </p:cNvCxnSpPr>
          <p:nvPr/>
        </p:nvCxnSpPr>
        <p:spPr>
          <a:xfrm flipH="1">
            <a:off x="6844133" y="1992078"/>
            <a:ext cx="173342" cy="303527"/>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BB3FB605-BE14-4870-93DD-08A630BCFBC4}"/>
              </a:ext>
            </a:extLst>
          </p:cNvPr>
          <p:cNvCxnSpPr>
            <a:cxnSpLocks/>
            <a:stCxn id="114" idx="5"/>
            <a:endCxn id="51" idx="0"/>
          </p:cNvCxnSpPr>
          <p:nvPr/>
        </p:nvCxnSpPr>
        <p:spPr>
          <a:xfrm>
            <a:off x="7144141" y="1969967"/>
            <a:ext cx="386702" cy="301513"/>
          </a:xfrm>
          <a:prstGeom prst="line">
            <a:avLst/>
          </a:prstGeom>
          <a:ln w="57150">
            <a:solidFill>
              <a:srgbClr val="FFFF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7E69C0C8-D118-4913-A429-A3D4591CA8E4}"/>
              </a:ext>
            </a:extLst>
          </p:cNvPr>
          <p:cNvCxnSpPr>
            <a:cxnSpLocks/>
            <a:endCxn id="68" idx="3"/>
          </p:cNvCxnSpPr>
          <p:nvPr/>
        </p:nvCxnSpPr>
        <p:spPr>
          <a:xfrm flipV="1">
            <a:off x="3006601" y="1994257"/>
            <a:ext cx="671290" cy="746448"/>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1" name="直線コネクタ 60">
            <a:extLst>
              <a:ext uri="{FF2B5EF4-FFF2-40B4-BE49-F238E27FC236}">
                <a16:creationId xmlns:a16="http://schemas.microsoft.com/office/drawing/2014/main" id="{4D75A5D9-7CEB-4DA3-918D-9C995A36D1B3}"/>
              </a:ext>
            </a:extLst>
          </p:cNvPr>
          <p:cNvCxnSpPr>
            <a:cxnSpLocks/>
            <a:stCxn id="68" idx="6"/>
            <a:endCxn id="63" idx="2"/>
          </p:cNvCxnSpPr>
          <p:nvPr/>
        </p:nvCxnSpPr>
        <p:spPr>
          <a:xfrm flipV="1">
            <a:off x="3847575" y="1909708"/>
            <a:ext cx="1574094" cy="26305"/>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B8294FB-9534-4F83-923D-8D7B7A3C545F}"/>
              </a:ext>
            </a:extLst>
          </p:cNvPr>
          <p:cNvCxnSpPr>
            <a:cxnSpLocks/>
            <a:endCxn id="114" idx="2"/>
          </p:cNvCxnSpPr>
          <p:nvPr/>
        </p:nvCxnSpPr>
        <p:spPr>
          <a:xfrm flipV="1">
            <a:off x="5644326" y="1911723"/>
            <a:ext cx="1330131" cy="16546"/>
          </a:xfrm>
          <a:prstGeom prst="line">
            <a:avLst/>
          </a:prstGeom>
          <a:ln w="5715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4B8D72BF-9413-424F-9D6D-47D0D516BE66}"/>
              </a:ext>
            </a:extLst>
          </p:cNvPr>
          <p:cNvSpPr txBox="1"/>
          <p:nvPr/>
        </p:nvSpPr>
        <p:spPr>
          <a:xfrm>
            <a:off x="404957" y="4004100"/>
            <a:ext cx="8553603" cy="646331"/>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endParaRPr lang="en-US" altLang="ja-JP" b="0" dirty="0">
              <a:effectLst/>
            </a:endParaRPr>
          </a:p>
        </p:txBody>
      </p:sp>
      <p:sp>
        <p:nvSpPr>
          <p:cNvPr id="67" name="テキスト ボックス 66">
            <a:extLst>
              <a:ext uri="{FF2B5EF4-FFF2-40B4-BE49-F238E27FC236}">
                <a16:creationId xmlns:a16="http://schemas.microsoft.com/office/drawing/2014/main" id="{820A7E68-492D-4097-843B-76D42C3FDD8D}"/>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72" name="表 8">
            <a:extLst>
              <a:ext uri="{FF2B5EF4-FFF2-40B4-BE49-F238E27FC236}">
                <a16:creationId xmlns:a16="http://schemas.microsoft.com/office/drawing/2014/main" id="{078E2E87-1969-490B-BA24-38805556520E}"/>
              </a:ext>
            </a:extLst>
          </p:cNvPr>
          <p:cNvGraphicFramePr>
            <a:graphicFrameLocks noGrp="1"/>
          </p:cNvGraphicFramePr>
          <p:nvPr>
            <p:extLst>
              <p:ext uri="{D42A27DB-BD31-4B8C-83A1-F6EECF244321}">
                <p14:modId xmlns:p14="http://schemas.microsoft.com/office/powerpoint/2010/main" val="853023345"/>
              </p:ext>
            </p:extLst>
          </p:nvPr>
        </p:nvGraphicFramePr>
        <p:xfrm>
          <a:off x="131299" y="4624979"/>
          <a:ext cx="8834830" cy="1576493"/>
        </p:xfrm>
        <a:graphic>
          <a:graphicData uri="http://schemas.openxmlformats.org/drawingml/2006/table">
            <a:tbl>
              <a:tblPr firstRow="1" bandRow="1">
                <a:tableStyleId>{5C22544A-7EE6-4342-B048-85BDC9FD1C3A}</a:tableStyleId>
              </a:tblPr>
              <a:tblGrid>
                <a:gridCol w="623081">
                  <a:extLst>
                    <a:ext uri="{9D8B030D-6E8A-4147-A177-3AD203B41FA5}">
                      <a16:colId xmlns:a16="http://schemas.microsoft.com/office/drawing/2014/main" val="3229361360"/>
                    </a:ext>
                  </a:extLst>
                </a:gridCol>
                <a:gridCol w="2174934">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3’VV</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VBAN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3’VH</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VBAN coordinator and HBAN coordinator</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3.1b</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6350091"/>
                  </a:ext>
                </a:extLst>
              </a:tr>
            </a:tbl>
          </a:graphicData>
        </a:graphic>
      </p:graphicFrame>
      <p:sp>
        <p:nvSpPr>
          <p:cNvPr id="58" name="楕円 55">
            <a:extLst>
              <a:ext uri="{FF2B5EF4-FFF2-40B4-BE49-F238E27FC236}">
                <a16:creationId xmlns:a16="http://schemas.microsoft.com/office/drawing/2014/main" id="{89F29297-76DF-47DA-91D9-FA96306CFAE8}"/>
              </a:ext>
            </a:extLst>
          </p:cNvPr>
          <p:cNvSpPr/>
          <p:nvPr/>
        </p:nvSpPr>
        <p:spPr>
          <a:xfrm>
            <a:off x="2866848" y="3029625"/>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9" name="楕円 55">
            <a:extLst>
              <a:ext uri="{FF2B5EF4-FFF2-40B4-BE49-F238E27FC236}">
                <a16:creationId xmlns:a16="http://schemas.microsoft.com/office/drawing/2014/main" id="{66BDE3C9-A642-4FC0-8939-D998FF9AA5B1}"/>
              </a:ext>
            </a:extLst>
          </p:cNvPr>
          <p:cNvSpPr/>
          <p:nvPr/>
        </p:nvSpPr>
        <p:spPr>
          <a:xfrm>
            <a:off x="8252488" y="2816493"/>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Tree>
    <p:extLst>
      <p:ext uri="{BB962C8B-B14F-4D97-AF65-F5344CB8AC3E}">
        <p14:creationId xmlns:p14="http://schemas.microsoft.com/office/powerpoint/2010/main" val="344245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5069345" y="20497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3126182103"/>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grpSp>
        <p:nvGrpSpPr>
          <p:cNvPr id="37" name="グループ化 36">
            <a:extLst>
              <a:ext uri="{FF2B5EF4-FFF2-40B4-BE49-F238E27FC236}">
                <a16:creationId xmlns:a16="http://schemas.microsoft.com/office/drawing/2014/main" id="{58BE728B-7050-49F7-818E-C9B1E99D62F5}"/>
              </a:ext>
            </a:extLst>
          </p:cNvPr>
          <p:cNvGrpSpPr/>
          <p:nvPr/>
        </p:nvGrpSpPr>
        <p:grpSpPr>
          <a:xfrm>
            <a:off x="2395238" y="1402126"/>
            <a:ext cx="2283343" cy="939276"/>
            <a:chOff x="474503" y="1759572"/>
            <a:chExt cx="2283343" cy="939276"/>
          </a:xfrm>
        </p:grpSpPr>
        <p:sp>
          <p:nvSpPr>
            <p:cNvPr id="38" name="楕円 37">
              <a:extLst>
                <a:ext uri="{FF2B5EF4-FFF2-40B4-BE49-F238E27FC236}">
                  <a16:creationId xmlns:a16="http://schemas.microsoft.com/office/drawing/2014/main" id="{AFD02B3E-A160-443B-817B-07B22D13662A}"/>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楕円 59">
              <a:extLst>
                <a:ext uri="{FF2B5EF4-FFF2-40B4-BE49-F238E27FC236}">
                  <a16:creationId xmlns:a16="http://schemas.microsoft.com/office/drawing/2014/main" id="{D0F12A5E-9B1D-4533-968E-841F3701168A}"/>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2" name="テキスト ボックス 61">
              <a:extLst>
                <a:ext uri="{FF2B5EF4-FFF2-40B4-BE49-F238E27FC236}">
                  <a16:creationId xmlns:a16="http://schemas.microsoft.com/office/drawing/2014/main" id="{89212D43-B199-4CAF-844F-7AD3FC86F397}"/>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4" name="テキスト ボックス 63">
              <a:extLst>
                <a:ext uri="{FF2B5EF4-FFF2-40B4-BE49-F238E27FC236}">
                  <a16:creationId xmlns:a16="http://schemas.microsoft.com/office/drawing/2014/main" id="{713B7E76-D805-447F-B466-42516422166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5" name="楕円 64">
              <a:extLst>
                <a:ext uri="{FF2B5EF4-FFF2-40B4-BE49-F238E27FC236}">
                  <a16:creationId xmlns:a16="http://schemas.microsoft.com/office/drawing/2014/main" id="{1FC12EE1-1886-4C00-946D-8A697A97B39A}"/>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F3101896-7F29-44FC-AD4D-686DBEDCEDB9}"/>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289348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January 2022</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24</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4950017" y="193179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rgbClr val="0000FF"/>
              </a:solidFill>
            </a:endParaRPr>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4226625742"/>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V-H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H-V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grpSp>
        <p:nvGrpSpPr>
          <p:cNvPr id="38" name="グループ化 37">
            <a:extLst>
              <a:ext uri="{FF2B5EF4-FFF2-40B4-BE49-F238E27FC236}">
                <a16:creationId xmlns:a16="http://schemas.microsoft.com/office/drawing/2014/main" id="{C9CA003F-FF3A-4C84-8EB2-24782507A07F}"/>
              </a:ext>
            </a:extLst>
          </p:cNvPr>
          <p:cNvGrpSpPr/>
          <p:nvPr/>
        </p:nvGrpSpPr>
        <p:grpSpPr>
          <a:xfrm>
            <a:off x="2554280" y="1491603"/>
            <a:ext cx="2283343" cy="939276"/>
            <a:chOff x="474503" y="1759572"/>
            <a:chExt cx="2283343" cy="939276"/>
          </a:xfrm>
        </p:grpSpPr>
        <p:sp>
          <p:nvSpPr>
            <p:cNvPr id="40" name="楕円 39">
              <a:extLst>
                <a:ext uri="{FF2B5EF4-FFF2-40B4-BE49-F238E27FC236}">
                  <a16:creationId xmlns:a16="http://schemas.microsoft.com/office/drawing/2014/main" id="{A94EEC33-CF64-4F59-960C-0BCE1208A717}"/>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楕円 61">
              <a:extLst>
                <a:ext uri="{FF2B5EF4-FFF2-40B4-BE49-F238E27FC236}">
                  <a16:creationId xmlns:a16="http://schemas.microsoft.com/office/drawing/2014/main" id="{C1F01EB7-FFC1-45AE-8A8E-039B06158998}"/>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4" name="テキスト ボックス 63">
              <a:extLst>
                <a:ext uri="{FF2B5EF4-FFF2-40B4-BE49-F238E27FC236}">
                  <a16:creationId xmlns:a16="http://schemas.microsoft.com/office/drawing/2014/main" id="{9ED79145-CA2E-439F-B454-129562473FD4}"/>
                </a:ext>
              </a:extLst>
            </p:cNvPr>
            <p:cNvSpPr txBox="1"/>
            <p:nvPr/>
          </p:nvSpPr>
          <p:spPr>
            <a:xfrm>
              <a:off x="689443" y="2391071"/>
              <a:ext cx="1426226" cy="307777"/>
            </a:xfrm>
            <a:prstGeom prst="rect">
              <a:avLst/>
            </a:prstGeom>
            <a:noFill/>
          </p:spPr>
          <p:txBody>
            <a:bodyPr wrap="square">
              <a:spAutoFit/>
            </a:bodyPr>
            <a:lstStyle/>
            <a:p>
              <a:r>
                <a:rPr lang="en-US" altLang="ja-JP" sz="1400" b="0" dirty="0"/>
                <a:t>Noise source</a:t>
              </a:r>
              <a:endParaRPr lang="ja-JP" altLang="en-US" sz="1400" b="0" dirty="0"/>
            </a:p>
          </p:txBody>
        </p:sp>
        <p:sp>
          <p:nvSpPr>
            <p:cNvPr id="65" name="テキスト ボックス 64">
              <a:extLst>
                <a:ext uri="{FF2B5EF4-FFF2-40B4-BE49-F238E27FC236}">
                  <a16:creationId xmlns:a16="http://schemas.microsoft.com/office/drawing/2014/main" id="{093BDED8-FBEA-4F59-B8C6-54534ADC2217}"/>
                </a:ext>
              </a:extLst>
            </p:cNvPr>
            <p:cNvSpPr txBox="1"/>
            <p:nvPr/>
          </p:nvSpPr>
          <p:spPr>
            <a:xfrm>
              <a:off x="689443" y="1759572"/>
              <a:ext cx="2068403" cy="307777"/>
            </a:xfrm>
            <a:prstGeom prst="rect">
              <a:avLst/>
            </a:prstGeom>
            <a:noFill/>
          </p:spPr>
          <p:txBody>
            <a:bodyPr wrap="square">
              <a:spAutoFit/>
            </a:bodyPr>
            <a:lstStyle/>
            <a:p>
              <a:r>
                <a:rPr lang="en-US" altLang="ja-JP" sz="1400" b="0" dirty="0"/>
                <a:t>VBAN Coordinator</a:t>
              </a:r>
              <a:endParaRPr lang="ja-JP" altLang="en-US" sz="1400" b="0" dirty="0"/>
            </a:p>
          </p:txBody>
        </p:sp>
        <p:sp>
          <p:nvSpPr>
            <p:cNvPr id="67" name="楕円 66">
              <a:extLst>
                <a:ext uri="{FF2B5EF4-FFF2-40B4-BE49-F238E27FC236}">
                  <a16:creationId xmlns:a16="http://schemas.microsoft.com/office/drawing/2014/main" id="{7D6BBA2D-F8C4-4D46-82ED-B95F070C3920}"/>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1" name="テキスト ボックス 70">
              <a:extLst>
                <a:ext uri="{FF2B5EF4-FFF2-40B4-BE49-F238E27FC236}">
                  <a16:creationId xmlns:a16="http://schemas.microsoft.com/office/drawing/2014/main" id="{808D34A5-FD4B-4D39-9655-11233FB8E7FB}"/>
                </a:ext>
              </a:extLst>
            </p:cNvPr>
            <p:cNvSpPr txBox="1"/>
            <p:nvPr/>
          </p:nvSpPr>
          <p:spPr>
            <a:xfrm>
              <a:off x="678093" y="2063927"/>
              <a:ext cx="1973429" cy="307777"/>
            </a:xfrm>
            <a:prstGeom prst="rect">
              <a:avLst/>
            </a:prstGeom>
            <a:noFill/>
          </p:spPr>
          <p:txBody>
            <a:bodyPr wrap="square">
              <a:spAutoFit/>
            </a:bodyPr>
            <a:lstStyle/>
            <a:p>
              <a:r>
                <a:rPr lang="en-US" altLang="ja-JP" sz="1400" b="0" dirty="0"/>
                <a:t>HBAN Coordinator</a:t>
              </a:r>
              <a:endParaRPr lang="ja-JP" altLang="en-US" sz="1400" b="0" dirty="0"/>
            </a:p>
          </p:txBody>
        </p:sp>
      </p:grpSp>
    </p:spTree>
    <p:extLst>
      <p:ext uri="{BB962C8B-B14F-4D97-AF65-F5344CB8AC3E}">
        <p14:creationId xmlns:p14="http://schemas.microsoft.com/office/powerpoint/2010/main" val="100788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43B4A72-2CD7-4A81-BAF1-DA0A13CFD2EA}"/>
              </a:ext>
            </a:extLst>
          </p:cNvPr>
          <p:cNvSpPr txBox="1"/>
          <p:nvPr/>
        </p:nvSpPr>
        <p:spPr>
          <a:xfrm>
            <a:off x="539580" y="1197032"/>
            <a:ext cx="8064839" cy="5094231"/>
          </a:xfrm>
          <a:prstGeom prst="rect">
            <a:avLst/>
          </a:prstGeom>
          <a:noFill/>
        </p:spPr>
        <p:txBody>
          <a:bodyPr wrap="square" rtlCol="0">
            <a:normAutofit/>
          </a:bodyPr>
          <a:lstStyle/>
          <a:p>
            <a:pPr marL="342900" indent="-342900">
              <a:buFont typeface="+mj-lt"/>
              <a:buAutoNum type="arabicPeriod"/>
            </a:pPr>
            <a:r>
              <a:rPr lang="en-US" altLang="ja-JP" dirty="0"/>
              <a:t>Channel between a user on pedestrian and a vehicle.</a:t>
            </a:r>
            <a:br>
              <a:rPr lang="en-US" altLang="ja-JP" dirty="0"/>
            </a:br>
            <a:br>
              <a:rPr lang="en-US" altLang="ja-JP" dirty="0"/>
            </a:br>
            <a:br>
              <a:rPr lang="en-US" altLang="ja-JP" dirty="0"/>
            </a:br>
            <a:br>
              <a:rPr lang="en-US" altLang="ja-JP" dirty="0"/>
            </a:br>
            <a:endParaRPr lang="en-US" altLang="ja-JP" dirty="0"/>
          </a:p>
          <a:p>
            <a:pPr marL="342900" indent="-342900">
              <a:buFont typeface="+mj-lt"/>
              <a:buAutoNum type="arabicPeriod"/>
            </a:pPr>
            <a:r>
              <a:rPr lang="en-US" altLang="ja-JP" dirty="0"/>
              <a:t>Users in a vehicle are slightly moving due to vibration and acceleration.</a:t>
            </a:r>
            <a:br>
              <a:rPr lang="en-US" altLang="ja-JP" dirty="0"/>
            </a:br>
            <a:br>
              <a:rPr lang="en-US" altLang="ja-JP" dirty="0"/>
            </a:br>
            <a:br>
              <a:rPr lang="en-US" altLang="ja-JP" dirty="0"/>
            </a:br>
            <a:endParaRPr lang="en-US" altLang="ja-JP" dirty="0"/>
          </a:p>
          <a:p>
            <a:pPr marL="342900" indent="-342900">
              <a:buFont typeface="+mj-lt"/>
              <a:buAutoNum type="arabicPeriod"/>
            </a:pPr>
            <a:r>
              <a:rPr kumimoji="1" lang="en-US" altLang="ja-JP" dirty="0"/>
              <a:t>Walking and/or standing users </a:t>
            </a:r>
            <a:r>
              <a:rPr lang="en-US" altLang="ja-JP" dirty="0"/>
              <a:t>on a bus and train</a:t>
            </a:r>
            <a:r>
              <a:rPr kumimoji="1" lang="en-US" altLang="ja-JP" dirty="0"/>
              <a:t>.</a:t>
            </a:r>
            <a:br>
              <a:rPr kumimoji="1" lang="en-US" altLang="ja-JP" dirty="0"/>
            </a:br>
            <a:br>
              <a:rPr kumimoji="1" lang="en-US" altLang="ja-JP" dirty="0"/>
            </a:br>
            <a:br>
              <a:rPr kumimoji="1" lang="en-US" altLang="ja-JP" dirty="0"/>
            </a:br>
            <a:endParaRPr kumimoji="1" lang="en-US" altLang="ja-JP" dirty="0"/>
          </a:p>
          <a:p>
            <a:pPr marL="342900" indent="-342900">
              <a:buFont typeface="+mj-lt"/>
              <a:buAutoNum type="arabicPeriod"/>
            </a:pPr>
            <a:r>
              <a:rPr lang="en-US" altLang="ja-JP" dirty="0"/>
              <a:t>Between a tractor and trailer tail.</a:t>
            </a:r>
          </a:p>
          <a:p>
            <a:pPr marL="342900" indent="-342900">
              <a:buFont typeface="+mj-lt"/>
              <a:buAutoNum type="arabicPeriod"/>
            </a:pPr>
            <a:endParaRPr kumimoji="1" lang="en-US" altLang="ja-JP" dirty="0"/>
          </a:p>
        </p:txBody>
      </p:sp>
      <p:sp>
        <p:nvSpPr>
          <p:cNvPr id="4" name="日付プレースホルダー 3">
            <a:extLst>
              <a:ext uri="{FF2B5EF4-FFF2-40B4-BE49-F238E27FC236}">
                <a16:creationId xmlns:a16="http://schemas.microsoft.com/office/drawing/2014/main" id="{555A33E5-5FF3-44F8-B777-DDC516DECA99}"/>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2DE2B29E-AC3D-4868-A523-54B288BDFFED}"/>
              </a:ext>
            </a:extLst>
          </p:cNvPr>
          <p:cNvSpPr>
            <a:spLocks noGrp="1"/>
          </p:cNvSpPr>
          <p:nvPr>
            <p:ph type="ftr" idx="11"/>
          </p:nvPr>
        </p:nvSpPr>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4151FA3-C7BA-4880-92B3-07771FD5A27A}"/>
              </a:ext>
            </a:extLst>
          </p:cNvPr>
          <p:cNvSpPr>
            <a:spLocks noGrp="1"/>
          </p:cNvSpPr>
          <p:nvPr>
            <p:ph type="sldNum" idx="12"/>
          </p:nvPr>
        </p:nvSpPr>
        <p:spPr/>
        <p:txBody>
          <a:bodyPr/>
          <a:lstStyle/>
          <a:p>
            <a:pPr lvl="0"/>
            <a:r>
              <a:rPr lang="en-US"/>
              <a:t>Slide </a:t>
            </a:r>
            <a:fld id="{00000000-1234-1234-1234-123412341234}" type="slidenum">
              <a:rPr lang="en-US" smtClean="0"/>
              <a:pPr lvl="0"/>
              <a:t>25</a:t>
            </a:fld>
            <a:endParaRPr dirty="0"/>
          </a:p>
        </p:txBody>
      </p:sp>
      <p:sp>
        <p:nvSpPr>
          <p:cNvPr id="14" name="タイトル 13">
            <a:extLst>
              <a:ext uri="{FF2B5EF4-FFF2-40B4-BE49-F238E27FC236}">
                <a16:creationId xmlns:a16="http://schemas.microsoft.com/office/drawing/2014/main" id="{0707BC97-914D-48A5-B3D6-D8391764AFDC}"/>
              </a:ext>
            </a:extLst>
          </p:cNvPr>
          <p:cNvSpPr>
            <a:spLocks noGrp="1"/>
          </p:cNvSpPr>
          <p:nvPr>
            <p:ph type="title"/>
          </p:nvPr>
        </p:nvSpPr>
        <p:spPr/>
        <p:txBody>
          <a:bodyPr/>
          <a:lstStyle/>
          <a:p>
            <a:r>
              <a:rPr lang="en-US" altLang="ja-JP" dirty="0"/>
              <a:t>Dynamic Channel Models Situations</a:t>
            </a:r>
            <a:endParaRPr lang="ja-JP" altLang="en-US" dirty="0"/>
          </a:p>
        </p:txBody>
      </p:sp>
      <p:grpSp>
        <p:nvGrpSpPr>
          <p:cNvPr id="51" name="グループ化 50">
            <a:extLst>
              <a:ext uri="{FF2B5EF4-FFF2-40B4-BE49-F238E27FC236}">
                <a16:creationId xmlns:a16="http://schemas.microsoft.com/office/drawing/2014/main" id="{946C7486-D0D5-4F9B-A661-E099455A40E1}"/>
              </a:ext>
            </a:extLst>
          </p:cNvPr>
          <p:cNvGrpSpPr/>
          <p:nvPr/>
        </p:nvGrpSpPr>
        <p:grpSpPr>
          <a:xfrm>
            <a:off x="2831603" y="2778430"/>
            <a:ext cx="3132934" cy="1257277"/>
            <a:chOff x="1768104" y="1381182"/>
            <a:chExt cx="4259425" cy="1709349"/>
          </a:xfrm>
        </p:grpSpPr>
        <p:pic>
          <p:nvPicPr>
            <p:cNvPr id="1026" name="Picture 2">
              <a:extLst>
                <a:ext uri="{FF2B5EF4-FFF2-40B4-BE49-F238E27FC236}">
                  <a16:creationId xmlns:a16="http://schemas.microsoft.com/office/drawing/2014/main" id="{E3235DAB-D13F-4526-B973-670F0143E0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245" y="1381182"/>
              <a:ext cx="2298284" cy="1709349"/>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直線コネクタ 49">
              <a:extLst>
                <a:ext uri="{FF2B5EF4-FFF2-40B4-BE49-F238E27FC236}">
                  <a16:creationId xmlns:a16="http://schemas.microsoft.com/office/drawing/2014/main" id="{31DA71F9-D862-4DFF-85AE-9234520B197F}"/>
                </a:ext>
              </a:extLst>
            </p:cNvPr>
            <p:cNvCxnSpPr/>
            <p:nvPr/>
          </p:nvCxnSpPr>
          <p:spPr>
            <a:xfrm>
              <a:off x="2771144" y="191626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FC630E74-BAFC-4AD8-A33C-8A037EA8E3E0}"/>
                </a:ext>
              </a:extLst>
            </p:cNvPr>
            <p:cNvCxnSpPr/>
            <p:nvPr/>
          </p:nvCxnSpPr>
          <p:spPr>
            <a:xfrm>
              <a:off x="2771144" y="199091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4656D8F6-993B-4B6C-873F-1AA4FB8E87A4}"/>
                </a:ext>
              </a:extLst>
            </p:cNvPr>
            <p:cNvCxnSpPr/>
            <p:nvPr/>
          </p:nvCxnSpPr>
          <p:spPr>
            <a:xfrm>
              <a:off x="2463234" y="2028233"/>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EF3CB7D5-CB34-4F6D-916E-C101BE634533}"/>
                </a:ext>
              </a:extLst>
            </p:cNvPr>
            <p:cNvCxnSpPr/>
            <p:nvPr/>
          </p:nvCxnSpPr>
          <p:spPr>
            <a:xfrm>
              <a:off x="2052687" y="20655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19036270-F814-417C-938F-E588EAA6020A}"/>
                </a:ext>
              </a:extLst>
            </p:cNvPr>
            <p:cNvCxnSpPr/>
            <p:nvPr/>
          </p:nvCxnSpPr>
          <p:spPr>
            <a:xfrm>
              <a:off x="2449238" y="2196184"/>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872C89DC-60BE-4565-902C-C59263C75325}"/>
                </a:ext>
              </a:extLst>
            </p:cNvPr>
            <p:cNvCxnSpPr/>
            <p:nvPr/>
          </p:nvCxnSpPr>
          <p:spPr>
            <a:xfrm>
              <a:off x="2589197" y="2108718"/>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97469920-457B-4D4E-921B-E00113834564}"/>
                </a:ext>
              </a:extLst>
            </p:cNvPr>
            <p:cNvCxnSpPr/>
            <p:nvPr/>
          </p:nvCxnSpPr>
          <p:spPr>
            <a:xfrm>
              <a:off x="2649846" y="2388637"/>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34152704-8A4B-42BE-AC1C-452A16117C64}"/>
                </a:ext>
              </a:extLst>
            </p:cNvPr>
            <p:cNvCxnSpPr/>
            <p:nvPr/>
          </p:nvCxnSpPr>
          <p:spPr>
            <a:xfrm>
              <a:off x="2589197" y="2235856"/>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58DB5E72-2BB2-437F-92FF-8954644A2908}"/>
                </a:ext>
              </a:extLst>
            </p:cNvPr>
            <p:cNvCxnSpPr/>
            <p:nvPr/>
          </p:nvCxnSpPr>
          <p:spPr>
            <a:xfrm>
              <a:off x="1926724" y="2310501"/>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74F80D97-B53A-4849-B630-06E2D36A8CD9}"/>
                </a:ext>
              </a:extLst>
            </p:cNvPr>
            <p:cNvCxnSpPr/>
            <p:nvPr/>
          </p:nvCxnSpPr>
          <p:spPr>
            <a:xfrm>
              <a:off x="1768104" y="2244045"/>
              <a:ext cx="107302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7" name="グループ化 66">
            <a:extLst>
              <a:ext uri="{FF2B5EF4-FFF2-40B4-BE49-F238E27FC236}">
                <a16:creationId xmlns:a16="http://schemas.microsoft.com/office/drawing/2014/main" id="{2BBC6065-56AB-4A92-8F0F-0505B863D1D8}"/>
              </a:ext>
            </a:extLst>
          </p:cNvPr>
          <p:cNvGrpSpPr/>
          <p:nvPr/>
        </p:nvGrpSpPr>
        <p:grpSpPr>
          <a:xfrm>
            <a:off x="4959845" y="4283128"/>
            <a:ext cx="2583430" cy="944623"/>
            <a:chOff x="2858306" y="2587185"/>
            <a:chExt cx="3644574" cy="1332627"/>
          </a:xfrm>
        </p:grpSpPr>
        <p:pic>
          <p:nvPicPr>
            <p:cNvPr id="62" name="図 61" descr="図形 が含まれている画像&#10;&#10;自動的に生成された説明">
              <a:extLst>
                <a:ext uri="{FF2B5EF4-FFF2-40B4-BE49-F238E27FC236}">
                  <a16:creationId xmlns:a16="http://schemas.microsoft.com/office/drawing/2014/main" id="{50FB4B84-EB69-4FAC-92DA-1FAF90EB2036}"/>
                </a:ext>
              </a:extLst>
            </p:cNvPr>
            <p:cNvPicPr>
              <a:picLocks noChangeAspect="1"/>
            </p:cNvPicPr>
            <p:nvPr/>
          </p:nvPicPr>
          <p:blipFill rotWithShape="1">
            <a:blip r:embed="rId3">
              <a:extLst>
                <a:ext uri="{28A0092B-C50C-407E-A947-70E740481C1C}">
                  <a14:useLocalDpi xmlns:a14="http://schemas.microsoft.com/office/drawing/2010/main" val="0"/>
                </a:ext>
              </a:extLst>
            </a:blip>
            <a:srcRect l="-910" t="-1499" r="38428" b="68441"/>
            <a:stretch/>
          </p:blipFill>
          <p:spPr>
            <a:xfrm>
              <a:off x="2858306" y="2587185"/>
              <a:ext cx="3644574" cy="1332627"/>
            </a:xfrm>
            <a:prstGeom prst="rect">
              <a:avLst/>
            </a:prstGeom>
          </p:spPr>
        </p:pic>
        <p:pic>
          <p:nvPicPr>
            <p:cNvPr id="63" name="図 62" descr="図形&#10;&#10;中程度の精度で自動的に生成された説明">
              <a:extLst>
                <a:ext uri="{FF2B5EF4-FFF2-40B4-BE49-F238E27FC236}">
                  <a16:creationId xmlns:a16="http://schemas.microsoft.com/office/drawing/2014/main" id="{87CE7F91-6661-442D-AD1F-BA9030A0BB0F}"/>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3921112" y="2663694"/>
              <a:ext cx="331703" cy="845538"/>
            </a:xfrm>
            <a:prstGeom prst="rect">
              <a:avLst/>
            </a:prstGeom>
          </p:spPr>
        </p:pic>
        <p:pic>
          <p:nvPicPr>
            <p:cNvPr id="64" name="図 63" descr="図形&#10;&#10;中程度の精度で自動的に生成された説明">
              <a:extLst>
                <a:ext uri="{FF2B5EF4-FFF2-40B4-BE49-F238E27FC236}">
                  <a16:creationId xmlns:a16="http://schemas.microsoft.com/office/drawing/2014/main" id="{357647FF-9895-44A3-BD9A-FF4B99F8EFB2}"/>
                </a:ext>
              </a:extLst>
            </p:cNvPr>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19780" r="82952"/>
            <a:stretch/>
          </p:blipFill>
          <p:spPr>
            <a:xfrm>
              <a:off x="5239795" y="2663694"/>
              <a:ext cx="331703" cy="845538"/>
            </a:xfrm>
            <a:prstGeom prst="rect">
              <a:avLst/>
            </a:prstGeom>
          </p:spPr>
        </p:pic>
        <p:pic>
          <p:nvPicPr>
            <p:cNvPr id="65" name="図 64" descr="アイコン&#10;&#10;自動的に生成された説明">
              <a:extLst>
                <a:ext uri="{FF2B5EF4-FFF2-40B4-BE49-F238E27FC236}">
                  <a16:creationId xmlns:a16="http://schemas.microsoft.com/office/drawing/2014/main" id="{D61CBE2C-E5C8-4E98-8A62-FED8A1529525}"/>
                </a:ext>
              </a:extLst>
            </p:cNvPr>
            <p:cNvPicPr>
              <a:picLocks noChangeAspect="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l="37210" t="10645" r="44617" b="28057"/>
            <a:stretch/>
          </p:blipFill>
          <p:spPr>
            <a:xfrm>
              <a:off x="3046511" y="2952278"/>
              <a:ext cx="405291" cy="459855"/>
            </a:xfrm>
            <a:prstGeom prst="rect">
              <a:avLst/>
            </a:prstGeom>
          </p:spPr>
        </p:pic>
        <p:sp>
          <p:nvSpPr>
            <p:cNvPr id="66" name="矢印: 右 65">
              <a:extLst>
                <a:ext uri="{FF2B5EF4-FFF2-40B4-BE49-F238E27FC236}">
                  <a16:creationId xmlns:a16="http://schemas.microsoft.com/office/drawing/2014/main" id="{A00881C9-398B-48AC-9B19-E102BA9F8E8E}"/>
                </a:ext>
              </a:extLst>
            </p:cNvPr>
            <p:cNvSpPr/>
            <p:nvPr/>
          </p:nvSpPr>
          <p:spPr>
            <a:xfrm>
              <a:off x="4275675" y="2984911"/>
              <a:ext cx="331703" cy="304167"/>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87" name="グループ化 86">
            <a:extLst>
              <a:ext uri="{FF2B5EF4-FFF2-40B4-BE49-F238E27FC236}">
                <a16:creationId xmlns:a16="http://schemas.microsoft.com/office/drawing/2014/main" id="{DE677C1A-B8B6-412D-A207-AC4304ACD293}"/>
              </a:ext>
            </a:extLst>
          </p:cNvPr>
          <p:cNvGrpSpPr/>
          <p:nvPr/>
        </p:nvGrpSpPr>
        <p:grpSpPr>
          <a:xfrm>
            <a:off x="2925069" y="1482071"/>
            <a:ext cx="3497211" cy="1119302"/>
            <a:chOff x="1202168" y="1491603"/>
            <a:chExt cx="7592214" cy="2429931"/>
          </a:xfrm>
        </p:grpSpPr>
        <p:grpSp>
          <p:nvGrpSpPr>
            <p:cNvPr id="89" name="グループ化 88">
              <a:extLst>
                <a:ext uri="{FF2B5EF4-FFF2-40B4-BE49-F238E27FC236}">
                  <a16:creationId xmlns:a16="http://schemas.microsoft.com/office/drawing/2014/main" id="{95237822-A437-446E-AFF8-A481FF23B2E2}"/>
                </a:ext>
              </a:extLst>
            </p:cNvPr>
            <p:cNvGrpSpPr/>
            <p:nvPr/>
          </p:nvGrpSpPr>
          <p:grpSpPr>
            <a:xfrm>
              <a:off x="3413527" y="1878593"/>
              <a:ext cx="5380855" cy="2042941"/>
              <a:chOff x="914400" y="1593575"/>
              <a:chExt cx="7599285" cy="2885209"/>
            </a:xfrm>
          </p:grpSpPr>
          <p:cxnSp>
            <p:nvCxnSpPr>
              <p:cNvPr id="90" name="直線コネクタ 89">
                <a:extLst>
                  <a:ext uri="{FF2B5EF4-FFF2-40B4-BE49-F238E27FC236}">
                    <a16:creationId xmlns:a16="http://schemas.microsoft.com/office/drawing/2014/main" id="{28658EDC-FBC2-46EA-8E12-B4278F448042}"/>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7CD610A-A648-4D38-A6BA-58FE88BE4C5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04B2D8C6-DC2B-40E9-B3F1-66687E5A810F}"/>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88C9CCD8-65FD-4937-9EDE-5F09C51EDE1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BB131856-FCDB-48DA-8AFB-AAA68B31CDE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直線コネクタ 94">
                <a:extLst>
                  <a:ext uri="{FF2B5EF4-FFF2-40B4-BE49-F238E27FC236}">
                    <a16:creationId xmlns:a16="http://schemas.microsoft.com/office/drawing/2014/main" id="{6D143EE3-B5DA-4434-85C3-632C2AD8E66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81FEDCE3-E69D-403B-BDDE-FBB203D3BE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54015F0B-3957-4666-B451-94EF1E132E6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98" name="楕円 97">
                <a:extLst>
                  <a:ext uri="{FF2B5EF4-FFF2-40B4-BE49-F238E27FC236}">
                    <a16:creationId xmlns:a16="http://schemas.microsoft.com/office/drawing/2014/main" id="{C69349E7-8C21-4F7C-B0B2-DA7A9F842C0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99" name="楕円 98">
                <a:extLst>
                  <a:ext uri="{FF2B5EF4-FFF2-40B4-BE49-F238E27FC236}">
                    <a16:creationId xmlns:a16="http://schemas.microsoft.com/office/drawing/2014/main" id="{5FF092DA-8748-4635-9D16-48481AB46D4D}"/>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grpSp>
        <p:sp>
          <p:nvSpPr>
            <p:cNvPr id="100" name="楕円 99">
              <a:extLst>
                <a:ext uri="{FF2B5EF4-FFF2-40B4-BE49-F238E27FC236}">
                  <a16:creationId xmlns:a16="http://schemas.microsoft.com/office/drawing/2014/main" id="{2DF09BFC-2C15-4B66-B17D-90E781BBA1BC}"/>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01" name="楕円 100">
              <a:extLst>
                <a:ext uri="{FF2B5EF4-FFF2-40B4-BE49-F238E27FC236}">
                  <a16:creationId xmlns:a16="http://schemas.microsoft.com/office/drawing/2014/main" id="{0CDBDBAA-450B-4354-915D-D02649E11234}"/>
                </a:ext>
              </a:extLst>
            </p:cNvPr>
            <p:cNvSpPr/>
            <p:nvPr/>
          </p:nvSpPr>
          <p:spPr>
            <a:xfrm>
              <a:off x="1911487" y="242486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solidFill>
                  <a:srgbClr val="0000FF"/>
                </a:solidFill>
              </a:endParaRPr>
            </a:p>
          </p:txBody>
        </p:sp>
        <p:sp>
          <p:nvSpPr>
            <p:cNvPr id="102" name="楕円 101">
              <a:extLst>
                <a:ext uri="{FF2B5EF4-FFF2-40B4-BE49-F238E27FC236}">
                  <a16:creationId xmlns:a16="http://schemas.microsoft.com/office/drawing/2014/main" id="{7DB60E95-532E-4019-A386-0CBA747D602B}"/>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3" name="四角形: 角を丸くする 102">
              <a:extLst>
                <a:ext uri="{FF2B5EF4-FFF2-40B4-BE49-F238E27FC236}">
                  <a16:creationId xmlns:a16="http://schemas.microsoft.com/office/drawing/2014/main" id="{473E7D5C-AA0A-4364-8802-ECCB848DE5ED}"/>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4" name="四角形: 角を丸くする 103">
              <a:extLst>
                <a:ext uri="{FF2B5EF4-FFF2-40B4-BE49-F238E27FC236}">
                  <a16:creationId xmlns:a16="http://schemas.microsoft.com/office/drawing/2014/main" id="{8F7EEF66-9AD6-4386-9E20-3A87CE325E4F}"/>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5" name="四角形: 角を丸くする 104">
              <a:extLst>
                <a:ext uri="{FF2B5EF4-FFF2-40B4-BE49-F238E27FC236}">
                  <a16:creationId xmlns:a16="http://schemas.microsoft.com/office/drawing/2014/main" id="{090AACC9-481F-41BF-A86A-71091C4743D8}"/>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6" name="四角形: 角を丸くする 105">
              <a:extLst>
                <a:ext uri="{FF2B5EF4-FFF2-40B4-BE49-F238E27FC236}">
                  <a16:creationId xmlns:a16="http://schemas.microsoft.com/office/drawing/2014/main" id="{4CDA2FEA-1FAE-46EB-BC39-861C6C6FD714}"/>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7" name="四角形: 角を丸くする 106">
              <a:extLst>
                <a:ext uri="{FF2B5EF4-FFF2-40B4-BE49-F238E27FC236}">
                  <a16:creationId xmlns:a16="http://schemas.microsoft.com/office/drawing/2014/main" id="{887C6559-0E88-4FD6-892A-A0D1A5E03F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8" name="楕円 107">
              <a:extLst>
                <a:ext uri="{FF2B5EF4-FFF2-40B4-BE49-F238E27FC236}">
                  <a16:creationId xmlns:a16="http://schemas.microsoft.com/office/drawing/2014/main" id="{291776CA-AF61-40F0-92A0-5F061ADF1C56}"/>
                </a:ext>
              </a:extLst>
            </p:cNvPr>
            <p:cNvSpPr/>
            <p:nvPr/>
          </p:nvSpPr>
          <p:spPr>
            <a:xfrm>
              <a:off x="3536910" y="3058620"/>
              <a:ext cx="198797"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09" name="矢印: 右 108">
              <a:extLst>
                <a:ext uri="{FF2B5EF4-FFF2-40B4-BE49-F238E27FC236}">
                  <a16:creationId xmlns:a16="http://schemas.microsoft.com/office/drawing/2014/main" id="{131E11C7-E319-44BC-8D4D-42313F9396D5}"/>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sz="700" dirty="0"/>
                <a:t>Moving at walking speed (&lt;5km/h)</a:t>
              </a:r>
              <a:endParaRPr kumimoji="1" lang="ja-JP" altLang="en-US" sz="700" dirty="0"/>
            </a:p>
          </p:txBody>
        </p:sp>
        <p:grpSp>
          <p:nvGrpSpPr>
            <p:cNvPr id="110" name="グループ化 109">
              <a:extLst>
                <a:ext uri="{FF2B5EF4-FFF2-40B4-BE49-F238E27FC236}">
                  <a16:creationId xmlns:a16="http://schemas.microsoft.com/office/drawing/2014/main" id="{73AC817E-A9B8-4D36-ACA6-08EDAD6360AA}"/>
                </a:ext>
              </a:extLst>
            </p:cNvPr>
            <p:cNvGrpSpPr/>
            <p:nvPr/>
          </p:nvGrpSpPr>
          <p:grpSpPr>
            <a:xfrm>
              <a:off x="2554280" y="1491603"/>
              <a:ext cx="2283343" cy="998988"/>
              <a:chOff x="474503" y="1759572"/>
              <a:chExt cx="2283343" cy="998988"/>
            </a:xfrm>
          </p:grpSpPr>
          <p:sp>
            <p:nvSpPr>
              <p:cNvPr id="111" name="楕円 110">
                <a:extLst>
                  <a:ext uri="{FF2B5EF4-FFF2-40B4-BE49-F238E27FC236}">
                    <a16:creationId xmlns:a16="http://schemas.microsoft.com/office/drawing/2014/main" id="{8C737A6E-4214-4034-8880-3D070AC14046}"/>
                  </a:ext>
                </a:extLst>
              </p:cNvPr>
              <p:cNvSpPr/>
              <p:nvPr/>
            </p:nvSpPr>
            <p:spPr>
              <a:xfrm>
                <a:off x="474503" y="1830540"/>
                <a:ext cx="214940"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p>
            </p:txBody>
          </p:sp>
          <p:sp>
            <p:nvSpPr>
              <p:cNvPr id="112" name="楕円 111">
                <a:extLst>
                  <a:ext uri="{FF2B5EF4-FFF2-40B4-BE49-F238E27FC236}">
                    <a16:creationId xmlns:a16="http://schemas.microsoft.com/office/drawing/2014/main" id="{8B6FCEF7-D4AF-4800-9000-DAAA93454DC5}"/>
                  </a:ext>
                </a:extLst>
              </p:cNvPr>
              <p:cNvSpPr/>
              <p:nvPr/>
            </p:nvSpPr>
            <p:spPr>
              <a:xfrm>
                <a:off x="485853" y="2453223"/>
                <a:ext cx="192240" cy="164740"/>
              </a:xfrm>
              <a:prstGeom prst="ellipse">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700"/>
              </a:p>
            </p:txBody>
          </p:sp>
          <p:sp>
            <p:nvSpPr>
              <p:cNvPr id="113" name="テキスト ボックス 112">
                <a:extLst>
                  <a:ext uri="{FF2B5EF4-FFF2-40B4-BE49-F238E27FC236}">
                    <a16:creationId xmlns:a16="http://schemas.microsoft.com/office/drawing/2014/main" id="{740677B5-F5EC-4658-9D24-D4211E4FC28E}"/>
                  </a:ext>
                </a:extLst>
              </p:cNvPr>
              <p:cNvSpPr txBox="1"/>
              <p:nvPr/>
            </p:nvSpPr>
            <p:spPr>
              <a:xfrm>
                <a:off x="689443" y="2391071"/>
                <a:ext cx="1426226" cy="367489"/>
              </a:xfrm>
              <a:prstGeom prst="rect">
                <a:avLst/>
              </a:prstGeom>
              <a:noFill/>
            </p:spPr>
            <p:txBody>
              <a:bodyPr wrap="square">
                <a:spAutoFit/>
              </a:bodyPr>
              <a:lstStyle/>
              <a:p>
                <a:r>
                  <a:rPr lang="en-US" altLang="ja-JP" sz="500" b="0" dirty="0"/>
                  <a:t>Noise source</a:t>
                </a:r>
                <a:endParaRPr lang="ja-JP" altLang="en-US" sz="500" b="0" dirty="0"/>
              </a:p>
            </p:txBody>
          </p:sp>
          <p:sp>
            <p:nvSpPr>
              <p:cNvPr id="114" name="テキスト ボックス 113">
                <a:extLst>
                  <a:ext uri="{FF2B5EF4-FFF2-40B4-BE49-F238E27FC236}">
                    <a16:creationId xmlns:a16="http://schemas.microsoft.com/office/drawing/2014/main" id="{A2880C22-9889-4C85-BA3B-BAF2E8F09587}"/>
                  </a:ext>
                </a:extLst>
              </p:cNvPr>
              <p:cNvSpPr txBox="1"/>
              <p:nvPr/>
            </p:nvSpPr>
            <p:spPr>
              <a:xfrm>
                <a:off x="689443" y="1759572"/>
                <a:ext cx="2068403" cy="367489"/>
              </a:xfrm>
              <a:prstGeom prst="rect">
                <a:avLst/>
              </a:prstGeom>
              <a:noFill/>
            </p:spPr>
            <p:txBody>
              <a:bodyPr wrap="square">
                <a:spAutoFit/>
              </a:bodyPr>
              <a:lstStyle/>
              <a:p>
                <a:r>
                  <a:rPr lang="en-US" altLang="ja-JP" sz="500" b="0" dirty="0"/>
                  <a:t>VBAN Coordinator</a:t>
                </a:r>
                <a:endParaRPr lang="ja-JP" altLang="en-US" sz="500" b="0" dirty="0"/>
              </a:p>
            </p:txBody>
          </p:sp>
          <p:sp>
            <p:nvSpPr>
              <p:cNvPr id="115" name="楕円 114">
                <a:extLst>
                  <a:ext uri="{FF2B5EF4-FFF2-40B4-BE49-F238E27FC236}">
                    <a16:creationId xmlns:a16="http://schemas.microsoft.com/office/drawing/2014/main" id="{2E2DE0AC-076C-4286-9DD4-C1FAF46538EC}"/>
                  </a:ext>
                </a:extLst>
              </p:cNvPr>
              <p:cNvSpPr/>
              <p:nvPr/>
            </p:nvSpPr>
            <p:spPr>
              <a:xfrm>
                <a:off x="479297" y="214056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700">
                  <a:solidFill>
                    <a:srgbClr val="0000FF"/>
                  </a:solidFill>
                </a:endParaRPr>
              </a:p>
            </p:txBody>
          </p:sp>
          <p:sp>
            <p:nvSpPr>
              <p:cNvPr id="116" name="テキスト ボックス 115">
                <a:extLst>
                  <a:ext uri="{FF2B5EF4-FFF2-40B4-BE49-F238E27FC236}">
                    <a16:creationId xmlns:a16="http://schemas.microsoft.com/office/drawing/2014/main" id="{81C0F6AC-CF25-4D14-8253-6FE27C0EEFB6}"/>
                  </a:ext>
                </a:extLst>
              </p:cNvPr>
              <p:cNvSpPr txBox="1"/>
              <p:nvPr/>
            </p:nvSpPr>
            <p:spPr>
              <a:xfrm>
                <a:off x="678093" y="2063926"/>
                <a:ext cx="1973429" cy="367489"/>
              </a:xfrm>
              <a:prstGeom prst="rect">
                <a:avLst/>
              </a:prstGeom>
              <a:noFill/>
            </p:spPr>
            <p:txBody>
              <a:bodyPr wrap="square">
                <a:spAutoFit/>
              </a:bodyPr>
              <a:lstStyle/>
              <a:p>
                <a:r>
                  <a:rPr lang="en-US" altLang="ja-JP" sz="500" b="0" dirty="0"/>
                  <a:t>HBAN Coordinator</a:t>
                </a:r>
                <a:endParaRPr lang="ja-JP" altLang="en-US" sz="500" b="0" dirty="0"/>
              </a:p>
            </p:txBody>
          </p:sp>
        </p:grpSp>
      </p:grpSp>
      <p:grpSp>
        <p:nvGrpSpPr>
          <p:cNvPr id="121" name="グループ化 120">
            <a:extLst>
              <a:ext uri="{FF2B5EF4-FFF2-40B4-BE49-F238E27FC236}">
                <a16:creationId xmlns:a16="http://schemas.microsoft.com/office/drawing/2014/main" id="{0CDCA447-E1BB-4058-8C59-25A28D621EC7}"/>
              </a:ext>
            </a:extLst>
          </p:cNvPr>
          <p:cNvGrpSpPr/>
          <p:nvPr/>
        </p:nvGrpSpPr>
        <p:grpSpPr>
          <a:xfrm>
            <a:off x="615032" y="5575823"/>
            <a:ext cx="2347853" cy="596378"/>
            <a:chOff x="891249" y="5499622"/>
            <a:chExt cx="2347853" cy="596378"/>
          </a:xfrm>
        </p:grpSpPr>
        <p:sp>
          <p:nvSpPr>
            <p:cNvPr id="120" name="正方形/長方形 119">
              <a:extLst>
                <a:ext uri="{FF2B5EF4-FFF2-40B4-BE49-F238E27FC236}">
                  <a16:creationId xmlns:a16="http://schemas.microsoft.com/office/drawing/2014/main" id="{B496A476-D51B-4D52-BDDB-4F2607E1F4B3}"/>
                </a:ext>
              </a:extLst>
            </p:cNvPr>
            <p:cNvSpPr/>
            <p:nvPr/>
          </p:nvSpPr>
          <p:spPr>
            <a:xfrm>
              <a:off x="891249" y="5810491"/>
              <a:ext cx="300941" cy="19677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7" name="正方形/長方形 116">
              <a:extLst>
                <a:ext uri="{FF2B5EF4-FFF2-40B4-BE49-F238E27FC236}">
                  <a16:creationId xmlns:a16="http://schemas.microsoft.com/office/drawing/2014/main" id="{6F6A1F3E-3360-4D1B-B286-88789B7CD463}"/>
                </a:ext>
              </a:extLst>
            </p:cNvPr>
            <p:cNvSpPr/>
            <p:nvPr/>
          </p:nvSpPr>
          <p:spPr>
            <a:xfrm>
              <a:off x="1145893" y="5578997"/>
              <a:ext cx="300941" cy="428264"/>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正方形/長方形 118">
              <a:extLst>
                <a:ext uri="{FF2B5EF4-FFF2-40B4-BE49-F238E27FC236}">
                  <a16:creationId xmlns:a16="http://schemas.microsoft.com/office/drawing/2014/main" id="{F2276443-137C-4517-82F5-2C75B1886BAB}"/>
                </a:ext>
              </a:extLst>
            </p:cNvPr>
            <p:cNvSpPr/>
            <p:nvPr/>
          </p:nvSpPr>
          <p:spPr>
            <a:xfrm>
              <a:off x="1538307" y="5499622"/>
              <a:ext cx="1700795" cy="42826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8" name="楕円 117">
              <a:extLst>
                <a:ext uri="{FF2B5EF4-FFF2-40B4-BE49-F238E27FC236}">
                  <a16:creationId xmlns:a16="http://schemas.microsoft.com/office/drawing/2014/main" id="{5612E5A5-65C5-4568-8C2B-9717D450029B}"/>
                </a:ext>
              </a:extLst>
            </p:cNvPr>
            <p:cNvSpPr/>
            <p:nvPr/>
          </p:nvSpPr>
          <p:spPr>
            <a:xfrm>
              <a:off x="1028700"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楕円 121">
              <a:extLst>
                <a:ext uri="{FF2B5EF4-FFF2-40B4-BE49-F238E27FC236}">
                  <a16:creationId xmlns:a16="http://schemas.microsoft.com/office/drawing/2014/main" id="{B3862CD6-65BD-4CC6-B93F-041900878E50}"/>
                </a:ext>
              </a:extLst>
            </p:cNvPr>
            <p:cNvSpPr/>
            <p:nvPr/>
          </p:nvSpPr>
          <p:spPr>
            <a:xfrm>
              <a:off x="1569775"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3" name="楕円 122">
              <a:extLst>
                <a:ext uri="{FF2B5EF4-FFF2-40B4-BE49-F238E27FC236}">
                  <a16:creationId xmlns:a16="http://schemas.microsoft.com/office/drawing/2014/main" id="{2BC98139-CB18-4986-B612-FC530A58043F}"/>
                </a:ext>
              </a:extLst>
            </p:cNvPr>
            <p:cNvSpPr/>
            <p:nvPr/>
          </p:nvSpPr>
          <p:spPr>
            <a:xfrm>
              <a:off x="1756498"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FD7601F9-044A-4846-BE05-4F623BB3ACC4}"/>
                </a:ext>
              </a:extLst>
            </p:cNvPr>
            <p:cNvSpPr/>
            <p:nvPr/>
          </p:nvSpPr>
          <p:spPr>
            <a:xfrm>
              <a:off x="2692322"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FC8C4A41-72FA-4569-B8C7-16F745923EE8}"/>
                </a:ext>
              </a:extLst>
            </p:cNvPr>
            <p:cNvSpPr/>
            <p:nvPr/>
          </p:nvSpPr>
          <p:spPr>
            <a:xfrm>
              <a:off x="2866219" y="5943600"/>
              <a:ext cx="165100" cy="152400"/>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正方形/長方形 125">
              <a:extLst>
                <a:ext uri="{FF2B5EF4-FFF2-40B4-BE49-F238E27FC236}">
                  <a16:creationId xmlns:a16="http://schemas.microsoft.com/office/drawing/2014/main" id="{BAFD173E-70A0-4F7F-AA1D-20BE72E8AE81}"/>
                </a:ext>
              </a:extLst>
            </p:cNvPr>
            <p:cNvSpPr/>
            <p:nvPr/>
          </p:nvSpPr>
          <p:spPr>
            <a:xfrm>
              <a:off x="1210958" y="5943599"/>
              <a:ext cx="782942" cy="6366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27" name="グループ化 126">
            <a:extLst>
              <a:ext uri="{FF2B5EF4-FFF2-40B4-BE49-F238E27FC236}">
                <a16:creationId xmlns:a16="http://schemas.microsoft.com/office/drawing/2014/main" id="{21A2A6AE-21A3-4173-ABFB-E993053658B2}"/>
              </a:ext>
            </a:extLst>
          </p:cNvPr>
          <p:cNvGrpSpPr/>
          <p:nvPr/>
        </p:nvGrpSpPr>
        <p:grpSpPr>
          <a:xfrm>
            <a:off x="3439480" y="5756423"/>
            <a:ext cx="2282462" cy="347240"/>
            <a:chOff x="3776940" y="5718011"/>
            <a:chExt cx="2282462" cy="347240"/>
          </a:xfrm>
        </p:grpSpPr>
        <p:sp>
          <p:nvSpPr>
            <p:cNvPr id="130" name="正方形/長方形 129">
              <a:extLst>
                <a:ext uri="{FF2B5EF4-FFF2-40B4-BE49-F238E27FC236}">
                  <a16:creationId xmlns:a16="http://schemas.microsoft.com/office/drawing/2014/main" id="{17F9046C-F8B5-42BE-8532-0A1A39227549}"/>
                </a:ext>
              </a:extLst>
            </p:cNvPr>
            <p:cNvSpPr/>
            <p:nvPr/>
          </p:nvSpPr>
          <p:spPr>
            <a:xfrm>
              <a:off x="4121835" y="5732703"/>
              <a:ext cx="342366"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正方形/長方形 127">
              <a:extLst>
                <a:ext uri="{FF2B5EF4-FFF2-40B4-BE49-F238E27FC236}">
                  <a16:creationId xmlns:a16="http://schemas.microsoft.com/office/drawing/2014/main" id="{61AEAB23-740C-446D-8B33-FFD29A5C762E}"/>
                </a:ext>
              </a:extLst>
            </p:cNvPr>
            <p:cNvSpPr/>
            <p:nvPr/>
          </p:nvSpPr>
          <p:spPr>
            <a:xfrm>
              <a:off x="3776940" y="5718011"/>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正方形/長方形 128">
              <a:extLst>
                <a:ext uri="{FF2B5EF4-FFF2-40B4-BE49-F238E27FC236}">
                  <a16:creationId xmlns:a16="http://schemas.microsoft.com/office/drawing/2014/main" id="{7402A5E7-2860-4D9C-97DC-B4B0AE4CCE21}"/>
                </a:ext>
              </a:extLst>
            </p:cNvPr>
            <p:cNvSpPr/>
            <p:nvPr/>
          </p:nvSpPr>
          <p:spPr>
            <a:xfrm>
              <a:off x="4358607" y="5718011"/>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nvGrpSpPr>
          <p:cNvPr id="1024" name="グループ化 1023">
            <a:extLst>
              <a:ext uri="{FF2B5EF4-FFF2-40B4-BE49-F238E27FC236}">
                <a16:creationId xmlns:a16="http://schemas.microsoft.com/office/drawing/2014/main" id="{522B52A7-E3AA-4795-A884-343E4F7C9FCF}"/>
              </a:ext>
            </a:extLst>
          </p:cNvPr>
          <p:cNvGrpSpPr/>
          <p:nvPr/>
        </p:nvGrpSpPr>
        <p:grpSpPr>
          <a:xfrm>
            <a:off x="6325026" y="5511006"/>
            <a:ext cx="2104048" cy="842538"/>
            <a:chOff x="6325026" y="5511006"/>
            <a:chExt cx="2104048" cy="842538"/>
          </a:xfrm>
        </p:grpSpPr>
        <p:sp>
          <p:nvSpPr>
            <p:cNvPr id="133" name="正方形/長方形 132">
              <a:extLst>
                <a:ext uri="{FF2B5EF4-FFF2-40B4-BE49-F238E27FC236}">
                  <a16:creationId xmlns:a16="http://schemas.microsoft.com/office/drawing/2014/main" id="{66F33AC1-3587-4045-8B01-E3D62A53D3D7}"/>
                </a:ext>
              </a:extLst>
            </p:cNvPr>
            <p:cNvSpPr/>
            <p:nvPr/>
          </p:nvSpPr>
          <p:spPr>
            <a:xfrm rot="2700000">
              <a:off x="6484792" y="5872333"/>
              <a:ext cx="587099" cy="324251"/>
            </a:xfrm>
            <a:prstGeom prst="rect">
              <a:avLst/>
            </a:prstGeom>
            <a:solidFill>
              <a:schemeClr val="tx1">
                <a:lumMod val="65000"/>
                <a:lumOff val="35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正方形/長方形 133">
              <a:extLst>
                <a:ext uri="{FF2B5EF4-FFF2-40B4-BE49-F238E27FC236}">
                  <a16:creationId xmlns:a16="http://schemas.microsoft.com/office/drawing/2014/main" id="{8A726D2A-6C05-4C19-9E4C-F39A2940DBBC}"/>
                </a:ext>
              </a:extLst>
            </p:cNvPr>
            <p:cNvSpPr/>
            <p:nvPr/>
          </p:nvSpPr>
          <p:spPr>
            <a:xfrm rot="2700000">
              <a:off x="6248277" y="5587755"/>
              <a:ext cx="500737" cy="347240"/>
            </a:xfrm>
            <a:prstGeom prst="rect">
              <a:avLst/>
            </a:prstGeom>
            <a:solidFill>
              <a:schemeClr val="accent5">
                <a:lumMod val="5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正方形/長方形 134">
              <a:extLst>
                <a:ext uri="{FF2B5EF4-FFF2-40B4-BE49-F238E27FC236}">
                  <a16:creationId xmlns:a16="http://schemas.microsoft.com/office/drawing/2014/main" id="{D192FCE6-1A61-461C-95F7-4AB64F8D5CE0}"/>
                </a:ext>
              </a:extLst>
            </p:cNvPr>
            <p:cNvSpPr/>
            <p:nvPr/>
          </p:nvSpPr>
          <p:spPr>
            <a:xfrm>
              <a:off x="6728279" y="6006304"/>
              <a:ext cx="1700795" cy="34724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7" name="楕円 136">
            <a:extLst>
              <a:ext uri="{FF2B5EF4-FFF2-40B4-BE49-F238E27FC236}">
                <a16:creationId xmlns:a16="http://schemas.microsoft.com/office/drawing/2014/main" id="{B38FB503-0242-4522-9F1E-4C81A49D6E0F}"/>
              </a:ext>
            </a:extLst>
          </p:cNvPr>
          <p:cNvSpPr/>
          <p:nvPr/>
        </p:nvSpPr>
        <p:spPr>
          <a:xfrm>
            <a:off x="3488059"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楕円 137">
            <a:extLst>
              <a:ext uri="{FF2B5EF4-FFF2-40B4-BE49-F238E27FC236}">
                <a16:creationId xmlns:a16="http://schemas.microsoft.com/office/drawing/2014/main" id="{93E84253-79E2-4236-B2F9-F9F760D0B4AB}"/>
              </a:ext>
            </a:extLst>
          </p:cNvPr>
          <p:cNvSpPr/>
          <p:nvPr/>
        </p:nvSpPr>
        <p:spPr>
          <a:xfrm>
            <a:off x="5457146" y="558403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楕円 138">
            <a:extLst>
              <a:ext uri="{FF2B5EF4-FFF2-40B4-BE49-F238E27FC236}">
                <a16:creationId xmlns:a16="http://schemas.microsoft.com/office/drawing/2014/main" id="{20EE2257-72F5-4CE9-9629-DAC5D590BB57}"/>
              </a:ext>
            </a:extLst>
          </p:cNvPr>
          <p:cNvSpPr/>
          <p:nvPr/>
        </p:nvSpPr>
        <p:spPr>
          <a:xfrm>
            <a:off x="6498645" y="5439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楕円 139">
            <a:extLst>
              <a:ext uri="{FF2B5EF4-FFF2-40B4-BE49-F238E27FC236}">
                <a16:creationId xmlns:a16="http://schemas.microsoft.com/office/drawing/2014/main" id="{85724DAD-26A1-45C1-9657-EF768522D570}"/>
              </a:ext>
            </a:extLst>
          </p:cNvPr>
          <p:cNvSpPr/>
          <p:nvPr/>
        </p:nvSpPr>
        <p:spPr>
          <a:xfrm>
            <a:off x="8134527" y="58409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楕円 140">
            <a:extLst>
              <a:ext uri="{FF2B5EF4-FFF2-40B4-BE49-F238E27FC236}">
                <a16:creationId xmlns:a16="http://schemas.microsoft.com/office/drawing/2014/main" id="{080635AF-BD8C-48C7-889B-4085E9FFF20D}"/>
              </a:ext>
            </a:extLst>
          </p:cNvPr>
          <p:cNvSpPr/>
          <p:nvPr/>
        </p:nvSpPr>
        <p:spPr>
          <a:xfrm>
            <a:off x="6161583" y="58203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楕円 141">
            <a:extLst>
              <a:ext uri="{FF2B5EF4-FFF2-40B4-BE49-F238E27FC236}">
                <a16:creationId xmlns:a16="http://schemas.microsoft.com/office/drawing/2014/main" id="{111E3F5A-6C45-4A8A-9EC6-9BC3AAC7CCAE}"/>
              </a:ext>
            </a:extLst>
          </p:cNvPr>
          <p:cNvSpPr/>
          <p:nvPr/>
        </p:nvSpPr>
        <p:spPr>
          <a:xfrm>
            <a:off x="8134527" y="633210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テキスト ボックス 143">
            <a:extLst>
              <a:ext uri="{FF2B5EF4-FFF2-40B4-BE49-F238E27FC236}">
                <a16:creationId xmlns:a16="http://schemas.microsoft.com/office/drawing/2014/main" id="{79048D4D-A00C-4C3F-9D3A-150F6889DF7C}"/>
              </a:ext>
            </a:extLst>
          </p:cNvPr>
          <p:cNvSpPr txBox="1"/>
          <p:nvPr/>
        </p:nvSpPr>
        <p:spPr>
          <a:xfrm>
            <a:off x="7525852" y="5487525"/>
            <a:ext cx="725301" cy="369332"/>
          </a:xfrm>
          <a:prstGeom prst="rect">
            <a:avLst/>
          </a:prstGeom>
          <a:noFill/>
        </p:spPr>
        <p:txBody>
          <a:bodyPr wrap="square">
            <a:spAutoFit/>
          </a:bodyPr>
          <a:lstStyle/>
          <a:p>
            <a:r>
              <a:rPr kumimoji="1" lang="en-US" altLang="ja-JP" b="0" dirty="0"/>
              <a:t>LOS</a:t>
            </a:r>
            <a:endParaRPr lang="ja-JP" altLang="en-US" b="0" dirty="0"/>
          </a:p>
        </p:txBody>
      </p:sp>
      <p:sp>
        <p:nvSpPr>
          <p:cNvPr id="145" name="テキスト ボックス 144">
            <a:extLst>
              <a:ext uri="{FF2B5EF4-FFF2-40B4-BE49-F238E27FC236}">
                <a16:creationId xmlns:a16="http://schemas.microsoft.com/office/drawing/2014/main" id="{D4D9C978-1F93-493E-8EDA-A8095FAA0E31}"/>
              </a:ext>
            </a:extLst>
          </p:cNvPr>
          <p:cNvSpPr txBox="1"/>
          <p:nvPr/>
        </p:nvSpPr>
        <p:spPr>
          <a:xfrm>
            <a:off x="6081613" y="6030000"/>
            <a:ext cx="823441" cy="369332"/>
          </a:xfrm>
          <a:prstGeom prst="rect">
            <a:avLst/>
          </a:prstGeom>
          <a:noFill/>
        </p:spPr>
        <p:txBody>
          <a:bodyPr wrap="square">
            <a:spAutoFit/>
          </a:bodyPr>
          <a:lstStyle/>
          <a:p>
            <a:r>
              <a:rPr kumimoji="1" lang="en-US" altLang="ja-JP" b="0" dirty="0"/>
              <a:t>NLOS</a:t>
            </a:r>
            <a:endParaRPr lang="ja-JP" altLang="en-US" b="0" dirty="0"/>
          </a:p>
        </p:txBody>
      </p:sp>
      <p:sp>
        <p:nvSpPr>
          <p:cNvPr id="146" name="テキスト ボックス 145">
            <a:extLst>
              <a:ext uri="{FF2B5EF4-FFF2-40B4-BE49-F238E27FC236}">
                <a16:creationId xmlns:a16="http://schemas.microsoft.com/office/drawing/2014/main" id="{0F62D1CF-6EE8-42AB-98E1-AEC99DE653BD}"/>
              </a:ext>
            </a:extLst>
          </p:cNvPr>
          <p:cNvSpPr txBox="1"/>
          <p:nvPr/>
        </p:nvSpPr>
        <p:spPr>
          <a:xfrm>
            <a:off x="4224779" y="5684664"/>
            <a:ext cx="725301" cy="369332"/>
          </a:xfrm>
          <a:prstGeom prst="rect">
            <a:avLst/>
          </a:prstGeom>
          <a:noFill/>
        </p:spPr>
        <p:txBody>
          <a:bodyPr wrap="square">
            <a:spAutoFit/>
          </a:bodyPr>
          <a:lstStyle/>
          <a:p>
            <a:r>
              <a:rPr kumimoji="1" lang="en-US" altLang="ja-JP" b="0" dirty="0"/>
              <a:t>LOS</a:t>
            </a:r>
            <a:endParaRPr lang="ja-JP" altLang="en-US" b="0" dirty="0"/>
          </a:p>
        </p:txBody>
      </p:sp>
      <p:cxnSp>
        <p:nvCxnSpPr>
          <p:cNvPr id="1028" name="直線矢印コネクタ 1027">
            <a:extLst>
              <a:ext uri="{FF2B5EF4-FFF2-40B4-BE49-F238E27FC236}">
                <a16:creationId xmlns:a16="http://schemas.microsoft.com/office/drawing/2014/main" id="{E3CFE237-2E61-4D89-9C94-38D041722A1B}"/>
              </a:ext>
            </a:extLst>
          </p:cNvPr>
          <p:cNvCxnSpPr>
            <a:endCxn id="140" idx="2"/>
          </p:cNvCxnSpPr>
          <p:nvPr/>
        </p:nvCxnSpPr>
        <p:spPr>
          <a:xfrm>
            <a:off x="6728278" y="5506810"/>
            <a:ext cx="1406249" cy="416535"/>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49" name="直線矢印コネクタ 148">
            <a:extLst>
              <a:ext uri="{FF2B5EF4-FFF2-40B4-BE49-F238E27FC236}">
                <a16:creationId xmlns:a16="http://schemas.microsoft.com/office/drawing/2014/main" id="{67502A64-3799-4E87-968E-9D13E3CDF497}"/>
              </a:ext>
            </a:extLst>
          </p:cNvPr>
          <p:cNvCxnSpPr>
            <a:cxnSpLocks/>
            <a:endCxn id="142" idx="2"/>
          </p:cNvCxnSpPr>
          <p:nvPr/>
        </p:nvCxnSpPr>
        <p:spPr>
          <a:xfrm>
            <a:off x="6311623" y="5940135"/>
            <a:ext cx="1822904" cy="474344"/>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51" name="直線矢印コネクタ 150">
            <a:extLst>
              <a:ext uri="{FF2B5EF4-FFF2-40B4-BE49-F238E27FC236}">
                <a16:creationId xmlns:a16="http://schemas.microsoft.com/office/drawing/2014/main" id="{D08BB550-BDD7-4C46-B018-B5F81599561F}"/>
              </a:ext>
            </a:extLst>
          </p:cNvPr>
          <p:cNvCxnSpPr>
            <a:cxnSpLocks/>
            <a:stCxn id="137" idx="6"/>
          </p:cNvCxnSpPr>
          <p:nvPr/>
        </p:nvCxnSpPr>
        <p:spPr>
          <a:xfrm>
            <a:off x="3686856" y="5666406"/>
            <a:ext cx="1733779" cy="18258"/>
          </a:xfrm>
          <a:prstGeom prst="straightConnector1">
            <a:avLst/>
          </a:prstGeom>
          <a:ln w="28575">
            <a:solidFill>
              <a:srgbClr val="0000FF"/>
            </a:solidFill>
            <a:headEnd type="triangl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38256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F39DAB2-CB1B-4330-BF62-2AFFAC978390}"/>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DF930FC0-E787-4D39-BDE1-5EEEAF8DE785}"/>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1046421C-2EEF-40EC-83B4-658C2BD270A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210051F8-EEBA-4045-8B9B-72B3A3059243}"/>
              </a:ext>
            </a:extLst>
          </p:cNvPr>
          <p:cNvSpPr>
            <a:spLocks noGrp="1"/>
          </p:cNvSpPr>
          <p:nvPr>
            <p:ph type="title"/>
          </p:nvPr>
        </p:nvSpPr>
        <p:spPr/>
        <p:txBody>
          <a:bodyPr/>
          <a:lstStyle/>
          <a:p>
            <a:r>
              <a:rPr kumimoji="1" lang="en-US" altLang="ja-JP" dirty="0"/>
              <a:t>Dynamic on-body channel modeling</a:t>
            </a:r>
            <a:endParaRPr kumimoji="1" lang="ja-JP" altLang="en-US" dirty="0"/>
          </a:p>
        </p:txBody>
      </p:sp>
      <p:sp>
        <p:nvSpPr>
          <p:cNvPr id="7" name="テキスト ボックス 6">
            <a:extLst>
              <a:ext uri="{FF2B5EF4-FFF2-40B4-BE49-F238E27FC236}">
                <a16:creationId xmlns:a16="http://schemas.microsoft.com/office/drawing/2014/main" id="{2FAD2FFE-6549-471E-B0A4-57D6D4DF0C7D}"/>
              </a:ext>
            </a:extLst>
          </p:cNvPr>
          <p:cNvSpPr txBox="1"/>
          <p:nvPr/>
        </p:nvSpPr>
        <p:spPr>
          <a:xfrm>
            <a:off x="142694" y="1305886"/>
            <a:ext cx="7772399" cy="646331"/>
          </a:xfrm>
          <a:prstGeom prst="rect">
            <a:avLst/>
          </a:prstGeom>
          <a:noFill/>
          <a:ln>
            <a:solidFill>
              <a:schemeClr val="tx2"/>
            </a:solidFill>
          </a:ln>
        </p:spPr>
        <p:txBody>
          <a:bodyPr wrap="square">
            <a:spAutoFit/>
          </a:bodyPr>
          <a:lstStyle/>
          <a:p>
            <a:r>
              <a:rPr lang="en-US" altLang="ja-JP" b="0" dirty="0">
                <a:solidFill>
                  <a:srgbClr val="000000"/>
                </a:solidFill>
                <a:effectLst/>
                <a:latin typeface="Times-Roman"/>
              </a:rPr>
              <a:t>Timo </a:t>
            </a:r>
            <a:r>
              <a:rPr lang="en-US" altLang="ja-JP" b="0" dirty="0" err="1">
                <a:solidFill>
                  <a:srgbClr val="000000"/>
                </a:solidFill>
                <a:effectLst/>
                <a:latin typeface="Times-Roman"/>
              </a:rPr>
              <a:t>Kumpuniemi</a:t>
            </a:r>
            <a:r>
              <a:rPr lang="en-US" altLang="ja-JP" b="0" dirty="0">
                <a:solidFill>
                  <a:srgbClr val="000000"/>
                </a:solidFill>
                <a:effectLst/>
                <a:latin typeface="Times-Roman"/>
              </a:rPr>
              <a:t>, Matti </a:t>
            </a:r>
            <a:r>
              <a:rPr lang="en-US" altLang="ja-JP" b="0" dirty="0" err="1">
                <a:solidFill>
                  <a:srgbClr val="000000"/>
                </a:solidFill>
                <a:effectLst/>
                <a:latin typeface="Times-Roman"/>
              </a:rPr>
              <a:t>Hämäläinen</a:t>
            </a:r>
            <a:r>
              <a:rPr lang="en-US" altLang="ja-JP" b="0" dirty="0">
                <a:solidFill>
                  <a:srgbClr val="000000"/>
                </a:solidFill>
                <a:effectLst/>
                <a:latin typeface="Times-Roman"/>
              </a:rPr>
              <a:t>, </a:t>
            </a:r>
            <a:r>
              <a:rPr lang="en-US" altLang="ja-JP" b="0" dirty="0" err="1">
                <a:solidFill>
                  <a:srgbClr val="000000"/>
                </a:solidFill>
                <a:effectLst/>
                <a:latin typeface="Times-Roman"/>
              </a:rPr>
              <a:t>Kamya</a:t>
            </a:r>
            <a:r>
              <a:rPr lang="en-US" altLang="ja-JP" b="0" dirty="0">
                <a:solidFill>
                  <a:srgbClr val="000000"/>
                </a:solidFill>
                <a:effectLst/>
                <a:latin typeface="Times-Roman"/>
              </a:rPr>
              <a:t> </a:t>
            </a:r>
            <a:r>
              <a:rPr lang="en-US" altLang="ja-JP" b="0" dirty="0" err="1">
                <a:solidFill>
                  <a:srgbClr val="000000"/>
                </a:solidFill>
                <a:effectLst/>
                <a:latin typeface="Times-Roman"/>
              </a:rPr>
              <a:t>Yekeh</a:t>
            </a:r>
            <a:r>
              <a:rPr lang="en-US" altLang="ja-JP" b="0" dirty="0">
                <a:solidFill>
                  <a:srgbClr val="000000"/>
                </a:solidFill>
                <a:effectLst/>
                <a:latin typeface="Times-Roman"/>
              </a:rPr>
              <a:t> </a:t>
            </a:r>
            <a:r>
              <a:rPr lang="en-US" altLang="ja-JP" b="0" dirty="0" err="1">
                <a:solidFill>
                  <a:srgbClr val="000000"/>
                </a:solidFill>
                <a:effectLst/>
                <a:latin typeface="Times-Roman"/>
              </a:rPr>
              <a:t>Yazdandoost</a:t>
            </a:r>
            <a:r>
              <a:rPr lang="en-US" altLang="ja-JP" b="0" dirty="0">
                <a:solidFill>
                  <a:srgbClr val="000000"/>
                </a:solidFill>
                <a:effectLst/>
                <a:latin typeface="Times-Roman"/>
              </a:rPr>
              <a:t>, </a:t>
            </a:r>
            <a:r>
              <a:rPr lang="en-US" altLang="ja-JP" b="0" dirty="0" err="1">
                <a:solidFill>
                  <a:srgbClr val="000000"/>
                </a:solidFill>
                <a:effectLst/>
                <a:latin typeface="Times-Roman"/>
              </a:rPr>
              <a:t>Jari</a:t>
            </a:r>
            <a:r>
              <a:rPr lang="en-US" altLang="ja-JP" b="0" dirty="0">
                <a:solidFill>
                  <a:srgbClr val="000000"/>
                </a:solidFill>
                <a:effectLst/>
                <a:latin typeface="Times-Roman"/>
              </a:rPr>
              <a:t> </a:t>
            </a:r>
            <a:r>
              <a:rPr lang="en-US" altLang="ja-JP" b="0" dirty="0" err="1">
                <a:solidFill>
                  <a:srgbClr val="000000"/>
                </a:solidFill>
                <a:effectLst/>
                <a:latin typeface="Times-Roman"/>
              </a:rPr>
              <a:t>Iinatti</a:t>
            </a:r>
            <a:r>
              <a:rPr lang="en-US" altLang="ja-JP" b="0" dirty="0">
                <a:solidFill>
                  <a:srgbClr val="000000"/>
                </a:solidFill>
                <a:effectLst/>
                <a:latin typeface="Times-Roman"/>
              </a:rPr>
              <a:t>, “</a:t>
            </a:r>
            <a:r>
              <a:rPr lang="en-US" altLang="ja-JP" dirty="0">
                <a:solidFill>
                  <a:srgbClr val="000000"/>
                </a:solidFill>
                <a:effectLst/>
                <a:latin typeface="Times-Roman"/>
              </a:rPr>
              <a:t>Dynamic On-Body UWB Radio Channel Modeling</a:t>
            </a:r>
            <a:r>
              <a:rPr lang="en-US" altLang="ja-JP" b="0" dirty="0">
                <a:solidFill>
                  <a:srgbClr val="000000"/>
                </a:solidFill>
                <a:effectLst/>
                <a:latin typeface="Times-Roman"/>
              </a:rPr>
              <a:t>”, ISMICT2015, (2015)</a:t>
            </a:r>
            <a:endParaRPr lang="ja-JP" altLang="en-US" dirty="0"/>
          </a:p>
        </p:txBody>
      </p:sp>
      <p:grpSp>
        <p:nvGrpSpPr>
          <p:cNvPr id="14" name="グループ化 13">
            <a:extLst>
              <a:ext uri="{FF2B5EF4-FFF2-40B4-BE49-F238E27FC236}">
                <a16:creationId xmlns:a16="http://schemas.microsoft.com/office/drawing/2014/main" id="{4151E3F4-404A-4C5D-9A90-C064383080E8}"/>
              </a:ext>
            </a:extLst>
          </p:cNvPr>
          <p:cNvGrpSpPr/>
          <p:nvPr/>
        </p:nvGrpSpPr>
        <p:grpSpPr>
          <a:xfrm>
            <a:off x="272005" y="4622964"/>
            <a:ext cx="4027990" cy="1564000"/>
            <a:chOff x="313823" y="1318334"/>
            <a:chExt cx="4027990" cy="1564000"/>
          </a:xfrm>
        </p:grpSpPr>
        <p:pic>
          <p:nvPicPr>
            <p:cNvPr id="9" name="図 8">
              <a:extLst>
                <a:ext uri="{FF2B5EF4-FFF2-40B4-BE49-F238E27FC236}">
                  <a16:creationId xmlns:a16="http://schemas.microsoft.com/office/drawing/2014/main" id="{D815D9FE-E867-4723-BB52-45D43B3EC1BA}"/>
                </a:ext>
              </a:extLst>
            </p:cNvPr>
            <p:cNvPicPr>
              <a:picLocks noChangeAspect="1"/>
            </p:cNvPicPr>
            <p:nvPr/>
          </p:nvPicPr>
          <p:blipFill>
            <a:blip r:embed="rId2"/>
            <a:stretch>
              <a:fillRect/>
            </a:stretch>
          </p:blipFill>
          <p:spPr>
            <a:xfrm>
              <a:off x="313823" y="1508603"/>
              <a:ext cx="4027990" cy="1373731"/>
            </a:xfrm>
            <a:prstGeom prst="rect">
              <a:avLst/>
            </a:prstGeom>
          </p:spPr>
        </p:pic>
        <p:pic>
          <p:nvPicPr>
            <p:cNvPr id="11" name="図 10">
              <a:extLst>
                <a:ext uri="{FF2B5EF4-FFF2-40B4-BE49-F238E27FC236}">
                  <a16:creationId xmlns:a16="http://schemas.microsoft.com/office/drawing/2014/main" id="{DF1754EA-F0B4-4666-BE5F-7EA4EA78A960}"/>
                </a:ext>
              </a:extLst>
            </p:cNvPr>
            <p:cNvPicPr>
              <a:picLocks noChangeAspect="1"/>
            </p:cNvPicPr>
            <p:nvPr/>
          </p:nvPicPr>
          <p:blipFill>
            <a:blip r:embed="rId3"/>
            <a:stretch>
              <a:fillRect/>
            </a:stretch>
          </p:blipFill>
          <p:spPr>
            <a:xfrm>
              <a:off x="427580" y="1318334"/>
              <a:ext cx="3800475" cy="190500"/>
            </a:xfrm>
            <a:prstGeom prst="rect">
              <a:avLst/>
            </a:prstGeom>
          </p:spPr>
        </p:pic>
      </p:grpSp>
      <p:pic>
        <p:nvPicPr>
          <p:cNvPr id="13" name="図 12">
            <a:extLst>
              <a:ext uri="{FF2B5EF4-FFF2-40B4-BE49-F238E27FC236}">
                <a16:creationId xmlns:a16="http://schemas.microsoft.com/office/drawing/2014/main" id="{017DC5C6-DDF9-4D54-B531-53FAA7CA8627}"/>
              </a:ext>
            </a:extLst>
          </p:cNvPr>
          <p:cNvPicPr>
            <a:picLocks noChangeAspect="1"/>
          </p:cNvPicPr>
          <p:nvPr/>
        </p:nvPicPr>
        <p:blipFill>
          <a:blip r:embed="rId4"/>
          <a:stretch>
            <a:fillRect/>
          </a:stretch>
        </p:blipFill>
        <p:spPr>
          <a:xfrm>
            <a:off x="4572000" y="2267481"/>
            <a:ext cx="4027990" cy="3137483"/>
          </a:xfrm>
          <a:prstGeom prst="rect">
            <a:avLst/>
          </a:prstGeom>
        </p:spPr>
      </p:pic>
      <p:sp>
        <p:nvSpPr>
          <p:cNvPr id="16" name="テキスト ボックス 15">
            <a:extLst>
              <a:ext uri="{FF2B5EF4-FFF2-40B4-BE49-F238E27FC236}">
                <a16:creationId xmlns:a16="http://schemas.microsoft.com/office/drawing/2014/main" id="{156B6C09-A33A-496A-9022-34D939929BC4}"/>
              </a:ext>
            </a:extLst>
          </p:cNvPr>
          <p:cNvSpPr txBox="1"/>
          <p:nvPr/>
        </p:nvSpPr>
        <p:spPr>
          <a:xfrm>
            <a:off x="142694" y="2164276"/>
            <a:ext cx="4157301" cy="2308324"/>
          </a:xfrm>
          <a:prstGeom prst="rect">
            <a:avLst/>
          </a:prstGeom>
          <a:noFill/>
        </p:spPr>
        <p:txBody>
          <a:bodyPr wrap="square">
            <a:spAutoFit/>
          </a:bodyPr>
          <a:lstStyle/>
          <a:p>
            <a:pPr algn="just"/>
            <a:r>
              <a:rPr lang="en-US" altLang="ja-JP" b="0" dirty="0">
                <a:latin typeface="+mn-lt"/>
                <a:ea typeface="+mn-ea"/>
              </a:rPr>
              <a:t>Dynamic channel characteristics and parameters were derived categorizing the links into three classes: high, medium or low dynamics channels.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2015)  </a:t>
            </a:r>
            <a:r>
              <a:rPr lang="ja-JP" altLang="en-US" b="0" dirty="0">
                <a:latin typeface="+mn-lt"/>
                <a:ea typeface="+mn-ea"/>
              </a:rPr>
              <a:t>The work is based on frequency domain measurements with a vector network analyzer in an anechoic chamber at a 2-8 GHz frequency band</a:t>
            </a:r>
            <a:r>
              <a:rPr lang="en-US" altLang="ja-JP" b="0" dirty="0">
                <a:latin typeface="+mn-lt"/>
                <a:ea typeface="+mn-ea"/>
              </a:rPr>
              <a:t>.</a:t>
            </a:r>
            <a:endParaRPr lang="ja-JP" altLang="en-US" b="0" dirty="0">
              <a:latin typeface="+mn-lt"/>
              <a:ea typeface="+mn-ea"/>
            </a:endParaRPr>
          </a:p>
        </p:txBody>
      </p:sp>
      <p:sp>
        <p:nvSpPr>
          <p:cNvPr id="17" name="テキスト ボックス 16">
            <a:extLst>
              <a:ext uri="{FF2B5EF4-FFF2-40B4-BE49-F238E27FC236}">
                <a16:creationId xmlns:a16="http://schemas.microsoft.com/office/drawing/2014/main" id="{61368B26-8ADF-46D1-A898-6F855EB83C22}"/>
              </a:ext>
            </a:extLst>
          </p:cNvPr>
          <p:cNvSpPr txBox="1"/>
          <p:nvPr/>
        </p:nvSpPr>
        <p:spPr>
          <a:xfrm>
            <a:off x="4490139" y="5829082"/>
            <a:ext cx="4545795" cy="646331"/>
          </a:xfrm>
          <a:prstGeom prst="rect">
            <a:avLst/>
          </a:prstGeom>
          <a:noFill/>
        </p:spPr>
        <p:txBody>
          <a:bodyPr wrap="square">
            <a:spAutoFit/>
          </a:bodyPr>
          <a:lstStyle/>
          <a:p>
            <a:r>
              <a:rPr lang="en-US" altLang="ja-JP" sz="1200" b="0" i="1" dirty="0">
                <a:solidFill>
                  <a:srgbClr val="000000"/>
                </a:solidFill>
                <a:effectLst/>
                <a:latin typeface="Times-Roman"/>
              </a:rPr>
              <a:t>[ref] Timo </a:t>
            </a:r>
            <a:r>
              <a:rPr lang="en-US" altLang="ja-JP" sz="1200" b="0" i="1" dirty="0" err="1">
                <a:solidFill>
                  <a:srgbClr val="000000"/>
                </a:solidFill>
                <a:effectLst/>
                <a:latin typeface="Times-Roman"/>
              </a:rPr>
              <a:t>Kumpuniemi</a:t>
            </a:r>
            <a:r>
              <a:rPr lang="en-US" altLang="ja-JP" sz="1200" b="0" i="1" dirty="0">
                <a:solidFill>
                  <a:srgbClr val="000000"/>
                </a:solidFill>
                <a:effectLst/>
                <a:latin typeface="Times-Roman"/>
              </a:rPr>
              <a:t>, Matti </a:t>
            </a:r>
            <a:r>
              <a:rPr lang="en-US" altLang="ja-JP" sz="1200" b="0" i="1" dirty="0" err="1">
                <a:solidFill>
                  <a:srgbClr val="000000"/>
                </a:solidFill>
                <a:effectLst/>
                <a:latin typeface="Times-Roman"/>
              </a:rPr>
              <a:t>Hämäläinen</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Kamya</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Yekeh</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Yazdandoost</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Jari</a:t>
            </a:r>
            <a:r>
              <a:rPr lang="en-US" altLang="ja-JP" sz="1200" b="0" i="1" dirty="0">
                <a:solidFill>
                  <a:srgbClr val="000000"/>
                </a:solidFill>
                <a:effectLst/>
                <a:latin typeface="Times-Roman"/>
              </a:rPr>
              <a:t> </a:t>
            </a:r>
            <a:r>
              <a:rPr lang="en-US" altLang="ja-JP" sz="1200" b="0" i="1" dirty="0" err="1">
                <a:solidFill>
                  <a:srgbClr val="000000"/>
                </a:solidFill>
                <a:effectLst/>
                <a:latin typeface="Times-Roman"/>
              </a:rPr>
              <a:t>Iinatti</a:t>
            </a:r>
            <a:r>
              <a:rPr lang="en-US" altLang="ja-JP" sz="1200" b="0" i="1" dirty="0">
                <a:solidFill>
                  <a:srgbClr val="000000"/>
                </a:solidFill>
                <a:effectLst/>
                <a:latin typeface="Times-Roman"/>
              </a:rPr>
              <a:t>, “Dynamic On-Body UWB Radio Channel Modeling”, ISMICT2015, (2015)</a:t>
            </a:r>
            <a:endParaRPr lang="ja-JP" altLang="en-US" sz="1200" i="1" dirty="0"/>
          </a:p>
        </p:txBody>
      </p:sp>
    </p:spTree>
    <p:extLst>
      <p:ext uri="{BB962C8B-B14F-4D97-AF65-F5344CB8AC3E}">
        <p14:creationId xmlns:p14="http://schemas.microsoft.com/office/powerpoint/2010/main" val="3190705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44FF409-AB22-42DB-8EB1-00A01CCC2828}"/>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B9751FA4-2483-4C14-807B-4878F77125C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4FA248B2-E191-4B4A-AACE-4C478BCDA59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135F6D19-5396-44F6-B157-3F2EDA88CBD9}"/>
              </a:ext>
            </a:extLst>
          </p:cNvPr>
          <p:cNvSpPr>
            <a:spLocks noGrp="1"/>
          </p:cNvSpPr>
          <p:nvPr>
            <p:ph type="title"/>
          </p:nvPr>
        </p:nvSpPr>
        <p:spPr/>
        <p:txBody>
          <a:bodyPr/>
          <a:lstStyle/>
          <a:p>
            <a:r>
              <a:rPr kumimoji="1" lang="en-US" altLang="ja-JP" dirty="0"/>
              <a:t>Dynamic off-body channel modeling</a:t>
            </a:r>
            <a:endParaRPr kumimoji="1" lang="ja-JP" altLang="en-US" dirty="0"/>
          </a:p>
        </p:txBody>
      </p:sp>
      <p:sp>
        <p:nvSpPr>
          <p:cNvPr id="8" name="テキスト ボックス 7">
            <a:extLst>
              <a:ext uri="{FF2B5EF4-FFF2-40B4-BE49-F238E27FC236}">
                <a16:creationId xmlns:a16="http://schemas.microsoft.com/office/drawing/2014/main" id="{679A90C2-81B6-451B-89C8-914F6C0984C3}"/>
              </a:ext>
            </a:extLst>
          </p:cNvPr>
          <p:cNvSpPr txBox="1"/>
          <p:nvPr/>
        </p:nvSpPr>
        <p:spPr>
          <a:xfrm>
            <a:off x="234247" y="1353282"/>
            <a:ext cx="8215132" cy="830997"/>
          </a:xfrm>
          <a:prstGeom prst="rect">
            <a:avLst/>
          </a:prstGeom>
          <a:noFill/>
          <a:ln>
            <a:solidFill>
              <a:schemeClr val="tx2"/>
            </a:solidFill>
          </a:ln>
        </p:spPr>
        <p:txBody>
          <a:bodyPr wrap="square">
            <a:spAutoFit/>
          </a:bodyPr>
          <a:lstStyle>
            <a:defPPr>
              <a:defRPr lang="ja-JP"/>
            </a:defPPr>
            <a:lvl1pPr>
              <a:defRPr sz="1200" b="0" i="1">
                <a:solidFill>
                  <a:srgbClr val="000000"/>
                </a:solidFill>
                <a:effectLst/>
                <a:latin typeface="Times-Roman"/>
              </a:defRPr>
            </a:lvl1pPr>
          </a:lstStyle>
          <a:p>
            <a:r>
              <a:rPr lang="ja-JP" altLang="en-US" sz="1600" i="0" dirty="0"/>
              <a:t>Timo Kumpuniemi, Juha-Pekka Mäkelä, Matti Hämäläinen, Kamya Yekeh Yazdandoost, Jari Iinatti</a:t>
            </a:r>
            <a:r>
              <a:rPr lang="en-US" altLang="ja-JP" sz="1600" b="1" i="0" dirty="0"/>
              <a:t>, “</a:t>
            </a:r>
            <a:r>
              <a:rPr lang="ja-JP" altLang="en-US" sz="1600" b="1" i="0" dirty="0"/>
              <a:t>Measurements and Analysis on Dynamic Off-Body Radio Channels at UWB Frequencies</a:t>
            </a:r>
            <a:r>
              <a:rPr lang="en-US" altLang="ja-JP" sz="1600" b="1" i="0" dirty="0"/>
              <a:t>”</a:t>
            </a:r>
            <a:r>
              <a:rPr lang="en-US" altLang="ja-JP" sz="1600" i="0" dirty="0"/>
              <a:t>, ISMICT2019. (2019)</a:t>
            </a:r>
            <a:endParaRPr lang="ja-JP" altLang="en-US" sz="1600" i="0" dirty="0"/>
          </a:p>
        </p:txBody>
      </p:sp>
      <p:sp>
        <p:nvSpPr>
          <p:cNvPr id="9" name="テキスト ボックス 8">
            <a:extLst>
              <a:ext uri="{FF2B5EF4-FFF2-40B4-BE49-F238E27FC236}">
                <a16:creationId xmlns:a16="http://schemas.microsoft.com/office/drawing/2014/main" id="{DC3D6C4B-A01E-4A87-A170-15BDCA1E8D7C}"/>
              </a:ext>
            </a:extLst>
          </p:cNvPr>
          <p:cNvSpPr txBox="1"/>
          <p:nvPr/>
        </p:nvSpPr>
        <p:spPr>
          <a:xfrm>
            <a:off x="4541959" y="5644416"/>
            <a:ext cx="4572000" cy="830997"/>
          </a:xfrm>
          <a:prstGeom prst="rect">
            <a:avLst/>
          </a:prstGeom>
          <a:noFill/>
        </p:spPr>
        <p:txBody>
          <a:bodyPr wrap="square">
            <a:spAutoFit/>
          </a:bodyPr>
          <a:lstStyle>
            <a:defPPr>
              <a:defRPr lang="ja-JP"/>
            </a:defPPr>
            <a:lvl1pPr>
              <a:defRPr sz="1200" b="0" i="1">
                <a:solidFill>
                  <a:srgbClr val="000000"/>
                </a:solidFill>
                <a:effectLst/>
                <a:latin typeface="Times-Roman"/>
              </a:defRPr>
            </a:lvl1pPr>
          </a:lstStyle>
          <a:p>
            <a:r>
              <a:rPr lang="ja-JP" altLang="en-US" dirty="0"/>
              <a:t>Timo Kumpuniemi, Juha-Pekka Mäkelä, Matti Hämäläinen, Kamya Yekeh Yazdandoost, Jari Iinatti</a:t>
            </a:r>
            <a:r>
              <a:rPr lang="en-US" altLang="ja-JP" dirty="0"/>
              <a:t>, “</a:t>
            </a:r>
            <a:r>
              <a:rPr lang="ja-JP" altLang="en-US" dirty="0"/>
              <a:t>Measurements and Analysis on Dynamic Off-Body Radio Channels at UWB Frequencies</a:t>
            </a:r>
            <a:r>
              <a:rPr lang="en-US" altLang="ja-JP" dirty="0"/>
              <a:t>”, ISMICT2019. (2019)</a:t>
            </a:r>
            <a:endParaRPr lang="ja-JP" altLang="en-US" dirty="0"/>
          </a:p>
        </p:txBody>
      </p:sp>
      <p:sp>
        <p:nvSpPr>
          <p:cNvPr id="10" name="テキスト ボックス 9">
            <a:extLst>
              <a:ext uri="{FF2B5EF4-FFF2-40B4-BE49-F238E27FC236}">
                <a16:creationId xmlns:a16="http://schemas.microsoft.com/office/drawing/2014/main" id="{359BF7F0-869C-458F-AFC8-2E2B5FA10286}"/>
              </a:ext>
            </a:extLst>
          </p:cNvPr>
          <p:cNvSpPr txBox="1"/>
          <p:nvPr/>
        </p:nvSpPr>
        <p:spPr>
          <a:xfrm>
            <a:off x="106480" y="2274838"/>
            <a:ext cx="4235333" cy="2308324"/>
          </a:xfrm>
          <a:prstGeom prst="rect">
            <a:avLst/>
          </a:prstGeom>
          <a:noFill/>
        </p:spPr>
        <p:txBody>
          <a:bodyPr wrap="square">
            <a:spAutoFit/>
          </a:bodyPr>
          <a:lstStyle/>
          <a:p>
            <a:pPr algn="just"/>
            <a:r>
              <a:rPr lang="en-US" altLang="ja-JP" sz="1800" b="0" i="0" dirty="0">
                <a:solidFill>
                  <a:srgbClr val="000000"/>
                </a:solidFill>
                <a:effectLst/>
                <a:latin typeface="TimesNewRomanPS-BoldMT"/>
              </a:rPr>
              <a:t>Dynamic </a:t>
            </a:r>
            <a:r>
              <a:rPr lang="en-US" altLang="ja-JP" sz="1800" b="0" i="0" dirty="0" err="1">
                <a:solidFill>
                  <a:srgbClr val="000000"/>
                </a:solidFill>
                <a:effectLst/>
                <a:latin typeface="TimesNewRomanPS-BoldMT"/>
              </a:rPr>
              <a:t>offbody</a:t>
            </a:r>
            <a:r>
              <a:rPr lang="en-US" altLang="ja-JP" sz="1800" b="0" i="0" dirty="0">
                <a:solidFill>
                  <a:srgbClr val="000000"/>
                </a:solidFill>
                <a:effectLst/>
                <a:latin typeface="TimesNewRomanPS-BoldMT"/>
              </a:rPr>
              <a:t> radio channels in an UWB frequency range for wireless BAN was presented </a:t>
            </a:r>
            <a:r>
              <a:rPr lang="en-US" altLang="ja-JP" b="0" i="1" dirty="0">
                <a:latin typeface="+mn-lt"/>
                <a:ea typeface="+mn-ea"/>
              </a:rPr>
              <a:t>(T. </a:t>
            </a:r>
            <a:r>
              <a:rPr lang="en-US" altLang="ja-JP" b="0" i="1" dirty="0" err="1">
                <a:latin typeface="+mn-lt"/>
                <a:ea typeface="+mn-ea"/>
              </a:rPr>
              <a:t>Kumpuniemi</a:t>
            </a:r>
            <a:r>
              <a:rPr lang="en-US" altLang="ja-JP" b="0" i="1" dirty="0">
                <a:latin typeface="+mn-lt"/>
                <a:ea typeface="+mn-ea"/>
              </a:rPr>
              <a:t> et al. 2019) . </a:t>
            </a:r>
            <a:r>
              <a:rPr lang="en-US" altLang="ja-JP" b="0" dirty="0">
                <a:latin typeface="+mn-lt"/>
                <a:ea typeface="+mn-ea"/>
              </a:rPr>
              <a:t>Ten frequencies were examined at two links, and the path loss values and standard</a:t>
            </a:r>
          </a:p>
          <a:p>
            <a:pPr algn="just"/>
            <a:r>
              <a:rPr lang="en-US" altLang="ja-JP" b="0" dirty="0">
                <a:latin typeface="+mn-lt"/>
                <a:ea typeface="+mn-ea"/>
              </a:rPr>
              <a:t>deviations were determined. Then, all the links were considered at three discrete frequencies. </a:t>
            </a:r>
            <a:endParaRPr lang="ja-JP" altLang="en-US" b="0" dirty="0">
              <a:latin typeface="+mn-lt"/>
              <a:ea typeface="+mn-ea"/>
            </a:endParaRPr>
          </a:p>
        </p:txBody>
      </p:sp>
      <p:pic>
        <p:nvPicPr>
          <p:cNvPr id="12" name="図 11">
            <a:extLst>
              <a:ext uri="{FF2B5EF4-FFF2-40B4-BE49-F238E27FC236}">
                <a16:creationId xmlns:a16="http://schemas.microsoft.com/office/drawing/2014/main" id="{CFE28678-8142-43D7-ACB2-3A535A8F4574}"/>
              </a:ext>
            </a:extLst>
          </p:cNvPr>
          <p:cNvPicPr>
            <a:picLocks noChangeAspect="1"/>
          </p:cNvPicPr>
          <p:nvPr/>
        </p:nvPicPr>
        <p:blipFill>
          <a:blip r:embed="rId2"/>
          <a:stretch>
            <a:fillRect/>
          </a:stretch>
        </p:blipFill>
        <p:spPr>
          <a:xfrm>
            <a:off x="106480" y="5090128"/>
            <a:ext cx="4435479" cy="1331233"/>
          </a:xfrm>
          <a:prstGeom prst="rect">
            <a:avLst/>
          </a:prstGeom>
        </p:spPr>
      </p:pic>
      <p:pic>
        <p:nvPicPr>
          <p:cNvPr id="14" name="図 13">
            <a:extLst>
              <a:ext uri="{FF2B5EF4-FFF2-40B4-BE49-F238E27FC236}">
                <a16:creationId xmlns:a16="http://schemas.microsoft.com/office/drawing/2014/main" id="{6624A439-F4AE-4997-9285-B0FF2200959E}"/>
              </a:ext>
            </a:extLst>
          </p:cNvPr>
          <p:cNvPicPr>
            <a:picLocks noChangeAspect="1"/>
          </p:cNvPicPr>
          <p:nvPr/>
        </p:nvPicPr>
        <p:blipFill>
          <a:blip r:embed="rId3"/>
          <a:stretch>
            <a:fillRect/>
          </a:stretch>
        </p:blipFill>
        <p:spPr>
          <a:xfrm>
            <a:off x="503238" y="4886034"/>
            <a:ext cx="3838575" cy="150042"/>
          </a:xfrm>
          <a:prstGeom prst="rect">
            <a:avLst/>
          </a:prstGeom>
        </p:spPr>
      </p:pic>
      <p:pic>
        <p:nvPicPr>
          <p:cNvPr id="16" name="図 15">
            <a:extLst>
              <a:ext uri="{FF2B5EF4-FFF2-40B4-BE49-F238E27FC236}">
                <a16:creationId xmlns:a16="http://schemas.microsoft.com/office/drawing/2014/main" id="{D0CC97B4-8651-4582-8BA9-DC32078EE0C5}"/>
              </a:ext>
            </a:extLst>
          </p:cNvPr>
          <p:cNvPicPr>
            <a:picLocks noChangeAspect="1"/>
          </p:cNvPicPr>
          <p:nvPr/>
        </p:nvPicPr>
        <p:blipFill>
          <a:blip r:embed="rId4"/>
          <a:stretch>
            <a:fillRect/>
          </a:stretch>
        </p:blipFill>
        <p:spPr>
          <a:xfrm>
            <a:off x="4934861" y="2252017"/>
            <a:ext cx="3786196" cy="3054410"/>
          </a:xfrm>
          <a:prstGeom prst="rect">
            <a:avLst/>
          </a:prstGeom>
        </p:spPr>
      </p:pic>
    </p:spTree>
    <p:extLst>
      <p:ext uri="{BB962C8B-B14F-4D97-AF65-F5344CB8AC3E}">
        <p14:creationId xmlns:p14="http://schemas.microsoft.com/office/powerpoint/2010/main" val="3619185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E5C7833-1908-4384-AF52-74073A0A99EC}"/>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55F25E00-D29B-42C4-B7DC-4DD601AB6959}"/>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DC91630-D881-4918-97F1-148A6806B0D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28</a:t>
            </a:fld>
            <a:endParaRPr dirty="0"/>
          </a:p>
        </p:txBody>
      </p:sp>
      <p:sp>
        <p:nvSpPr>
          <p:cNvPr id="5" name="タイトル 4">
            <a:extLst>
              <a:ext uri="{FF2B5EF4-FFF2-40B4-BE49-F238E27FC236}">
                <a16:creationId xmlns:a16="http://schemas.microsoft.com/office/drawing/2014/main" id="{9F60DF15-B7D6-43F2-B955-11412066E63B}"/>
              </a:ext>
            </a:extLst>
          </p:cNvPr>
          <p:cNvSpPr>
            <a:spLocks noGrp="1"/>
          </p:cNvSpPr>
          <p:nvPr>
            <p:ph type="title"/>
          </p:nvPr>
        </p:nvSpPr>
        <p:spPr/>
        <p:txBody>
          <a:bodyPr/>
          <a:lstStyle/>
          <a:p>
            <a:r>
              <a:rPr kumimoji="1" lang="en-US" altLang="ja-JP" dirty="0"/>
              <a:t>Summary</a:t>
            </a:r>
            <a:endParaRPr kumimoji="1" lang="ja-JP" altLang="en-US" dirty="0"/>
          </a:p>
        </p:txBody>
      </p:sp>
      <p:sp>
        <p:nvSpPr>
          <p:cNvPr id="6" name="テキスト ボックス 5">
            <a:extLst>
              <a:ext uri="{FF2B5EF4-FFF2-40B4-BE49-F238E27FC236}">
                <a16:creationId xmlns:a16="http://schemas.microsoft.com/office/drawing/2014/main" id="{1FE9F3EC-F108-44B3-88D5-F65212C9388B}"/>
              </a:ext>
            </a:extLst>
          </p:cNvPr>
          <p:cNvSpPr txBox="1"/>
          <p:nvPr/>
        </p:nvSpPr>
        <p:spPr>
          <a:xfrm>
            <a:off x="539580" y="1711105"/>
            <a:ext cx="8064839" cy="4580158"/>
          </a:xfrm>
          <a:prstGeom prst="rect">
            <a:avLst/>
          </a:prstGeom>
          <a:noFill/>
        </p:spPr>
        <p:txBody>
          <a:bodyPr wrap="square" rtlCol="0">
            <a:normAutofit/>
          </a:bodyPr>
          <a:lstStyle/>
          <a:p>
            <a:pPr marL="342900" indent="-342900">
              <a:buFont typeface="+mj-lt"/>
              <a:buAutoNum type="arabicPeriod"/>
            </a:pPr>
            <a:r>
              <a:rPr lang="en-US" altLang="ja-JP" dirty="0"/>
              <a:t>Environment model which has wider meaning than channel model has been proposed.</a:t>
            </a:r>
          </a:p>
          <a:p>
            <a:pPr marL="342900" indent="-342900">
              <a:buFont typeface="+mj-lt"/>
              <a:buAutoNum type="arabicPeriod"/>
            </a:pPr>
            <a:endParaRPr lang="en-US" altLang="ja-JP" dirty="0"/>
          </a:p>
          <a:p>
            <a:pPr marL="342900" indent="-342900">
              <a:buFont typeface="+mj-lt"/>
              <a:buAutoNum type="arabicPeriod"/>
            </a:pPr>
            <a:r>
              <a:rPr lang="en-US" altLang="ja-JP" dirty="0"/>
              <a:t>Environment model including not only channel characteristics but also including interference, colored noise, EMC and human impact issues.</a:t>
            </a:r>
            <a:br>
              <a:rPr lang="en-US" altLang="ja-JP" dirty="0"/>
            </a:br>
            <a:endParaRPr lang="en-US" altLang="ja-JP" dirty="0"/>
          </a:p>
          <a:p>
            <a:pPr marL="342900" indent="-342900">
              <a:buFont typeface="+mj-lt"/>
              <a:buAutoNum type="arabicPeriod"/>
            </a:pPr>
            <a:r>
              <a:rPr lang="en-US" altLang="ja-JP" dirty="0"/>
              <a:t>Channel and Environmental models discussed in TG6a were described.</a:t>
            </a:r>
            <a:br>
              <a:rPr lang="en-US" altLang="ja-JP" dirty="0"/>
            </a:br>
            <a:endParaRPr lang="en-US" altLang="ja-JP" dirty="0"/>
          </a:p>
          <a:p>
            <a:pPr marL="342900" indent="-342900">
              <a:buFont typeface="+mj-lt"/>
              <a:buAutoNum type="arabicPeriod"/>
            </a:pPr>
            <a:r>
              <a:rPr lang="en-US" altLang="ja-JP" dirty="0"/>
              <a:t>Importance to discuss dynamic and time-varying channel and environment modeling against person (user) and vehicle mobility was explained.</a:t>
            </a:r>
            <a:br>
              <a:rPr lang="en-US" altLang="ja-JP" dirty="0"/>
            </a:br>
            <a:endParaRPr lang="en-US" altLang="ja-JP" dirty="0"/>
          </a:p>
        </p:txBody>
      </p:sp>
    </p:spTree>
    <p:extLst>
      <p:ext uri="{BB962C8B-B14F-4D97-AF65-F5344CB8AC3E}">
        <p14:creationId xmlns:p14="http://schemas.microsoft.com/office/powerpoint/2010/main" val="3866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0DF6F4E-B42F-445E-AE64-29819E56DE99}"/>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19225CE2-51DF-4862-A685-18BAE22A9478}"/>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FE8FE44E-2893-4CE1-B852-425B2A88DEB4}"/>
              </a:ext>
            </a:extLst>
          </p:cNvPr>
          <p:cNvSpPr>
            <a:spLocks noGrp="1"/>
          </p:cNvSpPr>
          <p:nvPr>
            <p:ph type="sldNum" idx="12"/>
          </p:nvPr>
        </p:nvSpPr>
        <p:spPr>
          <a:xfrm>
            <a:off x="4341813" y="6128803"/>
            <a:ext cx="671758" cy="184150"/>
          </a:xfrm>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697A09BD-770A-4324-BE01-0FD1D1F82BF0}"/>
              </a:ext>
            </a:extLst>
          </p:cNvPr>
          <p:cNvSpPr>
            <a:spLocks noGrp="1"/>
          </p:cNvSpPr>
          <p:nvPr>
            <p:ph type="title"/>
          </p:nvPr>
        </p:nvSpPr>
        <p:spPr/>
        <p:txBody>
          <a:bodyPr/>
          <a:lstStyle/>
          <a:p>
            <a:endParaRPr kumimoji="1" lang="ja-JP" altLang="en-US"/>
          </a:p>
        </p:txBody>
      </p:sp>
      <p:sp>
        <p:nvSpPr>
          <p:cNvPr id="6" name="テキスト ボックス 5">
            <a:extLst>
              <a:ext uri="{FF2B5EF4-FFF2-40B4-BE49-F238E27FC236}">
                <a16:creationId xmlns:a16="http://schemas.microsoft.com/office/drawing/2014/main" id="{BE7798C4-EE33-4018-8978-251E08F42608}"/>
              </a:ext>
            </a:extLst>
          </p:cNvPr>
          <p:cNvSpPr txBox="1"/>
          <p:nvPr/>
        </p:nvSpPr>
        <p:spPr>
          <a:xfrm>
            <a:off x="554349" y="1612365"/>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on-body measurement method can be applied to the measurement of channel modeling of on-vehicle VBAN.</a:t>
            </a:r>
            <a:endParaRPr lang="ja-JP" altLang="en-US" b="0" dirty="0">
              <a:latin typeface="+mn-lt"/>
              <a:ea typeface="+mn-ea"/>
            </a:endParaRPr>
          </a:p>
        </p:txBody>
      </p:sp>
      <p:sp>
        <p:nvSpPr>
          <p:cNvPr id="7" name="テキスト ボックス 6">
            <a:extLst>
              <a:ext uri="{FF2B5EF4-FFF2-40B4-BE49-F238E27FC236}">
                <a16:creationId xmlns:a16="http://schemas.microsoft.com/office/drawing/2014/main" id="{3ED0A093-BC8E-4D29-AF1A-82DF153AAC04}"/>
              </a:ext>
            </a:extLst>
          </p:cNvPr>
          <p:cNvSpPr txBox="1"/>
          <p:nvPr/>
        </p:nvSpPr>
        <p:spPr>
          <a:xfrm>
            <a:off x="554349" y="2341316"/>
            <a:ext cx="6518255" cy="646331"/>
          </a:xfrm>
          <a:prstGeom prst="rect">
            <a:avLst/>
          </a:prstGeom>
          <a:noFill/>
        </p:spPr>
        <p:txBody>
          <a:bodyPr wrap="square">
            <a:spAutoFit/>
          </a:bodyPr>
          <a:lstStyle/>
          <a:p>
            <a:pPr algn="just"/>
            <a:r>
              <a:rPr lang="en-US" altLang="ja-JP" sz="1800" i="0" dirty="0">
                <a:solidFill>
                  <a:srgbClr val="FF0000"/>
                </a:solidFill>
                <a:effectLst/>
                <a:latin typeface="TimesNewRomanPS-BoldMT"/>
              </a:rPr>
              <a:t>Dynamic</a:t>
            </a:r>
            <a:r>
              <a:rPr lang="en-US" altLang="ja-JP" sz="1800" b="0" i="0" dirty="0">
                <a:solidFill>
                  <a:srgbClr val="000000"/>
                </a:solidFill>
                <a:effectLst/>
                <a:latin typeface="TimesNewRomanPS-BoldMT"/>
              </a:rPr>
              <a:t> off-body measurement method can be applied to the measurement of channel modeling of surrounding vehicle VBAN.</a:t>
            </a:r>
            <a:endParaRPr lang="ja-JP" altLang="en-US" b="0" dirty="0">
              <a:latin typeface="+mn-lt"/>
              <a:ea typeface="+mn-ea"/>
            </a:endParaRPr>
          </a:p>
        </p:txBody>
      </p:sp>
      <p:sp>
        <p:nvSpPr>
          <p:cNvPr id="8" name="テキスト ボックス 7">
            <a:extLst>
              <a:ext uri="{FF2B5EF4-FFF2-40B4-BE49-F238E27FC236}">
                <a16:creationId xmlns:a16="http://schemas.microsoft.com/office/drawing/2014/main" id="{249A3C89-C614-447F-B8E6-E189ED1D943C}"/>
              </a:ext>
            </a:extLst>
          </p:cNvPr>
          <p:cNvSpPr txBox="1"/>
          <p:nvPr/>
        </p:nvSpPr>
        <p:spPr>
          <a:xfrm>
            <a:off x="554349" y="3224023"/>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IEEE</a:t>
            </a:r>
            <a:r>
              <a:rPr lang="en-US" altLang="ja-JP" sz="1800" b="0" i="0" dirty="0">
                <a:solidFill>
                  <a:srgbClr val="FF0000"/>
                </a:solidFill>
                <a:effectLst/>
                <a:latin typeface="TimesNewRomanPS-BoldMT"/>
              </a:rPr>
              <a:t>802.15.4a, 4z, 4ab, 4f, and 8</a:t>
            </a:r>
            <a:r>
              <a:rPr lang="en-US" altLang="ja-JP" sz="1800" b="0" i="0" dirty="0">
                <a:solidFill>
                  <a:srgbClr val="000000"/>
                </a:solidFill>
                <a:effectLst/>
                <a:latin typeface="TimesNewRomanPS-BoldMT"/>
              </a:rPr>
              <a:t> channel model activities can be referred for our vehicle channel modeling.</a:t>
            </a:r>
            <a:endParaRPr lang="ja-JP" altLang="en-US" b="0" dirty="0">
              <a:latin typeface="+mn-lt"/>
              <a:ea typeface="+mn-ea"/>
            </a:endParaRPr>
          </a:p>
        </p:txBody>
      </p:sp>
      <p:sp>
        <p:nvSpPr>
          <p:cNvPr id="9" name="テキスト ボックス 8">
            <a:extLst>
              <a:ext uri="{FF2B5EF4-FFF2-40B4-BE49-F238E27FC236}">
                <a16:creationId xmlns:a16="http://schemas.microsoft.com/office/drawing/2014/main" id="{EEFC220D-F2E7-4B86-9537-8D3AD00D4FA8}"/>
              </a:ext>
            </a:extLst>
          </p:cNvPr>
          <p:cNvSpPr txBox="1"/>
          <p:nvPr/>
        </p:nvSpPr>
        <p:spPr>
          <a:xfrm>
            <a:off x="554349" y="3962521"/>
            <a:ext cx="8160443" cy="646331"/>
          </a:xfrm>
          <a:prstGeom prst="rect">
            <a:avLst/>
          </a:prstGeom>
          <a:noFill/>
        </p:spPr>
        <p:txBody>
          <a:bodyPr wrap="square">
            <a:spAutoFit/>
          </a:bodyPr>
          <a:lstStyle/>
          <a:p>
            <a:pPr algn="just"/>
            <a:r>
              <a:rPr lang="en-US" altLang="ja-JP" sz="1800" b="0" i="0" dirty="0">
                <a:solidFill>
                  <a:srgbClr val="000000"/>
                </a:solidFill>
                <a:effectLst/>
                <a:latin typeface="TimesNewRomanPS-BoldMT"/>
              </a:rPr>
              <a:t>TG6a (TG6) is </a:t>
            </a:r>
            <a:r>
              <a:rPr lang="en-US" altLang="ja-JP" sz="1800" b="0" i="0" dirty="0" err="1">
                <a:solidFill>
                  <a:srgbClr val="000000"/>
                </a:solidFill>
                <a:effectLst/>
                <a:latin typeface="TimesNewRomanPS-BoldMT"/>
              </a:rPr>
              <a:t>forcussing</a:t>
            </a:r>
            <a:r>
              <a:rPr lang="en-US" altLang="ja-JP" sz="1800" b="0" i="0" dirty="0">
                <a:solidFill>
                  <a:srgbClr val="000000"/>
                </a:solidFill>
                <a:effectLst/>
                <a:latin typeface="TimesNewRomanPS-BoldMT"/>
              </a:rPr>
              <a:t> on UWB channel model. 15.4a (4f, 4z, 4ab, 15.8 using the same model) can be used as common channels for UWB.</a:t>
            </a:r>
            <a:endParaRPr lang="ja-JP" altLang="en-US" b="0" dirty="0">
              <a:latin typeface="+mn-lt"/>
              <a:ea typeface="+mn-ea"/>
            </a:endParaRPr>
          </a:p>
        </p:txBody>
      </p:sp>
    </p:spTree>
    <p:extLst>
      <p:ext uri="{BB962C8B-B14F-4D97-AF65-F5344CB8AC3E}">
        <p14:creationId xmlns:p14="http://schemas.microsoft.com/office/powerpoint/2010/main" val="145528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475C45C8-A1E3-4CE1-A8B4-B52D9693D76E}"/>
              </a:ext>
            </a:extLst>
          </p:cNvPr>
          <p:cNvSpPr>
            <a:spLocks noGrp="1"/>
          </p:cNvSpPr>
          <p:nvPr>
            <p:ph type="dt" idx="10"/>
          </p:nvPr>
        </p:nvSpPr>
        <p:spPr/>
        <p:txBody>
          <a:bodyPr/>
          <a:lstStyle/>
          <a:p>
            <a:r>
              <a:rPr lang="en-US" altLang="ja-JP"/>
              <a:t>January 2022</a:t>
            </a:r>
            <a:endParaRPr lang="en-US" dirty="0"/>
          </a:p>
        </p:txBody>
      </p:sp>
      <p:sp>
        <p:nvSpPr>
          <p:cNvPr id="5" name="フッター プレースホルダー 4">
            <a:extLst>
              <a:ext uri="{FF2B5EF4-FFF2-40B4-BE49-F238E27FC236}">
                <a16:creationId xmlns:a16="http://schemas.microsoft.com/office/drawing/2014/main" id="{087B8825-B992-423F-B55E-7ABB2A703CAF}"/>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3CC0721C-5B42-4923-961D-94AE862C4D7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8" name="テキスト ボックス 7">
            <a:extLst>
              <a:ext uri="{FF2B5EF4-FFF2-40B4-BE49-F238E27FC236}">
                <a16:creationId xmlns:a16="http://schemas.microsoft.com/office/drawing/2014/main" id="{D9C972C1-3429-4899-8293-5D289A028A30}"/>
              </a:ext>
            </a:extLst>
          </p:cNvPr>
          <p:cNvSpPr txBox="1"/>
          <p:nvPr/>
        </p:nvSpPr>
        <p:spPr>
          <a:xfrm>
            <a:off x="558596" y="1211606"/>
            <a:ext cx="7566434" cy="1077218"/>
          </a:xfrm>
          <a:prstGeom prst="rect">
            <a:avLst/>
          </a:prstGeom>
          <a:noFill/>
        </p:spPr>
        <p:txBody>
          <a:bodyPr wrap="square">
            <a:spAutoFit/>
          </a:bodyPr>
          <a:lstStyle/>
          <a:p>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This presentation</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is</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a:t>
            </a:r>
            <a:r>
              <a:rPr kumimoji="0" lang="ja-JP" altLang="en-US"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summary of 3 documents below</a:t>
            </a:r>
            <a:r>
              <a:rPr kumimoji="0" lang="en-US" altLang="ja-JP" sz="3200" b="0" kern="0" dirty="0">
                <a:solidFill>
                  <a:srgbClr val="000000"/>
                </a:solidFill>
                <a:latin typeface="Times New Roman"/>
                <a:ea typeface="Times New Roman"/>
                <a:cs typeface="Times New Roman"/>
                <a:sym typeface="Times New Roman"/>
              </a:rPr>
              <a:t>.</a:t>
            </a:r>
            <a:endParaRPr kumimoji="0" lang="en-US" altLang="ja-JP" sz="3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9" name="テキスト ボックス 8">
            <a:extLst>
              <a:ext uri="{FF2B5EF4-FFF2-40B4-BE49-F238E27FC236}">
                <a16:creationId xmlns:a16="http://schemas.microsoft.com/office/drawing/2014/main" id="{A405D662-44BD-4214-84C0-F0D3BB7710DD}"/>
              </a:ext>
            </a:extLst>
          </p:cNvPr>
          <p:cNvSpPr txBox="1"/>
          <p:nvPr/>
        </p:nvSpPr>
        <p:spPr>
          <a:xfrm>
            <a:off x="491151" y="2525062"/>
            <a:ext cx="7566434" cy="3477875"/>
          </a:xfrm>
          <a:prstGeom prst="rect">
            <a:avLst/>
          </a:prstGeom>
          <a:noFill/>
        </p:spPr>
        <p:txBody>
          <a:bodyPr wrap="square">
            <a:spAutoFit/>
          </a:bodyPr>
          <a:lstStyle/>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Channel and Environmental Models of Human and Vehicle Body Area Network, </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15-21-0244-06-006a</a:t>
            </a:r>
          </a:p>
          <a:p>
            <a:pPr marL="457200" indent="-457200">
              <a:buFont typeface="Arial" panose="020B0604020202020204" pitchFamily="34" charset="0"/>
              <a:buChar char="•"/>
            </a:pPr>
            <a:endPar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kern="0" dirty="0">
                <a:solidFill>
                  <a:srgbClr val="000000"/>
                </a:solidFill>
                <a:latin typeface="Times New Roman"/>
                <a:ea typeface="Times New Roman"/>
                <a:cs typeface="Times New Roman"/>
                <a:sym typeface="Times New Roman"/>
              </a:rPr>
              <a:t>C</a:t>
            </a:r>
            <a:r>
              <a:rPr kumimoji="0" lang="en-US" altLang="ja-JP"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hannel</a:t>
            </a: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and Environmental Models Classification for Vehicle Body Area Network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kern="0" dirty="0">
                <a:solidFill>
                  <a:srgbClr val="000000"/>
                </a:solidFill>
                <a:latin typeface="Times New Roman"/>
                <a:ea typeface="Times New Roman"/>
                <a:cs typeface="Times New Roman"/>
                <a:sym typeface="Times New Roman"/>
              </a:rPr>
              <a:t>Doc.# 15-21-0560-01-006a</a:t>
            </a:r>
          </a:p>
          <a:p>
            <a:pPr marL="457200" indent="-457200">
              <a:buFont typeface="Arial" panose="020B0604020202020204" pitchFamily="34" charset="0"/>
              <a:buChar char="•"/>
            </a:pPr>
            <a:endParaRPr kumimoji="0" lang="en-US" altLang="ja-JP" sz="2000" b="0" kern="0" dirty="0">
              <a:solidFill>
                <a:srgbClr val="000000"/>
              </a:solidFill>
              <a:latin typeface="Times New Roman"/>
              <a:ea typeface="Times New Roman"/>
              <a:cs typeface="Times New Roman"/>
              <a:sym typeface="Times New Roman"/>
            </a:endParaRPr>
          </a:p>
          <a:p>
            <a:pPr marL="457200" indent="-457200">
              <a:buFont typeface="Arial" panose="020B0604020202020204" pitchFamily="34" charset="0"/>
              <a:buChar char="•"/>
            </a:pP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Dynamic Channel and Environmental Modeling Scheme for BANs on TG15.6a,</a:t>
            </a:r>
            <a:b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br>
            <a:r>
              <a:rPr kumimoji="0" lang="en-US" altLang="ja-JP"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Doc.# 15-22-0023-00-006a</a:t>
            </a:r>
          </a:p>
        </p:txBody>
      </p:sp>
    </p:spTree>
    <p:extLst>
      <p:ext uri="{BB962C8B-B14F-4D97-AF65-F5344CB8AC3E}">
        <p14:creationId xmlns:p14="http://schemas.microsoft.com/office/powerpoint/2010/main" val="186270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17336AE2-092E-4A18-A5F5-B851F893B26B}"/>
              </a:ext>
            </a:extLst>
          </p:cNvPr>
          <p:cNvSpPr>
            <a:spLocks noGrp="1"/>
          </p:cNvSpPr>
          <p:nvPr>
            <p:ph type="ctrTitle"/>
          </p:nvPr>
        </p:nvSpPr>
        <p:spPr/>
        <p:txBody>
          <a:bodyPr/>
          <a:lstStyle/>
          <a:p>
            <a:r>
              <a:rPr lang="en-US" altLang="ja-JP" dirty="0"/>
              <a:t>Thank you for your attention</a:t>
            </a:r>
            <a:endParaRPr lang="ja-JP" altLang="en-US" dirty="0"/>
          </a:p>
        </p:txBody>
      </p:sp>
      <p:sp>
        <p:nvSpPr>
          <p:cNvPr id="2" name="日付プレースホルダー 1">
            <a:extLst>
              <a:ext uri="{FF2B5EF4-FFF2-40B4-BE49-F238E27FC236}">
                <a16:creationId xmlns:a16="http://schemas.microsoft.com/office/drawing/2014/main" id="{F6213E2D-FF1A-4240-AD15-176518E1BB17}"/>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024EBF9D-CA6B-4B52-B9DB-DFD6820697AB}"/>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37EDC2D3-B458-4F9C-AF29-006D418BCF1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6" name="字幕 5">
            <a:extLst>
              <a:ext uri="{FF2B5EF4-FFF2-40B4-BE49-F238E27FC236}">
                <a16:creationId xmlns:a16="http://schemas.microsoft.com/office/drawing/2014/main" id="{FEB0C4AF-199B-437A-91A4-979B68EE7001}"/>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6911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751740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00D710A-E2F6-4481-AFAA-BD807CB561D6}"/>
              </a:ext>
            </a:extLst>
          </p:cNvPr>
          <p:cNvPicPr>
            <a:picLocks noChangeAspect="1"/>
          </p:cNvPicPr>
          <p:nvPr/>
        </p:nvPicPr>
        <p:blipFill>
          <a:blip r:embed="rId2"/>
          <a:stretch>
            <a:fillRect/>
          </a:stretch>
        </p:blipFill>
        <p:spPr>
          <a:xfrm>
            <a:off x="664669" y="1626139"/>
            <a:ext cx="2737860" cy="2246580"/>
          </a:xfrm>
          <a:prstGeom prst="rect">
            <a:avLst/>
          </a:prstGeom>
        </p:spPr>
      </p:pic>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IEEE802.15.6ma</a:t>
            </a:r>
            <a:endParaRPr lang="ja-JP" altLang="en-US" dirty="0"/>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86560" y="3807946"/>
            <a:ext cx="4552314" cy="83099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200" b="0" dirty="0">
                <a:latin typeface="+mn-lt"/>
              </a:rPr>
              <a:t>Fading ( Small scale/ large scale)</a:t>
            </a:r>
          </a:p>
          <a:p>
            <a:pPr marL="285750" indent="-285750">
              <a:buFont typeface="Arial" panose="020B0604020202020204" pitchFamily="34" charset="0"/>
              <a:buChar char="•"/>
            </a:pPr>
            <a:r>
              <a:rPr lang="en-US" altLang="ja-JP" sz="1200" b="0" dirty="0">
                <a:latin typeface="+mn-lt"/>
              </a:rPr>
              <a:t>Path loss</a:t>
            </a:r>
          </a:p>
          <a:p>
            <a:pPr marL="285750" indent="-285750">
              <a:buFont typeface="Arial" panose="020B0604020202020204" pitchFamily="34" charset="0"/>
              <a:buChar char="•"/>
            </a:pPr>
            <a:r>
              <a:rPr kumimoji="1" lang="en-US" altLang="ja-JP" sz="1200" b="0" dirty="0">
                <a:latin typeface="+mn-lt"/>
              </a:rPr>
              <a:t>Shadowing</a:t>
            </a:r>
          </a:p>
          <a:p>
            <a:pPr marL="285750" indent="-285750">
              <a:buFont typeface="Arial" panose="020B0604020202020204" pitchFamily="34" charset="0"/>
              <a:buChar char="•"/>
            </a:pPr>
            <a:r>
              <a:rPr lang="en-US" altLang="ja-JP" sz="1200"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138627" y="4654447"/>
            <a:ext cx="3480873"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kumimoji="1" lang="en-US" altLang="ja-JP" b="0" dirty="0">
                <a:latin typeface="+mn-lt"/>
              </a:rPr>
              <a:t>In-body (BCI)</a:t>
            </a:r>
          </a:p>
          <a:p>
            <a:pPr marL="285750" indent="-285750">
              <a:buFont typeface="Arial" panose="020B0604020202020204" pitchFamily="34" charset="0"/>
              <a:buChar char="•"/>
            </a:pPr>
            <a:r>
              <a:rPr lang="en-US" altLang="ja-JP" b="0" dirty="0">
                <a:latin typeface="+mn-lt"/>
              </a:rPr>
              <a:t>On-body (BCI)</a:t>
            </a:r>
          </a:p>
          <a:p>
            <a:pPr marL="285750" indent="-285750">
              <a:buFont typeface="Arial" panose="020B0604020202020204" pitchFamily="34" charset="0"/>
              <a:buChar char="•"/>
            </a:pPr>
            <a:r>
              <a:rPr kumimoji="1" lang="en-US" altLang="ja-JP" b="0" dirty="0">
                <a:latin typeface="+mn-lt"/>
              </a:rPr>
              <a:t>capsule endoscopy</a:t>
            </a:r>
          </a:p>
          <a:p>
            <a:pPr marL="285750" indent="-285750">
              <a:buFont typeface="Arial" panose="020B0604020202020204" pitchFamily="34" charset="0"/>
              <a:buChar char="•"/>
            </a:pPr>
            <a:endParaRPr lang="en-US" altLang="ja-JP" b="0" dirty="0">
              <a:latin typeface="+mn-lt"/>
            </a:endParaRPr>
          </a:p>
          <a:p>
            <a:pPr marL="285750" indent="-285750">
              <a:buFont typeface="Arial" panose="020B0604020202020204" pitchFamily="34" charset="0"/>
              <a:buChar char="•"/>
            </a:pPr>
            <a:endParaRPr lang="en-US" altLang="ja-JP" b="0" dirty="0">
              <a:latin typeface="+mn-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21" name="正方形/長方形 20">
            <a:extLst>
              <a:ext uri="{FF2B5EF4-FFF2-40B4-BE49-F238E27FC236}">
                <a16:creationId xmlns:a16="http://schemas.microsoft.com/office/drawing/2014/main" id="{F7A143BC-773F-40FF-AFB5-01CB93D1736E}"/>
              </a:ext>
            </a:extLst>
          </p:cNvPr>
          <p:cNvSpPr/>
          <p:nvPr/>
        </p:nvSpPr>
        <p:spPr>
          <a:xfrm>
            <a:off x="95887" y="1752477"/>
            <a:ext cx="1695450" cy="78557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Need to discuss standard antenna issues.</a:t>
            </a:r>
            <a:endParaRPr kumimoji="1" lang="ja-JP" altLang="en-US" dirty="0"/>
          </a:p>
        </p:txBody>
      </p:sp>
      <p:graphicFrame>
        <p:nvGraphicFramePr>
          <p:cNvPr id="9" name="表 8">
            <a:extLst>
              <a:ext uri="{FF2B5EF4-FFF2-40B4-BE49-F238E27FC236}">
                <a16:creationId xmlns:a16="http://schemas.microsoft.com/office/drawing/2014/main" id="{34BB9510-2E73-4E38-B1FB-C5CE6DB9A630}"/>
              </a:ext>
            </a:extLst>
          </p:cNvPr>
          <p:cNvGraphicFramePr>
            <a:graphicFrameLocks noGrp="1"/>
          </p:cNvGraphicFramePr>
          <p:nvPr>
            <p:extLst>
              <p:ext uri="{D42A27DB-BD31-4B8C-83A1-F6EECF244321}">
                <p14:modId xmlns:p14="http://schemas.microsoft.com/office/powerpoint/2010/main" val="480922203"/>
              </p:ext>
            </p:extLst>
          </p:nvPr>
        </p:nvGraphicFramePr>
        <p:xfrm>
          <a:off x="4026182" y="1173829"/>
          <a:ext cx="5055671" cy="5189828"/>
        </p:xfrm>
        <a:graphic>
          <a:graphicData uri="http://schemas.openxmlformats.org/drawingml/2006/table">
            <a:tbl>
              <a:tblPr/>
              <a:tblGrid>
                <a:gridCol w="500297">
                  <a:extLst>
                    <a:ext uri="{9D8B030D-6E8A-4147-A177-3AD203B41FA5}">
                      <a16:colId xmlns:a16="http://schemas.microsoft.com/office/drawing/2014/main" val="3234609428"/>
                    </a:ext>
                  </a:extLst>
                </a:gridCol>
                <a:gridCol w="1798320">
                  <a:extLst>
                    <a:ext uri="{9D8B030D-6E8A-4147-A177-3AD203B41FA5}">
                      <a16:colId xmlns:a16="http://schemas.microsoft.com/office/drawing/2014/main" val="2296176781"/>
                    </a:ext>
                  </a:extLst>
                </a:gridCol>
                <a:gridCol w="2019300">
                  <a:extLst>
                    <a:ext uri="{9D8B030D-6E8A-4147-A177-3AD203B41FA5}">
                      <a16:colId xmlns:a16="http://schemas.microsoft.com/office/drawing/2014/main" val="1066244525"/>
                    </a:ext>
                  </a:extLst>
                </a:gridCol>
                <a:gridCol w="737754">
                  <a:extLst>
                    <a:ext uri="{9D8B030D-6E8A-4147-A177-3AD203B41FA5}">
                      <a16:colId xmlns:a16="http://schemas.microsoft.com/office/drawing/2014/main" val="1162157464"/>
                    </a:ext>
                  </a:extLst>
                </a:gridCol>
              </a:tblGrid>
              <a:tr h="305345">
                <a:tc>
                  <a:txBody>
                    <a:bodyPr/>
                    <a:lstStyle/>
                    <a:p>
                      <a:r>
                        <a:rPr lang="en-US" sz="1200" b="0" i="0">
                          <a:solidFill>
                            <a:srgbClr val="000000"/>
                          </a:solidFill>
                          <a:effectLst/>
                          <a:latin typeface="TimesNewRomanPSMT"/>
                        </a:rPr>
                        <a:t>Scenario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Description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Frequency Band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Channel Model</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617428"/>
                  </a:ext>
                </a:extLst>
              </a:tr>
              <a:tr h="305345">
                <a:tc>
                  <a:txBody>
                    <a:bodyPr/>
                    <a:lstStyle/>
                    <a:p>
                      <a:r>
                        <a:rPr lang="en-US" sz="1200" b="0" i="0">
                          <a:solidFill>
                            <a:srgbClr val="000000"/>
                          </a:solidFill>
                          <a:effectLst/>
                          <a:latin typeface="TimesNewRomanPSMT"/>
                        </a:rPr>
                        <a:t>S1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Implant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rgbClr val="FF0000"/>
                          </a:solidFill>
                          <a:effectLst/>
                          <a:latin typeface="TimesNewRomanPSMT"/>
                        </a:rPr>
                        <a:t>3.1-10.6 GHz UWB</a:t>
                      </a:r>
                      <a:endParaRPr kumimoji="1" lang="ja-JP" altLang="en-US" b="0" dirty="0">
                        <a:solidFill>
                          <a:srgbClr val="FF0000"/>
                        </a:solidFil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CM1</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644400"/>
                  </a:ext>
                </a:extLst>
              </a:tr>
              <a:tr h="305345">
                <a:tc>
                  <a:txBody>
                    <a:bodyPr/>
                    <a:lstStyle/>
                    <a:p>
                      <a:r>
                        <a:rPr lang="en-US" sz="1200" b="0" i="0">
                          <a:solidFill>
                            <a:srgbClr val="000000"/>
                          </a:solidFill>
                          <a:effectLst/>
                          <a:latin typeface="TimesNewRomanPSMT"/>
                        </a:rPr>
                        <a:t>S2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Body Surface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48819"/>
                  </a:ext>
                </a:extLst>
              </a:tr>
              <a:tr h="305345">
                <a:tc>
                  <a:txBody>
                    <a:bodyPr/>
                    <a:lstStyle/>
                    <a:p>
                      <a:r>
                        <a:rPr lang="en-US" sz="1200" b="0" i="0">
                          <a:solidFill>
                            <a:srgbClr val="000000"/>
                          </a:solidFill>
                          <a:effectLst/>
                          <a:latin typeface="TimesNewRomanPSMT"/>
                        </a:rPr>
                        <a:t>S3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Implant to External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DE" altLang="ja-JP" sz="1200" b="0" i="0" dirty="0">
                          <a:solidFill>
                            <a:schemeClr val="tx1"/>
                          </a:solidFill>
                          <a:effectLst/>
                          <a:latin typeface="TimesNewRomanPSMT"/>
                        </a:rPr>
                        <a:t>402-405 MHz,</a:t>
                      </a:r>
                    </a:p>
                    <a:p>
                      <a:r>
                        <a:rPr lang="de-DE" altLang="ja-JP" sz="1200" b="0" i="0" dirty="0">
                          <a:solidFill>
                            <a:srgbClr val="FF0000"/>
                          </a:solidFill>
                          <a:effectLst/>
                          <a:latin typeface="TimesNewRomanPSMT"/>
                        </a:rPr>
                        <a:t>3.1-10.6 GHz UWB</a:t>
                      </a:r>
                      <a:endParaRPr lang="en-US" dirty="0">
                        <a:solidFill>
                          <a:srgbClr val="FF0000"/>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CM2</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76649"/>
                  </a:ext>
                </a:extLst>
              </a:tr>
              <a:tr h="305345">
                <a:tc>
                  <a:txBody>
                    <a:bodyPr/>
                    <a:lstStyle/>
                    <a:p>
                      <a:r>
                        <a:rPr lang="en-US" sz="1200" b="0" i="0">
                          <a:solidFill>
                            <a:srgbClr val="000000"/>
                          </a:solidFill>
                          <a:effectLst/>
                          <a:latin typeface="TimesNewRomanPSMT"/>
                        </a:rPr>
                        <a:t>S4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strike="noStrike" dirty="0">
                          <a:solidFill>
                            <a:schemeClr val="tx1"/>
                          </a:solidFill>
                          <a:effectLst/>
                          <a:latin typeface="TimesNewRomanPSMT"/>
                        </a:rPr>
                        <a:t>13.5, 50, 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CM3</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790187"/>
                  </a:ext>
                </a:extLst>
              </a:tr>
              <a:tr h="305345">
                <a:tc>
                  <a:txBody>
                    <a:bodyPr/>
                    <a:lstStyle/>
                    <a:p>
                      <a:r>
                        <a:rPr lang="en-US" sz="1200" b="0" i="0">
                          <a:solidFill>
                            <a:srgbClr val="000000"/>
                          </a:solidFill>
                          <a:effectLst/>
                          <a:latin typeface="TimesNewRomanPSMT"/>
                        </a:rPr>
                        <a:t>S5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Body</a:t>
                      </a:r>
                      <a:br>
                        <a:rPr lang="en-US" sz="1200" b="0" i="0">
                          <a:solidFill>
                            <a:srgbClr val="000000"/>
                          </a:solidFill>
                          <a:effectLst/>
                          <a:latin typeface="TimesNewRomanPSMT"/>
                        </a:rPr>
                      </a:br>
                      <a:r>
                        <a:rPr lang="en-US" sz="1200" b="0" i="0">
                          <a:solidFill>
                            <a:srgbClr val="000000"/>
                          </a:solidFill>
                          <a:effectLst/>
                          <a:latin typeface="TimesNewRomanPSMT"/>
                        </a:rPr>
                        <a:t>Surface (NLOS)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13.5, 50, 400, 600, 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CM3</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961351"/>
                  </a:ext>
                </a:extLst>
              </a:tr>
              <a:tr h="305345">
                <a:tc>
                  <a:txBody>
                    <a:bodyPr/>
                    <a:lstStyle/>
                    <a:p>
                      <a:r>
                        <a:rPr lang="en-US" sz="1200" b="0" i="0">
                          <a:solidFill>
                            <a:srgbClr val="000000"/>
                          </a:solidFill>
                          <a:effectLst/>
                          <a:latin typeface="TimesNewRomanPSMT"/>
                        </a:rPr>
                        <a:t>S6 </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a:solidFill>
                            <a:srgbClr val="000000"/>
                          </a:solidFill>
                          <a:effectLst/>
                          <a:latin typeface="TimesNewRomanPSMT"/>
                        </a:rPr>
                        <a:t>Body Surface to External</a:t>
                      </a:r>
                      <a:br>
                        <a:rPr lang="en-US" sz="1200" b="0" i="0">
                          <a:solidFill>
                            <a:srgbClr val="000000"/>
                          </a:solidFill>
                          <a:effectLst/>
                          <a:latin typeface="TimesNewRomanPSMT"/>
                        </a:rPr>
                      </a:br>
                      <a:r>
                        <a:rPr lang="en-US" sz="1200" b="0" i="0">
                          <a:solidFill>
                            <a:srgbClr val="000000"/>
                          </a:solidFill>
                          <a:effectLst/>
                          <a:latin typeface="TimesNewRomanPSMT"/>
                        </a:rPr>
                        <a:t>(LOS)</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a:solidFill>
                            <a:srgbClr val="000000"/>
                          </a:solidFill>
                          <a:effectLst/>
                          <a:latin typeface="TimesNewRomanPSMT"/>
                        </a:rPr>
                        <a:t>CM4</a:t>
                      </a:r>
                      <a:endParaRPr lang="en-US">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7000902"/>
                  </a:ext>
                </a:extLst>
              </a:tr>
              <a:tr h="305345">
                <a:tc>
                  <a:txBody>
                    <a:bodyPr/>
                    <a:lstStyle/>
                    <a:p>
                      <a:r>
                        <a:rPr lang="en-US" sz="1200" b="0" i="0" dirty="0">
                          <a:solidFill>
                            <a:srgbClr val="000000"/>
                          </a:solidFill>
                          <a:effectLst/>
                          <a:latin typeface="TimesNewRomanPSMT"/>
                        </a:rPr>
                        <a:t>S7 </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200" b="0" i="0" dirty="0">
                          <a:solidFill>
                            <a:srgbClr val="000000"/>
                          </a:solidFill>
                          <a:effectLst/>
                          <a:latin typeface="TimesNewRomanPSMT"/>
                        </a:rPr>
                        <a:t>Body Surface to External</a:t>
                      </a:r>
                      <a:br>
                        <a:rPr lang="en-US" sz="1200" b="0" i="0" dirty="0">
                          <a:solidFill>
                            <a:srgbClr val="000000"/>
                          </a:solidFill>
                          <a:effectLst/>
                          <a:latin typeface="TimesNewRomanPSMT"/>
                        </a:rPr>
                      </a:br>
                      <a:r>
                        <a:rPr lang="en-US" sz="1200" b="0" i="0" dirty="0">
                          <a:solidFill>
                            <a:srgbClr val="000000"/>
                          </a:solidFill>
                          <a:effectLst/>
                          <a:latin typeface="TimesNewRomanPSMT"/>
                        </a:rPr>
                        <a:t>(NLOS)</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de-DE" sz="1200" b="0" i="0" dirty="0">
                          <a:solidFill>
                            <a:srgbClr val="000000"/>
                          </a:solidFill>
                          <a:effectLst/>
                          <a:latin typeface="TimesNewRomanPSMT"/>
                        </a:rPr>
                        <a:t>900 MHz</a:t>
                      </a:r>
                      <a:br>
                        <a:rPr lang="de-DE" sz="1200" b="0" i="0" dirty="0">
                          <a:solidFill>
                            <a:srgbClr val="000000"/>
                          </a:solidFill>
                          <a:effectLst/>
                          <a:latin typeface="TimesNewRomanPSMT"/>
                        </a:rPr>
                      </a:br>
                      <a:r>
                        <a:rPr lang="de-DE" sz="1200" b="0" i="0" dirty="0">
                          <a:solidFill>
                            <a:srgbClr val="000000"/>
                          </a:solidFill>
                          <a:effectLst/>
                          <a:latin typeface="TimesNewRomanPSMT"/>
                        </a:rPr>
                        <a:t>2.4, 3.1-10.6 GHz</a:t>
                      </a:r>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sz="1200" b="0" i="0" dirty="0">
                          <a:solidFill>
                            <a:srgbClr val="000000"/>
                          </a:solidFill>
                          <a:effectLst/>
                          <a:latin typeface="TimesNewRomanPSMT"/>
                        </a:rPr>
                        <a:t>CM4</a:t>
                      </a: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936598"/>
                  </a:ext>
                </a:extLst>
              </a:tr>
              <a:tr h="203564">
                <a:tc gridSpan="4">
                  <a:txBody>
                    <a:bodyPr/>
                    <a:lstStyle/>
                    <a:p>
                      <a:pPr algn="ctr"/>
                      <a:r>
                        <a:rPr lang="en-US" b="1" dirty="0">
                          <a:solidFill>
                            <a:srgbClr val="FF0000"/>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de-DE"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lang="en-US"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179658"/>
                  </a:ext>
                </a:extLst>
              </a:tr>
              <a:tr h="313028">
                <a:tc gridSpan="4">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755334"/>
                  </a:ext>
                </a:extLst>
              </a:tr>
              <a:tr h="203564">
                <a:tc gridSpan="4">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Implant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538576"/>
                  </a:ext>
                </a:extLst>
              </a:tr>
              <a:tr h="203564">
                <a:tc gridSpan="4">
                  <a:txBody>
                    <a:bodyPr/>
                    <a:lstStyle/>
                    <a:p>
                      <a:pPr algn="ctr"/>
                      <a:r>
                        <a:rPr kumimoji="1" lang="en-US" altLang="ja-JP" b="0" strike="noStrike" dirty="0">
                          <a:solidFill>
                            <a:srgbClr val="FF0000"/>
                          </a:solidFill>
                        </a:rPr>
                        <a:t>Body Surface to External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r>
                        <a:rPr kumimoji="1" lang="en-US" altLang="ja-JP" b="0" strike="noStrike" dirty="0">
                          <a:solidFill>
                            <a:srgbClr val="FF0000"/>
                          </a:solidFill>
                        </a:rPr>
                        <a:t>Body Surface to Body Surface for BCI</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ltLang="ja-JP" strike="sngStrike" dirty="0">
                        <a:solidFill>
                          <a:srgbClr val="FF0000"/>
                        </a:solidFill>
                        <a:effectLs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887840"/>
                  </a:ext>
                </a:extLst>
              </a:tr>
              <a:tr h="253757">
                <a:tc gridSpan="4">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effectLst/>
                          <a:latin typeface="+mn-lt"/>
                          <a:ea typeface="+mn-ea"/>
                          <a:cs typeface="+mn-cs"/>
                          <a:sym typeface="Arial"/>
                        </a:rPr>
                        <a:t>Implant to External for capsule endoscopy</a:t>
                      </a:r>
                      <a:endParaRPr kumimoji="1" lang="ja-JP" altLang="en-US" b="0" strike="no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Implant to External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sngStrike" cap="none" dirty="0">
                          <a:solidFill>
                            <a:schemeClr val="dk1"/>
                          </a:solidFill>
                          <a:effectLst/>
                          <a:latin typeface="+mn-lt"/>
                          <a:ea typeface="+mn-ea"/>
                          <a:cs typeface="+mn-cs"/>
                          <a:sym typeface="Arial"/>
                        </a:rPr>
                        <a:t>capsule endoscopy</a:t>
                      </a: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b="0"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a:endParaRPr kumimoji="1" lang="ja-JP" altLang="en-US" strike="sngStrike" dirty="0">
                        <a:solidFill>
                          <a:srgbClr val="FF0000"/>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558473"/>
                  </a:ext>
                </a:extLst>
              </a:tr>
            </a:tbl>
          </a:graphicData>
        </a:graphic>
      </p:graphicFrame>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762000" y="239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19" name="直線コネクタ 18">
            <a:extLst>
              <a:ext uri="{FF2B5EF4-FFF2-40B4-BE49-F238E27FC236}">
                <a16:creationId xmlns:a16="http://schemas.microsoft.com/office/drawing/2014/main" id="{9669BAF1-59A2-4369-BDB6-7F82EC686D0E}"/>
              </a:ext>
            </a:extLst>
          </p:cNvPr>
          <p:cNvCxnSpPr>
            <a:cxnSpLocks/>
          </p:cNvCxnSpPr>
          <p:nvPr/>
        </p:nvCxnSpPr>
        <p:spPr>
          <a:xfrm flipH="1">
            <a:off x="3619500" y="4122265"/>
            <a:ext cx="406682"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24" name="直線コネクタ 23">
            <a:extLst>
              <a:ext uri="{FF2B5EF4-FFF2-40B4-BE49-F238E27FC236}">
                <a16:creationId xmlns:a16="http://schemas.microsoft.com/office/drawing/2014/main" id="{F6E2236B-632A-47B6-9BC8-14F3126D352A}"/>
              </a:ext>
            </a:extLst>
          </p:cNvPr>
          <p:cNvCxnSpPr>
            <a:cxnSpLocks/>
          </p:cNvCxnSpPr>
          <p:nvPr/>
        </p:nvCxnSpPr>
        <p:spPr>
          <a:xfrm flipV="1">
            <a:off x="3619500" y="4122265"/>
            <a:ext cx="0" cy="1802743"/>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 name="直線コネクタ 26">
            <a:extLst>
              <a:ext uri="{FF2B5EF4-FFF2-40B4-BE49-F238E27FC236}">
                <a16:creationId xmlns:a16="http://schemas.microsoft.com/office/drawing/2014/main" id="{9C29279C-436B-436F-BDE7-9F8A96C45905}"/>
              </a:ext>
            </a:extLst>
          </p:cNvPr>
          <p:cNvCxnSpPr>
            <a:cxnSpLocks/>
          </p:cNvCxnSpPr>
          <p:nvPr/>
        </p:nvCxnSpPr>
        <p:spPr>
          <a:xfrm flipH="1">
            <a:off x="3228392" y="5581010"/>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 name="直線コネクタ 28">
            <a:extLst>
              <a:ext uri="{FF2B5EF4-FFF2-40B4-BE49-F238E27FC236}">
                <a16:creationId xmlns:a16="http://schemas.microsoft.com/office/drawing/2014/main" id="{3F34ED11-3477-4BBE-8294-02DED244D125}"/>
              </a:ext>
            </a:extLst>
          </p:cNvPr>
          <p:cNvCxnSpPr>
            <a:cxnSpLocks/>
          </p:cNvCxnSpPr>
          <p:nvPr/>
        </p:nvCxnSpPr>
        <p:spPr>
          <a:xfrm flipH="1">
            <a:off x="3402529" y="5301093"/>
            <a:ext cx="623653"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1" name="直線コネクタ 30">
            <a:extLst>
              <a:ext uri="{FF2B5EF4-FFF2-40B4-BE49-F238E27FC236}">
                <a16:creationId xmlns:a16="http://schemas.microsoft.com/office/drawing/2014/main" id="{57DF3952-6C31-49A0-8594-A65971FEA742}"/>
              </a:ext>
            </a:extLst>
          </p:cNvPr>
          <p:cNvCxnSpPr>
            <a:cxnSpLocks/>
          </p:cNvCxnSpPr>
          <p:nvPr/>
        </p:nvCxnSpPr>
        <p:spPr>
          <a:xfrm flipH="1">
            <a:off x="3619500" y="5928110"/>
            <a:ext cx="406682"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 name="直線コネクタ 31">
            <a:extLst>
              <a:ext uri="{FF2B5EF4-FFF2-40B4-BE49-F238E27FC236}">
                <a16:creationId xmlns:a16="http://schemas.microsoft.com/office/drawing/2014/main" id="{1C627A3F-5CD3-4FB0-B15E-239D53FE8001}"/>
              </a:ext>
            </a:extLst>
          </p:cNvPr>
          <p:cNvCxnSpPr>
            <a:cxnSpLocks/>
          </p:cNvCxnSpPr>
          <p:nvPr/>
        </p:nvCxnSpPr>
        <p:spPr>
          <a:xfrm flipV="1">
            <a:off x="3402529" y="2276739"/>
            <a:ext cx="0" cy="3024354"/>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5" name="直線コネクタ 34">
            <a:extLst>
              <a:ext uri="{FF2B5EF4-FFF2-40B4-BE49-F238E27FC236}">
                <a16:creationId xmlns:a16="http://schemas.microsoft.com/office/drawing/2014/main" id="{3F597546-B3EC-4FC3-9B5E-A08C285D1750}"/>
              </a:ext>
            </a:extLst>
          </p:cNvPr>
          <p:cNvCxnSpPr>
            <a:cxnSpLocks/>
          </p:cNvCxnSpPr>
          <p:nvPr/>
        </p:nvCxnSpPr>
        <p:spPr>
          <a:xfrm flipH="1">
            <a:off x="3402529" y="2279841"/>
            <a:ext cx="623653"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7" name="直線コネクタ 36">
            <a:extLst>
              <a:ext uri="{FF2B5EF4-FFF2-40B4-BE49-F238E27FC236}">
                <a16:creationId xmlns:a16="http://schemas.microsoft.com/office/drawing/2014/main" id="{0D87E201-075F-4700-BD14-6ACECE92601C}"/>
              </a:ext>
            </a:extLst>
          </p:cNvPr>
          <p:cNvCxnSpPr>
            <a:cxnSpLocks/>
          </p:cNvCxnSpPr>
          <p:nvPr/>
        </p:nvCxnSpPr>
        <p:spPr>
          <a:xfrm flipH="1">
            <a:off x="3228392" y="2752601"/>
            <a:ext cx="797790" cy="0"/>
          </a:xfrm>
          <a:prstGeom prst="line">
            <a:avLst/>
          </a:prstGeom>
          <a:ln w="28575">
            <a:solidFill>
              <a:srgbClr val="0000FF"/>
            </a:solidFill>
            <a:headEnd type="triangle" w="lg" len="lg"/>
            <a:tailEnd type="none" w="med" len="med"/>
          </a:ln>
        </p:spPr>
        <p:style>
          <a:lnRef idx="1">
            <a:schemeClr val="accent2"/>
          </a:lnRef>
          <a:fillRef idx="0">
            <a:schemeClr val="accent2"/>
          </a:fillRef>
          <a:effectRef idx="0">
            <a:schemeClr val="accent2"/>
          </a:effectRef>
          <a:fontRef idx="minor">
            <a:schemeClr val="tx1"/>
          </a:fontRef>
        </p:style>
      </p:cxnSp>
      <p:cxnSp>
        <p:nvCxnSpPr>
          <p:cNvPr id="39" name="直線コネクタ 38">
            <a:extLst>
              <a:ext uri="{FF2B5EF4-FFF2-40B4-BE49-F238E27FC236}">
                <a16:creationId xmlns:a16="http://schemas.microsoft.com/office/drawing/2014/main" id="{F0BFA978-BB5D-436F-8AF8-C2903F17B2DC}"/>
              </a:ext>
            </a:extLst>
          </p:cNvPr>
          <p:cNvCxnSpPr>
            <a:cxnSpLocks/>
          </p:cNvCxnSpPr>
          <p:nvPr/>
        </p:nvCxnSpPr>
        <p:spPr>
          <a:xfrm flipH="1">
            <a:off x="3228392" y="6229817"/>
            <a:ext cx="797790" cy="0"/>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40" name="直線コネクタ 39">
            <a:extLst>
              <a:ext uri="{FF2B5EF4-FFF2-40B4-BE49-F238E27FC236}">
                <a16:creationId xmlns:a16="http://schemas.microsoft.com/office/drawing/2014/main" id="{A92B1E6F-6B02-4BEA-ACFA-3533D0A49A11}"/>
              </a:ext>
            </a:extLst>
          </p:cNvPr>
          <p:cNvCxnSpPr>
            <a:cxnSpLocks/>
          </p:cNvCxnSpPr>
          <p:nvPr/>
        </p:nvCxnSpPr>
        <p:spPr>
          <a:xfrm flipV="1">
            <a:off x="3228392" y="2749429"/>
            <a:ext cx="0" cy="3480388"/>
          </a:xfrm>
          <a:prstGeom prst="line">
            <a:avLst/>
          </a:prstGeom>
          <a:ln w="28575">
            <a:solidFill>
              <a:srgbClr val="0000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719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January 2022</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IEEE802.15.6ma</a:t>
            </a:r>
            <a:endParaRPr lang="ja-JP" altLang="en-US" dirty="0"/>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
        <p:nvSpPr>
          <p:cNvPr id="10" name="Rectangle 1">
            <a:extLst>
              <a:ext uri="{FF2B5EF4-FFF2-40B4-BE49-F238E27FC236}">
                <a16:creationId xmlns:a16="http://schemas.microsoft.com/office/drawing/2014/main" id="{B29EE288-36D7-492E-A804-5BE416CA8DF4}"/>
              </a:ext>
            </a:extLst>
          </p:cNvPr>
          <p:cNvSpPr>
            <a:spLocks noChangeArrowheads="1"/>
          </p:cNvSpPr>
          <p:nvPr/>
        </p:nvSpPr>
        <p:spPr bwMode="auto">
          <a:xfrm>
            <a:off x="40666" y="62526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3" name="表 2">
            <a:extLst>
              <a:ext uri="{FF2B5EF4-FFF2-40B4-BE49-F238E27FC236}">
                <a16:creationId xmlns:a16="http://schemas.microsoft.com/office/drawing/2014/main" id="{C696B459-BB02-4D0F-A1F6-9E31C5E12EF0}"/>
              </a:ext>
            </a:extLst>
          </p:cNvPr>
          <p:cNvGraphicFramePr>
            <a:graphicFrameLocks noGrp="1"/>
          </p:cNvGraphicFramePr>
          <p:nvPr>
            <p:extLst>
              <p:ext uri="{D42A27DB-BD31-4B8C-83A1-F6EECF244321}">
                <p14:modId xmlns:p14="http://schemas.microsoft.com/office/powerpoint/2010/main" val="992004367"/>
              </p:ext>
            </p:extLst>
          </p:nvPr>
        </p:nvGraphicFramePr>
        <p:xfrm>
          <a:off x="3952292" y="1276989"/>
          <a:ext cx="5055671" cy="1532228"/>
        </p:xfrm>
        <a:graphic>
          <a:graphicData uri="http://schemas.openxmlformats.org/drawingml/2006/table">
            <a:tbl>
              <a:tblPr/>
              <a:tblGrid>
                <a:gridCol w="5055671">
                  <a:extLst>
                    <a:ext uri="{9D8B030D-6E8A-4147-A177-3AD203B41FA5}">
                      <a16:colId xmlns:a16="http://schemas.microsoft.com/office/drawing/2014/main" val="2664998755"/>
                    </a:ext>
                  </a:extLst>
                </a:gridCol>
              </a:tblGrid>
              <a:tr h="203564">
                <a:tc>
                  <a:txBody>
                    <a:bodyPr/>
                    <a:lstStyle/>
                    <a:p>
                      <a:pPr algn="ctr"/>
                      <a:r>
                        <a:rPr lang="en-US" b="1" dirty="0">
                          <a:solidFill>
                            <a:schemeClr val="tx1"/>
                          </a:solidFill>
                          <a:effectLst/>
                        </a:rPr>
                        <a:t>Specific use cases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8206389"/>
                  </a:ext>
                </a:extLst>
              </a:tr>
              <a:tr h="313028">
                <a:tc>
                  <a:txBody>
                    <a:bodyPr/>
                    <a:lstStyle/>
                    <a:p>
                      <a:pPr algn="ctr"/>
                      <a:r>
                        <a:rPr kumimoji="1" lang="en-US" altLang="ja-JP" b="0" strike="noStrike" dirty="0">
                          <a:solidFill>
                            <a:schemeClr val="tx1"/>
                          </a:solidFill>
                        </a:rPr>
                        <a:t>Implant to Body Surface for BCI</a:t>
                      </a:r>
                      <a:endParaRPr kumimoji="1" lang="ja-JP" altLang="en-US"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662961"/>
                  </a:ext>
                </a:extLst>
              </a:tr>
              <a:tr h="203564">
                <a:tc>
                  <a:txBody>
                    <a:bodyPr/>
                    <a:lstStyle/>
                    <a:p>
                      <a:pPr algn="ctr"/>
                      <a:r>
                        <a:rPr kumimoji="1" lang="en-US" altLang="ja-JP" b="0" strike="noStrike" dirty="0">
                          <a:solidFill>
                            <a:schemeClr val="tx1"/>
                          </a:solidFill>
                        </a:rPr>
                        <a:t>Implant to External for BCI</a:t>
                      </a:r>
                      <a:endParaRPr kumimoji="1" lang="ja-JP" altLang="en-US"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2279281"/>
                  </a:ext>
                </a:extLst>
              </a:tr>
              <a:tr h="203564">
                <a:tc>
                  <a:txBody>
                    <a:bodyPr/>
                    <a:lstStyle/>
                    <a:p>
                      <a:pPr algn="ctr"/>
                      <a:r>
                        <a:rPr kumimoji="1" lang="en-US" altLang="ja-JP" b="0" strike="noStrike" dirty="0">
                          <a:solidFill>
                            <a:schemeClr val="tx1"/>
                          </a:solidFill>
                        </a:rPr>
                        <a:t>Body Surface to External for BCI</a:t>
                      </a:r>
                      <a:endParaRPr kumimoji="1" lang="ja-JP" altLang="en-US"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749511"/>
                  </a:ext>
                </a:extLst>
              </a:tr>
              <a:tr h="25375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chemeClr val="tx1"/>
                          </a:solidFill>
                          <a:effectLst/>
                          <a:latin typeface="+mn-lt"/>
                          <a:ea typeface="+mn-ea"/>
                          <a:cs typeface="+mn-cs"/>
                          <a:sym typeface="Arial"/>
                        </a:rPr>
                        <a:t>Implant to External for capsule endoscopy</a:t>
                      </a:r>
                      <a:endParaRPr kumimoji="1" lang="ja-JP" altLang="en-US" b="0" strike="noStrike" dirty="0">
                        <a:solidFill>
                          <a:schemeClr val="tx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05527"/>
                  </a:ext>
                </a:extLst>
              </a:tr>
            </a:tbl>
          </a:graphicData>
        </a:graphic>
      </p:graphicFrame>
      <p:grpSp>
        <p:nvGrpSpPr>
          <p:cNvPr id="14" name="グループ化 13">
            <a:extLst>
              <a:ext uri="{FF2B5EF4-FFF2-40B4-BE49-F238E27FC236}">
                <a16:creationId xmlns:a16="http://schemas.microsoft.com/office/drawing/2014/main" id="{27E3BE0A-357A-4609-9FF6-53BD62B794A0}"/>
              </a:ext>
            </a:extLst>
          </p:cNvPr>
          <p:cNvGrpSpPr/>
          <p:nvPr/>
        </p:nvGrpSpPr>
        <p:grpSpPr>
          <a:xfrm>
            <a:off x="685800" y="3193639"/>
            <a:ext cx="1497175" cy="2463110"/>
            <a:chOff x="762000" y="3733689"/>
            <a:chExt cx="1006668" cy="1656142"/>
          </a:xfrm>
        </p:grpSpPr>
        <p:sp>
          <p:nvSpPr>
            <p:cNvPr id="8" name="フリーフォーム: 図形 7">
              <a:extLst>
                <a:ext uri="{FF2B5EF4-FFF2-40B4-BE49-F238E27FC236}">
                  <a16:creationId xmlns:a16="http://schemas.microsoft.com/office/drawing/2014/main" id="{8FB012FC-BF39-4568-AC7B-7C18611A22B4}"/>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46AB73B3-125A-4DE0-9E01-0CC445A0A1B7}"/>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8" name="楕円 27">
            <a:extLst>
              <a:ext uri="{FF2B5EF4-FFF2-40B4-BE49-F238E27FC236}">
                <a16:creationId xmlns:a16="http://schemas.microsoft.com/office/drawing/2014/main" id="{60EF2FF7-4C7F-48B8-839C-C4FBCA3883C8}"/>
              </a:ext>
            </a:extLst>
          </p:cNvPr>
          <p:cNvSpPr/>
          <p:nvPr/>
        </p:nvSpPr>
        <p:spPr>
          <a:xfrm>
            <a:off x="1200504" y="3625151"/>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0B91288E-52F9-4199-9551-0F97B7483A9E}"/>
              </a:ext>
            </a:extLst>
          </p:cNvPr>
          <p:cNvSpPr/>
          <p:nvPr/>
        </p:nvSpPr>
        <p:spPr>
          <a:xfrm>
            <a:off x="1396447" y="302154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6BBBD666-425D-4454-A0B9-998C4FE83CAF}"/>
              </a:ext>
            </a:extLst>
          </p:cNvPr>
          <p:cNvCxnSpPr>
            <a:cxnSpLocks/>
            <a:stCxn id="28" idx="0"/>
          </p:cNvCxnSpPr>
          <p:nvPr/>
        </p:nvCxnSpPr>
        <p:spPr>
          <a:xfrm flipV="1">
            <a:off x="1298476" y="3188235"/>
            <a:ext cx="203720" cy="436916"/>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C9FCF8D-C03B-4144-B869-2B007082DFE0}"/>
              </a:ext>
            </a:extLst>
          </p:cNvPr>
          <p:cNvSpPr txBox="1"/>
          <p:nvPr/>
        </p:nvSpPr>
        <p:spPr>
          <a:xfrm>
            <a:off x="40666" y="5656749"/>
            <a:ext cx="2831093" cy="646331"/>
          </a:xfrm>
          <a:prstGeom prst="rect">
            <a:avLst/>
          </a:prstGeom>
          <a:noFill/>
        </p:spPr>
        <p:txBody>
          <a:bodyPr wrap="square">
            <a:spAutoFit/>
          </a:bodyPr>
          <a:lstStyle/>
          <a:p>
            <a:pPr algn="ctr"/>
            <a:r>
              <a:rPr kumimoji="1" lang="en-US" altLang="ja-JP" b="0" strike="noStrike" dirty="0">
                <a:solidFill>
                  <a:srgbClr val="FF0000"/>
                </a:solidFill>
              </a:rPr>
              <a:t>Implant to Body Surface for BCI</a:t>
            </a:r>
            <a:endParaRPr kumimoji="1" lang="ja-JP" altLang="en-US" b="0" strike="noStrike" dirty="0">
              <a:solidFill>
                <a:srgbClr val="FF0000"/>
              </a:solidFill>
            </a:endParaRPr>
          </a:p>
        </p:txBody>
      </p:sp>
      <p:grpSp>
        <p:nvGrpSpPr>
          <p:cNvPr id="36" name="グループ化 35">
            <a:extLst>
              <a:ext uri="{FF2B5EF4-FFF2-40B4-BE49-F238E27FC236}">
                <a16:creationId xmlns:a16="http://schemas.microsoft.com/office/drawing/2014/main" id="{9C909065-4070-4535-9911-27BC71B5BB92}"/>
              </a:ext>
            </a:extLst>
          </p:cNvPr>
          <p:cNvGrpSpPr/>
          <p:nvPr/>
        </p:nvGrpSpPr>
        <p:grpSpPr>
          <a:xfrm>
            <a:off x="3438575" y="3193639"/>
            <a:ext cx="1497175" cy="2463110"/>
            <a:chOff x="762000" y="3733689"/>
            <a:chExt cx="1006668" cy="1656142"/>
          </a:xfrm>
        </p:grpSpPr>
        <p:sp>
          <p:nvSpPr>
            <p:cNvPr id="38" name="フリーフォーム: 図形 37">
              <a:extLst>
                <a:ext uri="{FF2B5EF4-FFF2-40B4-BE49-F238E27FC236}">
                  <a16:creationId xmlns:a16="http://schemas.microsoft.com/office/drawing/2014/main" id="{15232146-931A-4D76-8989-0AE251F5AC32}"/>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6BB47410-DA2E-4883-840F-225758FFC72F}"/>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42" name="楕円 41">
            <a:extLst>
              <a:ext uri="{FF2B5EF4-FFF2-40B4-BE49-F238E27FC236}">
                <a16:creationId xmlns:a16="http://schemas.microsoft.com/office/drawing/2014/main" id="{366E8186-61FC-402C-904C-B24A0A6F72B9}"/>
              </a:ext>
            </a:extLst>
          </p:cNvPr>
          <p:cNvSpPr/>
          <p:nvPr/>
        </p:nvSpPr>
        <p:spPr>
          <a:xfrm>
            <a:off x="3953279" y="3625151"/>
            <a:ext cx="195943" cy="172099"/>
          </a:xfrm>
          <a:prstGeom prst="ellipse">
            <a:avLst/>
          </a:prstGeom>
          <a:solidFill>
            <a:srgbClr val="00206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3" name="楕円 42">
            <a:extLst>
              <a:ext uri="{FF2B5EF4-FFF2-40B4-BE49-F238E27FC236}">
                <a16:creationId xmlns:a16="http://schemas.microsoft.com/office/drawing/2014/main" id="{46E99D7F-E36F-4B09-9523-68DF2CE15BFB}"/>
              </a:ext>
            </a:extLst>
          </p:cNvPr>
          <p:cNvSpPr/>
          <p:nvPr/>
        </p:nvSpPr>
        <p:spPr>
          <a:xfrm>
            <a:off x="4149222" y="3021540"/>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4" name="直線矢印コネクタ 43">
            <a:extLst>
              <a:ext uri="{FF2B5EF4-FFF2-40B4-BE49-F238E27FC236}">
                <a16:creationId xmlns:a16="http://schemas.microsoft.com/office/drawing/2014/main" id="{DF1480BE-FA57-48C9-B39B-8F1D6CA82F73}"/>
              </a:ext>
            </a:extLst>
          </p:cNvPr>
          <p:cNvCxnSpPr>
            <a:cxnSpLocks/>
            <a:stCxn id="43" idx="6"/>
          </p:cNvCxnSpPr>
          <p:nvPr/>
        </p:nvCxnSpPr>
        <p:spPr>
          <a:xfrm>
            <a:off x="4345165" y="3107590"/>
            <a:ext cx="897537" cy="15034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09D6089A-E85F-4533-846A-D4F0170E6EB5}"/>
              </a:ext>
            </a:extLst>
          </p:cNvPr>
          <p:cNvSpPr txBox="1"/>
          <p:nvPr/>
        </p:nvSpPr>
        <p:spPr>
          <a:xfrm>
            <a:off x="2793441" y="5656749"/>
            <a:ext cx="2831093" cy="646331"/>
          </a:xfrm>
          <a:prstGeom prst="rect">
            <a:avLst/>
          </a:prstGeom>
          <a:noFill/>
        </p:spPr>
        <p:txBody>
          <a:bodyPr wrap="square">
            <a:spAutoFit/>
          </a:bodyPr>
          <a:lstStyle/>
          <a:p>
            <a:pPr algn="ctr"/>
            <a:r>
              <a:rPr kumimoji="1" lang="en-US" altLang="ja-JP" b="0" strike="noStrike" dirty="0">
                <a:solidFill>
                  <a:srgbClr val="FF0000"/>
                </a:solidFill>
              </a:rPr>
              <a:t>Body Surface to External for BCI</a:t>
            </a:r>
            <a:endParaRPr kumimoji="1" lang="ja-JP" altLang="en-US" b="0" strike="noStrike" dirty="0">
              <a:solidFill>
                <a:srgbClr val="FF0000"/>
              </a:solidFill>
            </a:endParaRPr>
          </a:p>
        </p:txBody>
      </p:sp>
      <p:grpSp>
        <p:nvGrpSpPr>
          <p:cNvPr id="67" name="グループ化 66">
            <a:extLst>
              <a:ext uri="{FF2B5EF4-FFF2-40B4-BE49-F238E27FC236}">
                <a16:creationId xmlns:a16="http://schemas.microsoft.com/office/drawing/2014/main" id="{E9CC34DC-D3FF-45F0-A49C-E24B8107CA7D}"/>
              </a:ext>
            </a:extLst>
          </p:cNvPr>
          <p:cNvGrpSpPr/>
          <p:nvPr/>
        </p:nvGrpSpPr>
        <p:grpSpPr>
          <a:xfrm>
            <a:off x="5242702" y="3238236"/>
            <a:ext cx="326572" cy="716486"/>
            <a:chOff x="5487281" y="3238246"/>
            <a:chExt cx="326572" cy="716486"/>
          </a:xfrm>
        </p:grpSpPr>
        <p:sp>
          <p:nvSpPr>
            <p:cNvPr id="25" name="正方形/長方形 24">
              <a:extLst>
                <a:ext uri="{FF2B5EF4-FFF2-40B4-BE49-F238E27FC236}">
                  <a16:creationId xmlns:a16="http://schemas.microsoft.com/office/drawing/2014/main" id="{8958EBBA-8C66-4C52-9CDA-D1598A0FE06E}"/>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コネクタ 45">
              <a:extLst>
                <a:ext uri="{FF2B5EF4-FFF2-40B4-BE49-F238E27FC236}">
                  <a16:creationId xmlns:a16="http://schemas.microsoft.com/office/drawing/2014/main" id="{36AF8E33-133C-4977-99E8-6E1BE74614AB}"/>
                </a:ext>
              </a:extLst>
            </p:cNvPr>
            <p:cNvCxnSpPr>
              <a:cxnSpLocks/>
              <a:stCxn id="25"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7" name="グループ化 56">
              <a:extLst>
                <a:ext uri="{FF2B5EF4-FFF2-40B4-BE49-F238E27FC236}">
                  <a16:creationId xmlns:a16="http://schemas.microsoft.com/office/drawing/2014/main" id="{DFF1AEC4-9A0B-4528-BA32-5F7CFF500279}"/>
                </a:ext>
              </a:extLst>
            </p:cNvPr>
            <p:cNvGrpSpPr/>
            <p:nvPr/>
          </p:nvGrpSpPr>
          <p:grpSpPr>
            <a:xfrm>
              <a:off x="5509723" y="3238246"/>
              <a:ext cx="293336" cy="148774"/>
              <a:chOff x="6288881" y="3083718"/>
              <a:chExt cx="191246" cy="96996"/>
            </a:xfrm>
          </p:grpSpPr>
          <p:cxnSp>
            <p:nvCxnSpPr>
              <p:cNvPr id="48" name="直線コネクタ 47">
                <a:extLst>
                  <a:ext uri="{FF2B5EF4-FFF2-40B4-BE49-F238E27FC236}">
                    <a16:creationId xmlns:a16="http://schemas.microsoft.com/office/drawing/2014/main" id="{D00AFDAA-D645-4591-BC4B-8487FF94126A}"/>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直線コネクタ 50">
                <a:extLst>
                  <a:ext uri="{FF2B5EF4-FFF2-40B4-BE49-F238E27FC236}">
                    <a16:creationId xmlns:a16="http://schemas.microsoft.com/office/drawing/2014/main" id="{D544C827-AD2E-476C-A445-FFFA1A328463}"/>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8B3983A3-4822-44AA-B866-1EF008C9D39E}"/>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
        <p:nvSpPr>
          <p:cNvPr id="59" name="フリーフォーム: 図形 58">
            <a:extLst>
              <a:ext uri="{FF2B5EF4-FFF2-40B4-BE49-F238E27FC236}">
                <a16:creationId xmlns:a16="http://schemas.microsoft.com/office/drawing/2014/main" id="{F1C502A4-7852-4932-99D9-4B67C64F6C79}"/>
              </a:ext>
            </a:extLst>
          </p:cNvPr>
          <p:cNvSpPr/>
          <p:nvPr/>
        </p:nvSpPr>
        <p:spPr>
          <a:xfrm>
            <a:off x="4023039" y="3178175"/>
            <a:ext cx="255863" cy="454025"/>
          </a:xfrm>
          <a:custGeom>
            <a:avLst/>
            <a:gdLst>
              <a:gd name="connsiteX0" fmla="*/ 197462 w 255863"/>
              <a:gd name="connsiteY0" fmla="*/ 0 h 454025"/>
              <a:gd name="connsiteX1" fmla="*/ 612 w 255863"/>
              <a:gd name="connsiteY1" fmla="*/ 139700 h 454025"/>
              <a:gd name="connsiteX2" fmla="*/ 254612 w 255863"/>
              <a:gd name="connsiteY2" fmla="*/ 285750 h 454025"/>
              <a:gd name="connsiteX3" fmla="*/ 79987 w 255863"/>
              <a:gd name="connsiteY3" fmla="*/ 454025 h 454025"/>
            </a:gdLst>
            <a:ahLst/>
            <a:cxnLst>
              <a:cxn ang="0">
                <a:pos x="connsiteX0" y="connsiteY0"/>
              </a:cxn>
              <a:cxn ang="0">
                <a:pos x="connsiteX1" y="connsiteY1"/>
              </a:cxn>
              <a:cxn ang="0">
                <a:pos x="connsiteX2" y="connsiteY2"/>
              </a:cxn>
              <a:cxn ang="0">
                <a:pos x="connsiteX3" y="connsiteY3"/>
              </a:cxn>
            </a:cxnLst>
            <a:rect l="l" t="t" r="r" b="b"/>
            <a:pathLst>
              <a:path w="255863" h="454025">
                <a:moveTo>
                  <a:pt x="197462" y="0"/>
                </a:moveTo>
                <a:cubicBezTo>
                  <a:pt x="94274" y="46037"/>
                  <a:pt x="-8913" y="92075"/>
                  <a:pt x="612" y="139700"/>
                </a:cubicBezTo>
                <a:cubicBezTo>
                  <a:pt x="10137" y="187325"/>
                  <a:pt x="241383" y="233363"/>
                  <a:pt x="254612" y="285750"/>
                </a:cubicBezTo>
                <a:cubicBezTo>
                  <a:pt x="267841" y="338138"/>
                  <a:pt x="173914" y="396081"/>
                  <a:pt x="79987" y="454025"/>
                </a:cubicBezTo>
              </a:path>
            </a:pathLst>
          </a:custGeom>
          <a:no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60" name="直線矢印コネクタ 59">
            <a:extLst>
              <a:ext uri="{FF2B5EF4-FFF2-40B4-BE49-F238E27FC236}">
                <a16:creationId xmlns:a16="http://schemas.microsoft.com/office/drawing/2014/main" id="{376E9EBA-39B9-458F-85DB-FC77DA37DE19}"/>
              </a:ext>
            </a:extLst>
          </p:cNvPr>
          <p:cNvCxnSpPr>
            <a:cxnSpLocks/>
          </p:cNvCxnSpPr>
          <p:nvPr/>
        </p:nvCxnSpPr>
        <p:spPr>
          <a:xfrm>
            <a:off x="3419849" y="3052247"/>
            <a:ext cx="600803" cy="250471"/>
          </a:xfrm>
          <a:prstGeom prst="straightConnector1">
            <a:avLst/>
          </a:prstGeom>
          <a:ln w="19050">
            <a:solidFill>
              <a:srgbClr val="0000FF"/>
            </a:solidFill>
            <a:headEnd type="none" w="lg" len="lg"/>
            <a:tailEnd type="stealth" w="lg" len="lg"/>
          </a:ln>
        </p:spPr>
        <p:style>
          <a:lnRef idx="1">
            <a:schemeClr val="dk1"/>
          </a:lnRef>
          <a:fillRef idx="0">
            <a:schemeClr val="dk1"/>
          </a:fillRef>
          <a:effectRef idx="0">
            <a:schemeClr val="dk1"/>
          </a:effectRef>
          <a:fontRef idx="minor">
            <a:schemeClr val="tx1"/>
          </a:fontRef>
        </p:style>
      </p:cxnSp>
      <p:sp>
        <p:nvSpPr>
          <p:cNvPr id="63" name="テキスト ボックス 62">
            <a:extLst>
              <a:ext uri="{FF2B5EF4-FFF2-40B4-BE49-F238E27FC236}">
                <a16:creationId xmlns:a16="http://schemas.microsoft.com/office/drawing/2014/main" id="{70CA02D5-51D8-4D56-837A-02559BDDAB9B}"/>
              </a:ext>
            </a:extLst>
          </p:cNvPr>
          <p:cNvSpPr txBox="1"/>
          <p:nvPr/>
        </p:nvSpPr>
        <p:spPr>
          <a:xfrm>
            <a:off x="2752568" y="2450977"/>
            <a:ext cx="1298682" cy="646331"/>
          </a:xfrm>
          <a:prstGeom prst="rect">
            <a:avLst/>
          </a:prstGeom>
          <a:noFill/>
        </p:spPr>
        <p:txBody>
          <a:bodyPr wrap="square">
            <a:spAutoFit/>
          </a:bodyPr>
          <a:lstStyle/>
          <a:p>
            <a:r>
              <a:rPr kumimoji="1" lang="en-US" altLang="ja-JP" b="0" strike="noStrike" dirty="0">
                <a:solidFill>
                  <a:srgbClr val="0000FF"/>
                </a:solidFill>
                <a:latin typeface="+mn-lt"/>
              </a:rPr>
              <a:t>Wired connection</a:t>
            </a:r>
            <a:endParaRPr lang="ja-JP" altLang="en-US" dirty="0">
              <a:solidFill>
                <a:srgbClr val="0000FF"/>
              </a:solidFill>
              <a:latin typeface="+mn-lt"/>
            </a:endParaRPr>
          </a:p>
        </p:txBody>
      </p:sp>
      <p:cxnSp>
        <p:nvCxnSpPr>
          <p:cNvPr id="65" name="直線コネクタ 64">
            <a:extLst>
              <a:ext uri="{FF2B5EF4-FFF2-40B4-BE49-F238E27FC236}">
                <a16:creationId xmlns:a16="http://schemas.microsoft.com/office/drawing/2014/main" id="{E959BD75-2BCF-464A-9471-F12186665C5C}"/>
              </a:ext>
            </a:extLst>
          </p:cNvPr>
          <p:cNvCxnSpPr>
            <a:cxnSpLocks/>
          </p:cNvCxnSpPr>
          <p:nvPr/>
        </p:nvCxnSpPr>
        <p:spPr>
          <a:xfrm>
            <a:off x="2752568" y="2391187"/>
            <a:ext cx="0" cy="39118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EDF2E94D-F3E9-4CB3-8C85-E64E84448C95}"/>
              </a:ext>
            </a:extLst>
          </p:cNvPr>
          <p:cNvCxnSpPr>
            <a:cxnSpLocks/>
          </p:cNvCxnSpPr>
          <p:nvPr/>
        </p:nvCxnSpPr>
        <p:spPr>
          <a:xfrm>
            <a:off x="5762468" y="3021540"/>
            <a:ext cx="0" cy="32815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グループ化 70">
            <a:extLst>
              <a:ext uri="{FF2B5EF4-FFF2-40B4-BE49-F238E27FC236}">
                <a16:creationId xmlns:a16="http://schemas.microsoft.com/office/drawing/2014/main" id="{209023EF-4634-441C-957A-F8A07958E707}"/>
              </a:ext>
            </a:extLst>
          </p:cNvPr>
          <p:cNvGrpSpPr/>
          <p:nvPr/>
        </p:nvGrpSpPr>
        <p:grpSpPr>
          <a:xfrm>
            <a:off x="6509960" y="3193639"/>
            <a:ext cx="1497175" cy="2463110"/>
            <a:chOff x="762000" y="3733689"/>
            <a:chExt cx="1006668" cy="1656142"/>
          </a:xfrm>
        </p:grpSpPr>
        <p:sp>
          <p:nvSpPr>
            <p:cNvPr id="72" name="フリーフォーム: 図形 71">
              <a:extLst>
                <a:ext uri="{FF2B5EF4-FFF2-40B4-BE49-F238E27FC236}">
                  <a16:creationId xmlns:a16="http://schemas.microsoft.com/office/drawing/2014/main" id="{F370313B-51A0-4FCD-8F07-7AA26B9563D7}"/>
                </a:ext>
              </a:extLst>
            </p:cNvPr>
            <p:cNvSpPr/>
            <p:nvPr/>
          </p:nvSpPr>
          <p:spPr>
            <a:xfrm>
              <a:off x="762000" y="3733689"/>
              <a:ext cx="1006668" cy="1656142"/>
            </a:xfrm>
            <a:custGeom>
              <a:avLst/>
              <a:gdLst>
                <a:gd name="connsiteX0" fmla="*/ 0 w 770709"/>
                <a:gd name="connsiteY0" fmla="*/ 1267097 h 1267097"/>
                <a:gd name="connsiteX1" fmla="*/ 65315 w 770709"/>
                <a:gd name="connsiteY1" fmla="*/ 940526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1081 w 771790"/>
                <a:gd name="connsiteY0" fmla="*/ 1267097 h 1267097"/>
                <a:gd name="connsiteX1" fmla="*/ 30677 w 771790"/>
                <a:gd name="connsiteY1" fmla="*/ 1040538 h 1267097"/>
                <a:gd name="connsiteX2" fmla="*/ 92521 w 771790"/>
                <a:gd name="connsiteY2" fmla="*/ 901337 h 1267097"/>
                <a:gd name="connsiteX3" fmla="*/ 105584 w 771790"/>
                <a:gd name="connsiteY3" fmla="*/ 862149 h 1267097"/>
                <a:gd name="connsiteX4" fmla="*/ 66396 w 771790"/>
                <a:gd name="connsiteY4" fmla="*/ 313509 h 1267097"/>
                <a:gd name="connsiteX5" fmla="*/ 53333 w 771790"/>
                <a:gd name="connsiteY5" fmla="*/ 248194 h 1267097"/>
                <a:gd name="connsiteX6" fmla="*/ 92521 w 771790"/>
                <a:gd name="connsiteY6" fmla="*/ 65314 h 1267097"/>
                <a:gd name="connsiteX7" fmla="*/ 170898 w 771790"/>
                <a:gd name="connsiteY7" fmla="*/ 26126 h 1267097"/>
                <a:gd name="connsiteX8" fmla="*/ 275401 w 771790"/>
                <a:gd name="connsiteY8" fmla="*/ 0 h 1267097"/>
                <a:gd name="connsiteX9" fmla="*/ 497470 w 771790"/>
                <a:gd name="connsiteY9" fmla="*/ 13063 h 1267097"/>
                <a:gd name="connsiteX10" fmla="*/ 641161 w 771790"/>
                <a:gd name="connsiteY10" fmla="*/ 130629 h 1267097"/>
                <a:gd name="connsiteX11" fmla="*/ 771790 w 771790"/>
                <a:gd name="connsiteY11" fmla="*/ 326572 h 1267097"/>
                <a:gd name="connsiteX12" fmla="*/ 732601 w 771790"/>
                <a:gd name="connsiteY12" fmla="*/ 444137 h 1267097"/>
                <a:gd name="connsiteX13" fmla="*/ 680350 w 771790"/>
                <a:gd name="connsiteY13" fmla="*/ 470263 h 1267097"/>
                <a:gd name="connsiteX14" fmla="*/ 628098 w 771790"/>
                <a:gd name="connsiteY14" fmla="*/ 548640 h 1267097"/>
                <a:gd name="connsiteX15" fmla="*/ 562784 w 771790"/>
                <a:gd name="connsiteY15" fmla="*/ 600892 h 1267097"/>
                <a:gd name="connsiteX16" fmla="*/ 536658 w 771790"/>
                <a:gd name="connsiteY16" fmla="*/ 640080 h 1267097"/>
                <a:gd name="connsiteX17" fmla="*/ 484407 w 771790"/>
                <a:gd name="connsiteY17" fmla="*/ 679269 h 1267097"/>
                <a:gd name="connsiteX18" fmla="*/ 406030 w 771790"/>
                <a:gd name="connsiteY18" fmla="*/ 731520 h 1267097"/>
                <a:gd name="connsiteX19" fmla="*/ 392967 w 771790"/>
                <a:gd name="connsiteY19" fmla="*/ 809897 h 1267097"/>
                <a:gd name="connsiteX20" fmla="*/ 379904 w 771790"/>
                <a:gd name="connsiteY20" fmla="*/ 849086 h 1267097"/>
                <a:gd name="connsiteX21" fmla="*/ 366841 w 771790"/>
                <a:gd name="connsiteY21" fmla="*/ 901337 h 1267097"/>
                <a:gd name="connsiteX22" fmla="*/ 353778 w 771790"/>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91440 w 770709"/>
                <a:gd name="connsiteY2" fmla="*/ 901337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0 w 770709"/>
                <a:gd name="connsiteY0" fmla="*/ 1267097 h 1267097"/>
                <a:gd name="connsiteX1" fmla="*/ 29596 w 770709"/>
                <a:gd name="connsiteY1" fmla="*/ 1040538 h 1267097"/>
                <a:gd name="connsiteX2" fmla="*/ 29527 w 770709"/>
                <a:gd name="connsiteY2" fmla="*/ 891812 h 1267097"/>
                <a:gd name="connsiteX3" fmla="*/ 104503 w 770709"/>
                <a:gd name="connsiteY3" fmla="*/ 862149 h 1267097"/>
                <a:gd name="connsiteX4" fmla="*/ 65315 w 770709"/>
                <a:gd name="connsiteY4" fmla="*/ 313509 h 1267097"/>
                <a:gd name="connsiteX5" fmla="*/ 52252 w 770709"/>
                <a:gd name="connsiteY5" fmla="*/ 248194 h 1267097"/>
                <a:gd name="connsiteX6" fmla="*/ 91440 w 770709"/>
                <a:gd name="connsiteY6" fmla="*/ 65314 h 1267097"/>
                <a:gd name="connsiteX7" fmla="*/ 169817 w 770709"/>
                <a:gd name="connsiteY7" fmla="*/ 26126 h 1267097"/>
                <a:gd name="connsiteX8" fmla="*/ 274320 w 770709"/>
                <a:gd name="connsiteY8" fmla="*/ 0 h 1267097"/>
                <a:gd name="connsiteX9" fmla="*/ 496389 w 770709"/>
                <a:gd name="connsiteY9" fmla="*/ 13063 h 1267097"/>
                <a:gd name="connsiteX10" fmla="*/ 640080 w 770709"/>
                <a:gd name="connsiteY10" fmla="*/ 130629 h 1267097"/>
                <a:gd name="connsiteX11" fmla="*/ 770709 w 770709"/>
                <a:gd name="connsiteY11" fmla="*/ 326572 h 1267097"/>
                <a:gd name="connsiteX12" fmla="*/ 731520 w 770709"/>
                <a:gd name="connsiteY12" fmla="*/ 444137 h 1267097"/>
                <a:gd name="connsiteX13" fmla="*/ 679269 w 770709"/>
                <a:gd name="connsiteY13" fmla="*/ 470263 h 1267097"/>
                <a:gd name="connsiteX14" fmla="*/ 627017 w 770709"/>
                <a:gd name="connsiteY14" fmla="*/ 548640 h 1267097"/>
                <a:gd name="connsiteX15" fmla="*/ 561703 w 770709"/>
                <a:gd name="connsiteY15" fmla="*/ 600892 h 1267097"/>
                <a:gd name="connsiteX16" fmla="*/ 535577 w 770709"/>
                <a:gd name="connsiteY16" fmla="*/ 640080 h 1267097"/>
                <a:gd name="connsiteX17" fmla="*/ 483326 w 770709"/>
                <a:gd name="connsiteY17" fmla="*/ 679269 h 1267097"/>
                <a:gd name="connsiteX18" fmla="*/ 404949 w 770709"/>
                <a:gd name="connsiteY18" fmla="*/ 731520 h 1267097"/>
                <a:gd name="connsiteX19" fmla="*/ 391886 w 770709"/>
                <a:gd name="connsiteY19" fmla="*/ 809897 h 1267097"/>
                <a:gd name="connsiteX20" fmla="*/ 378823 w 770709"/>
                <a:gd name="connsiteY20" fmla="*/ 849086 h 1267097"/>
                <a:gd name="connsiteX21" fmla="*/ 365760 w 770709"/>
                <a:gd name="connsiteY21" fmla="*/ 901337 h 1267097"/>
                <a:gd name="connsiteX22" fmla="*/ 352697 w 770709"/>
                <a:gd name="connsiteY22" fmla="*/ 1175657 h 1267097"/>
                <a:gd name="connsiteX0" fmla="*/ 39527 w 810236"/>
                <a:gd name="connsiteY0" fmla="*/ 1267097 h 1267097"/>
                <a:gd name="connsiteX1" fmla="*/ 69123 w 810236"/>
                <a:gd name="connsiteY1" fmla="*/ 1040538 h 1267097"/>
                <a:gd name="connsiteX2" fmla="*/ 69054 w 810236"/>
                <a:gd name="connsiteY2" fmla="*/ 891812 h 1267097"/>
                <a:gd name="connsiteX3" fmla="*/ 1155 w 810236"/>
                <a:gd name="connsiteY3" fmla="*/ 669268 h 1267097"/>
                <a:gd name="connsiteX4" fmla="*/ 104842 w 810236"/>
                <a:gd name="connsiteY4" fmla="*/ 313509 h 1267097"/>
                <a:gd name="connsiteX5" fmla="*/ 91779 w 810236"/>
                <a:gd name="connsiteY5" fmla="*/ 248194 h 1267097"/>
                <a:gd name="connsiteX6" fmla="*/ 130967 w 810236"/>
                <a:gd name="connsiteY6" fmla="*/ 65314 h 1267097"/>
                <a:gd name="connsiteX7" fmla="*/ 209344 w 810236"/>
                <a:gd name="connsiteY7" fmla="*/ 26126 h 1267097"/>
                <a:gd name="connsiteX8" fmla="*/ 313847 w 810236"/>
                <a:gd name="connsiteY8" fmla="*/ 0 h 1267097"/>
                <a:gd name="connsiteX9" fmla="*/ 535916 w 810236"/>
                <a:gd name="connsiteY9" fmla="*/ 13063 h 1267097"/>
                <a:gd name="connsiteX10" fmla="*/ 679607 w 810236"/>
                <a:gd name="connsiteY10" fmla="*/ 130629 h 1267097"/>
                <a:gd name="connsiteX11" fmla="*/ 810236 w 810236"/>
                <a:gd name="connsiteY11" fmla="*/ 326572 h 1267097"/>
                <a:gd name="connsiteX12" fmla="*/ 771047 w 810236"/>
                <a:gd name="connsiteY12" fmla="*/ 444137 h 1267097"/>
                <a:gd name="connsiteX13" fmla="*/ 718796 w 810236"/>
                <a:gd name="connsiteY13" fmla="*/ 470263 h 1267097"/>
                <a:gd name="connsiteX14" fmla="*/ 666544 w 810236"/>
                <a:gd name="connsiteY14" fmla="*/ 548640 h 1267097"/>
                <a:gd name="connsiteX15" fmla="*/ 601230 w 810236"/>
                <a:gd name="connsiteY15" fmla="*/ 600892 h 1267097"/>
                <a:gd name="connsiteX16" fmla="*/ 575104 w 810236"/>
                <a:gd name="connsiteY16" fmla="*/ 640080 h 1267097"/>
                <a:gd name="connsiteX17" fmla="*/ 522853 w 810236"/>
                <a:gd name="connsiteY17" fmla="*/ 679269 h 1267097"/>
                <a:gd name="connsiteX18" fmla="*/ 444476 w 810236"/>
                <a:gd name="connsiteY18" fmla="*/ 731520 h 1267097"/>
                <a:gd name="connsiteX19" fmla="*/ 431413 w 810236"/>
                <a:gd name="connsiteY19" fmla="*/ 809897 h 1267097"/>
                <a:gd name="connsiteX20" fmla="*/ 418350 w 810236"/>
                <a:gd name="connsiteY20" fmla="*/ 849086 h 1267097"/>
                <a:gd name="connsiteX21" fmla="*/ 405287 w 810236"/>
                <a:gd name="connsiteY21" fmla="*/ 901337 h 1267097"/>
                <a:gd name="connsiteX22" fmla="*/ 392224 w 810236"/>
                <a:gd name="connsiteY22" fmla="*/ 1175657 h 1267097"/>
                <a:gd name="connsiteX0" fmla="*/ 76399 w 847108"/>
                <a:gd name="connsiteY0" fmla="*/ 1267097 h 1267097"/>
                <a:gd name="connsiteX1" fmla="*/ 105995 w 847108"/>
                <a:gd name="connsiteY1" fmla="*/ 1040538 h 1267097"/>
                <a:gd name="connsiteX2" fmla="*/ 105926 w 847108"/>
                <a:gd name="connsiteY2" fmla="*/ 891812 h 1267097"/>
                <a:gd name="connsiteX3" fmla="*/ 38027 w 847108"/>
                <a:gd name="connsiteY3" fmla="*/ 669268 h 1267097"/>
                <a:gd name="connsiteX4" fmla="*/ 3601 w 847108"/>
                <a:gd name="connsiteY4" fmla="*/ 261121 h 1267097"/>
                <a:gd name="connsiteX5" fmla="*/ 128651 w 847108"/>
                <a:gd name="connsiteY5" fmla="*/ 248194 h 1267097"/>
                <a:gd name="connsiteX6" fmla="*/ 167839 w 847108"/>
                <a:gd name="connsiteY6" fmla="*/ 65314 h 1267097"/>
                <a:gd name="connsiteX7" fmla="*/ 246216 w 847108"/>
                <a:gd name="connsiteY7" fmla="*/ 26126 h 1267097"/>
                <a:gd name="connsiteX8" fmla="*/ 350719 w 847108"/>
                <a:gd name="connsiteY8" fmla="*/ 0 h 1267097"/>
                <a:gd name="connsiteX9" fmla="*/ 572788 w 847108"/>
                <a:gd name="connsiteY9" fmla="*/ 13063 h 1267097"/>
                <a:gd name="connsiteX10" fmla="*/ 716479 w 847108"/>
                <a:gd name="connsiteY10" fmla="*/ 130629 h 1267097"/>
                <a:gd name="connsiteX11" fmla="*/ 847108 w 847108"/>
                <a:gd name="connsiteY11" fmla="*/ 326572 h 1267097"/>
                <a:gd name="connsiteX12" fmla="*/ 807919 w 847108"/>
                <a:gd name="connsiteY12" fmla="*/ 444137 h 1267097"/>
                <a:gd name="connsiteX13" fmla="*/ 755668 w 847108"/>
                <a:gd name="connsiteY13" fmla="*/ 470263 h 1267097"/>
                <a:gd name="connsiteX14" fmla="*/ 703416 w 847108"/>
                <a:gd name="connsiteY14" fmla="*/ 548640 h 1267097"/>
                <a:gd name="connsiteX15" fmla="*/ 638102 w 847108"/>
                <a:gd name="connsiteY15" fmla="*/ 600892 h 1267097"/>
                <a:gd name="connsiteX16" fmla="*/ 611976 w 847108"/>
                <a:gd name="connsiteY16" fmla="*/ 640080 h 1267097"/>
                <a:gd name="connsiteX17" fmla="*/ 559725 w 847108"/>
                <a:gd name="connsiteY17" fmla="*/ 679269 h 1267097"/>
                <a:gd name="connsiteX18" fmla="*/ 481348 w 847108"/>
                <a:gd name="connsiteY18" fmla="*/ 731520 h 1267097"/>
                <a:gd name="connsiteX19" fmla="*/ 468285 w 847108"/>
                <a:gd name="connsiteY19" fmla="*/ 809897 h 1267097"/>
                <a:gd name="connsiteX20" fmla="*/ 455222 w 847108"/>
                <a:gd name="connsiteY20" fmla="*/ 849086 h 1267097"/>
                <a:gd name="connsiteX21" fmla="*/ 442159 w 847108"/>
                <a:gd name="connsiteY21" fmla="*/ 901337 h 1267097"/>
                <a:gd name="connsiteX22" fmla="*/ 429096 w 847108"/>
                <a:gd name="connsiteY22" fmla="*/ 1175657 h 1267097"/>
                <a:gd name="connsiteX0" fmla="*/ 74040 w 844749"/>
                <a:gd name="connsiteY0" fmla="*/ 1267097 h 1267097"/>
                <a:gd name="connsiteX1" fmla="*/ 103636 w 844749"/>
                <a:gd name="connsiteY1" fmla="*/ 1040538 h 1267097"/>
                <a:gd name="connsiteX2" fmla="*/ 103567 w 844749"/>
                <a:gd name="connsiteY2" fmla="*/ 891812 h 1267097"/>
                <a:gd name="connsiteX3" fmla="*/ 35668 w 844749"/>
                <a:gd name="connsiteY3" fmla="*/ 669268 h 1267097"/>
                <a:gd name="connsiteX4" fmla="*/ 1242 w 844749"/>
                <a:gd name="connsiteY4" fmla="*/ 261121 h 1267097"/>
                <a:gd name="connsiteX5" fmla="*/ 81048 w 844749"/>
                <a:gd name="connsiteY5" fmla="*/ 62456 h 1267097"/>
                <a:gd name="connsiteX6" fmla="*/ 165480 w 844749"/>
                <a:gd name="connsiteY6" fmla="*/ 65314 h 1267097"/>
                <a:gd name="connsiteX7" fmla="*/ 243857 w 844749"/>
                <a:gd name="connsiteY7" fmla="*/ 26126 h 1267097"/>
                <a:gd name="connsiteX8" fmla="*/ 348360 w 844749"/>
                <a:gd name="connsiteY8" fmla="*/ 0 h 1267097"/>
                <a:gd name="connsiteX9" fmla="*/ 570429 w 844749"/>
                <a:gd name="connsiteY9" fmla="*/ 13063 h 1267097"/>
                <a:gd name="connsiteX10" fmla="*/ 714120 w 844749"/>
                <a:gd name="connsiteY10" fmla="*/ 130629 h 1267097"/>
                <a:gd name="connsiteX11" fmla="*/ 844749 w 844749"/>
                <a:gd name="connsiteY11" fmla="*/ 326572 h 1267097"/>
                <a:gd name="connsiteX12" fmla="*/ 805560 w 844749"/>
                <a:gd name="connsiteY12" fmla="*/ 444137 h 1267097"/>
                <a:gd name="connsiteX13" fmla="*/ 753309 w 844749"/>
                <a:gd name="connsiteY13" fmla="*/ 470263 h 1267097"/>
                <a:gd name="connsiteX14" fmla="*/ 701057 w 844749"/>
                <a:gd name="connsiteY14" fmla="*/ 548640 h 1267097"/>
                <a:gd name="connsiteX15" fmla="*/ 635743 w 844749"/>
                <a:gd name="connsiteY15" fmla="*/ 600892 h 1267097"/>
                <a:gd name="connsiteX16" fmla="*/ 609617 w 844749"/>
                <a:gd name="connsiteY16" fmla="*/ 640080 h 1267097"/>
                <a:gd name="connsiteX17" fmla="*/ 557366 w 844749"/>
                <a:gd name="connsiteY17" fmla="*/ 679269 h 1267097"/>
                <a:gd name="connsiteX18" fmla="*/ 478989 w 844749"/>
                <a:gd name="connsiteY18" fmla="*/ 731520 h 1267097"/>
                <a:gd name="connsiteX19" fmla="*/ 465926 w 844749"/>
                <a:gd name="connsiteY19" fmla="*/ 809897 h 1267097"/>
                <a:gd name="connsiteX20" fmla="*/ 452863 w 844749"/>
                <a:gd name="connsiteY20" fmla="*/ 849086 h 1267097"/>
                <a:gd name="connsiteX21" fmla="*/ 439800 w 844749"/>
                <a:gd name="connsiteY21" fmla="*/ 901337 h 1267097"/>
                <a:gd name="connsiteX22" fmla="*/ 426737 w 844749"/>
                <a:gd name="connsiteY22" fmla="*/ 1175657 h 1267097"/>
                <a:gd name="connsiteX0" fmla="*/ 74040 w 844749"/>
                <a:gd name="connsiteY0" fmla="*/ 1291603 h 1291603"/>
                <a:gd name="connsiteX1" fmla="*/ 103636 w 844749"/>
                <a:gd name="connsiteY1" fmla="*/ 1065044 h 1291603"/>
                <a:gd name="connsiteX2" fmla="*/ 103567 w 844749"/>
                <a:gd name="connsiteY2" fmla="*/ 916318 h 1291603"/>
                <a:gd name="connsiteX3" fmla="*/ 35668 w 844749"/>
                <a:gd name="connsiteY3" fmla="*/ 693774 h 1291603"/>
                <a:gd name="connsiteX4" fmla="*/ 1242 w 844749"/>
                <a:gd name="connsiteY4" fmla="*/ 285627 h 1291603"/>
                <a:gd name="connsiteX5" fmla="*/ 81048 w 844749"/>
                <a:gd name="connsiteY5" fmla="*/ 86962 h 1291603"/>
                <a:gd name="connsiteX6" fmla="*/ 165480 w 844749"/>
                <a:gd name="connsiteY6" fmla="*/ 89820 h 1291603"/>
                <a:gd name="connsiteX7" fmla="*/ 301007 w 844749"/>
                <a:gd name="connsiteY7" fmla="*/ 3007 h 1291603"/>
                <a:gd name="connsiteX8" fmla="*/ 348360 w 844749"/>
                <a:gd name="connsiteY8" fmla="*/ 24506 h 1291603"/>
                <a:gd name="connsiteX9" fmla="*/ 570429 w 844749"/>
                <a:gd name="connsiteY9" fmla="*/ 37569 h 1291603"/>
                <a:gd name="connsiteX10" fmla="*/ 714120 w 844749"/>
                <a:gd name="connsiteY10" fmla="*/ 155135 h 1291603"/>
                <a:gd name="connsiteX11" fmla="*/ 844749 w 844749"/>
                <a:gd name="connsiteY11" fmla="*/ 351078 h 1291603"/>
                <a:gd name="connsiteX12" fmla="*/ 805560 w 844749"/>
                <a:gd name="connsiteY12" fmla="*/ 468643 h 1291603"/>
                <a:gd name="connsiteX13" fmla="*/ 753309 w 844749"/>
                <a:gd name="connsiteY13" fmla="*/ 494769 h 1291603"/>
                <a:gd name="connsiteX14" fmla="*/ 701057 w 844749"/>
                <a:gd name="connsiteY14" fmla="*/ 573146 h 1291603"/>
                <a:gd name="connsiteX15" fmla="*/ 635743 w 844749"/>
                <a:gd name="connsiteY15" fmla="*/ 625398 h 1291603"/>
                <a:gd name="connsiteX16" fmla="*/ 609617 w 844749"/>
                <a:gd name="connsiteY16" fmla="*/ 664586 h 1291603"/>
                <a:gd name="connsiteX17" fmla="*/ 557366 w 844749"/>
                <a:gd name="connsiteY17" fmla="*/ 703775 h 1291603"/>
                <a:gd name="connsiteX18" fmla="*/ 478989 w 844749"/>
                <a:gd name="connsiteY18" fmla="*/ 756026 h 1291603"/>
                <a:gd name="connsiteX19" fmla="*/ 465926 w 844749"/>
                <a:gd name="connsiteY19" fmla="*/ 834403 h 1291603"/>
                <a:gd name="connsiteX20" fmla="*/ 452863 w 844749"/>
                <a:gd name="connsiteY20" fmla="*/ 873592 h 1291603"/>
                <a:gd name="connsiteX21" fmla="*/ 439800 w 844749"/>
                <a:gd name="connsiteY21" fmla="*/ 925843 h 1291603"/>
                <a:gd name="connsiteX22" fmla="*/ 426737 w 844749"/>
                <a:gd name="connsiteY22" fmla="*/ 1200163 h 1291603"/>
                <a:gd name="connsiteX0" fmla="*/ 74040 w 844749"/>
                <a:gd name="connsiteY0" fmla="*/ 1288654 h 1288654"/>
                <a:gd name="connsiteX1" fmla="*/ 103636 w 844749"/>
                <a:gd name="connsiteY1" fmla="*/ 1062095 h 1288654"/>
                <a:gd name="connsiteX2" fmla="*/ 103567 w 844749"/>
                <a:gd name="connsiteY2" fmla="*/ 913369 h 1288654"/>
                <a:gd name="connsiteX3" fmla="*/ 35668 w 844749"/>
                <a:gd name="connsiteY3" fmla="*/ 690825 h 1288654"/>
                <a:gd name="connsiteX4" fmla="*/ 1242 w 844749"/>
                <a:gd name="connsiteY4" fmla="*/ 282678 h 1288654"/>
                <a:gd name="connsiteX5" fmla="*/ 81048 w 844749"/>
                <a:gd name="connsiteY5" fmla="*/ 84013 h 1288654"/>
                <a:gd name="connsiteX6" fmla="*/ 194055 w 844749"/>
                <a:gd name="connsiteY6" fmla="*/ 17815 h 1288654"/>
                <a:gd name="connsiteX7" fmla="*/ 301007 w 844749"/>
                <a:gd name="connsiteY7" fmla="*/ 58 h 1288654"/>
                <a:gd name="connsiteX8" fmla="*/ 348360 w 844749"/>
                <a:gd name="connsiteY8" fmla="*/ 21557 h 1288654"/>
                <a:gd name="connsiteX9" fmla="*/ 570429 w 844749"/>
                <a:gd name="connsiteY9" fmla="*/ 34620 h 1288654"/>
                <a:gd name="connsiteX10" fmla="*/ 714120 w 844749"/>
                <a:gd name="connsiteY10" fmla="*/ 152186 h 1288654"/>
                <a:gd name="connsiteX11" fmla="*/ 844749 w 844749"/>
                <a:gd name="connsiteY11" fmla="*/ 348129 h 1288654"/>
                <a:gd name="connsiteX12" fmla="*/ 805560 w 844749"/>
                <a:gd name="connsiteY12" fmla="*/ 465694 h 1288654"/>
                <a:gd name="connsiteX13" fmla="*/ 753309 w 844749"/>
                <a:gd name="connsiteY13" fmla="*/ 491820 h 1288654"/>
                <a:gd name="connsiteX14" fmla="*/ 701057 w 844749"/>
                <a:gd name="connsiteY14" fmla="*/ 570197 h 1288654"/>
                <a:gd name="connsiteX15" fmla="*/ 635743 w 844749"/>
                <a:gd name="connsiteY15" fmla="*/ 622449 h 1288654"/>
                <a:gd name="connsiteX16" fmla="*/ 609617 w 844749"/>
                <a:gd name="connsiteY16" fmla="*/ 661637 h 1288654"/>
                <a:gd name="connsiteX17" fmla="*/ 557366 w 844749"/>
                <a:gd name="connsiteY17" fmla="*/ 700826 h 1288654"/>
                <a:gd name="connsiteX18" fmla="*/ 478989 w 844749"/>
                <a:gd name="connsiteY18" fmla="*/ 753077 h 1288654"/>
                <a:gd name="connsiteX19" fmla="*/ 465926 w 844749"/>
                <a:gd name="connsiteY19" fmla="*/ 831454 h 1288654"/>
                <a:gd name="connsiteX20" fmla="*/ 452863 w 844749"/>
                <a:gd name="connsiteY20" fmla="*/ 870643 h 1288654"/>
                <a:gd name="connsiteX21" fmla="*/ 439800 w 844749"/>
                <a:gd name="connsiteY21" fmla="*/ 922894 h 1288654"/>
                <a:gd name="connsiteX22" fmla="*/ 426737 w 844749"/>
                <a:gd name="connsiteY22" fmla="*/ 1197214 h 128865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9044 h 1289044"/>
                <a:gd name="connsiteX1" fmla="*/ 103636 w 844749"/>
                <a:gd name="connsiteY1" fmla="*/ 1062485 h 1289044"/>
                <a:gd name="connsiteX2" fmla="*/ 103567 w 844749"/>
                <a:gd name="connsiteY2" fmla="*/ 913759 h 1289044"/>
                <a:gd name="connsiteX3" fmla="*/ 35668 w 844749"/>
                <a:gd name="connsiteY3" fmla="*/ 691215 h 1289044"/>
                <a:gd name="connsiteX4" fmla="*/ 1242 w 844749"/>
                <a:gd name="connsiteY4" fmla="*/ 283068 h 1289044"/>
                <a:gd name="connsiteX5" fmla="*/ 81048 w 844749"/>
                <a:gd name="connsiteY5" fmla="*/ 84403 h 1289044"/>
                <a:gd name="connsiteX6" fmla="*/ 194055 w 844749"/>
                <a:gd name="connsiteY6" fmla="*/ 18205 h 1289044"/>
                <a:gd name="connsiteX7" fmla="*/ 301007 w 844749"/>
                <a:gd name="connsiteY7" fmla="*/ 448 h 1289044"/>
                <a:gd name="connsiteX8" fmla="*/ 434085 w 844749"/>
                <a:gd name="connsiteY8" fmla="*/ 31472 h 1289044"/>
                <a:gd name="connsiteX9" fmla="*/ 570429 w 844749"/>
                <a:gd name="connsiteY9" fmla="*/ 35010 h 1289044"/>
                <a:gd name="connsiteX10" fmla="*/ 714120 w 844749"/>
                <a:gd name="connsiteY10" fmla="*/ 152576 h 1289044"/>
                <a:gd name="connsiteX11" fmla="*/ 844749 w 844749"/>
                <a:gd name="connsiteY11" fmla="*/ 348519 h 1289044"/>
                <a:gd name="connsiteX12" fmla="*/ 805560 w 844749"/>
                <a:gd name="connsiteY12" fmla="*/ 466084 h 1289044"/>
                <a:gd name="connsiteX13" fmla="*/ 753309 w 844749"/>
                <a:gd name="connsiteY13" fmla="*/ 492210 h 1289044"/>
                <a:gd name="connsiteX14" fmla="*/ 701057 w 844749"/>
                <a:gd name="connsiteY14" fmla="*/ 570587 h 1289044"/>
                <a:gd name="connsiteX15" fmla="*/ 635743 w 844749"/>
                <a:gd name="connsiteY15" fmla="*/ 622839 h 1289044"/>
                <a:gd name="connsiteX16" fmla="*/ 609617 w 844749"/>
                <a:gd name="connsiteY16" fmla="*/ 662027 h 1289044"/>
                <a:gd name="connsiteX17" fmla="*/ 557366 w 844749"/>
                <a:gd name="connsiteY17" fmla="*/ 701216 h 1289044"/>
                <a:gd name="connsiteX18" fmla="*/ 478989 w 844749"/>
                <a:gd name="connsiteY18" fmla="*/ 753467 h 1289044"/>
                <a:gd name="connsiteX19" fmla="*/ 465926 w 844749"/>
                <a:gd name="connsiteY19" fmla="*/ 831844 h 1289044"/>
                <a:gd name="connsiteX20" fmla="*/ 452863 w 844749"/>
                <a:gd name="connsiteY20" fmla="*/ 871033 h 1289044"/>
                <a:gd name="connsiteX21" fmla="*/ 439800 w 844749"/>
                <a:gd name="connsiteY21" fmla="*/ 923284 h 1289044"/>
                <a:gd name="connsiteX22" fmla="*/ 426737 w 844749"/>
                <a:gd name="connsiteY22" fmla="*/ 1197604 h 1289044"/>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70429 w 844749"/>
                <a:gd name="connsiteY9" fmla="*/ 34572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714120 w 844749"/>
                <a:gd name="connsiteY10" fmla="*/ 152138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87098 w 844749"/>
                <a:gd name="connsiteY9" fmla="*/ 821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44749"/>
                <a:gd name="connsiteY0" fmla="*/ 1288606 h 1288606"/>
                <a:gd name="connsiteX1" fmla="*/ 103636 w 844749"/>
                <a:gd name="connsiteY1" fmla="*/ 1062047 h 1288606"/>
                <a:gd name="connsiteX2" fmla="*/ 103567 w 844749"/>
                <a:gd name="connsiteY2" fmla="*/ 913321 h 1288606"/>
                <a:gd name="connsiteX3" fmla="*/ 35668 w 844749"/>
                <a:gd name="connsiteY3" fmla="*/ 690777 h 1288606"/>
                <a:gd name="connsiteX4" fmla="*/ 1242 w 844749"/>
                <a:gd name="connsiteY4" fmla="*/ 282630 h 1288606"/>
                <a:gd name="connsiteX5" fmla="*/ 81048 w 844749"/>
                <a:gd name="connsiteY5" fmla="*/ 83965 h 1288606"/>
                <a:gd name="connsiteX6" fmla="*/ 194055 w 844749"/>
                <a:gd name="connsiteY6" fmla="*/ 17767 h 1288606"/>
                <a:gd name="connsiteX7" fmla="*/ 301007 w 844749"/>
                <a:gd name="connsiteY7" fmla="*/ 10 h 1288606"/>
                <a:gd name="connsiteX8" fmla="*/ 453135 w 844749"/>
                <a:gd name="connsiteY8" fmla="*/ 19128 h 1288606"/>
                <a:gd name="connsiteX9" fmla="*/ 599004 w 844749"/>
                <a:gd name="connsiteY9" fmla="*/ 120297 h 1288606"/>
                <a:gd name="connsiteX10" fmla="*/ 645064 w 844749"/>
                <a:gd name="connsiteY10" fmla="*/ 273582 h 1288606"/>
                <a:gd name="connsiteX11" fmla="*/ 844749 w 844749"/>
                <a:gd name="connsiteY11" fmla="*/ 348081 h 1288606"/>
                <a:gd name="connsiteX12" fmla="*/ 805560 w 844749"/>
                <a:gd name="connsiteY12" fmla="*/ 465646 h 1288606"/>
                <a:gd name="connsiteX13" fmla="*/ 753309 w 844749"/>
                <a:gd name="connsiteY13" fmla="*/ 491772 h 1288606"/>
                <a:gd name="connsiteX14" fmla="*/ 701057 w 844749"/>
                <a:gd name="connsiteY14" fmla="*/ 570149 h 1288606"/>
                <a:gd name="connsiteX15" fmla="*/ 635743 w 844749"/>
                <a:gd name="connsiteY15" fmla="*/ 622401 h 1288606"/>
                <a:gd name="connsiteX16" fmla="*/ 609617 w 844749"/>
                <a:gd name="connsiteY16" fmla="*/ 661589 h 1288606"/>
                <a:gd name="connsiteX17" fmla="*/ 557366 w 844749"/>
                <a:gd name="connsiteY17" fmla="*/ 700778 h 1288606"/>
                <a:gd name="connsiteX18" fmla="*/ 478989 w 844749"/>
                <a:gd name="connsiteY18" fmla="*/ 753029 h 1288606"/>
                <a:gd name="connsiteX19" fmla="*/ 465926 w 844749"/>
                <a:gd name="connsiteY19" fmla="*/ 831406 h 1288606"/>
                <a:gd name="connsiteX20" fmla="*/ 452863 w 844749"/>
                <a:gd name="connsiteY20" fmla="*/ 870595 h 1288606"/>
                <a:gd name="connsiteX21" fmla="*/ 439800 w 844749"/>
                <a:gd name="connsiteY21" fmla="*/ 922846 h 1288606"/>
                <a:gd name="connsiteX22" fmla="*/ 426737 w 844749"/>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45064 w 808278"/>
                <a:gd name="connsiteY10" fmla="*/ 273582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9004 w 808278"/>
                <a:gd name="connsiteY9" fmla="*/ 120297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620436 w 808278"/>
                <a:gd name="connsiteY9" fmla="*/ 110772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8278"/>
                <a:gd name="connsiteY0" fmla="*/ 1288606 h 1288606"/>
                <a:gd name="connsiteX1" fmla="*/ 103636 w 808278"/>
                <a:gd name="connsiteY1" fmla="*/ 1062047 h 1288606"/>
                <a:gd name="connsiteX2" fmla="*/ 103567 w 808278"/>
                <a:gd name="connsiteY2" fmla="*/ 913321 h 1288606"/>
                <a:gd name="connsiteX3" fmla="*/ 35668 w 808278"/>
                <a:gd name="connsiteY3" fmla="*/ 690777 h 1288606"/>
                <a:gd name="connsiteX4" fmla="*/ 1242 w 808278"/>
                <a:gd name="connsiteY4" fmla="*/ 282630 h 1288606"/>
                <a:gd name="connsiteX5" fmla="*/ 81048 w 808278"/>
                <a:gd name="connsiteY5" fmla="*/ 83965 h 1288606"/>
                <a:gd name="connsiteX6" fmla="*/ 194055 w 808278"/>
                <a:gd name="connsiteY6" fmla="*/ 17767 h 1288606"/>
                <a:gd name="connsiteX7" fmla="*/ 301007 w 808278"/>
                <a:gd name="connsiteY7" fmla="*/ 10 h 1288606"/>
                <a:gd name="connsiteX8" fmla="*/ 453135 w 808278"/>
                <a:gd name="connsiteY8" fmla="*/ 19128 h 1288606"/>
                <a:gd name="connsiteX9" fmla="*/ 596623 w 808278"/>
                <a:gd name="connsiteY9" fmla="*/ 115535 h 1288606"/>
                <a:gd name="connsiteX10" fmla="*/ 668876 w 808278"/>
                <a:gd name="connsiteY10" fmla="*/ 268819 h 1288606"/>
                <a:gd name="connsiteX11" fmla="*/ 661393 w 808278"/>
                <a:gd name="connsiteY11" fmla="*/ 460000 h 1288606"/>
                <a:gd name="connsiteX12" fmla="*/ 805560 w 808278"/>
                <a:gd name="connsiteY12" fmla="*/ 465646 h 1288606"/>
                <a:gd name="connsiteX13" fmla="*/ 753309 w 808278"/>
                <a:gd name="connsiteY13" fmla="*/ 491772 h 1288606"/>
                <a:gd name="connsiteX14" fmla="*/ 701057 w 808278"/>
                <a:gd name="connsiteY14" fmla="*/ 570149 h 1288606"/>
                <a:gd name="connsiteX15" fmla="*/ 635743 w 808278"/>
                <a:gd name="connsiteY15" fmla="*/ 622401 h 1288606"/>
                <a:gd name="connsiteX16" fmla="*/ 609617 w 808278"/>
                <a:gd name="connsiteY16" fmla="*/ 661589 h 1288606"/>
                <a:gd name="connsiteX17" fmla="*/ 557366 w 808278"/>
                <a:gd name="connsiteY17" fmla="*/ 700778 h 1288606"/>
                <a:gd name="connsiteX18" fmla="*/ 478989 w 808278"/>
                <a:gd name="connsiteY18" fmla="*/ 753029 h 1288606"/>
                <a:gd name="connsiteX19" fmla="*/ 465926 w 808278"/>
                <a:gd name="connsiteY19" fmla="*/ 831406 h 1288606"/>
                <a:gd name="connsiteX20" fmla="*/ 452863 w 808278"/>
                <a:gd name="connsiteY20" fmla="*/ 870595 h 1288606"/>
                <a:gd name="connsiteX21" fmla="*/ 439800 w 808278"/>
                <a:gd name="connsiteY21" fmla="*/ 922846 h 1288606"/>
                <a:gd name="connsiteX22" fmla="*/ 426737 w 808278"/>
                <a:gd name="connsiteY22" fmla="*/ 1197166 h 1288606"/>
                <a:gd name="connsiteX0" fmla="*/ 74040 w 807193"/>
                <a:gd name="connsiteY0" fmla="*/ 1288606 h 1288606"/>
                <a:gd name="connsiteX1" fmla="*/ 103636 w 807193"/>
                <a:gd name="connsiteY1" fmla="*/ 1062047 h 1288606"/>
                <a:gd name="connsiteX2" fmla="*/ 103567 w 807193"/>
                <a:gd name="connsiteY2" fmla="*/ 913321 h 1288606"/>
                <a:gd name="connsiteX3" fmla="*/ 35668 w 807193"/>
                <a:gd name="connsiteY3" fmla="*/ 690777 h 1288606"/>
                <a:gd name="connsiteX4" fmla="*/ 1242 w 807193"/>
                <a:gd name="connsiteY4" fmla="*/ 282630 h 1288606"/>
                <a:gd name="connsiteX5" fmla="*/ 81048 w 807193"/>
                <a:gd name="connsiteY5" fmla="*/ 83965 h 1288606"/>
                <a:gd name="connsiteX6" fmla="*/ 194055 w 807193"/>
                <a:gd name="connsiteY6" fmla="*/ 17767 h 1288606"/>
                <a:gd name="connsiteX7" fmla="*/ 301007 w 807193"/>
                <a:gd name="connsiteY7" fmla="*/ 10 h 1288606"/>
                <a:gd name="connsiteX8" fmla="*/ 453135 w 807193"/>
                <a:gd name="connsiteY8" fmla="*/ 19128 h 1288606"/>
                <a:gd name="connsiteX9" fmla="*/ 596623 w 807193"/>
                <a:gd name="connsiteY9" fmla="*/ 115535 h 1288606"/>
                <a:gd name="connsiteX10" fmla="*/ 668876 w 807193"/>
                <a:gd name="connsiteY10" fmla="*/ 268819 h 1288606"/>
                <a:gd name="connsiteX11" fmla="*/ 661393 w 807193"/>
                <a:gd name="connsiteY11" fmla="*/ 460000 h 1288606"/>
                <a:gd name="connsiteX12" fmla="*/ 805560 w 807193"/>
                <a:gd name="connsiteY12" fmla="*/ 465646 h 1288606"/>
                <a:gd name="connsiteX13" fmla="*/ 538997 w 807193"/>
                <a:gd name="connsiteY13" fmla="*/ 594166 h 1288606"/>
                <a:gd name="connsiteX14" fmla="*/ 701057 w 807193"/>
                <a:gd name="connsiteY14" fmla="*/ 570149 h 1288606"/>
                <a:gd name="connsiteX15" fmla="*/ 635743 w 807193"/>
                <a:gd name="connsiteY15" fmla="*/ 622401 h 1288606"/>
                <a:gd name="connsiteX16" fmla="*/ 609617 w 807193"/>
                <a:gd name="connsiteY16" fmla="*/ 661589 h 1288606"/>
                <a:gd name="connsiteX17" fmla="*/ 557366 w 807193"/>
                <a:gd name="connsiteY17" fmla="*/ 700778 h 1288606"/>
                <a:gd name="connsiteX18" fmla="*/ 478989 w 807193"/>
                <a:gd name="connsiteY18" fmla="*/ 753029 h 1288606"/>
                <a:gd name="connsiteX19" fmla="*/ 465926 w 807193"/>
                <a:gd name="connsiteY19" fmla="*/ 831406 h 1288606"/>
                <a:gd name="connsiteX20" fmla="*/ 452863 w 807193"/>
                <a:gd name="connsiteY20" fmla="*/ 870595 h 1288606"/>
                <a:gd name="connsiteX21" fmla="*/ 439800 w 807193"/>
                <a:gd name="connsiteY21" fmla="*/ 922846 h 1288606"/>
                <a:gd name="connsiteX22" fmla="*/ 426737 w 807193"/>
                <a:gd name="connsiteY22" fmla="*/ 1197166 h 1288606"/>
                <a:gd name="connsiteX0" fmla="*/ 74040 w 703713"/>
                <a:gd name="connsiteY0" fmla="*/ 1288606 h 1288606"/>
                <a:gd name="connsiteX1" fmla="*/ 103636 w 703713"/>
                <a:gd name="connsiteY1" fmla="*/ 1062047 h 1288606"/>
                <a:gd name="connsiteX2" fmla="*/ 103567 w 703713"/>
                <a:gd name="connsiteY2" fmla="*/ 913321 h 1288606"/>
                <a:gd name="connsiteX3" fmla="*/ 35668 w 703713"/>
                <a:gd name="connsiteY3" fmla="*/ 690777 h 1288606"/>
                <a:gd name="connsiteX4" fmla="*/ 1242 w 703713"/>
                <a:gd name="connsiteY4" fmla="*/ 282630 h 1288606"/>
                <a:gd name="connsiteX5" fmla="*/ 81048 w 703713"/>
                <a:gd name="connsiteY5" fmla="*/ 83965 h 1288606"/>
                <a:gd name="connsiteX6" fmla="*/ 194055 w 703713"/>
                <a:gd name="connsiteY6" fmla="*/ 17767 h 1288606"/>
                <a:gd name="connsiteX7" fmla="*/ 301007 w 703713"/>
                <a:gd name="connsiteY7" fmla="*/ 10 h 1288606"/>
                <a:gd name="connsiteX8" fmla="*/ 453135 w 703713"/>
                <a:gd name="connsiteY8" fmla="*/ 19128 h 1288606"/>
                <a:gd name="connsiteX9" fmla="*/ 596623 w 703713"/>
                <a:gd name="connsiteY9" fmla="*/ 115535 h 1288606"/>
                <a:gd name="connsiteX10" fmla="*/ 668876 w 703713"/>
                <a:gd name="connsiteY10" fmla="*/ 268819 h 1288606"/>
                <a:gd name="connsiteX11" fmla="*/ 661393 w 703713"/>
                <a:gd name="connsiteY11" fmla="*/ 460000 h 1288606"/>
                <a:gd name="connsiteX12" fmla="*/ 565054 w 703713"/>
                <a:gd name="connsiteY12" fmla="*/ 534702 h 1288606"/>
                <a:gd name="connsiteX13" fmla="*/ 538997 w 703713"/>
                <a:gd name="connsiteY13" fmla="*/ 594166 h 1288606"/>
                <a:gd name="connsiteX14" fmla="*/ 701057 w 703713"/>
                <a:gd name="connsiteY14" fmla="*/ 570149 h 1288606"/>
                <a:gd name="connsiteX15" fmla="*/ 635743 w 703713"/>
                <a:gd name="connsiteY15" fmla="*/ 622401 h 1288606"/>
                <a:gd name="connsiteX16" fmla="*/ 609617 w 703713"/>
                <a:gd name="connsiteY16" fmla="*/ 661589 h 1288606"/>
                <a:gd name="connsiteX17" fmla="*/ 557366 w 703713"/>
                <a:gd name="connsiteY17" fmla="*/ 700778 h 1288606"/>
                <a:gd name="connsiteX18" fmla="*/ 478989 w 703713"/>
                <a:gd name="connsiteY18" fmla="*/ 753029 h 1288606"/>
                <a:gd name="connsiteX19" fmla="*/ 465926 w 703713"/>
                <a:gd name="connsiteY19" fmla="*/ 831406 h 1288606"/>
                <a:gd name="connsiteX20" fmla="*/ 452863 w 703713"/>
                <a:gd name="connsiteY20" fmla="*/ 870595 h 1288606"/>
                <a:gd name="connsiteX21" fmla="*/ 439800 w 703713"/>
                <a:gd name="connsiteY21" fmla="*/ 922846 h 1288606"/>
                <a:gd name="connsiteX22" fmla="*/ 426737 w 70371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9617 w 670183"/>
                <a:gd name="connsiteY16" fmla="*/ 661589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57366 w 670183"/>
                <a:gd name="connsiteY17" fmla="*/ 700778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78989 w 670183"/>
                <a:gd name="connsiteY18" fmla="*/ 753029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465926 w 670183"/>
                <a:gd name="connsiteY19" fmla="*/ 831406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52863 w 670183"/>
                <a:gd name="connsiteY20" fmla="*/ 870595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39800 w 670183"/>
                <a:gd name="connsiteY21" fmla="*/ 922846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26737 w 670183"/>
                <a:gd name="connsiteY22" fmla="*/ 1197166 h 1288606"/>
                <a:gd name="connsiteX0" fmla="*/ 74040 w 670183"/>
                <a:gd name="connsiteY0" fmla="*/ 1288606 h 1288606"/>
                <a:gd name="connsiteX1" fmla="*/ 103636 w 670183"/>
                <a:gd name="connsiteY1" fmla="*/ 1062047 h 1288606"/>
                <a:gd name="connsiteX2" fmla="*/ 103567 w 670183"/>
                <a:gd name="connsiteY2" fmla="*/ 913321 h 1288606"/>
                <a:gd name="connsiteX3" fmla="*/ 35668 w 670183"/>
                <a:gd name="connsiteY3" fmla="*/ 690777 h 1288606"/>
                <a:gd name="connsiteX4" fmla="*/ 1242 w 670183"/>
                <a:gd name="connsiteY4" fmla="*/ 282630 h 1288606"/>
                <a:gd name="connsiteX5" fmla="*/ 81048 w 670183"/>
                <a:gd name="connsiteY5" fmla="*/ 83965 h 1288606"/>
                <a:gd name="connsiteX6" fmla="*/ 194055 w 670183"/>
                <a:gd name="connsiteY6" fmla="*/ 17767 h 1288606"/>
                <a:gd name="connsiteX7" fmla="*/ 301007 w 670183"/>
                <a:gd name="connsiteY7" fmla="*/ 10 h 1288606"/>
                <a:gd name="connsiteX8" fmla="*/ 453135 w 670183"/>
                <a:gd name="connsiteY8" fmla="*/ 19128 h 1288606"/>
                <a:gd name="connsiteX9" fmla="*/ 596623 w 670183"/>
                <a:gd name="connsiteY9" fmla="*/ 115535 h 1288606"/>
                <a:gd name="connsiteX10" fmla="*/ 668876 w 670183"/>
                <a:gd name="connsiteY10" fmla="*/ 268819 h 1288606"/>
                <a:gd name="connsiteX11" fmla="*/ 661393 w 670183"/>
                <a:gd name="connsiteY11" fmla="*/ 460000 h 1288606"/>
                <a:gd name="connsiteX12" fmla="*/ 565054 w 670183"/>
                <a:gd name="connsiteY12" fmla="*/ 534702 h 1288606"/>
                <a:gd name="connsiteX13" fmla="*/ 538997 w 670183"/>
                <a:gd name="connsiteY13" fmla="*/ 594166 h 1288606"/>
                <a:gd name="connsiteX14" fmla="*/ 574851 w 670183"/>
                <a:gd name="connsiteY14" fmla="*/ 617774 h 1288606"/>
                <a:gd name="connsiteX15" fmla="*/ 635743 w 670183"/>
                <a:gd name="connsiteY15" fmla="*/ 622401 h 1288606"/>
                <a:gd name="connsiteX16" fmla="*/ 604854 w 670183"/>
                <a:gd name="connsiteY16" fmla="*/ 678257 h 1288606"/>
                <a:gd name="connsiteX17" fmla="*/ 535935 w 670183"/>
                <a:gd name="connsiteY17" fmla="*/ 722210 h 1288606"/>
                <a:gd name="connsiteX18" fmla="*/ 417076 w 670183"/>
                <a:gd name="connsiteY18" fmla="*/ 776841 h 1288606"/>
                <a:gd name="connsiteX19" fmla="*/ 399251 w 670183"/>
                <a:gd name="connsiteY19" fmla="*/ 848075 h 1288606"/>
                <a:gd name="connsiteX20" fmla="*/ 412382 w 670183"/>
                <a:gd name="connsiteY20" fmla="*/ 903933 h 1288606"/>
                <a:gd name="connsiteX21" fmla="*/ 446944 w 670183"/>
                <a:gd name="connsiteY21" fmla="*/ 989521 h 1288606"/>
                <a:gd name="connsiteX22" fmla="*/ 443406 w 670183"/>
                <a:gd name="connsiteY22" fmla="*/ 1225741 h 1288606"/>
                <a:gd name="connsiteX0" fmla="*/ 86486 w 682629"/>
                <a:gd name="connsiteY0" fmla="*/ 1288606 h 1288606"/>
                <a:gd name="connsiteX1" fmla="*/ 116082 w 682629"/>
                <a:gd name="connsiteY1" fmla="*/ 1062047 h 1288606"/>
                <a:gd name="connsiteX2" fmla="*/ 116013 w 682629"/>
                <a:gd name="connsiteY2" fmla="*/ 913321 h 1288606"/>
                <a:gd name="connsiteX3" fmla="*/ 7633 w 682629"/>
                <a:gd name="connsiteY3" fmla="*/ 474083 h 1288606"/>
                <a:gd name="connsiteX4" fmla="*/ 13688 w 682629"/>
                <a:gd name="connsiteY4" fmla="*/ 282630 h 1288606"/>
                <a:gd name="connsiteX5" fmla="*/ 93494 w 682629"/>
                <a:gd name="connsiteY5" fmla="*/ 83965 h 1288606"/>
                <a:gd name="connsiteX6" fmla="*/ 206501 w 682629"/>
                <a:gd name="connsiteY6" fmla="*/ 17767 h 1288606"/>
                <a:gd name="connsiteX7" fmla="*/ 313453 w 682629"/>
                <a:gd name="connsiteY7" fmla="*/ 10 h 1288606"/>
                <a:gd name="connsiteX8" fmla="*/ 465581 w 682629"/>
                <a:gd name="connsiteY8" fmla="*/ 19128 h 1288606"/>
                <a:gd name="connsiteX9" fmla="*/ 609069 w 682629"/>
                <a:gd name="connsiteY9" fmla="*/ 115535 h 1288606"/>
                <a:gd name="connsiteX10" fmla="*/ 681322 w 682629"/>
                <a:gd name="connsiteY10" fmla="*/ 268819 h 1288606"/>
                <a:gd name="connsiteX11" fmla="*/ 673839 w 682629"/>
                <a:gd name="connsiteY11" fmla="*/ 460000 h 1288606"/>
                <a:gd name="connsiteX12" fmla="*/ 577500 w 682629"/>
                <a:gd name="connsiteY12" fmla="*/ 534702 h 1288606"/>
                <a:gd name="connsiteX13" fmla="*/ 551443 w 682629"/>
                <a:gd name="connsiteY13" fmla="*/ 594166 h 1288606"/>
                <a:gd name="connsiteX14" fmla="*/ 587297 w 682629"/>
                <a:gd name="connsiteY14" fmla="*/ 617774 h 1288606"/>
                <a:gd name="connsiteX15" fmla="*/ 648189 w 682629"/>
                <a:gd name="connsiteY15" fmla="*/ 622401 h 1288606"/>
                <a:gd name="connsiteX16" fmla="*/ 617300 w 682629"/>
                <a:gd name="connsiteY16" fmla="*/ 678257 h 1288606"/>
                <a:gd name="connsiteX17" fmla="*/ 548381 w 682629"/>
                <a:gd name="connsiteY17" fmla="*/ 722210 h 1288606"/>
                <a:gd name="connsiteX18" fmla="*/ 429522 w 682629"/>
                <a:gd name="connsiteY18" fmla="*/ 776841 h 1288606"/>
                <a:gd name="connsiteX19" fmla="*/ 411697 w 682629"/>
                <a:gd name="connsiteY19" fmla="*/ 848075 h 1288606"/>
                <a:gd name="connsiteX20" fmla="*/ 424828 w 682629"/>
                <a:gd name="connsiteY20" fmla="*/ 903933 h 1288606"/>
                <a:gd name="connsiteX21" fmla="*/ 459390 w 682629"/>
                <a:gd name="connsiteY21" fmla="*/ 989521 h 1288606"/>
                <a:gd name="connsiteX22" fmla="*/ 455852 w 682629"/>
                <a:gd name="connsiteY22" fmla="*/ 1225741 h 1288606"/>
                <a:gd name="connsiteX0" fmla="*/ 85467 w 681610"/>
                <a:gd name="connsiteY0" fmla="*/ 1288606 h 1288606"/>
                <a:gd name="connsiteX1" fmla="*/ 115063 w 681610"/>
                <a:gd name="connsiteY1" fmla="*/ 1062047 h 1288606"/>
                <a:gd name="connsiteX2" fmla="*/ 114994 w 681610"/>
                <a:gd name="connsiteY2" fmla="*/ 913321 h 1288606"/>
                <a:gd name="connsiteX3" fmla="*/ 6614 w 681610"/>
                <a:gd name="connsiteY3" fmla="*/ 474083 h 1288606"/>
                <a:gd name="connsiteX4" fmla="*/ 12669 w 681610"/>
                <a:gd name="connsiteY4" fmla="*/ 282630 h 1288606"/>
                <a:gd name="connsiteX5" fmla="*/ 92475 w 681610"/>
                <a:gd name="connsiteY5" fmla="*/ 83965 h 1288606"/>
                <a:gd name="connsiteX6" fmla="*/ 205482 w 681610"/>
                <a:gd name="connsiteY6" fmla="*/ 17767 h 1288606"/>
                <a:gd name="connsiteX7" fmla="*/ 312434 w 681610"/>
                <a:gd name="connsiteY7" fmla="*/ 10 h 1288606"/>
                <a:gd name="connsiteX8" fmla="*/ 464562 w 681610"/>
                <a:gd name="connsiteY8" fmla="*/ 19128 h 1288606"/>
                <a:gd name="connsiteX9" fmla="*/ 608050 w 681610"/>
                <a:gd name="connsiteY9" fmla="*/ 115535 h 1288606"/>
                <a:gd name="connsiteX10" fmla="*/ 680303 w 681610"/>
                <a:gd name="connsiteY10" fmla="*/ 268819 h 1288606"/>
                <a:gd name="connsiteX11" fmla="*/ 672820 w 681610"/>
                <a:gd name="connsiteY11" fmla="*/ 460000 h 1288606"/>
                <a:gd name="connsiteX12" fmla="*/ 576481 w 681610"/>
                <a:gd name="connsiteY12" fmla="*/ 534702 h 1288606"/>
                <a:gd name="connsiteX13" fmla="*/ 550424 w 681610"/>
                <a:gd name="connsiteY13" fmla="*/ 594166 h 1288606"/>
                <a:gd name="connsiteX14" fmla="*/ 586278 w 681610"/>
                <a:gd name="connsiteY14" fmla="*/ 617774 h 1288606"/>
                <a:gd name="connsiteX15" fmla="*/ 647170 w 681610"/>
                <a:gd name="connsiteY15" fmla="*/ 622401 h 1288606"/>
                <a:gd name="connsiteX16" fmla="*/ 616281 w 681610"/>
                <a:gd name="connsiteY16" fmla="*/ 678257 h 1288606"/>
                <a:gd name="connsiteX17" fmla="*/ 547362 w 681610"/>
                <a:gd name="connsiteY17" fmla="*/ 722210 h 1288606"/>
                <a:gd name="connsiteX18" fmla="*/ 428503 w 681610"/>
                <a:gd name="connsiteY18" fmla="*/ 776841 h 1288606"/>
                <a:gd name="connsiteX19" fmla="*/ 410678 w 681610"/>
                <a:gd name="connsiteY19" fmla="*/ 848075 h 1288606"/>
                <a:gd name="connsiteX20" fmla="*/ 423809 w 681610"/>
                <a:gd name="connsiteY20" fmla="*/ 903933 h 1288606"/>
                <a:gd name="connsiteX21" fmla="*/ 458371 w 681610"/>
                <a:gd name="connsiteY21" fmla="*/ 989521 h 1288606"/>
                <a:gd name="connsiteX22" fmla="*/ 454833 w 681610"/>
                <a:gd name="connsiteY22" fmla="*/ 1225741 h 1288606"/>
                <a:gd name="connsiteX0" fmla="*/ 95504 w 691647"/>
                <a:gd name="connsiteY0" fmla="*/ 1288606 h 1288606"/>
                <a:gd name="connsiteX1" fmla="*/ 125100 w 691647"/>
                <a:gd name="connsiteY1" fmla="*/ 1062047 h 1288606"/>
                <a:gd name="connsiteX2" fmla="*/ 125031 w 691647"/>
                <a:gd name="connsiteY2" fmla="*/ 913321 h 1288606"/>
                <a:gd name="connsiteX3" fmla="*/ 16651 w 691647"/>
                <a:gd name="connsiteY3" fmla="*/ 474083 h 1288606"/>
                <a:gd name="connsiteX4" fmla="*/ 6037 w 691647"/>
                <a:gd name="connsiteY4" fmla="*/ 249293 h 1288606"/>
                <a:gd name="connsiteX5" fmla="*/ 102512 w 691647"/>
                <a:gd name="connsiteY5" fmla="*/ 83965 h 1288606"/>
                <a:gd name="connsiteX6" fmla="*/ 215519 w 691647"/>
                <a:gd name="connsiteY6" fmla="*/ 17767 h 1288606"/>
                <a:gd name="connsiteX7" fmla="*/ 322471 w 691647"/>
                <a:gd name="connsiteY7" fmla="*/ 10 h 1288606"/>
                <a:gd name="connsiteX8" fmla="*/ 474599 w 691647"/>
                <a:gd name="connsiteY8" fmla="*/ 19128 h 1288606"/>
                <a:gd name="connsiteX9" fmla="*/ 618087 w 691647"/>
                <a:gd name="connsiteY9" fmla="*/ 115535 h 1288606"/>
                <a:gd name="connsiteX10" fmla="*/ 690340 w 691647"/>
                <a:gd name="connsiteY10" fmla="*/ 268819 h 1288606"/>
                <a:gd name="connsiteX11" fmla="*/ 682857 w 691647"/>
                <a:gd name="connsiteY11" fmla="*/ 460000 h 1288606"/>
                <a:gd name="connsiteX12" fmla="*/ 586518 w 691647"/>
                <a:gd name="connsiteY12" fmla="*/ 534702 h 1288606"/>
                <a:gd name="connsiteX13" fmla="*/ 560461 w 691647"/>
                <a:gd name="connsiteY13" fmla="*/ 594166 h 1288606"/>
                <a:gd name="connsiteX14" fmla="*/ 596315 w 691647"/>
                <a:gd name="connsiteY14" fmla="*/ 617774 h 1288606"/>
                <a:gd name="connsiteX15" fmla="*/ 657207 w 691647"/>
                <a:gd name="connsiteY15" fmla="*/ 622401 h 1288606"/>
                <a:gd name="connsiteX16" fmla="*/ 626318 w 691647"/>
                <a:gd name="connsiteY16" fmla="*/ 678257 h 1288606"/>
                <a:gd name="connsiteX17" fmla="*/ 557399 w 691647"/>
                <a:gd name="connsiteY17" fmla="*/ 722210 h 1288606"/>
                <a:gd name="connsiteX18" fmla="*/ 438540 w 691647"/>
                <a:gd name="connsiteY18" fmla="*/ 776841 h 1288606"/>
                <a:gd name="connsiteX19" fmla="*/ 420715 w 691647"/>
                <a:gd name="connsiteY19" fmla="*/ 848075 h 1288606"/>
                <a:gd name="connsiteX20" fmla="*/ 433846 w 691647"/>
                <a:gd name="connsiteY20" fmla="*/ 903933 h 1288606"/>
                <a:gd name="connsiteX21" fmla="*/ 468408 w 691647"/>
                <a:gd name="connsiteY21" fmla="*/ 989521 h 1288606"/>
                <a:gd name="connsiteX22" fmla="*/ 464870 w 691647"/>
                <a:gd name="connsiteY22" fmla="*/ 1225741 h 1288606"/>
                <a:gd name="connsiteX0" fmla="*/ 112033 w 708176"/>
                <a:gd name="connsiteY0" fmla="*/ 1288606 h 1288606"/>
                <a:gd name="connsiteX1" fmla="*/ 141629 w 708176"/>
                <a:gd name="connsiteY1" fmla="*/ 1062047 h 1288606"/>
                <a:gd name="connsiteX2" fmla="*/ 141560 w 708176"/>
                <a:gd name="connsiteY2" fmla="*/ 913321 h 1288606"/>
                <a:gd name="connsiteX3" fmla="*/ 33180 w 708176"/>
                <a:gd name="connsiteY3" fmla="*/ 474083 h 1288606"/>
                <a:gd name="connsiteX4" fmla="*/ 3516 w 708176"/>
                <a:gd name="connsiteY4" fmla="*/ 249293 h 1288606"/>
                <a:gd name="connsiteX5" fmla="*/ 119041 w 708176"/>
                <a:gd name="connsiteY5" fmla="*/ 83965 h 1288606"/>
                <a:gd name="connsiteX6" fmla="*/ 232048 w 708176"/>
                <a:gd name="connsiteY6" fmla="*/ 17767 h 1288606"/>
                <a:gd name="connsiteX7" fmla="*/ 339000 w 708176"/>
                <a:gd name="connsiteY7" fmla="*/ 10 h 1288606"/>
                <a:gd name="connsiteX8" fmla="*/ 491128 w 708176"/>
                <a:gd name="connsiteY8" fmla="*/ 19128 h 1288606"/>
                <a:gd name="connsiteX9" fmla="*/ 634616 w 708176"/>
                <a:gd name="connsiteY9" fmla="*/ 115535 h 1288606"/>
                <a:gd name="connsiteX10" fmla="*/ 706869 w 708176"/>
                <a:gd name="connsiteY10" fmla="*/ 268819 h 1288606"/>
                <a:gd name="connsiteX11" fmla="*/ 699386 w 708176"/>
                <a:gd name="connsiteY11" fmla="*/ 460000 h 1288606"/>
                <a:gd name="connsiteX12" fmla="*/ 603047 w 708176"/>
                <a:gd name="connsiteY12" fmla="*/ 534702 h 1288606"/>
                <a:gd name="connsiteX13" fmla="*/ 576990 w 708176"/>
                <a:gd name="connsiteY13" fmla="*/ 594166 h 1288606"/>
                <a:gd name="connsiteX14" fmla="*/ 612844 w 708176"/>
                <a:gd name="connsiteY14" fmla="*/ 617774 h 1288606"/>
                <a:gd name="connsiteX15" fmla="*/ 673736 w 708176"/>
                <a:gd name="connsiteY15" fmla="*/ 622401 h 1288606"/>
                <a:gd name="connsiteX16" fmla="*/ 642847 w 708176"/>
                <a:gd name="connsiteY16" fmla="*/ 678257 h 1288606"/>
                <a:gd name="connsiteX17" fmla="*/ 573928 w 708176"/>
                <a:gd name="connsiteY17" fmla="*/ 722210 h 1288606"/>
                <a:gd name="connsiteX18" fmla="*/ 455069 w 708176"/>
                <a:gd name="connsiteY18" fmla="*/ 776841 h 1288606"/>
                <a:gd name="connsiteX19" fmla="*/ 437244 w 708176"/>
                <a:gd name="connsiteY19" fmla="*/ 848075 h 1288606"/>
                <a:gd name="connsiteX20" fmla="*/ 450375 w 708176"/>
                <a:gd name="connsiteY20" fmla="*/ 903933 h 1288606"/>
                <a:gd name="connsiteX21" fmla="*/ 484937 w 708176"/>
                <a:gd name="connsiteY21" fmla="*/ 989521 h 1288606"/>
                <a:gd name="connsiteX22" fmla="*/ 481399 w 708176"/>
                <a:gd name="connsiteY22" fmla="*/ 1225741 h 1288606"/>
                <a:gd name="connsiteX0" fmla="*/ 109635 w 705778"/>
                <a:gd name="connsiteY0" fmla="*/ 1288612 h 1288612"/>
                <a:gd name="connsiteX1" fmla="*/ 139231 w 705778"/>
                <a:gd name="connsiteY1" fmla="*/ 1062053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09635 w 705778"/>
                <a:gd name="connsiteY0" fmla="*/ 1288612 h 1288612"/>
                <a:gd name="connsiteX1" fmla="*/ 172568 w 705778"/>
                <a:gd name="connsiteY1" fmla="*/ 1026335 h 1288612"/>
                <a:gd name="connsiteX2" fmla="*/ 139162 w 705778"/>
                <a:gd name="connsiteY2" fmla="*/ 913327 h 1288612"/>
                <a:gd name="connsiteX3" fmla="*/ 30782 w 705778"/>
                <a:gd name="connsiteY3" fmla="*/ 474089 h 1288612"/>
                <a:gd name="connsiteX4" fmla="*/ 1118 w 705778"/>
                <a:gd name="connsiteY4" fmla="*/ 249299 h 1288612"/>
                <a:gd name="connsiteX5" fmla="*/ 71400 w 705778"/>
                <a:gd name="connsiteY5" fmla="*/ 95877 h 1288612"/>
                <a:gd name="connsiteX6" fmla="*/ 229650 w 705778"/>
                <a:gd name="connsiteY6" fmla="*/ 17773 h 1288612"/>
                <a:gd name="connsiteX7" fmla="*/ 336602 w 705778"/>
                <a:gd name="connsiteY7" fmla="*/ 16 h 1288612"/>
                <a:gd name="connsiteX8" fmla="*/ 488730 w 705778"/>
                <a:gd name="connsiteY8" fmla="*/ 19134 h 1288612"/>
                <a:gd name="connsiteX9" fmla="*/ 632218 w 705778"/>
                <a:gd name="connsiteY9" fmla="*/ 115541 h 1288612"/>
                <a:gd name="connsiteX10" fmla="*/ 704471 w 705778"/>
                <a:gd name="connsiteY10" fmla="*/ 268825 h 1288612"/>
                <a:gd name="connsiteX11" fmla="*/ 696988 w 705778"/>
                <a:gd name="connsiteY11" fmla="*/ 460006 h 1288612"/>
                <a:gd name="connsiteX12" fmla="*/ 600649 w 705778"/>
                <a:gd name="connsiteY12" fmla="*/ 534708 h 1288612"/>
                <a:gd name="connsiteX13" fmla="*/ 574592 w 705778"/>
                <a:gd name="connsiteY13" fmla="*/ 594172 h 1288612"/>
                <a:gd name="connsiteX14" fmla="*/ 610446 w 705778"/>
                <a:gd name="connsiteY14" fmla="*/ 617780 h 1288612"/>
                <a:gd name="connsiteX15" fmla="*/ 671338 w 705778"/>
                <a:gd name="connsiteY15" fmla="*/ 622407 h 1288612"/>
                <a:gd name="connsiteX16" fmla="*/ 640449 w 705778"/>
                <a:gd name="connsiteY16" fmla="*/ 678263 h 1288612"/>
                <a:gd name="connsiteX17" fmla="*/ 571530 w 705778"/>
                <a:gd name="connsiteY17" fmla="*/ 722216 h 1288612"/>
                <a:gd name="connsiteX18" fmla="*/ 452671 w 705778"/>
                <a:gd name="connsiteY18" fmla="*/ 776847 h 1288612"/>
                <a:gd name="connsiteX19" fmla="*/ 434846 w 705778"/>
                <a:gd name="connsiteY19" fmla="*/ 848081 h 1288612"/>
                <a:gd name="connsiteX20" fmla="*/ 447977 w 705778"/>
                <a:gd name="connsiteY20" fmla="*/ 903939 h 1288612"/>
                <a:gd name="connsiteX21" fmla="*/ 482539 w 705778"/>
                <a:gd name="connsiteY21" fmla="*/ 989527 h 1288612"/>
                <a:gd name="connsiteX22" fmla="*/ 479001 w 705778"/>
                <a:gd name="connsiteY22" fmla="*/ 1225747 h 1288612"/>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72568 w 705778"/>
                <a:gd name="connsiteY1" fmla="*/ 1026335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39162 w 705778"/>
                <a:gd name="connsiteY2" fmla="*/ 913327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30782 w 705778"/>
                <a:gd name="connsiteY3" fmla="*/ 474089 h 1225747"/>
                <a:gd name="connsiteX4" fmla="*/ 1118 w 705778"/>
                <a:gd name="connsiteY4" fmla="*/ 249299 h 1225747"/>
                <a:gd name="connsiteX5" fmla="*/ 71400 w 705778"/>
                <a:gd name="connsiteY5" fmla="*/ 95877 h 1225747"/>
                <a:gd name="connsiteX6" fmla="*/ 229650 w 705778"/>
                <a:gd name="connsiteY6" fmla="*/ 17773 h 1225747"/>
                <a:gd name="connsiteX7" fmla="*/ 336602 w 705778"/>
                <a:gd name="connsiteY7" fmla="*/ 16 h 1225747"/>
                <a:gd name="connsiteX8" fmla="*/ 488730 w 705778"/>
                <a:gd name="connsiteY8" fmla="*/ 19134 h 1225747"/>
                <a:gd name="connsiteX9" fmla="*/ 632218 w 705778"/>
                <a:gd name="connsiteY9" fmla="*/ 115541 h 1225747"/>
                <a:gd name="connsiteX10" fmla="*/ 704471 w 705778"/>
                <a:gd name="connsiteY10" fmla="*/ 268825 h 1225747"/>
                <a:gd name="connsiteX11" fmla="*/ 696988 w 705778"/>
                <a:gd name="connsiteY11" fmla="*/ 460006 h 1225747"/>
                <a:gd name="connsiteX12" fmla="*/ 600649 w 705778"/>
                <a:gd name="connsiteY12" fmla="*/ 534708 h 1225747"/>
                <a:gd name="connsiteX13" fmla="*/ 574592 w 705778"/>
                <a:gd name="connsiteY13" fmla="*/ 594172 h 1225747"/>
                <a:gd name="connsiteX14" fmla="*/ 610446 w 705778"/>
                <a:gd name="connsiteY14" fmla="*/ 617780 h 1225747"/>
                <a:gd name="connsiteX15" fmla="*/ 671338 w 705778"/>
                <a:gd name="connsiteY15" fmla="*/ 622407 h 1225747"/>
                <a:gd name="connsiteX16" fmla="*/ 640449 w 705778"/>
                <a:gd name="connsiteY16" fmla="*/ 678263 h 1225747"/>
                <a:gd name="connsiteX17" fmla="*/ 571530 w 705778"/>
                <a:gd name="connsiteY17" fmla="*/ 722216 h 1225747"/>
                <a:gd name="connsiteX18" fmla="*/ 452671 w 705778"/>
                <a:gd name="connsiteY18" fmla="*/ 776847 h 1225747"/>
                <a:gd name="connsiteX19" fmla="*/ 434846 w 705778"/>
                <a:gd name="connsiteY19" fmla="*/ 848081 h 1225747"/>
                <a:gd name="connsiteX20" fmla="*/ 447977 w 705778"/>
                <a:gd name="connsiteY20" fmla="*/ 903939 h 1225747"/>
                <a:gd name="connsiteX21" fmla="*/ 482539 w 705778"/>
                <a:gd name="connsiteY21" fmla="*/ 989527 h 1225747"/>
                <a:gd name="connsiteX22" fmla="*/ 479001 w 705778"/>
                <a:gd name="connsiteY22"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76707 w 705778"/>
                <a:gd name="connsiteY3" fmla="*/ 637511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4879 w 705778"/>
                <a:gd name="connsiteY0" fmla="*/ 1164787 h 1225747"/>
                <a:gd name="connsiteX1" fmla="*/ 184474 w 705778"/>
                <a:gd name="connsiteY1" fmla="*/ 1021572 h 1225747"/>
                <a:gd name="connsiteX2" fmla="*/ 146306 w 705778"/>
                <a:gd name="connsiteY2" fmla="*/ 853796 h 1225747"/>
                <a:gd name="connsiteX3" fmla="*/ 102900 w 705778"/>
                <a:gd name="connsiteY3" fmla="*/ 635130 h 1225747"/>
                <a:gd name="connsiteX4" fmla="*/ 30782 w 705778"/>
                <a:gd name="connsiteY4" fmla="*/ 474089 h 1225747"/>
                <a:gd name="connsiteX5" fmla="*/ 1118 w 705778"/>
                <a:gd name="connsiteY5" fmla="*/ 249299 h 1225747"/>
                <a:gd name="connsiteX6" fmla="*/ 71400 w 705778"/>
                <a:gd name="connsiteY6" fmla="*/ 95877 h 1225747"/>
                <a:gd name="connsiteX7" fmla="*/ 229650 w 705778"/>
                <a:gd name="connsiteY7" fmla="*/ 17773 h 1225747"/>
                <a:gd name="connsiteX8" fmla="*/ 336602 w 705778"/>
                <a:gd name="connsiteY8" fmla="*/ 16 h 1225747"/>
                <a:gd name="connsiteX9" fmla="*/ 488730 w 705778"/>
                <a:gd name="connsiteY9" fmla="*/ 19134 h 1225747"/>
                <a:gd name="connsiteX10" fmla="*/ 632218 w 705778"/>
                <a:gd name="connsiteY10" fmla="*/ 115541 h 1225747"/>
                <a:gd name="connsiteX11" fmla="*/ 704471 w 705778"/>
                <a:gd name="connsiteY11" fmla="*/ 268825 h 1225747"/>
                <a:gd name="connsiteX12" fmla="*/ 696988 w 705778"/>
                <a:gd name="connsiteY12" fmla="*/ 460006 h 1225747"/>
                <a:gd name="connsiteX13" fmla="*/ 600649 w 705778"/>
                <a:gd name="connsiteY13" fmla="*/ 534708 h 1225747"/>
                <a:gd name="connsiteX14" fmla="*/ 574592 w 705778"/>
                <a:gd name="connsiteY14" fmla="*/ 594172 h 1225747"/>
                <a:gd name="connsiteX15" fmla="*/ 610446 w 705778"/>
                <a:gd name="connsiteY15" fmla="*/ 617780 h 1225747"/>
                <a:gd name="connsiteX16" fmla="*/ 671338 w 705778"/>
                <a:gd name="connsiteY16" fmla="*/ 622407 h 1225747"/>
                <a:gd name="connsiteX17" fmla="*/ 640449 w 705778"/>
                <a:gd name="connsiteY17" fmla="*/ 678263 h 1225747"/>
                <a:gd name="connsiteX18" fmla="*/ 571530 w 705778"/>
                <a:gd name="connsiteY18" fmla="*/ 722216 h 1225747"/>
                <a:gd name="connsiteX19" fmla="*/ 452671 w 705778"/>
                <a:gd name="connsiteY19" fmla="*/ 776847 h 1225747"/>
                <a:gd name="connsiteX20" fmla="*/ 434846 w 705778"/>
                <a:gd name="connsiteY20" fmla="*/ 848081 h 1225747"/>
                <a:gd name="connsiteX21" fmla="*/ 447977 w 705778"/>
                <a:gd name="connsiteY21" fmla="*/ 903939 h 1225747"/>
                <a:gd name="connsiteX22" fmla="*/ 482539 w 705778"/>
                <a:gd name="connsiteY22" fmla="*/ 989527 h 1225747"/>
                <a:gd name="connsiteX23" fmla="*/ 479001 w 705778"/>
                <a:gd name="connsiteY23" fmla="*/ 1225747 h 1225747"/>
                <a:gd name="connsiteX0" fmla="*/ 156743 w 707642"/>
                <a:gd name="connsiteY0" fmla="*/ 1164787 h 1225747"/>
                <a:gd name="connsiteX1" fmla="*/ 186338 w 707642"/>
                <a:gd name="connsiteY1" fmla="*/ 1021572 h 1225747"/>
                <a:gd name="connsiteX2" fmla="*/ 148170 w 707642"/>
                <a:gd name="connsiteY2" fmla="*/ 853796 h 1225747"/>
                <a:gd name="connsiteX3" fmla="*/ 104764 w 707642"/>
                <a:gd name="connsiteY3" fmla="*/ 635130 h 1225747"/>
                <a:gd name="connsiteX4" fmla="*/ 18359 w 707642"/>
                <a:gd name="connsiteY4" fmla="*/ 447895 h 1225747"/>
                <a:gd name="connsiteX5" fmla="*/ 2982 w 707642"/>
                <a:gd name="connsiteY5" fmla="*/ 249299 h 1225747"/>
                <a:gd name="connsiteX6" fmla="*/ 73264 w 707642"/>
                <a:gd name="connsiteY6" fmla="*/ 95877 h 1225747"/>
                <a:gd name="connsiteX7" fmla="*/ 231514 w 707642"/>
                <a:gd name="connsiteY7" fmla="*/ 17773 h 1225747"/>
                <a:gd name="connsiteX8" fmla="*/ 338466 w 707642"/>
                <a:gd name="connsiteY8" fmla="*/ 16 h 1225747"/>
                <a:gd name="connsiteX9" fmla="*/ 490594 w 707642"/>
                <a:gd name="connsiteY9" fmla="*/ 19134 h 1225747"/>
                <a:gd name="connsiteX10" fmla="*/ 634082 w 707642"/>
                <a:gd name="connsiteY10" fmla="*/ 115541 h 1225747"/>
                <a:gd name="connsiteX11" fmla="*/ 706335 w 707642"/>
                <a:gd name="connsiteY11" fmla="*/ 268825 h 1225747"/>
                <a:gd name="connsiteX12" fmla="*/ 698852 w 707642"/>
                <a:gd name="connsiteY12" fmla="*/ 460006 h 1225747"/>
                <a:gd name="connsiteX13" fmla="*/ 602513 w 707642"/>
                <a:gd name="connsiteY13" fmla="*/ 534708 h 1225747"/>
                <a:gd name="connsiteX14" fmla="*/ 576456 w 707642"/>
                <a:gd name="connsiteY14" fmla="*/ 594172 h 1225747"/>
                <a:gd name="connsiteX15" fmla="*/ 612310 w 707642"/>
                <a:gd name="connsiteY15" fmla="*/ 617780 h 1225747"/>
                <a:gd name="connsiteX16" fmla="*/ 673202 w 707642"/>
                <a:gd name="connsiteY16" fmla="*/ 622407 h 1225747"/>
                <a:gd name="connsiteX17" fmla="*/ 642313 w 707642"/>
                <a:gd name="connsiteY17" fmla="*/ 678263 h 1225747"/>
                <a:gd name="connsiteX18" fmla="*/ 573394 w 707642"/>
                <a:gd name="connsiteY18" fmla="*/ 722216 h 1225747"/>
                <a:gd name="connsiteX19" fmla="*/ 454535 w 707642"/>
                <a:gd name="connsiteY19" fmla="*/ 776847 h 1225747"/>
                <a:gd name="connsiteX20" fmla="*/ 436710 w 707642"/>
                <a:gd name="connsiteY20" fmla="*/ 848081 h 1225747"/>
                <a:gd name="connsiteX21" fmla="*/ 449841 w 707642"/>
                <a:gd name="connsiteY21" fmla="*/ 903939 h 1225747"/>
                <a:gd name="connsiteX22" fmla="*/ 484403 w 707642"/>
                <a:gd name="connsiteY22" fmla="*/ 989527 h 1225747"/>
                <a:gd name="connsiteX23" fmla="*/ 480865 w 707642"/>
                <a:gd name="connsiteY23" fmla="*/ 1225747 h 1225747"/>
                <a:gd name="connsiteX0" fmla="*/ 161688 w 712587"/>
                <a:gd name="connsiteY0" fmla="*/ 1164787 h 1225747"/>
                <a:gd name="connsiteX1" fmla="*/ 191283 w 712587"/>
                <a:gd name="connsiteY1" fmla="*/ 1021572 h 1225747"/>
                <a:gd name="connsiteX2" fmla="*/ 153115 w 712587"/>
                <a:gd name="connsiteY2" fmla="*/ 853796 h 1225747"/>
                <a:gd name="connsiteX3" fmla="*/ 109709 w 712587"/>
                <a:gd name="connsiteY3" fmla="*/ 635130 h 1225747"/>
                <a:gd name="connsiteX4" fmla="*/ 23304 w 712587"/>
                <a:gd name="connsiteY4" fmla="*/ 447895 h 1225747"/>
                <a:gd name="connsiteX5" fmla="*/ 7927 w 712587"/>
                <a:gd name="connsiteY5" fmla="*/ 249299 h 1225747"/>
                <a:gd name="connsiteX6" fmla="*/ 78209 w 712587"/>
                <a:gd name="connsiteY6" fmla="*/ 95877 h 1225747"/>
                <a:gd name="connsiteX7" fmla="*/ 236459 w 712587"/>
                <a:gd name="connsiteY7" fmla="*/ 17773 h 1225747"/>
                <a:gd name="connsiteX8" fmla="*/ 343411 w 712587"/>
                <a:gd name="connsiteY8" fmla="*/ 16 h 1225747"/>
                <a:gd name="connsiteX9" fmla="*/ 495539 w 712587"/>
                <a:gd name="connsiteY9" fmla="*/ 19134 h 1225747"/>
                <a:gd name="connsiteX10" fmla="*/ 639027 w 712587"/>
                <a:gd name="connsiteY10" fmla="*/ 115541 h 1225747"/>
                <a:gd name="connsiteX11" fmla="*/ 711280 w 712587"/>
                <a:gd name="connsiteY11" fmla="*/ 268825 h 1225747"/>
                <a:gd name="connsiteX12" fmla="*/ 703797 w 712587"/>
                <a:gd name="connsiteY12" fmla="*/ 460006 h 1225747"/>
                <a:gd name="connsiteX13" fmla="*/ 607458 w 712587"/>
                <a:gd name="connsiteY13" fmla="*/ 534708 h 1225747"/>
                <a:gd name="connsiteX14" fmla="*/ 581401 w 712587"/>
                <a:gd name="connsiteY14" fmla="*/ 594172 h 1225747"/>
                <a:gd name="connsiteX15" fmla="*/ 617255 w 712587"/>
                <a:gd name="connsiteY15" fmla="*/ 617780 h 1225747"/>
                <a:gd name="connsiteX16" fmla="*/ 678147 w 712587"/>
                <a:gd name="connsiteY16" fmla="*/ 622407 h 1225747"/>
                <a:gd name="connsiteX17" fmla="*/ 647258 w 712587"/>
                <a:gd name="connsiteY17" fmla="*/ 678263 h 1225747"/>
                <a:gd name="connsiteX18" fmla="*/ 578339 w 712587"/>
                <a:gd name="connsiteY18" fmla="*/ 722216 h 1225747"/>
                <a:gd name="connsiteX19" fmla="*/ 459480 w 712587"/>
                <a:gd name="connsiteY19" fmla="*/ 776847 h 1225747"/>
                <a:gd name="connsiteX20" fmla="*/ 441655 w 712587"/>
                <a:gd name="connsiteY20" fmla="*/ 848081 h 1225747"/>
                <a:gd name="connsiteX21" fmla="*/ 454786 w 712587"/>
                <a:gd name="connsiteY21" fmla="*/ 903939 h 1225747"/>
                <a:gd name="connsiteX22" fmla="*/ 489348 w 712587"/>
                <a:gd name="connsiteY22" fmla="*/ 989527 h 1225747"/>
                <a:gd name="connsiteX23" fmla="*/ 485810 w 712587"/>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5125 w 708003"/>
                <a:gd name="connsiteY3" fmla="*/ 635130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12671 w 708003"/>
                <a:gd name="connsiteY15" fmla="*/ 617780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76817 w 708003"/>
                <a:gd name="connsiteY14" fmla="*/ 594172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0006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02874 w 708003"/>
                <a:gd name="connsiteY13" fmla="*/ 534708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67150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24305 w 708003"/>
                <a:gd name="connsiteY13" fmla="*/ 529946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29339 w 708003"/>
                <a:gd name="connsiteY15" fmla="*/ 601111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54896 w 708003"/>
                <a:gd name="connsiteY19" fmla="*/ 776847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37071 w 708003"/>
                <a:gd name="connsiteY20" fmla="*/ 848081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50202 w 708003"/>
                <a:gd name="connsiteY21" fmla="*/ 903939 h 1225747"/>
                <a:gd name="connsiteX22" fmla="*/ 484764 w 708003"/>
                <a:gd name="connsiteY22" fmla="*/ 989527 h 1225747"/>
                <a:gd name="connsiteX23" fmla="*/ 481226 w 708003"/>
                <a:gd name="connsiteY23" fmla="*/ 1225747 h 1225747"/>
                <a:gd name="connsiteX0" fmla="*/ 157104 w 708003"/>
                <a:gd name="connsiteY0" fmla="*/ 1164787 h 1225747"/>
                <a:gd name="connsiteX1" fmla="*/ 186699 w 708003"/>
                <a:gd name="connsiteY1" fmla="*/ 1021572 h 1225747"/>
                <a:gd name="connsiteX2" fmla="*/ 148531 w 708003"/>
                <a:gd name="connsiteY2" fmla="*/ 853796 h 1225747"/>
                <a:gd name="connsiteX3" fmla="*/ 109888 w 708003"/>
                <a:gd name="connsiteY3" fmla="*/ 723236 h 1225747"/>
                <a:gd name="connsiteX4" fmla="*/ 30627 w 708003"/>
                <a:gd name="connsiteY4" fmla="*/ 485995 h 1225747"/>
                <a:gd name="connsiteX5" fmla="*/ 3343 w 708003"/>
                <a:gd name="connsiteY5" fmla="*/ 249299 h 1225747"/>
                <a:gd name="connsiteX6" fmla="*/ 73625 w 708003"/>
                <a:gd name="connsiteY6" fmla="*/ 95877 h 1225747"/>
                <a:gd name="connsiteX7" fmla="*/ 231875 w 708003"/>
                <a:gd name="connsiteY7" fmla="*/ 17773 h 1225747"/>
                <a:gd name="connsiteX8" fmla="*/ 338827 w 708003"/>
                <a:gd name="connsiteY8" fmla="*/ 16 h 1225747"/>
                <a:gd name="connsiteX9" fmla="*/ 490955 w 708003"/>
                <a:gd name="connsiteY9" fmla="*/ 19134 h 1225747"/>
                <a:gd name="connsiteX10" fmla="*/ 634443 w 708003"/>
                <a:gd name="connsiteY10" fmla="*/ 115541 h 1225747"/>
                <a:gd name="connsiteX11" fmla="*/ 706696 w 708003"/>
                <a:gd name="connsiteY11" fmla="*/ 268825 h 1225747"/>
                <a:gd name="connsiteX12" fmla="*/ 699213 w 708003"/>
                <a:gd name="connsiteY12" fmla="*/ 498107 h 1225747"/>
                <a:gd name="connsiteX13" fmla="*/ 617161 w 708003"/>
                <a:gd name="connsiteY13" fmla="*/ 541852 h 1225747"/>
                <a:gd name="connsiteX14" fmla="*/ 569673 w 708003"/>
                <a:gd name="connsiteY14" fmla="*/ 570360 h 1225747"/>
                <a:gd name="connsiteX15" fmla="*/ 634101 w 708003"/>
                <a:gd name="connsiteY15" fmla="*/ 589205 h 1225747"/>
                <a:gd name="connsiteX16" fmla="*/ 673563 w 708003"/>
                <a:gd name="connsiteY16" fmla="*/ 622407 h 1225747"/>
                <a:gd name="connsiteX17" fmla="*/ 642674 w 708003"/>
                <a:gd name="connsiteY17" fmla="*/ 678263 h 1225747"/>
                <a:gd name="connsiteX18" fmla="*/ 573755 w 708003"/>
                <a:gd name="connsiteY18" fmla="*/ 722216 h 1225747"/>
                <a:gd name="connsiteX19" fmla="*/ 492996 w 708003"/>
                <a:gd name="connsiteY19" fmla="*/ 774466 h 1225747"/>
                <a:gd name="connsiteX20" fmla="*/ 482315 w 708003"/>
                <a:gd name="connsiteY20" fmla="*/ 850462 h 1225747"/>
                <a:gd name="connsiteX21" fmla="*/ 474015 w 708003"/>
                <a:gd name="connsiteY21" fmla="*/ 913464 h 1225747"/>
                <a:gd name="connsiteX22" fmla="*/ 484764 w 708003"/>
                <a:gd name="connsiteY22" fmla="*/ 989527 h 1225747"/>
                <a:gd name="connsiteX23" fmla="*/ 481226 w 708003"/>
                <a:gd name="connsiteY23" fmla="*/ 1225747 h 122574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70360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 name="connsiteX0" fmla="*/ 157104 w 708003"/>
                <a:gd name="connsiteY0" fmla="*/ 1164787 h 1164787"/>
                <a:gd name="connsiteX1" fmla="*/ 186699 w 708003"/>
                <a:gd name="connsiteY1" fmla="*/ 1021572 h 1164787"/>
                <a:gd name="connsiteX2" fmla="*/ 148531 w 708003"/>
                <a:gd name="connsiteY2" fmla="*/ 853796 h 1164787"/>
                <a:gd name="connsiteX3" fmla="*/ 109888 w 708003"/>
                <a:gd name="connsiteY3" fmla="*/ 723236 h 1164787"/>
                <a:gd name="connsiteX4" fmla="*/ 30627 w 708003"/>
                <a:gd name="connsiteY4" fmla="*/ 485995 h 1164787"/>
                <a:gd name="connsiteX5" fmla="*/ 3343 w 708003"/>
                <a:gd name="connsiteY5" fmla="*/ 249299 h 1164787"/>
                <a:gd name="connsiteX6" fmla="*/ 73625 w 708003"/>
                <a:gd name="connsiteY6" fmla="*/ 95877 h 1164787"/>
                <a:gd name="connsiteX7" fmla="*/ 231875 w 708003"/>
                <a:gd name="connsiteY7" fmla="*/ 17773 h 1164787"/>
                <a:gd name="connsiteX8" fmla="*/ 338827 w 708003"/>
                <a:gd name="connsiteY8" fmla="*/ 16 h 1164787"/>
                <a:gd name="connsiteX9" fmla="*/ 490955 w 708003"/>
                <a:gd name="connsiteY9" fmla="*/ 19134 h 1164787"/>
                <a:gd name="connsiteX10" fmla="*/ 634443 w 708003"/>
                <a:gd name="connsiteY10" fmla="*/ 115541 h 1164787"/>
                <a:gd name="connsiteX11" fmla="*/ 706696 w 708003"/>
                <a:gd name="connsiteY11" fmla="*/ 268825 h 1164787"/>
                <a:gd name="connsiteX12" fmla="*/ 699213 w 708003"/>
                <a:gd name="connsiteY12" fmla="*/ 498107 h 1164787"/>
                <a:gd name="connsiteX13" fmla="*/ 617161 w 708003"/>
                <a:gd name="connsiteY13" fmla="*/ 541852 h 1164787"/>
                <a:gd name="connsiteX14" fmla="*/ 569673 w 708003"/>
                <a:gd name="connsiteY14" fmla="*/ 563216 h 1164787"/>
                <a:gd name="connsiteX15" fmla="*/ 634101 w 708003"/>
                <a:gd name="connsiteY15" fmla="*/ 589205 h 1164787"/>
                <a:gd name="connsiteX16" fmla="*/ 673563 w 708003"/>
                <a:gd name="connsiteY16" fmla="*/ 622407 h 1164787"/>
                <a:gd name="connsiteX17" fmla="*/ 642674 w 708003"/>
                <a:gd name="connsiteY17" fmla="*/ 678263 h 1164787"/>
                <a:gd name="connsiteX18" fmla="*/ 573755 w 708003"/>
                <a:gd name="connsiteY18" fmla="*/ 722216 h 1164787"/>
                <a:gd name="connsiteX19" fmla="*/ 492996 w 708003"/>
                <a:gd name="connsiteY19" fmla="*/ 774466 h 1164787"/>
                <a:gd name="connsiteX20" fmla="*/ 482315 w 708003"/>
                <a:gd name="connsiteY20" fmla="*/ 850462 h 1164787"/>
                <a:gd name="connsiteX21" fmla="*/ 474015 w 708003"/>
                <a:gd name="connsiteY21" fmla="*/ 913464 h 1164787"/>
                <a:gd name="connsiteX22" fmla="*/ 484764 w 708003"/>
                <a:gd name="connsiteY22" fmla="*/ 989527 h 1164787"/>
                <a:gd name="connsiteX23" fmla="*/ 524089 w 708003"/>
                <a:gd name="connsiteY23" fmla="*/ 1144785 h 116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8003" h="1164787">
                  <a:moveTo>
                    <a:pt x="157104" y="1164787"/>
                  </a:moveTo>
                  <a:cubicBezTo>
                    <a:pt x="186634" y="1089774"/>
                    <a:pt x="188128" y="1073404"/>
                    <a:pt x="186699" y="1021572"/>
                  </a:cubicBezTo>
                  <a:cubicBezTo>
                    <a:pt x="185270" y="969740"/>
                    <a:pt x="161333" y="903519"/>
                    <a:pt x="148531" y="853796"/>
                  </a:cubicBezTo>
                  <a:cubicBezTo>
                    <a:pt x="135729" y="804073"/>
                    <a:pt x="129142" y="786520"/>
                    <a:pt x="109888" y="723236"/>
                  </a:cubicBezTo>
                  <a:cubicBezTo>
                    <a:pt x="90634" y="659952"/>
                    <a:pt x="43225" y="550697"/>
                    <a:pt x="30627" y="485995"/>
                  </a:cubicBezTo>
                  <a:cubicBezTo>
                    <a:pt x="-1486" y="384078"/>
                    <a:pt x="-3823" y="314319"/>
                    <a:pt x="3343" y="249299"/>
                  </a:cubicBezTo>
                  <a:cubicBezTo>
                    <a:pt x="10509" y="184279"/>
                    <a:pt x="35536" y="134465"/>
                    <a:pt x="73625" y="95877"/>
                  </a:cubicBezTo>
                  <a:cubicBezTo>
                    <a:pt x="111714" y="57289"/>
                    <a:pt x="187675" y="33750"/>
                    <a:pt x="231875" y="17773"/>
                  </a:cubicBezTo>
                  <a:cubicBezTo>
                    <a:pt x="276075" y="1796"/>
                    <a:pt x="295647" y="-211"/>
                    <a:pt x="338827" y="16"/>
                  </a:cubicBezTo>
                  <a:cubicBezTo>
                    <a:pt x="382007" y="243"/>
                    <a:pt x="441686" y="-120"/>
                    <a:pt x="490955" y="19134"/>
                  </a:cubicBezTo>
                  <a:cubicBezTo>
                    <a:pt x="540224" y="38388"/>
                    <a:pt x="598486" y="73926"/>
                    <a:pt x="634443" y="115541"/>
                  </a:cubicBezTo>
                  <a:cubicBezTo>
                    <a:pt x="670400" y="157156"/>
                    <a:pt x="695901" y="205064"/>
                    <a:pt x="706696" y="268825"/>
                  </a:cubicBezTo>
                  <a:cubicBezTo>
                    <a:pt x="717491" y="332586"/>
                    <a:pt x="656655" y="391711"/>
                    <a:pt x="699213" y="498107"/>
                  </a:cubicBezTo>
                  <a:cubicBezTo>
                    <a:pt x="686150" y="537295"/>
                    <a:pt x="638751" y="531001"/>
                    <a:pt x="617161" y="541852"/>
                  </a:cubicBezTo>
                  <a:cubicBezTo>
                    <a:pt x="595571" y="552703"/>
                    <a:pt x="566850" y="555324"/>
                    <a:pt x="569673" y="563216"/>
                  </a:cubicBezTo>
                  <a:cubicBezTo>
                    <a:pt x="572496" y="571108"/>
                    <a:pt x="616786" y="579340"/>
                    <a:pt x="634101" y="589205"/>
                  </a:cubicBezTo>
                  <a:cubicBezTo>
                    <a:pt x="651416" y="599070"/>
                    <a:pt x="672134" y="607564"/>
                    <a:pt x="673563" y="622407"/>
                  </a:cubicBezTo>
                  <a:cubicBezTo>
                    <a:pt x="674992" y="637250"/>
                    <a:pt x="659309" y="661628"/>
                    <a:pt x="642674" y="678263"/>
                  </a:cubicBezTo>
                  <a:cubicBezTo>
                    <a:pt x="626039" y="694898"/>
                    <a:pt x="598701" y="706182"/>
                    <a:pt x="573755" y="722216"/>
                  </a:cubicBezTo>
                  <a:cubicBezTo>
                    <a:pt x="548809" y="738250"/>
                    <a:pt x="508236" y="753092"/>
                    <a:pt x="492996" y="774466"/>
                  </a:cubicBezTo>
                  <a:cubicBezTo>
                    <a:pt x="477756" y="795840"/>
                    <a:pt x="485479" y="827296"/>
                    <a:pt x="482315" y="850462"/>
                  </a:cubicBezTo>
                  <a:cubicBezTo>
                    <a:pt x="479152" y="873628"/>
                    <a:pt x="473607" y="890287"/>
                    <a:pt x="474015" y="913464"/>
                  </a:cubicBezTo>
                  <a:cubicBezTo>
                    <a:pt x="474423" y="936641"/>
                    <a:pt x="489118" y="972110"/>
                    <a:pt x="484764" y="989527"/>
                  </a:cubicBezTo>
                  <a:cubicBezTo>
                    <a:pt x="506695" y="1066252"/>
                    <a:pt x="524089" y="1027099"/>
                    <a:pt x="524089" y="1144785"/>
                  </a:cubicBezTo>
                </a:path>
              </a:pathLst>
            </a:custGeom>
            <a:no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3" name="フリーフォーム: 図形 72">
              <a:extLst>
                <a:ext uri="{FF2B5EF4-FFF2-40B4-BE49-F238E27FC236}">
                  <a16:creationId xmlns:a16="http://schemas.microsoft.com/office/drawing/2014/main" id="{380910C4-AD9E-4304-AE36-A3F9AB6091BF}"/>
                </a:ext>
              </a:extLst>
            </p:cNvPr>
            <p:cNvSpPr/>
            <p:nvPr/>
          </p:nvSpPr>
          <p:spPr>
            <a:xfrm>
              <a:off x="792835" y="3788374"/>
              <a:ext cx="893977" cy="470908"/>
            </a:xfrm>
            <a:custGeom>
              <a:avLst/>
              <a:gdLst>
                <a:gd name="connsiteX0" fmla="*/ 235840 w 628746"/>
                <a:gd name="connsiteY0" fmla="*/ 323850 h 324053"/>
                <a:gd name="connsiteX1" fmla="*/ 83440 w 628746"/>
                <a:gd name="connsiteY1" fmla="*/ 316706 h 324053"/>
                <a:gd name="connsiteX2" fmla="*/ 71533 w 628746"/>
                <a:gd name="connsiteY2" fmla="*/ 314325 h 324053"/>
                <a:gd name="connsiteX3" fmla="*/ 52483 w 628746"/>
                <a:gd name="connsiteY3" fmla="*/ 307181 h 324053"/>
                <a:gd name="connsiteX4" fmla="*/ 45340 w 628746"/>
                <a:gd name="connsiteY4" fmla="*/ 302419 h 324053"/>
                <a:gd name="connsiteX5" fmla="*/ 38196 w 628746"/>
                <a:gd name="connsiteY5" fmla="*/ 300037 h 324053"/>
                <a:gd name="connsiteX6" fmla="*/ 19146 w 628746"/>
                <a:gd name="connsiteY6" fmla="*/ 283369 h 324053"/>
                <a:gd name="connsiteX7" fmla="*/ 4858 w 628746"/>
                <a:gd name="connsiteY7" fmla="*/ 266700 h 324053"/>
                <a:gd name="connsiteX8" fmla="*/ 96 w 628746"/>
                <a:gd name="connsiteY8" fmla="*/ 252412 h 324053"/>
                <a:gd name="connsiteX9" fmla="*/ 14383 w 628746"/>
                <a:gd name="connsiteY9" fmla="*/ 150019 h 324053"/>
                <a:gd name="connsiteX10" fmla="*/ 23908 w 628746"/>
                <a:gd name="connsiteY10" fmla="*/ 135731 h 324053"/>
                <a:gd name="connsiteX11" fmla="*/ 54865 w 628746"/>
                <a:gd name="connsiteY11" fmla="*/ 104775 h 324053"/>
                <a:gd name="connsiteX12" fmla="*/ 69152 w 628746"/>
                <a:gd name="connsiteY12" fmla="*/ 92869 h 324053"/>
                <a:gd name="connsiteX13" fmla="*/ 81058 w 628746"/>
                <a:gd name="connsiteY13" fmla="*/ 80962 h 324053"/>
                <a:gd name="connsiteX14" fmla="*/ 95346 w 628746"/>
                <a:gd name="connsiteY14" fmla="*/ 73819 h 324053"/>
                <a:gd name="connsiteX15" fmla="*/ 114396 w 628746"/>
                <a:gd name="connsiteY15" fmla="*/ 57150 h 324053"/>
                <a:gd name="connsiteX16" fmla="*/ 131065 w 628746"/>
                <a:gd name="connsiteY16" fmla="*/ 40481 h 324053"/>
                <a:gd name="connsiteX17" fmla="*/ 169165 w 628746"/>
                <a:gd name="connsiteY17" fmla="*/ 30956 h 324053"/>
                <a:gd name="connsiteX18" fmla="*/ 197740 w 628746"/>
                <a:gd name="connsiteY18" fmla="*/ 21431 h 324053"/>
                <a:gd name="connsiteX19" fmla="*/ 226315 w 628746"/>
                <a:gd name="connsiteY19" fmla="*/ 16669 h 324053"/>
                <a:gd name="connsiteX20" fmla="*/ 242983 w 628746"/>
                <a:gd name="connsiteY20" fmla="*/ 11906 h 324053"/>
                <a:gd name="connsiteX21" fmla="*/ 276321 w 628746"/>
                <a:gd name="connsiteY21" fmla="*/ 4762 h 324053"/>
                <a:gd name="connsiteX22" fmla="*/ 285846 w 628746"/>
                <a:gd name="connsiteY22" fmla="*/ 2381 h 324053"/>
                <a:gd name="connsiteX23" fmla="*/ 309658 w 628746"/>
                <a:gd name="connsiteY23" fmla="*/ 0 h 324053"/>
                <a:gd name="connsiteX24" fmla="*/ 438246 w 628746"/>
                <a:gd name="connsiteY24" fmla="*/ 9525 h 324053"/>
                <a:gd name="connsiteX25" fmla="*/ 457296 w 628746"/>
                <a:gd name="connsiteY25" fmla="*/ 11906 h 324053"/>
                <a:gd name="connsiteX26" fmla="*/ 516827 w 628746"/>
                <a:gd name="connsiteY26" fmla="*/ 23812 h 324053"/>
                <a:gd name="connsiteX27" fmla="*/ 528733 w 628746"/>
                <a:gd name="connsiteY27" fmla="*/ 30956 h 324053"/>
                <a:gd name="connsiteX28" fmla="*/ 540640 w 628746"/>
                <a:gd name="connsiteY28" fmla="*/ 40481 h 324053"/>
                <a:gd name="connsiteX29" fmla="*/ 557308 w 628746"/>
                <a:gd name="connsiteY29" fmla="*/ 47625 h 324053"/>
                <a:gd name="connsiteX30" fmla="*/ 566833 w 628746"/>
                <a:gd name="connsiteY30" fmla="*/ 54769 h 324053"/>
                <a:gd name="connsiteX31" fmla="*/ 590646 w 628746"/>
                <a:gd name="connsiteY31" fmla="*/ 71437 h 324053"/>
                <a:gd name="connsiteX32" fmla="*/ 604933 w 628746"/>
                <a:gd name="connsiteY32" fmla="*/ 92869 h 324053"/>
                <a:gd name="connsiteX33" fmla="*/ 609696 w 628746"/>
                <a:gd name="connsiteY33" fmla="*/ 116681 h 324053"/>
                <a:gd name="connsiteX34" fmla="*/ 614458 w 628746"/>
                <a:gd name="connsiteY34" fmla="*/ 142875 h 324053"/>
                <a:gd name="connsiteX35" fmla="*/ 619221 w 628746"/>
                <a:gd name="connsiteY35" fmla="*/ 157162 h 324053"/>
                <a:gd name="connsiteX36" fmla="*/ 623983 w 628746"/>
                <a:gd name="connsiteY36" fmla="*/ 178594 h 324053"/>
                <a:gd name="connsiteX37" fmla="*/ 628746 w 628746"/>
                <a:gd name="connsiteY37" fmla="*/ 197644 h 324053"/>
                <a:gd name="connsiteX38" fmla="*/ 619221 w 628746"/>
                <a:gd name="connsiteY38" fmla="*/ 247650 h 324053"/>
                <a:gd name="connsiteX39" fmla="*/ 597790 w 628746"/>
                <a:gd name="connsiteY39" fmla="*/ 269081 h 324053"/>
                <a:gd name="connsiteX40" fmla="*/ 576358 w 628746"/>
                <a:gd name="connsiteY40" fmla="*/ 283369 h 324053"/>
                <a:gd name="connsiteX41" fmla="*/ 547783 w 628746"/>
                <a:gd name="connsiteY41" fmla="*/ 292894 h 324053"/>
                <a:gd name="connsiteX42" fmla="*/ 509683 w 628746"/>
                <a:gd name="connsiteY42" fmla="*/ 307181 h 324053"/>
                <a:gd name="connsiteX43" fmla="*/ 495396 w 628746"/>
                <a:gd name="connsiteY43" fmla="*/ 311944 h 324053"/>
                <a:gd name="connsiteX44" fmla="*/ 316802 w 628746"/>
                <a:gd name="connsiteY44" fmla="*/ 321469 h 324053"/>
                <a:gd name="connsiteX45" fmla="*/ 235840 w 628746"/>
                <a:gd name="connsiteY45" fmla="*/ 323850 h 324053"/>
                <a:gd name="connsiteX0" fmla="*/ 235840 w 628746"/>
                <a:gd name="connsiteY0" fmla="*/ 330993 h 331196"/>
                <a:gd name="connsiteX1" fmla="*/ 83440 w 628746"/>
                <a:gd name="connsiteY1" fmla="*/ 323849 h 331196"/>
                <a:gd name="connsiteX2" fmla="*/ 71533 w 628746"/>
                <a:gd name="connsiteY2" fmla="*/ 321468 h 331196"/>
                <a:gd name="connsiteX3" fmla="*/ 52483 w 628746"/>
                <a:gd name="connsiteY3" fmla="*/ 314324 h 331196"/>
                <a:gd name="connsiteX4" fmla="*/ 45340 w 628746"/>
                <a:gd name="connsiteY4" fmla="*/ 309562 h 331196"/>
                <a:gd name="connsiteX5" fmla="*/ 38196 w 628746"/>
                <a:gd name="connsiteY5" fmla="*/ 307180 h 331196"/>
                <a:gd name="connsiteX6" fmla="*/ 19146 w 628746"/>
                <a:gd name="connsiteY6" fmla="*/ 290512 h 331196"/>
                <a:gd name="connsiteX7" fmla="*/ 4858 w 628746"/>
                <a:gd name="connsiteY7" fmla="*/ 273843 h 331196"/>
                <a:gd name="connsiteX8" fmla="*/ 96 w 628746"/>
                <a:gd name="connsiteY8" fmla="*/ 259555 h 331196"/>
                <a:gd name="connsiteX9" fmla="*/ 14383 w 628746"/>
                <a:gd name="connsiteY9" fmla="*/ 157162 h 331196"/>
                <a:gd name="connsiteX10" fmla="*/ 23908 w 628746"/>
                <a:gd name="connsiteY10" fmla="*/ 142874 h 331196"/>
                <a:gd name="connsiteX11" fmla="*/ 54865 w 628746"/>
                <a:gd name="connsiteY11" fmla="*/ 111918 h 331196"/>
                <a:gd name="connsiteX12" fmla="*/ 69152 w 628746"/>
                <a:gd name="connsiteY12" fmla="*/ 100012 h 331196"/>
                <a:gd name="connsiteX13" fmla="*/ 81058 w 628746"/>
                <a:gd name="connsiteY13" fmla="*/ 88105 h 331196"/>
                <a:gd name="connsiteX14" fmla="*/ 95346 w 628746"/>
                <a:gd name="connsiteY14" fmla="*/ 80962 h 331196"/>
                <a:gd name="connsiteX15" fmla="*/ 114396 w 628746"/>
                <a:gd name="connsiteY15" fmla="*/ 64293 h 331196"/>
                <a:gd name="connsiteX16" fmla="*/ 131065 w 628746"/>
                <a:gd name="connsiteY16" fmla="*/ 47624 h 331196"/>
                <a:gd name="connsiteX17" fmla="*/ 169165 w 628746"/>
                <a:gd name="connsiteY17" fmla="*/ 38099 h 331196"/>
                <a:gd name="connsiteX18" fmla="*/ 197740 w 628746"/>
                <a:gd name="connsiteY18" fmla="*/ 28574 h 331196"/>
                <a:gd name="connsiteX19" fmla="*/ 226315 w 628746"/>
                <a:gd name="connsiteY19" fmla="*/ 23812 h 331196"/>
                <a:gd name="connsiteX20" fmla="*/ 242983 w 628746"/>
                <a:gd name="connsiteY20" fmla="*/ 19049 h 331196"/>
                <a:gd name="connsiteX21" fmla="*/ 276321 w 628746"/>
                <a:gd name="connsiteY21" fmla="*/ 11905 h 331196"/>
                <a:gd name="connsiteX22" fmla="*/ 285846 w 628746"/>
                <a:gd name="connsiteY22" fmla="*/ 9524 h 331196"/>
                <a:gd name="connsiteX23" fmla="*/ 319183 w 628746"/>
                <a:gd name="connsiteY23" fmla="*/ 0 h 331196"/>
                <a:gd name="connsiteX24" fmla="*/ 438246 w 628746"/>
                <a:gd name="connsiteY24" fmla="*/ 16668 h 331196"/>
                <a:gd name="connsiteX25" fmla="*/ 457296 w 628746"/>
                <a:gd name="connsiteY25" fmla="*/ 19049 h 331196"/>
                <a:gd name="connsiteX26" fmla="*/ 516827 w 628746"/>
                <a:gd name="connsiteY26" fmla="*/ 30955 h 331196"/>
                <a:gd name="connsiteX27" fmla="*/ 528733 w 628746"/>
                <a:gd name="connsiteY27" fmla="*/ 38099 h 331196"/>
                <a:gd name="connsiteX28" fmla="*/ 540640 w 628746"/>
                <a:gd name="connsiteY28" fmla="*/ 47624 h 331196"/>
                <a:gd name="connsiteX29" fmla="*/ 557308 w 628746"/>
                <a:gd name="connsiteY29" fmla="*/ 54768 h 331196"/>
                <a:gd name="connsiteX30" fmla="*/ 566833 w 628746"/>
                <a:gd name="connsiteY30" fmla="*/ 61912 h 331196"/>
                <a:gd name="connsiteX31" fmla="*/ 590646 w 628746"/>
                <a:gd name="connsiteY31" fmla="*/ 78580 h 331196"/>
                <a:gd name="connsiteX32" fmla="*/ 604933 w 628746"/>
                <a:gd name="connsiteY32" fmla="*/ 100012 h 331196"/>
                <a:gd name="connsiteX33" fmla="*/ 609696 w 628746"/>
                <a:gd name="connsiteY33" fmla="*/ 123824 h 331196"/>
                <a:gd name="connsiteX34" fmla="*/ 614458 w 628746"/>
                <a:gd name="connsiteY34" fmla="*/ 150018 h 331196"/>
                <a:gd name="connsiteX35" fmla="*/ 619221 w 628746"/>
                <a:gd name="connsiteY35" fmla="*/ 164305 h 331196"/>
                <a:gd name="connsiteX36" fmla="*/ 623983 w 628746"/>
                <a:gd name="connsiteY36" fmla="*/ 185737 h 331196"/>
                <a:gd name="connsiteX37" fmla="*/ 628746 w 628746"/>
                <a:gd name="connsiteY37" fmla="*/ 204787 h 331196"/>
                <a:gd name="connsiteX38" fmla="*/ 619221 w 628746"/>
                <a:gd name="connsiteY38" fmla="*/ 254793 h 331196"/>
                <a:gd name="connsiteX39" fmla="*/ 597790 w 628746"/>
                <a:gd name="connsiteY39" fmla="*/ 276224 h 331196"/>
                <a:gd name="connsiteX40" fmla="*/ 576358 w 628746"/>
                <a:gd name="connsiteY40" fmla="*/ 290512 h 331196"/>
                <a:gd name="connsiteX41" fmla="*/ 547783 w 628746"/>
                <a:gd name="connsiteY41" fmla="*/ 300037 h 331196"/>
                <a:gd name="connsiteX42" fmla="*/ 509683 w 628746"/>
                <a:gd name="connsiteY42" fmla="*/ 314324 h 331196"/>
                <a:gd name="connsiteX43" fmla="*/ 495396 w 628746"/>
                <a:gd name="connsiteY43" fmla="*/ 319087 h 331196"/>
                <a:gd name="connsiteX44" fmla="*/ 316802 w 628746"/>
                <a:gd name="connsiteY44" fmla="*/ 328612 h 331196"/>
                <a:gd name="connsiteX45" fmla="*/ 235840 w 628746"/>
                <a:gd name="connsiteY45" fmla="*/ 330993 h 3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28746" h="331196">
                  <a:moveTo>
                    <a:pt x="235840" y="330993"/>
                  </a:moveTo>
                  <a:cubicBezTo>
                    <a:pt x="196946" y="330199"/>
                    <a:pt x="133573" y="331561"/>
                    <a:pt x="83440" y="323849"/>
                  </a:cubicBezTo>
                  <a:cubicBezTo>
                    <a:pt x="79439" y="323234"/>
                    <a:pt x="75502" y="322262"/>
                    <a:pt x="71533" y="321468"/>
                  </a:cubicBezTo>
                  <a:cubicBezTo>
                    <a:pt x="54785" y="310300"/>
                    <a:pt x="76018" y="323149"/>
                    <a:pt x="52483" y="314324"/>
                  </a:cubicBezTo>
                  <a:cubicBezTo>
                    <a:pt x="49804" y="313319"/>
                    <a:pt x="47899" y="310842"/>
                    <a:pt x="45340" y="309562"/>
                  </a:cubicBezTo>
                  <a:cubicBezTo>
                    <a:pt x="43095" y="308439"/>
                    <a:pt x="40577" y="307974"/>
                    <a:pt x="38196" y="307180"/>
                  </a:cubicBezTo>
                  <a:cubicBezTo>
                    <a:pt x="21673" y="290659"/>
                    <a:pt x="42413" y="310871"/>
                    <a:pt x="19146" y="290512"/>
                  </a:cubicBezTo>
                  <a:cubicBezTo>
                    <a:pt x="11909" y="284180"/>
                    <a:pt x="10824" y="281798"/>
                    <a:pt x="4858" y="273843"/>
                  </a:cubicBezTo>
                  <a:cubicBezTo>
                    <a:pt x="3271" y="269080"/>
                    <a:pt x="96" y="264575"/>
                    <a:pt x="96" y="259555"/>
                  </a:cubicBezTo>
                  <a:cubicBezTo>
                    <a:pt x="96" y="227111"/>
                    <a:pt x="-2098" y="187771"/>
                    <a:pt x="14383" y="157162"/>
                  </a:cubicBezTo>
                  <a:cubicBezTo>
                    <a:pt x="17097" y="152122"/>
                    <a:pt x="20091" y="147140"/>
                    <a:pt x="23908" y="142874"/>
                  </a:cubicBezTo>
                  <a:cubicBezTo>
                    <a:pt x="33639" y="131999"/>
                    <a:pt x="43654" y="121260"/>
                    <a:pt x="54865" y="111918"/>
                  </a:cubicBezTo>
                  <a:cubicBezTo>
                    <a:pt x="59627" y="107949"/>
                    <a:pt x="64565" y="104182"/>
                    <a:pt x="69152" y="100012"/>
                  </a:cubicBezTo>
                  <a:cubicBezTo>
                    <a:pt x="73305" y="96236"/>
                    <a:pt x="76519" y="91406"/>
                    <a:pt x="81058" y="88105"/>
                  </a:cubicBezTo>
                  <a:cubicBezTo>
                    <a:pt x="85364" y="84973"/>
                    <a:pt x="90583" y="83343"/>
                    <a:pt x="95346" y="80962"/>
                  </a:cubicBezTo>
                  <a:cubicBezTo>
                    <a:pt x="121933" y="47727"/>
                    <a:pt x="89958" y="84288"/>
                    <a:pt x="114396" y="64293"/>
                  </a:cubicBezTo>
                  <a:cubicBezTo>
                    <a:pt x="120478" y="59317"/>
                    <a:pt x="123360" y="49165"/>
                    <a:pt x="131065" y="47624"/>
                  </a:cubicBezTo>
                  <a:cubicBezTo>
                    <a:pt x="147768" y="44284"/>
                    <a:pt x="148184" y="44484"/>
                    <a:pt x="169165" y="38099"/>
                  </a:cubicBezTo>
                  <a:cubicBezTo>
                    <a:pt x="178770" y="35176"/>
                    <a:pt x="188000" y="31009"/>
                    <a:pt x="197740" y="28574"/>
                  </a:cubicBezTo>
                  <a:cubicBezTo>
                    <a:pt x="207108" y="26232"/>
                    <a:pt x="216866" y="25801"/>
                    <a:pt x="226315" y="23812"/>
                  </a:cubicBezTo>
                  <a:cubicBezTo>
                    <a:pt x="231969" y="22622"/>
                    <a:pt x="237362" y="20387"/>
                    <a:pt x="242983" y="19049"/>
                  </a:cubicBezTo>
                  <a:cubicBezTo>
                    <a:pt x="254039" y="16416"/>
                    <a:pt x="265227" y="14370"/>
                    <a:pt x="276321" y="11905"/>
                  </a:cubicBezTo>
                  <a:cubicBezTo>
                    <a:pt x="279516" y="11195"/>
                    <a:pt x="278702" y="11508"/>
                    <a:pt x="285846" y="9524"/>
                  </a:cubicBezTo>
                  <a:cubicBezTo>
                    <a:pt x="292990" y="7540"/>
                    <a:pt x="311246" y="794"/>
                    <a:pt x="319183" y="0"/>
                  </a:cubicBezTo>
                  <a:cubicBezTo>
                    <a:pt x="362046" y="3175"/>
                    <a:pt x="395383" y="13493"/>
                    <a:pt x="438246" y="16668"/>
                  </a:cubicBezTo>
                  <a:cubicBezTo>
                    <a:pt x="444625" y="17182"/>
                    <a:pt x="450990" y="17962"/>
                    <a:pt x="457296" y="19049"/>
                  </a:cubicBezTo>
                  <a:cubicBezTo>
                    <a:pt x="498120" y="26088"/>
                    <a:pt x="493231" y="25057"/>
                    <a:pt x="516827" y="30955"/>
                  </a:cubicBezTo>
                  <a:cubicBezTo>
                    <a:pt x="520796" y="33336"/>
                    <a:pt x="524941" y="35445"/>
                    <a:pt x="528733" y="38099"/>
                  </a:cubicBezTo>
                  <a:cubicBezTo>
                    <a:pt x="532897" y="41014"/>
                    <a:pt x="536250" y="45063"/>
                    <a:pt x="540640" y="47624"/>
                  </a:cubicBezTo>
                  <a:cubicBezTo>
                    <a:pt x="545861" y="50670"/>
                    <a:pt x="552001" y="51873"/>
                    <a:pt x="557308" y="54768"/>
                  </a:cubicBezTo>
                  <a:cubicBezTo>
                    <a:pt x="560792" y="56669"/>
                    <a:pt x="563582" y="59636"/>
                    <a:pt x="566833" y="61912"/>
                  </a:cubicBezTo>
                  <a:cubicBezTo>
                    <a:pt x="569421" y="63724"/>
                    <a:pt x="586943" y="74877"/>
                    <a:pt x="590646" y="78580"/>
                  </a:cubicBezTo>
                  <a:cubicBezTo>
                    <a:pt x="599452" y="87386"/>
                    <a:pt x="599949" y="90042"/>
                    <a:pt x="604933" y="100012"/>
                  </a:cubicBezTo>
                  <a:cubicBezTo>
                    <a:pt x="606521" y="107949"/>
                    <a:pt x="608181" y="115872"/>
                    <a:pt x="609696" y="123824"/>
                  </a:cubicBezTo>
                  <a:cubicBezTo>
                    <a:pt x="611357" y="132542"/>
                    <a:pt x="612425" y="141379"/>
                    <a:pt x="614458" y="150018"/>
                  </a:cubicBezTo>
                  <a:cubicBezTo>
                    <a:pt x="615608" y="154905"/>
                    <a:pt x="617633" y="159543"/>
                    <a:pt x="619221" y="164305"/>
                  </a:cubicBezTo>
                  <a:cubicBezTo>
                    <a:pt x="624160" y="193941"/>
                    <a:pt x="618960" y="167320"/>
                    <a:pt x="623983" y="185737"/>
                  </a:cubicBezTo>
                  <a:cubicBezTo>
                    <a:pt x="625705" y="192052"/>
                    <a:pt x="628746" y="204787"/>
                    <a:pt x="628746" y="204787"/>
                  </a:cubicBezTo>
                  <a:cubicBezTo>
                    <a:pt x="626533" y="223598"/>
                    <a:pt x="629284" y="239698"/>
                    <a:pt x="619221" y="254793"/>
                  </a:cubicBezTo>
                  <a:cubicBezTo>
                    <a:pt x="612295" y="265183"/>
                    <a:pt x="607891" y="269009"/>
                    <a:pt x="597790" y="276224"/>
                  </a:cubicBezTo>
                  <a:cubicBezTo>
                    <a:pt x="590803" y="281215"/>
                    <a:pt x="584503" y="287797"/>
                    <a:pt x="576358" y="290512"/>
                  </a:cubicBezTo>
                  <a:cubicBezTo>
                    <a:pt x="566833" y="293687"/>
                    <a:pt x="556923" y="295882"/>
                    <a:pt x="547783" y="300037"/>
                  </a:cubicBezTo>
                  <a:cubicBezTo>
                    <a:pt x="497695" y="322805"/>
                    <a:pt x="539524" y="306185"/>
                    <a:pt x="509683" y="314324"/>
                  </a:cubicBezTo>
                  <a:cubicBezTo>
                    <a:pt x="504840" y="315645"/>
                    <a:pt x="500380" y="318483"/>
                    <a:pt x="495396" y="319087"/>
                  </a:cubicBezTo>
                  <a:cubicBezTo>
                    <a:pt x="452612" y="324273"/>
                    <a:pt x="346925" y="327200"/>
                    <a:pt x="316802" y="328612"/>
                  </a:cubicBezTo>
                  <a:cubicBezTo>
                    <a:pt x="285038" y="330101"/>
                    <a:pt x="274734" y="331787"/>
                    <a:pt x="235840" y="330993"/>
                  </a:cubicBezTo>
                  <a:close/>
                </a:path>
              </a:pathLst>
            </a:cu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74" name="楕円 73">
            <a:extLst>
              <a:ext uri="{FF2B5EF4-FFF2-40B4-BE49-F238E27FC236}">
                <a16:creationId xmlns:a16="http://schemas.microsoft.com/office/drawing/2014/main" id="{892A6158-CFFF-4880-BD56-59EF2F6780B5}"/>
              </a:ext>
            </a:extLst>
          </p:cNvPr>
          <p:cNvSpPr/>
          <p:nvPr/>
        </p:nvSpPr>
        <p:spPr>
          <a:xfrm>
            <a:off x="7024664" y="3625151"/>
            <a:ext cx="195943" cy="172099"/>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dirty="0"/>
          </a:p>
        </p:txBody>
      </p:sp>
      <p:cxnSp>
        <p:nvCxnSpPr>
          <p:cNvPr id="76" name="直線矢印コネクタ 75">
            <a:extLst>
              <a:ext uri="{FF2B5EF4-FFF2-40B4-BE49-F238E27FC236}">
                <a16:creationId xmlns:a16="http://schemas.microsoft.com/office/drawing/2014/main" id="{7E833189-022F-4AC7-B7F2-799A62DC74EA}"/>
              </a:ext>
            </a:extLst>
          </p:cNvPr>
          <p:cNvCxnSpPr>
            <a:cxnSpLocks/>
            <a:stCxn id="74" idx="7"/>
          </p:cNvCxnSpPr>
          <p:nvPr/>
        </p:nvCxnSpPr>
        <p:spPr>
          <a:xfrm flipV="1">
            <a:off x="7191912" y="3257937"/>
            <a:ext cx="1122175" cy="39241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FBCD42B1-8F89-41DB-9E89-120C38F8E8E6}"/>
              </a:ext>
            </a:extLst>
          </p:cNvPr>
          <p:cNvSpPr txBox="1"/>
          <p:nvPr/>
        </p:nvSpPr>
        <p:spPr>
          <a:xfrm>
            <a:off x="5864826" y="5656749"/>
            <a:ext cx="2831093" cy="646331"/>
          </a:xfrm>
          <a:prstGeom prst="rect">
            <a:avLst/>
          </a:prstGeom>
          <a:noFill/>
        </p:spPr>
        <p:txBody>
          <a:bodyPr wrap="square">
            <a:spAutoFit/>
          </a:bodyPr>
          <a:lstStyle/>
          <a:p>
            <a:pPr algn="ctr"/>
            <a:r>
              <a:rPr lang="en-US" altLang="ja-JP" b="0" dirty="0">
                <a:solidFill>
                  <a:srgbClr val="FF0000"/>
                </a:solidFill>
              </a:rPr>
              <a:t>Implant to External for BCI</a:t>
            </a:r>
            <a:endParaRPr lang="ja-JP" altLang="en-US" b="0" dirty="0">
              <a:solidFill>
                <a:srgbClr val="FF0000"/>
              </a:solidFill>
            </a:endParaRPr>
          </a:p>
        </p:txBody>
      </p:sp>
      <p:grpSp>
        <p:nvGrpSpPr>
          <p:cNvPr id="78" name="グループ化 77">
            <a:extLst>
              <a:ext uri="{FF2B5EF4-FFF2-40B4-BE49-F238E27FC236}">
                <a16:creationId xmlns:a16="http://schemas.microsoft.com/office/drawing/2014/main" id="{2C68C638-9971-48EF-947A-6DB19AB9AAF6}"/>
              </a:ext>
            </a:extLst>
          </p:cNvPr>
          <p:cNvGrpSpPr/>
          <p:nvPr/>
        </p:nvGrpSpPr>
        <p:grpSpPr>
          <a:xfrm>
            <a:off x="8314087" y="3238236"/>
            <a:ext cx="326572" cy="716486"/>
            <a:chOff x="5487281" y="3238246"/>
            <a:chExt cx="326572" cy="716486"/>
          </a:xfrm>
        </p:grpSpPr>
        <p:sp>
          <p:nvSpPr>
            <p:cNvPr id="79" name="正方形/長方形 78">
              <a:extLst>
                <a:ext uri="{FF2B5EF4-FFF2-40B4-BE49-F238E27FC236}">
                  <a16:creationId xmlns:a16="http://schemas.microsoft.com/office/drawing/2014/main" id="{0EEEB252-85F1-4FD4-923D-E31E0751419E}"/>
                </a:ext>
              </a:extLst>
            </p:cNvPr>
            <p:cNvSpPr/>
            <p:nvPr/>
          </p:nvSpPr>
          <p:spPr>
            <a:xfrm>
              <a:off x="5487281" y="3538071"/>
              <a:ext cx="326572" cy="416661"/>
            </a:xfrm>
            <a:prstGeom prst="rect">
              <a:avLst/>
            </a:prstGeom>
            <a:solidFill>
              <a:srgbClr val="FFFF00"/>
            </a:solidFill>
            <a:ln>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0" name="直線コネクタ 79">
              <a:extLst>
                <a:ext uri="{FF2B5EF4-FFF2-40B4-BE49-F238E27FC236}">
                  <a16:creationId xmlns:a16="http://schemas.microsoft.com/office/drawing/2014/main" id="{9DC100EE-FA5C-49A7-9497-D99E1D69AED5}"/>
                </a:ext>
              </a:extLst>
            </p:cNvPr>
            <p:cNvCxnSpPr>
              <a:cxnSpLocks/>
              <a:stCxn id="79" idx="0"/>
            </p:cNvCxnSpPr>
            <p:nvPr/>
          </p:nvCxnSpPr>
          <p:spPr>
            <a:xfrm flipV="1">
              <a:off x="5650567" y="3238246"/>
              <a:ext cx="0" cy="2998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1" name="グループ化 80">
              <a:extLst>
                <a:ext uri="{FF2B5EF4-FFF2-40B4-BE49-F238E27FC236}">
                  <a16:creationId xmlns:a16="http://schemas.microsoft.com/office/drawing/2014/main" id="{B63B3949-B263-493F-AB30-F10807AEA2ED}"/>
                </a:ext>
              </a:extLst>
            </p:cNvPr>
            <p:cNvGrpSpPr/>
            <p:nvPr/>
          </p:nvGrpSpPr>
          <p:grpSpPr>
            <a:xfrm>
              <a:off x="5509723" y="3238246"/>
              <a:ext cx="293336" cy="148774"/>
              <a:chOff x="6288881" y="3083718"/>
              <a:chExt cx="191246" cy="96996"/>
            </a:xfrm>
          </p:grpSpPr>
          <p:cxnSp>
            <p:nvCxnSpPr>
              <p:cNvPr id="82" name="直線コネクタ 81">
                <a:extLst>
                  <a:ext uri="{FF2B5EF4-FFF2-40B4-BE49-F238E27FC236}">
                    <a16:creationId xmlns:a16="http://schemas.microsoft.com/office/drawing/2014/main" id="{1B8D29DA-DD6C-497B-9614-E1143B06B5A6}"/>
                  </a:ext>
                </a:extLst>
              </p:cNvPr>
              <p:cNvCxnSpPr>
                <a:cxnSpLocks/>
              </p:cNvCxnSpPr>
              <p:nvPr/>
            </p:nvCxnSpPr>
            <p:spPr>
              <a:xfrm flipH="1">
                <a:off x="6288881" y="3083719"/>
                <a:ext cx="191246"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線コネクタ 82">
                <a:extLst>
                  <a:ext uri="{FF2B5EF4-FFF2-40B4-BE49-F238E27FC236}">
                    <a16:creationId xmlns:a16="http://schemas.microsoft.com/office/drawing/2014/main" id="{23C84AED-36E5-48C7-8574-80093602AFB4}"/>
                  </a:ext>
                </a:extLst>
              </p:cNvPr>
              <p:cNvCxnSpPr>
                <a:cxnSpLocks/>
              </p:cNvCxnSpPr>
              <p:nvPr/>
            </p:nvCxnSpPr>
            <p:spPr>
              <a:xfrm flipH="1" flipV="1">
                <a:off x="6288881" y="3083719"/>
                <a:ext cx="92191" cy="9699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1D402417-5D35-482F-9826-2CAEF55A2FEA}"/>
                  </a:ext>
                </a:extLst>
              </p:cNvPr>
              <p:cNvCxnSpPr>
                <a:cxnSpLocks/>
              </p:cNvCxnSpPr>
              <p:nvPr/>
            </p:nvCxnSpPr>
            <p:spPr>
              <a:xfrm flipV="1">
                <a:off x="6381072" y="3083718"/>
                <a:ext cx="99055" cy="96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02868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71858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52CBA5E-63D0-4ADF-A463-2E49CA7478A9}"/>
              </a:ext>
            </a:extLst>
          </p:cNvPr>
          <p:cNvSpPr>
            <a:spLocks noGrp="1"/>
          </p:cNvSpPr>
          <p:nvPr>
            <p:ph type="dt" idx="10"/>
          </p:nvPr>
        </p:nvSpPr>
        <p:spPr/>
        <p:txBody>
          <a:bodyPr/>
          <a:lstStyle/>
          <a:p>
            <a:r>
              <a:rPr lang="en-US" altLang="ja-JP"/>
              <a:t>January 2022</a:t>
            </a:r>
            <a:endParaRPr lang="en-US" dirty="0"/>
          </a:p>
        </p:txBody>
      </p:sp>
      <p:sp>
        <p:nvSpPr>
          <p:cNvPr id="3" name="フッター プレースホルダー 2">
            <a:extLst>
              <a:ext uri="{FF2B5EF4-FFF2-40B4-BE49-F238E27FC236}">
                <a16:creationId xmlns:a16="http://schemas.microsoft.com/office/drawing/2014/main" id="{6882CB29-5FE3-41EE-941B-A1F3738426EF}"/>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82A8FF5-5435-4EFD-B730-B3EDA1E87B4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grpSp>
        <p:nvGrpSpPr>
          <p:cNvPr id="6" name="グループ化 5">
            <a:extLst>
              <a:ext uri="{FF2B5EF4-FFF2-40B4-BE49-F238E27FC236}">
                <a16:creationId xmlns:a16="http://schemas.microsoft.com/office/drawing/2014/main" id="{19DD8C9D-A908-48B7-920A-93E8306771FA}"/>
              </a:ext>
            </a:extLst>
          </p:cNvPr>
          <p:cNvGrpSpPr/>
          <p:nvPr/>
        </p:nvGrpSpPr>
        <p:grpSpPr>
          <a:xfrm>
            <a:off x="1518002" y="816101"/>
            <a:ext cx="1186793" cy="2412171"/>
            <a:chOff x="876191" y="1890944"/>
            <a:chExt cx="1186793" cy="2412171"/>
          </a:xfrm>
        </p:grpSpPr>
        <p:sp>
          <p:nvSpPr>
            <p:cNvPr id="7" name="楕円 6">
              <a:extLst>
                <a:ext uri="{FF2B5EF4-FFF2-40B4-BE49-F238E27FC236}">
                  <a16:creationId xmlns:a16="http://schemas.microsoft.com/office/drawing/2014/main" id="{5D2A9D4D-4CF4-4113-B7AA-864FE6724233}"/>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 name="楕円 7">
              <a:extLst>
                <a:ext uri="{FF2B5EF4-FFF2-40B4-BE49-F238E27FC236}">
                  <a16:creationId xmlns:a16="http://schemas.microsoft.com/office/drawing/2014/main" id="{AFDA26E8-EE06-4714-8FE4-3B4FB7EFE675}"/>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CAFAAD19-B513-461F-BA39-7467096E5A02}"/>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C3AADC7C-D6B6-4DCF-8FBE-873D638A58B9}"/>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448EE1C-8D11-470B-B586-46EA49A8C496}"/>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F1AFF9D6-691F-4890-82D2-B47A53BC6670}"/>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3" name="楕円 12">
            <a:extLst>
              <a:ext uri="{FF2B5EF4-FFF2-40B4-BE49-F238E27FC236}">
                <a16:creationId xmlns:a16="http://schemas.microsoft.com/office/drawing/2014/main" id="{4A9EA977-175D-4917-B0D0-961FAC169FF7}"/>
              </a:ext>
            </a:extLst>
          </p:cNvPr>
          <p:cNvSpPr/>
          <p:nvPr/>
        </p:nvSpPr>
        <p:spPr>
          <a:xfrm>
            <a:off x="2518879" y="1417812"/>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 name="直線矢印コネクタ 14">
            <a:extLst>
              <a:ext uri="{FF2B5EF4-FFF2-40B4-BE49-F238E27FC236}">
                <a16:creationId xmlns:a16="http://schemas.microsoft.com/office/drawing/2014/main" id="{B52E6ED3-AC1B-48D1-A367-3E84EFADBC8D}"/>
              </a:ext>
            </a:extLst>
          </p:cNvPr>
          <p:cNvCxnSpPr>
            <a:cxnSpLocks/>
            <a:stCxn id="23" idx="6"/>
          </p:cNvCxnSpPr>
          <p:nvPr/>
        </p:nvCxnSpPr>
        <p:spPr>
          <a:xfrm flipH="1">
            <a:off x="2732309" y="1509887"/>
            <a:ext cx="3299992"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grpSp>
        <p:nvGrpSpPr>
          <p:cNvPr id="16" name="グループ化 15">
            <a:extLst>
              <a:ext uri="{FF2B5EF4-FFF2-40B4-BE49-F238E27FC236}">
                <a16:creationId xmlns:a16="http://schemas.microsoft.com/office/drawing/2014/main" id="{6CDA6BC7-8867-44A4-A78D-A3EE95F1F400}"/>
              </a:ext>
            </a:extLst>
          </p:cNvPr>
          <p:cNvGrpSpPr/>
          <p:nvPr/>
        </p:nvGrpSpPr>
        <p:grpSpPr>
          <a:xfrm flipH="1">
            <a:off x="6070830" y="816101"/>
            <a:ext cx="1269239" cy="2412171"/>
            <a:chOff x="876191" y="1890944"/>
            <a:chExt cx="1186793" cy="2412171"/>
          </a:xfrm>
        </p:grpSpPr>
        <p:sp>
          <p:nvSpPr>
            <p:cNvPr id="17" name="楕円 16">
              <a:extLst>
                <a:ext uri="{FF2B5EF4-FFF2-40B4-BE49-F238E27FC236}">
                  <a16:creationId xmlns:a16="http://schemas.microsoft.com/office/drawing/2014/main" id="{4D0194B6-8546-41A9-9582-478601E45F40}"/>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2DAE2E64-2DA6-4B2E-A30B-DC8E3E9E401B}"/>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86CD6252-1183-46DC-AE11-99BA65DC93B3}"/>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6DDA46FA-4FE7-425E-8961-A5C4BC14D97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41B44027-8001-423E-8413-8D0628DD3060}"/>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233188E1-7412-47C5-B2EF-A903A58AA66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3" name="楕円 22">
            <a:extLst>
              <a:ext uri="{FF2B5EF4-FFF2-40B4-BE49-F238E27FC236}">
                <a16:creationId xmlns:a16="http://schemas.microsoft.com/office/drawing/2014/main" id="{3D62E566-4A23-4EE2-81B2-A4276EF889D4}"/>
              </a:ext>
            </a:extLst>
          </p:cNvPr>
          <p:cNvSpPr/>
          <p:nvPr/>
        </p:nvSpPr>
        <p:spPr>
          <a:xfrm flipH="1">
            <a:off x="6032301" y="1417812"/>
            <a:ext cx="237360"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408FFD20-26F9-41F1-8E70-0A297680634B}"/>
              </a:ext>
            </a:extLst>
          </p:cNvPr>
          <p:cNvSpPr txBox="1"/>
          <p:nvPr/>
        </p:nvSpPr>
        <p:spPr>
          <a:xfrm>
            <a:off x="2935656" y="847369"/>
            <a:ext cx="2570379" cy="646331"/>
          </a:xfrm>
          <a:prstGeom prst="rect">
            <a:avLst/>
          </a:prstGeom>
          <a:noFill/>
        </p:spPr>
        <p:txBody>
          <a:bodyPr wrap="square" rtlCol="0">
            <a:spAutoFit/>
          </a:bodyPr>
          <a:lstStyle/>
          <a:p>
            <a:r>
              <a:rPr kumimoji="1" lang="en-US" altLang="ja-JP" dirty="0">
                <a:solidFill>
                  <a:srgbClr val="0000FF"/>
                </a:solidFill>
              </a:rPr>
              <a:t>HBAN coordinator to HBAN coordinator</a:t>
            </a:r>
            <a:endParaRPr kumimoji="1" lang="ja-JP" altLang="en-US" dirty="0">
              <a:solidFill>
                <a:srgbClr val="0000FF"/>
              </a:solidFill>
            </a:endParaRPr>
          </a:p>
        </p:txBody>
      </p:sp>
      <p:grpSp>
        <p:nvGrpSpPr>
          <p:cNvPr id="31" name="グループ化 30">
            <a:extLst>
              <a:ext uri="{FF2B5EF4-FFF2-40B4-BE49-F238E27FC236}">
                <a16:creationId xmlns:a16="http://schemas.microsoft.com/office/drawing/2014/main" id="{B5D98122-4E32-4E94-9EB1-516475C3F085}"/>
              </a:ext>
            </a:extLst>
          </p:cNvPr>
          <p:cNvGrpSpPr/>
          <p:nvPr/>
        </p:nvGrpSpPr>
        <p:grpSpPr>
          <a:xfrm>
            <a:off x="3691595" y="4128431"/>
            <a:ext cx="1186793" cy="2412171"/>
            <a:chOff x="876191" y="1890944"/>
            <a:chExt cx="1186793" cy="2412171"/>
          </a:xfrm>
        </p:grpSpPr>
        <p:sp>
          <p:nvSpPr>
            <p:cNvPr id="32" name="楕円 31">
              <a:extLst>
                <a:ext uri="{FF2B5EF4-FFF2-40B4-BE49-F238E27FC236}">
                  <a16:creationId xmlns:a16="http://schemas.microsoft.com/office/drawing/2014/main" id="{42559E53-7702-4A68-8852-9B2DAF7F2C17}"/>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F680203-57BD-455D-8C75-8DA9AF373E3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4" name="楕円 33">
              <a:extLst>
                <a:ext uri="{FF2B5EF4-FFF2-40B4-BE49-F238E27FC236}">
                  <a16:creationId xmlns:a16="http://schemas.microsoft.com/office/drawing/2014/main" id="{63229182-BC1B-41D7-86D9-122F78A314D5}"/>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EE076ACD-A855-4586-BD1E-43A43C53FE1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200C4A9-DB87-4DED-AF12-AEBC7FFC2515}"/>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77F6036-D194-46F7-998B-065E431F2A27}"/>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38" name="楕円 37">
            <a:extLst>
              <a:ext uri="{FF2B5EF4-FFF2-40B4-BE49-F238E27FC236}">
                <a16:creationId xmlns:a16="http://schemas.microsoft.com/office/drawing/2014/main" id="{3FEA8621-3C7A-4AE4-A7EB-8A7CFDE1A5A0}"/>
              </a:ext>
            </a:extLst>
          </p:cNvPr>
          <p:cNvSpPr/>
          <p:nvPr/>
        </p:nvSpPr>
        <p:spPr>
          <a:xfrm>
            <a:off x="4601551"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F477DC18-9D72-4214-940E-C9D848F9036B}"/>
              </a:ext>
            </a:extLst>
          </p:cNvPr>
          <p:cNvSpPr txBox="1"/>
          <p:nvPr/>
        </p:nvSpPr>
        <p:spPr>
          <a:xfrm>
            <a:off x="2579588" y="3848917"/>
            <a:ext cx="3783435" cy="369332"/>
          </a:xfrm>
          <a:prstGeom prst="rect">
            <a:avLst/>
          </a:prstGeom>
          <a:noFill/>
        </p:spPr>
        <p:txBody>
          <a:bodyPr wrap="square" rtlCol="0">
            <a:spAutoFit/>
          </a:bodyPr>
          <a:lstStyle/>
          <a:p>
            <a:r>
              <a:rPr kumimoji="1" lang="en-US" altLang="ja-JP" dirty="0">
                <a:solidFill>
                  <a:srgbClr val="0000FF"/>
                </a:solidFill>
              </a:rPr>
              <a:t>Body surface to body surface</a:t>
            </a:r>
            <a:endParaRPr kumimoji="1" lang="ja-JP" altLang="en-US" dirty="0">
              <a:solidFill>
                <a:srgbClr val="0000FF"/>
              </a:solidFill>
            </a:endParaRPr>
          </a:p>
        </p:txBody>
      </p:sp>
      <p:sp>
        <p:nvSpPr>
          <p:cNvPr id="50" name="楕円 49">
            <a:extLst>
              <a:ext uri="{FF2B5EF4-FFF2-40B4-BE49-F238E27FC236}">
                <a16:creationId xmlns:a16="http://schemas.microsoft.com/office/drawing/2014/main" id="{07944EE0-3C1E-486E-834F-DA9C8650B54D}"/>
              </a:ext>
            </a:extLst>
          </p:cNvPr>
          <p:cNvSpPr/>
          <p:nvPr/>
        </p:nvSpPr>
        <p:spPr>
          <a:xfrm>
            <a:off x="3771416" y="4684104"/>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2" name="直線矢印コネクタ 51">
            <a:extLst>
              <a:ext uri="{FF2B5EF4-FFF2-40B4-BE49-F238E27FC236}">
                <a16:creationId xmlns:a16="http://schemas.microsoft.com/office/drawing/2014/main" id="{83B42384-8254-402E-985A-DD16EAB5E192}"/>
              </a:ext>
            </a:extLst>
          </p:cNvPr>
          <p:cNvCxnSpPr>
            <a:cxnSpLocks/>
            <a:stCxn id="38" idx="2"/>
            <a:endCxn id="50" idx="6"/>
          </p:cNvCxnSpPr>
          <p:nvPr/>
        </p:nvCxnSpPr>
        <p:spPr>
          <a:xfrm flipH="1">
            <a:off x="3993358" y="4776179"/>
            <a:ext cx="608193" cy="0"/>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5" name="矢印: 左右 4">
            <a:extLst>
              <a:ext uri="{FF2B5EF4-FFF2-40B4-BE49-F238E27FC236}">
                <a16:creationId xmlns:a16="http://schemas.microsoft.com/office/drawing/2014/main" id="{B779441E-2230-4F3A-BA46-57AAD3A2D071}"/>
              </a:ext>
            </a:extLst>
          </p:cNvPr>
          <p:cNvSpPr/>
          <p:nvPr/>
        </p:nvSpPr>
        <p:spPr>
          <a:xfrm rot="16200000">
            <a:off x="3157365" y="2020031"/>
            <a:ext cx="2103532" cy="1115619"/>
          </a:xfrm>
          <a:prstGeom prst="lef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3E597855-17D3-45A7-8219-52061A5F8506}"/>
              </a:ext>
            </a:extLst>
          </p:cNvPr>
          <p:cNvSpPr txBox="1"/>
          <p:nvPr/>
        </p:nvSpPr>
        <p:spPr>
          <a:xfrm>
            <a:off x="3002510" y="2448233"/>
            <a:ext cx="2570379" cy="369332"/>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defPPr>
              <a:defRPr lang="ja-JP"/>
            </a:defPPr>
            <a:lvl1pPr algn="ctr">
              <a:defRPr>
                <a:latin typeface="+mn-lt"/>
                <a:ea typeface="+mn-ea"/>
              </a:defRPr>
            </a:lvl1pPr>
            <a:lvl2pPr>
              <a:defRPr>
                <a:latin typeface="+mn-lt"/>
                <a:ea typeface="+mn-ea"/>
              </a:defRPr>
            </a:lvl2pPr>
            <a:lvl3pPr>
              <a:defRPr>
                <a:latin typeface="+mn-lt"/>
                <a:ea typeface="+mn-ea"/>
              </a:defRPr>
            </a:lvl3pPr>
            <a:lvl4pPr>
              <a:defRPr>
                <a:latin typeface="+mn-lt"/>
                <a:ea typeface="+mn-ea"/>
              </a:defRPr>
            </a:lvl4pPr>
            <a:lvl5pPr>
              <a:defRPr>
                <a:latin typeface="+mn-lt"/>
                <a:ea typeface="+mn-ea"/>
              </a:defRPr>
            </a:lvl5pPr>
            <a:lvl6pPr>
              <a:defRPr>
                <a:latin typeface="+mn-lt"/>
                <a:ea typeface="+mn-ea"/>
              </a:defRPr>
            </a:lvl6pPr>
            <a:lvl7pPr>
              <a:defRPr>
                <a:latin typeface="+mn-lt"/>
                <a:ea typeface="+mn-ea"/>
              </a:defRPr>
            </a:lvl7pPr>
            <a:lvl8pPr>
              <a:defRPr>
                <a:latin typeface="+mn-lt"/>
                <a:ea typeface="+mn-ea"/>
              </a:defRPr>
            </a:lvl8pPr>
            <a:lvl9pPr>
              <a:defRPr>
                <a:latin typeface="+mn-lt"/>
                <a:ea typeface="+mn-ea"/>
              </a:defRPr>
            </a:lvl9pPr>
          </a:lstStyle>
          <a:p>
            <a:r>
              <a:rPr lang="en-US" altLang="ja-JP" dirty="0"/>
              <a:t>Consider as similar</a:t>
            </a:r>
            <a:endParaRPr lang="ja-JP" altLang="en-US" dirty="0"/>
          </a:p>
        </p:txBody>
      </p:sp>
    </p:spTree>
    <p:extLst>
      <p:ext uri="{BB962C8B-B14F-4D97-AF65-F5344CB8AC3E}">
        <p14:creationId xmlns:p14="http://schemas.microsoft.com/office/powerpoint/2010/main" val="102924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January 2022</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9</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1329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14E821BF-9DBA-4BA3-89AC-3F2B41825BE1}"/>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79" name="直線コネクタ 78">
            <a:extLst>
              <a:ext uri="{FF2B5EF4-FFF2-40B4-BE49-F238E27FC236}">
                <a16:creationId xmlns:a16="http://schemas.microsoft.com/office/drawing/2014/main" id="{2FDB580E-8FA6-4AB6-8E37-9623ABEB7834}"/>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31DBF284-07D6-4815-94F2-CE221AB14731}"/>
              </a:ext>
            </a:extLst>
          </p:cNvPr>
          <p:cNvSpPr txBox="1"/>
          <p:nvPr/>
        </p:nvSpPr>
        <p:spPr>
          <a:xfrm>
            <a:off x="3603689" y="3123741"/>
            <a:ext cx="1798632" cy="338554"/>
          </a:xfrm>
          <a:prstGeom prst="rect">
            <a:avLst/>
          </a:prstGeom>
          <a:noFill/>
        </p:spPr>
        <p:txBody>
          <a:bodyPr wrap="square" rtlCol="0">
            <a:spAutoFit/>
          </a:bodyPr>
          <a:lstStyle/>
          <a:p>
            <a:r>
              <a:rPr lang="en-US" altLang="ja-JP" sz="1600" b="0" dirty="0">
                <a:solidFill>
                  <a:srgbClr val="FF0000"/>
                </a:solidFill>
              </a:rPr>
              <a:t>※not covered yet</a:t>
            </a:r>
            <a:endParaRPr kumimoji="1" lang="ja-JP" altLang="en-US" sz="1600" b="0" dirty="0">
              <a:solidFill>
                <a:srgbClr val="FF0000"/>
              </a:solidFill>
            </a:endParaRPr>
          </a:p>
        </p:txBody>
      </p:sp>
      <p:sp>
        <p:nvSpPr>
          <p:cNvPr id="85" name="テキスト ボックス 84">
            <a:extLst>
              <a:ext uri="{FF2B5EF4-FFF2-40B4-BE49-F238E27FC236}">
                <a16:creationId xmlns:a16="http://schemas.microsoft.com/office/drawing/2014/main" id="{1432EBBA-F97D-4AF2-9670-208F9AE09E47}"/>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86" name="直線コネクタ 85">
            <a:extLst>
              <a:ext uri="{FF2B5EF4-FFF2-40B4-BE49-F238E27FC236}">
                <a16:creationId xmlns:a16="http://schemas.microsoft.com/office/drawing/2014/main" id="{1EECA0C4-4D11-4CA0-9B2E-89A9C11BBAF7}"/>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35158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9414</TotalTime>
  <Words>3736</Words>
  <Application>Microsoft Office PowerPoint</Application>
  <PresentationFormat>画面に合わせる (4:3)</PresentationFormat>
  <Paragraphs>667</Paragraphs>
  <Slides>30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30</vt:i4>
      </vt:variant>
    </vt:vector>
  </HeadingPairs>
  <TitlesOfParts>
    <vt:vector size="39" baseType="lpstr">
      <vt:lpstr>HGSｺﾞｼｯｸE</vt:lpstr>
      <vt:lpstr>TimesNewRomanPS-BoldMT</vt:lpstr>
      <vt:lpstr>TimesNewRomanPSMT</vt:lpstr>
      <vt:lpstr>Times-Roman</vt:lpstr>
      <vt:lpstr>游ゴシック</vt:lpstr>
      <vt:lpstr>Arial</vt:lpstr>
      <vt:lpstr>Times New Roman</vt:lpstr>
      <vt:lpstr>Wingdings</vt:lpstr>
      <vt:lpstr>Default Design</vt:lpstr>
      <vt:lpstr>PowerPoint プレゼンテーション</vt:lpstr>
      <vt:lpstr>Summary of Channel and Environmental Modeling Activities for BANs on TG15.6a </vt:lpstr>
      <vt:lpstr>PowerPoint プレゼンテーション</vt:lpstr>
      <vt:lpstr>Channel models and scenarios in IEEE802.15.6-2012</vt:lpstr>
      <vt:lpstr>Channel models and scenarios in IEEE802.15.6ma</vt:lpstr>
      <vt:lpstr>Channel models and scenarios in IEEE802.15.6ma</vt:lpstr>
      <vt:lpstr>Channel and Environmental models between VBAN and HBAN</vt:lpstr>
      <vt:lpstr>PowerPoint プレゼンテーション</vt:lpstr>
      <vt:lpstr>Classification of Channel and Environment Models for Human and Vehicle Body Area Networks (HBAN&amp;VBAN)</vt:lpstr>
      <vt:lpstr>PowerPoint プレゼンテーション</vt:lpstr>
      <vt:lpstr>Channel and Environmental Models</vt:lpstr>
      <vt:lpstr>PowerPoint プレゼンテーション</vt:lpstr>
      <vt:lpstr>Environment Model in Vehicle</vt:lpstr>
      <vt:lpstr>Engine/Motor Room Environment</vt:lpstr>
      <vt:lpstr>Environment models that can be applicable against different type of vehicles</vt:lpstr>
      <vt:lpstr>PowerPoint プレゼンテーション</vt:lpstr>
      <vt:lpstr>Use cases</vt:lpstr>
      <vt:lpstr>Use cases</vt:lpstr>
      <vt:lpstr>Models between VBAN and HBAN</vt:lpstr>
      <vt:lpstr>Channel and Environmental models between VBAN and HBAN</vt:lpstr>
      <vt:lpstr>Scenario 3</vt:lpstr>
      <vt:lpstr>Scenario 3’ for BUS</vt:lpstr>
      <vt:lpstr>Scenario 4</vt:lpstr>
      <vt:lpstr>Scenario 5</vt:lpstr>
      <vt:lpstr>Dynamic Channel Models Situations</vt:lpstr>
      <vt:lpstr>Dynamic on-body channel modeling</vt:lpstr>
      <vt:lpstr>Dynamic off-body channel modeling</vt:lpstr>
      <vt:lpstr>Summary</vt:lpstr>
      <vt:lpstr>PowerPoint プレゼンテーション</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389</cp:revision>
  <dcterms:created xsi:type="dcterms:W3CDTF">2021-04-23T05:27:11Z</dcterms:created>
  <dcterms:modified xsi:type="dcterms:W3CDTF">2022-03-14T13:05:39Z</dcterms:modified>
</cp:coreProperties>
</file>