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6"/>
  </p:notesMasterIdLst>
  <p:sldIdLst>
    <p:sldId id="264" r:id="rId2"/>
    <p:sldId id="256" r:id="rId3"/>
    <p:sldId id="369" r:id="rId4"/>
    <p:sldId id="274" r:id="rId5"/>
    <p:sldId id="257" r:id="rId6"/>
    <p:sldId id="266" r:id="rId7"/>
    <p:sldId id="275" r:id="rId8"/>
    <p:sldId id="258" r:id="rId9"/>
    <p:sldId id="370" r:id="rId10"/>
    <p:sldId id="263" r:id="rId11"/>
    <p:sldId id="371" r:id="rId12"/>
    <p:sldId id="323" r:id="rId13"/>
    <p:sldId id="344" r:id="rId14"/>
    <p:sldId id="350" r:id="rId15"/>
    <p:sldId id="300" r:id="rId16"/>
    <p:sldId id="331" r:id="rId17"/>
    <p:sldId id="354" r:id="rId18"/>
    <p:sldId id="356" r:id="rId19"/>
    <p:sldId id="357" r:id="rId20"/>
    <p:sldId id="359" r:id="rId21"/>
    <p:sldId id="373" r:id="rId22"/>
    <p:sldId id="374" r:id="rId23"/>
    <p:sldId id="367" r:id="rId24"/>
    <p:sldId id="368" r:id="rId25"/>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B0F53-27DE-F116-2912-4BB47BF42DE4}" name="Marco Hernandez" initials="MH" userId="Marco Hernande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5" clrIdx="0">
    <p:extLst>
      <p:ext uri="{19B8F6BF-5375-455C-9EA6-DF929625EA0E}">
        <p15:presenceInfo xmlns:p15="http://schemas.microsoft.com/office/powerpoint/2012/main" userId="6ec8770888b2809e" providerId="Windows Live"/>
      </p:ext>
    </p:extLst>
  </p:cmAuthor>
  <p:cmAuthor id="2" name="Marco Hernandez" initials="MH" lastIdx="11" clrIdx="1">
    <p:extLst>
      <p:ext uri="{19B8F6BF-5375-455C-9EA6-DF929625EA0E}">
        <p15:presenceInfo xmlns:p15="http://schemas.microsoft.com/office/powerpoint/2012/main" userId="Marco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2F2F2"/>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234"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2022/1/25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171450" indent="-171450">
              <a:spcBef>
                <a:spcPts val="1200"/>
              </a:spcBef>
              <a:buFont typeface="Wingdings" panose="05000000000000000000" pitchFamily="2" charset="2"/>
              <a:buChar char="u"/>
              <a:defRPr/>
            </a:lvl1pPr>
            <a:lvl2pPr marL="514350" indent="-171450">
              <a:spcBef>
                <a:spcPts val="1200"/>
              </a:spcBef>
              <a:buFont typeface="Wingdings" panose="05000000000000000000" pitchFamily="2" charset="2"/>
              <a:buChar char="Ø"/>
              <a:defRPr/>
            </a:lvl2pPr>
            <a:lvl3pPr marL="857250" indent="-171450">
              <a:spcBef>
                <a:spcPts val="1200"/>
              </a:spcBef>
              <a:buFont typeface="Wingdings" panose="05000000000000000000" pitchFamily="2" charset="2"/>
              <a:buChar char="ü"/>
              <a:defRPr/>
            </a:lvl3pPr>
            <a:lvl4pPr>
              <a:spcBef>
                <a:spcPts val="1200"/>
              </a:spcBef>
              <a:defRPr/>
            </a:lvl4pPr>
            <a:lvl5pPr>
              <a:spcBef>
                <a:spcPts val="1200"/>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タイトル 17"/>
          <p:cNvSpPr>
            <a:spLocks noGrp="1"/>
          </p:cNvSpPr>
          <p:nvPr>
            <p:ph type="title"/>
          </p:nvPr>
        </p:nvSpPr>
        <p:spPr/>
        <p:txBody>
          <a:bodyPr/>
          <a:lstStyle>
            <a:lvl1pPr>
              <a:defRPr b="1"/>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January 2022</a:t>
            </a:r>
            <a:endParaRPr lang="ja-JP" altLang="en-US" dirty="0"/>
          </a:p>
        </p:txBody>
      </p:sp>
      <p:sp>
        <p:nvSpPr>
          <p:cNvPr id="4" name="フッター プレースホルダー 3"/>
          <p:cNvSpPr>
            <a:spLocks noGrp="1"/>
          </p:cNvSpPr>
          <p:nvPr>
            <p:ph type="ftr" sz="quarter" idx="11"/>
          </p:nvPr>
        </p:nvSpPr>
        <p:spPr>
          <a:xfrm>
            <a:off x="2818015" y="6579845"/>
            <a:ext cx="3507970" cy="278154"/>
          </a:xfrm>
        </p:spPr>
        <p:txBody>
          <a:bodyPr/>
          <a:lstStyle>
            <a:lvl1pPr>
              <a:defRPr/>
            </a:lvl1pPr>
          </a:lstStyle>
          <a:p>
            <a:r>
              <a:rPr lang="en-US" altLang="ja-JP">
                <a:solidFill>
                  <a:srgbClr val="FF0000"/>
                </a:solidFill>
              </a:rPr>
              <a:t>T.Kobayashi, M.Kim, M. Hernandez, R.Kohno (YNU/YRP-IAI)</a:t>
            </a:r>
            <a:endParaRPr lang="ja-JP" altLang="en-US" dirty="0"/>
          </a:p>
        </p:txBody>
      </p:sp>
      <p:sp>
        <p:nvSpPr>
          <p:cNvPr id="5" name="スライド番号プレースホルダー 4"/>
          <p:cNvSpPr>
            <a:spLocks noGrp="1"/>
          </p:cNvSpPr>
          <p:nvPr>
            <p:ph type="sldNum" sz="quarter" idx="12"/>
          </p:nvPr>
        </p:nvSpPr>
        <p:spPr>
          <a:xfrm>
            <a:off x="6949180" y="6553200"/>
            <a:ext cx="2057400" cy="304799"/>
          </a:xfrm>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82067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lvl1pPr>
              <a:defRPr b="1">
                <a:latin typeface="HGSｺﾞｼｯｸE" panose="020B0900000000000000" pitchFamily="50" charset="-128"/>
                <a:ea typeface="HGSｺﾞｼｯｸE" panose="020B0900000000000000" pitchFamily="50" charset="-128"/>
              </a:defRPr>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January 2022</a:t>
            </a:r>
            <a:endParaRPr lang="ja-JP" altLang="en-US" dirty="0"/>
          </a:p>
        </p:txBody>
      </p:sp>
      <p:sp>
        <p:nvSpPr>
          <p:cNvPr id="7" name="フッター プレースホルダー 6"/>
          <p:cNvSpPr>
            <a:spLocks noGrp="1"/>
          </p:cNvSpPr>
          <p:nvPr>
            <p:ph type="ftr" sz="quarter" idx="11"/>
          </p:nvPr>
        </p:nvSpPr>
        <p:spPr/>
        <p:txBody>
          <a:bodyPr/>
          <a:lstStyle>
            <a:lvl1pPr>
              <a:defRPr/>
            </a:lvl1pPr>
          </a:lstStyle>
          <a:p>
            <a:r>
              <a:rPr lang="en-US" altLang="ja-JP">
                <a:solidFill>
                  <a:srgbClr val="FF0000"/>
                </a:solidFill>
              </a:rPr>
              <a:t>T.Kobayashi, M.Kim, M. Hernandez, R.Kohno (YNU/YRP-IAI)</a:t>
            </a:r>
            <a:endParaRPr lang="ja-JP" altLang="en-US" dirty="0"/>
          </a:p>
        </p:txBody>
      </p:sp>
      <p:sp>
        <p:nvSpPr>
          <p:cNvPr id="8" name="スライド番号プレースホルダー 7"/>
          <p:cNvSpPr>
            <a:spLocks noGrp="1"/>
          </p:cNvSpPr>
          <p:nvPr>
            <p:ph type="sldNum" sz="quarter" idx="12"/>
          </p:nvPr>
        </p:nvSpPr>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00293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lang="en-US"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15-22-0091-00-006a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03" r:id="rId3"/>
    <p:sldLayoutId id="2147483697" r:id="rId4"/>
    <p:sldLayoutId id="2147483698" r:id="rId5"/>
    <p:sldLayoutId id="2147483699" r:id="rId6"/>
    <p:sldLayoutId id="2147483700" r:id="rId7"/>
    <p:sldLayoutId id="2147483701" r:id="rId8"/>
    <p:sldLayoutId id="2147483702" r:id="rId9"/>
    <p:sldLayoutId id="2147483704" r:id="rId10"/>
    <p:sldLayoutId id="2147483705"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Summary of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hannel and Environmental Model</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ing Activities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for BANs</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on 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G15.6a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January  25</a:t>
            </a:r>
            <a:r>
              <a:rPr kumimoji="0" lang="en-US" sz="1600" b="0" kern="0" baseline="30000" dirty="0">
                <a:latin typeface="Times New Roman"/>
                <a:ea typeface="Times New Roman"/>
                <a:cs typeface="Times New Roman"/>
                <a:sym typeface="Times New Roman"/>
              </a:rPr>
              <a:t>th</a:t>
            </a:r>
            <a:r>
              <a:rPr kumimoji="0" lang="en-US" sz="1600" b="0" kern="0" dirty="0">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2</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draft of channel and environmental model and its classification for vehicle body area network(VBAN) </a:t>
            </a:r>
            <a:r>
              <a:rPr kumimoji="0" lang="en-US" sz="1600" b="0" kern="0" dirty="0">
                <a:solidFill>
                  <a:srgbClr val="000000"/>
                </a:solidFill>
                <a:latin typeface="Times New Roman"/>
                <a:ea typeface="Times New Roman"/>
                <a:cs typeface="Times New Roman"/>
                <a:sym typeface="Times New Roman"/>
              </a:rPr>
              <a:t>of</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amendment of IEEE802.15.6-2012 for wireless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TG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January 2022</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t>T.Kobayashi, M.Kim, M. Hernandez, R.Kohno (YNU/YRP-IAI)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14">
            <a:extLst>
              <a:ext uri="{FF2B5EF4-FFF2-40B4-BE49-F238E27FC236}">
                <a16:creationId xmlns:a16="http://schemas.microsoft.com/office/drawing/2014/main" id="{6C98EE0B-1540-4685-BA56-A8EBFB239881}"/>
              </a:ext>
            </a:extLst>
          </p:cNvPr>
          <p:cNvSpPr>
            <a:spLocks noGrp="1"/>
          </p:cNvSpPr>
          <p:nvPr>
            <p:ph type="dt" idx="10"/>
          </p:nvPr>
        </p:nvSpPr>
        <p:spPr/>
        <p:txBody>
          <a:bodyPr/>
          <a:lstStyle/>
          <a:p>
            <a:r>
              <a:rPr kumimoji="1" lang="en-US" altLang="ja-JP"/>
              <a:t>September 2021</a:t>
            </a:r>
            <a:endParaRPr kumimoji="1" lang="ja-JP" altLang="en-US"/>
          </a:p>
        </p:txBody>
      </p:sp>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10</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various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3590477" y="4380740"/>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Tree>
    <p:extLst>
      <p:ext uri="{BB962C8B-B14F-4D97-AF65-F5344CB8AC3E}">
        <p14:creationId xmlns:p14="http://schemas.microsoft.com/office/powerpoint/2010/main" val="2883404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1CE4576-2286-426D-B836-1D3CB8DE07B8}"/>
              </a:ext>
            </a:extLst>
          </p:cNvPr>
          <p:cNvSpPr>
            <a:spLocks noGrp="1"/>
          </p:cNvSpPr>
          <p:nvPr>
            <p:ph type="dt" idx="10"/>
          </p:nvPr>
        </p:nvSpPr>
        <p:spPr/>
        <p:txBody>
          <a:bodyPr/>
          <a:lstStyle/>
          <a:p>
            <a:r>
              <a:rPr lang="en-US" altLang="ja-JP"/>
              <a:t>November 2021</a:t>
            </a:r>
            <a:endParaRPr lang="en-US" dirty="0"/>
          </a:p>
        </p:txBody>
      </p:sp>
      <p:sp>
        <p:nvSpPr>
          <p:cNvPr id="5" name="フッター プレースホルダー 4">
            <a:extLst>
              <a:ext uri="{FF2B5EF4-FFF2-40B4-BE49-F238E27FC236}">
                <a16:creationId xmlns:a16="http://schemas.microsoft.com/office/drawing/2014/main" id="{1D4733FF-B0D9-4F26-8229-C803C0EDB63B}"/>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DBDFF184-DFF0-42FC-B758-DBCAFD1802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7" name="タイトル 1">
            <a:extLst>
              <a:ext uri="{FF2B5EF4-FFF2-40B4-BE49-F238E27FC236}">
                <a16:creationId xmlns:a16="http://schemas.microsoft.com/office/drawing/2014/main" id="{407E0F4C-AD33-4EE1-A2E1-E83D971E3C4C}"/>
              </a:ext>
            </a:extLst>
          </p:cNvPr>
          <p:cNvSpPr txBox="1">
            <a:spLocks/>
          </p:cNvSpPr>
          <p:nvPr/>
        </p:nvSpPr>
        <p:spPr>
          <a:xfrm>
            <a:off x="499874" y="687163"/>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Symmetric</a:t>
            </a:r>
            <a:r>
              <a:rPr kumimoji="0" lang="ja-JP" altLang="en-US" kern="0" dirty="0"/>
              <a:t> </a:t>
            </a:r>
            <a:r>
              <a:rPr kumimoji="0" lang="en-US" altLang="ja-JP" kern="0" dirty="0"/>
              <a:t>scenario</a:t>
            </a:r>
            <a:endParaRPr kumimoji="1" lang="ja-JP" altLang="en-US" kern="0" dirty="0"/>
          </a:p>
        </p:txBody>
      </p:sp>
      <p:sp>
        <p:nvSpPr>
          <p:cNvPr id="9" name="楕円 8">
            <a:extLst>
              <a:ext uri="{FF2B5EF4-FFF2-40B4-BE49-F238E27FC236}">
                <a16:creationId xmlns:a16="http://schemas.microsoft.com/office/drawing/2014/main" id="{7034A75A-150A-41CF-A795-8147ADDA91B9}"/>
              </a:ext>
            </a:extLst>
          </p:cNvPr>
          <p:cNvSpPr/>
          <p:nvPr/>
        </p:nvSpPr>
        <p:spPr>
          <a:xfrm>
            <a:off x="4700046"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楕円 9">
            <a:extLst>
              <a:ext uri="{FF2B5EF4-FFF2-40B4-BE49-F238E27FC236}">
                <a16:creationId xmlns:a16="http://schemas.microsoft.com/office/drawing/2014/main" id="{9924EC3B-1428-4501-A664-BC926A060FF2}"/>
              </a:ext>
            </a:extLst>
          </p:cNvPr>
          <p:cNvSpPr/>
          <p:nvPr/>
        </p:nvSpPr>
        <p:spPr>
          <a:xfrm>
            <a:off x="7147588"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楕円 10">
            <a:extLst>
              <a:ext uri="{FF2B5EF4-FFF2-40B4-BE49-F238E27FC236}">
                <a16:creationId xmlns:a16="http://schemas.microsoft.com/office/drawing/2014/main" id="{2A138810-AF32-428B-A159-179BD9C69372}"/>
              </a:ext>
            </a:extLst>
          </p:cNvPr>
          <p:cNvSpPr/>
          <p:nvPr/>
        </p:nvSpPr>
        <p:spPr>
          <a:xfrm>
            <a:off x="5594949" y="3565223"/>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7" name="テキスト ボックス 16">
            <a:extLst>
              <a:ext uri="{FF2B5EF4-FFF2-40B4-BE49-F238E27FC236}">
                <a16:creationId xmlns:a16="http://schemas.microsoft.com/office/drawing/2014/main" id="{824ABB56-90D2-484F-91F9-CA9CDE0BEA11}"/>
              </a:ext>
            </a:extLst>
          </p:cNvPr>
          <p:cNvSpPr txBox="1"/>
          <p:nvPr/>
        </p:nvSpPr>
        <p:spPr>
          <a:xfrm>
            <a:off x="4053079" y="1237185"/>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18" name="テキスト ボックス 17">
            <a:extLst>
              <a:ext uri="{FF2B5EF4-FFF2-40B4-BE49-F238E27FC236}">
                <a16:creationId xmlns:a16="http://schemas.microsoft.com/office/drawing/2014/main" id="{A4B7E5F1-9AC9-4549-9B9D-1526BD714961}"/>
              </a:ext>
            </a:extLst>
          </p:cNvPr>
          <p:cNvSpPr txBox="1"/>
          <p:nvPr/>
        </p:nvSpPr>
        <p:spPr>
          <a:xfrm>
            <a:off x="6930198" y="1237185"/>
            <a:ext cx="832374" cy="369332"/>
          </a:xfrm>
          <a:prstGeom prst="rect">
            <a:avLst/>
          </a:prstGeom>
          <a:noFill/>
        </p:spPr>
        <p:txBody>
          <a:bodyPr wrap="square">
            <a:spAutoFit/>
          </a:bodyPr>
          <a:lstStyle/>
          <a:p>
            <a:r>
              <a:rPr lang="en-US" altLang="ja-JP" dirty="0"/>
              <a:t>Node</a:t>
            </a:r>
            <a:endParaRPr lang="ja-JP" altLang="en-US" dirty="0"/>
          </a:p>
        </p:txBody>
      </p:sp>
      <p:sp>
        <p:nvSpPr>
          <p:cNvPr id="20" name="テキスト ボックス 19">
            <a:extLst>
              <a:ext uri="{FF2B5EF4-FFF2-40B4-BE49-F238E27FC236}">
                <a16:creationId xmlns:a16="http://schemas.microsoft.com/office/drawing/2014/main" id="{593029AE-BF57-4C0E-8504-0217A9B55DA2}"/>
              </a:ext>
            </a:extLst>
          </p:cNvPr>
          <p:cNvSpPr txBox="1"/>
          <p:nvPr/>
        </p:nvSpPr>
        <p:spPr>
          <a:xfrm>
            <a:off x="499874" y="1222948"/>
            <a:ext cx="3493337" cy="1754326"/>
          </a:xfrm>
          <a:prstGeom prst="rect">
            <a:avLst/>
          </a:prstGeom>
          <a:noFill/>
        </p:spPr>
        <p:txBody>
          <a:bodyPr wrap="square">
            <a:spAutoFit/>
          </a:bodyPr>
          <a:lstStyle/>
          <a:p>
            <a:r>
              <a:rPr lang="en-US" altLang="ja-JP" b="0" dirty="0"/>
              <a:t>In channel model (without EMC/EMI and Interference issues), two direction of propagation should be considered as equal:</a:t>
            </a:r>
          </a:p>
          <a:p>
            <a:r>
              <a:rPr lang="en-US" altLang="ja-JP" b="0" dirty="0"/>
              <a:t>Channel reciprocity.</a:t>
            </a:r>
            <a:endParaRPr lang="ja-JP" altLang="en-US" b="0" dirty="0"/>
          </a:p>
        </p:txBody>
      </p:sp>
      <p:sp>
        <p:nvSpPr>
          <p:cNvPr id="21" name="テキスト ボックス 20">
            <a:extLst>
              <a:ext uri="{FF2B5EF4-FFF2-40B4-BE49-F238E27FC236}">
                <a16:creationId xmlns:a16="http://schemas.microsoft.com/office/drawing/2014/main" id="{CC526D50-296A-4387-8EE7-5CB48597D0EF}"/>
              </a:ext>
            </a:extLst>
          </p:cNvPr>
          <p:cNvSpPr txBox="1"/>
          <p:nvPr/>
        </p:nvSpPr>
        <p:spPr>
          <a:xfrm>
            <a:off x="3656303" y="2308210"/>
            <a:ext cx="4838330" cy="923330"/>
          </a:xfrm>
          <a:prstGeom prst="rect">
            <a:avLst/>
          </a:prstGeom>
          <a:noFill/>
        </p:spPr>
        <p:txBody>
          <a:bodyPr wrap="square">
            <a:spAutoFit/>
          </a:bodyPr>
          <a:lstStyle/>
          <a:p>
            <a:r>
              <a:rPr lang="en-US" altLang="ja-JP" b="0" dirty="0"/>
              <a:t>Channel models of “Coordinator to node” and “Node to coordinator” without noise source should be the same.</a:t>
            </a:r>
            <a:endParaRPr lang="ja-JP" altLang="en-US" b="0" dirty="0"/>
          </a:p>
        </p:txBody>
      </p:sp>
      <p:sp>
        <p:nvSpPr>
          <p:cNvPr id="22" name="楕円 21">
            <a:extLst>
              <a:ext uri="{FF2B5EF4-FFF2-40B4-BE49-F238E27FC236}">
                <a16:creationId xmlns:a16="http://schemas.microsoft.com/office/drawing/2014/main" id="{177D48BD-55F5-48CB-B573-B10FBB8F4D31}"/>
              </a:ext>
            </a:extLst>
          </p:cNvPr>
          <p:cNvSpPr/>
          <p:nvPr/>
        </p:nvSpPr>
        <p:spPr>
          <a:xfrm>
            <a:off x="4700046"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楕円 22">
            <a:extLst>
              <a:ext uri="{FF2B5EF4-FFF2-40B4-BE49-F238E27FC236}">
                <a16:creationId xmlns:a16="http://schemas.microsoft.com/office/drawing/2014/main" id="{C6C2E7EB-EB77-4B4C-8F97-23ECFBF1E503}"/>
              </a:ext>
            </a:extLst>
          </p:cNvPr>
          <p:cNvSpPr/>
          <p:nvPr/>
        </p:nvSpPr>
        <p:spPr>
          <a:xfrm>
            <a:off x="7147588"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50149C0-EFE1-4768-8171-571A9985F709}"/>
              </a:ext>
            </a:extLst>
          </p:cNvPr>
          <p:cNvSpPr txBox="1"/>
          <p:nvPr/>
        </p:nvSpPr>
        <p:spPr>
          <a:xfrm>
            <a:off x="4053079" y="1895281"/>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25" name="テキスト ボックス 24">
            <a:extLst>
              <a:ext uri="{FF2B5EF4-FFF2-40B4-BE49-F238E27FC236}">
                <a16:creationId xmlns:a16="http://schemas.microsoft.com/office/drawing/2014/main" id="{960A2814-68FC-40B7-B65F-24CF8E664B20}"/>
              </a:ext>
            </a:extLst>
          </p:cNvPr>
          <p:cNvSpPr txBox="1"/>
          <p:nvPr/>
        </p:nvSpPr>
        <p:spPr>
          <a:xfrm>
            <a:off x="6930198" y="1895281"/>
            <a:ext cx="832374" cy="369332"/>
          </a:xfrm>
          <a:prstGeom prst="rect">
            <a:avLst/>
          </a:prstGeom>
          <a:noFill/>
        </p:spPr>
        <p:txBody>
          <a:bodyPr wrap="square">
            <a:spAutoFit/>
          </a:bodyPr>
          <a:lstStyle/>
          <a:p>
            <a:r>
              <a:rPr lang="en-US" altLang="ja-JP" dirty="0"/>
              <a:t>Node</a:t>
            </a:r>
            <a:endParaRPr lang="ja-JP" altLang="en-US" dirty="0"/>
          </a:p>
        </p:txBody>
      </p:sp>
      <p:sp>
        <p:nvSpPr>
          <p:cNvPr id="27" name="矢印: 右 26">
            <a:extLst>
              <a:ext uri="{FF2B5EF4-FFF2-40B4-BE49-F238E27FC236}">
                <a16:creationId xmlns:a16="http://schemas.microsoft.com/office/drawing/2014/main" id="{83DC193C-ED0F-4A34-BDD4-F5FC4593CFFA}"/>
              </a:ext>
            </a:extLst>
          </p:cNvPr>
          <p:cNvSpPr/>
          <p:nvPr/>
        </p:nvSpPr>
        <p:spPr>
          <a:xfrm>
            <a:off x="4968438" y="931681"/>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D1E55D31-9854-4BF0-B06E-F17913F65103}"/>
              </a:ext>
            </a:extLst>
          </p:cNvPr>
          <p:cNvSpPr/>
          <p:nvPr/>
        </p:nvSpPr>
        <p:spPr>
          <a:xfrm rot="10800000">
            <a:off x="4968437" y="1622482"/>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タイトル 1">
            <a:extLst>
              <a:ext uri="{FF2B5EF4-FFF2-40B4-BE49-F238E27FC236}">
                <a16:creationId xmlns:a16="http://schemas.microsoft.com/office/drawing/2014/main" id="{E0D9CE28-65CD-48B1-947E-C353689A277E}"/>
              </a:ext>
            </a:extLst>
          </p:cNvPr>
          <p:cNvSpPr txBox="1">
            <a:spLocks/>
          </p:cNvSpPr>
          <p:nvPr/>
        </p:nvSpPr>
        <p:spPr>
          <a:xfrm>
            <a:off x="499874" y="3154721"/>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Asymmetric</a:t>
            </a:r>
            <a:r>
              <a:rPr kumimoji="0" lang="ja-JP" altLang="en-US" kern="0" dirty="0"/>
              <a:t> </a:t>
            </a:r>
            <a:r>
              <a:rPr kumimoji="0" lang="en-US" altLang="ja-JP" kern="0" dirty="0"/>
              <a:t>scenario</a:t>
            </a:r>
            <a:endParaRPr kumimoji="1" lang="ja-JP" altLang="en-US" kern="0" dirty="0"/>
          </a:p>
        </p:txBody>
      </p:sp>
      <p:sp>
        <p:nvSpPr>
          <p:cNvPr id="30" name="楕円 29">
            <a:extLst>
              <a:ext uri="{FF2B5EF4-FFF2-40B4-BE49-F238E27FC236}">
                <a16:creationId xmlns:a16="http://schemas.microsoft.com/office/drawing/2014/main" id="{0552D11E-57BB-4E84-8D4D-D3B31E79F576}"/>
              </a:ext>
            </a:extLst>
          </p:cNvPr>
          <p:cNvSpPr/>
          <p:nvPr/>
        </p:nvSpPr>
        <p:spPr>
          <a:xfrm>
            <a:off x="5615404"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89FFA10-1F64-4DE3-8270-6345805D7F56}"/>
              </a:ext>
            </a:extLst>
          </p:cNvPr>
          <p:cNvSpPr/>
          <p:nvPr/>
        </p:nvSpPr>
        <p:spPr>
          <a:xfrm>
            <a:off x="8062946"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a:extLst>
              <a:ext uri="{FF2B5EF4-FFF2-40B4-BE49-F238E27FC236}">
                <a16:creationId xmlns:a16="http://schemas.microsoft.com/office/drawing/2014/main" id="{170B8A5C-170B-44C3-90E5-28B5C0CAF1F4}"/>
              </a:ext>
            </a:extLst>
          </p:cNvPr>
          <p:cNvSpPr txBox="1"/>
          <p:nvPr/>
        </p:nvSpPr>
        <p:spPr>
          <a:xfrm>
            <a:off x="4968437" y="4191301"/>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sz="1600" dirty="0"/>
          </a:p>
        </p:txBody>
      </p:sp>
      <p:sp>
        <p:nvSpPr>
          <p:cNvPr id="33" name="テキスト ボックス 32">
            <a:extLst>
              <a:ext uri="{FF2B5EF4-FFF2-40B4-BE49-F238E27FC236}">
                <a16:creationId xmlns:a16="http://schemas.microsoft.com/office/drawing/2014/main" id="{92E55DD1-2599-4F7F-8C71-B5AC5B4A3F56}"/>
              </a:ext>
            </a:extLst>
          </p:cNvPr>
          <p:cNvSpPr txBox="1"/>
          <p:nvPr/>
        </p:nvSpPr>
        <p:spPr>
          <a:xfrm>
            <a:off x="7845556" y="4218150"/>
            <a:ext cx="832374" cy="338554"/>
          </a:xfrm>
          <a:prstGeom prst="rect">
            <a:avLst/>
          </a:prstGeom>
          <a:noFill/>
        </p:spPr>
        <p:txBody>
          <a:bodyPr wrap="square">
            <a:spAutoFit/>
          </a:bodyPr>
          <a:lstStyle/>
          <a:p>
            <a:r>
              <a:rPr lang="en-US" altLang="ja-JP" sz="1600" dirty="0"/>
              <a:t>Node</a:t>
            </a:r>
            <a:endParaRPr lang="ja-JP" altLang="en-US" sz="1600" dirty="0"/>
          </a:p>
        </p:txBody>
      </p:sp>
      <p:sp>
        <p:nvSpPr>
          <p:cNvPr id="34" name="楕円 33">
            <a:extLst>
              <a:ext uri="{FF2B5EF4-FFF2-40B4-BE49-F238E27FC236}">
                <a16:creationId xmlns:a16="http://schemas.microsoft.com/office/drawing/2014/main" id="{2B6781E8-7575-4A02-AD7C-69825425D435}"/>
              </a:ext>
            </a:extLst>
          </p:cNvPr>
          <p:cNvSpPr/>
          <p:nvPr/>
        </p:nvSpPr>
        <p:spPr>
          <a:xfrm>
            <a:off x="5615404"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楕円 34">
            <a:extLst>
              <a:ext uri="{FF2B5EF4-FFF2-40B4-BE49-F238E27FC236}">
                <a16:creationId xmlns:a16="http://schemas.microsoft.com/office/drawing/2014/main" id="{8D53B548-5B77-416F-9630-0E195EEF88E3}"/>
              </a:ext>
            </a:extLst>
          </p:cNvPr>
          <p:cNvSpPr/>
          <p:nvPr/>
        </p:nvSpPr>
        <p:spPr>
          <a:xfrm>
            <a:off x="8062946"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a:extLst>
              <a:ext uri="{FF2B5EF4-FFF2-40B4-BE49-F238E27FC236}">
                <a16:creationId xmlns:a16="http://schemas.microsoft.com/office/drawing/2014/main" id="{89C36110-0C67-4016-9BF3-9B7359DCCD6C}"/>
              </a:ext>
            </a:extLst>
          </p:cNvPr>
          <p:cNvSpPr txBox="1"/>
          <p:nvPr/>
        </p:nvSpPr>
        <p:spPr>
          <a:xfrm>
            <a:off x="4968437" y="5576242"/>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dirty="0"/>
          </a:p>
        </p:txBody>
      </p:sp>
      <p:sp>
        <p:nvSpPr>
          <p:cNvPr id="37" name="テキスト ボックス 36">
            <a:extLst>
              <a:ext uri="{FF2B5EF4-FFF2-40B4-BE49-F238E27FC236}">
                <a16:creationId xmlns:a16="http://schemas.microsoft.com/office/drawing/2014/main" id="{545A7F57-D63B-4DBE-A4F6-B89319369AC7}"/>
              </a:ext>
            </a:extLst>
          </p:cNvPr>
          <p:cNvSpPr txBox="1"/>
          <p:nvPr/>
        </p:nvSpPr>
        <p:spPr>
          <a:xfrm>
            <a:off x="7845556" y="5576242"/>
            <a:ext cx="832374" cy="338554"/>
          </a:xfrm>
          <a:prstGeom prst="rect">
            <a:avLst/>
          </a:prstGeom>
          <a:noFill/>
        </p:spPr>
        <p:txBody>
          <a:bodyPr wrap="square">
            <a:spAutoFit/>
          </a:bodyPr>
          <a:lstStyle/>
          <a:p>
            <a:r>
              <a:rPr lang="en-US" altLang="ja-JP" sz="1600" dirty="0"/>
              <a:t>Node</a:t>
            </a:r>
            <a:endParaRPr lang="ja-JP" altLang="en-US" dirty="0"/>
          </a:p>
        </p:txBody>
      </p:sp>
      <p:sp>
        <p:nvSpPr>
          <p:cNvPr id="38" name="矢印: 右 37">
            <a:extLst>
              <a:ext uri="{FF2B5EF4-FFF2-40B4-BE49-F238E27FC236}">
                <a16:creationId xmlns:a16="http://schemas.microsoft.com/office/drawing/2014/main" id="{B710C6C2-F0A8-405F-BF31-5EE5F6BCB9C2}"/>
              </a:ext>
            </a:extLst>
          </p:cNvPr>
          <p:cNvSpPr/>
          <p:nvPr/>
        </p:nvSpPr>
        <p:spPr>
          <a:xfrm>
            <a:off x="5883796" y="3947965"/>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矢印: 右 38">
            <a:extLst>
              <a:ext uri="{FF2B5EF4-FFF2-40B4-BE49-F238E27FC236}">
                <a16:creationId xmlns:a16="http://schemas.microsoft.com/office/drawing/2014/main" id="{200CF396-634B-419A-9591-1B25B6390F59}"/>
              </a:ext>
            </a:extLst>
          </p:cNvPr>
          <p:cNvSpPr/>
          <p:nvPr/>
        </p:nvSpPr>
        <p:spPr>
          <a:xfrm rot="10800000">
            <a:off x="5883795" y="5303443"/>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4EC9D93D-AC3F-4AFD-93A5-D0B656B6DCF3}"/>
              </a:ext>
            </a:extLst>
          </p:cNvPr>
          <p:cNvSpPr txBox="1"/>
          <p:nvPr/>
        </p:nvSpPr>
        <p:spPr>
          <a:xfrm>
            <a:off x="3602080" y="3655405"/>
            <a:ext cx="1900395" cy="923330"/>
          </a:xfrm>
          <a:prstGeom prst="rect">
            <a:avLst/>
          </a:prstGeom>
          <a:noFill/>
        </p:spPr>
        <p:txBody>
          <a:bodyPr wrap="square">
            <a:spAutoFit/>
          </a:bodyPr>
          <a:lstStyle/>
          <a:p>
            <a:r>
              <a:rPr kumimoji="1" lang="en-US" altLang="ja-JP" dirty="0">
                <a:solidFill>
                  <a:schemeClr val="tx1"/>
                </a:solidFill>
              </a:rPr>
              <a:t>Noise and/or interference source</a:t>
            </a:r>
            <a:endParaRPr lang="ja-JP" altLang="en-US" dirty="0"/>
          </a:p>
        </p:txBody>
      </p:sp>
      <p:sp>
        <p:nvSpPr>
          <p:cNvPr id="41" name="矢印: 下 40">
            <a:extLst>
              <a:ext uri="{FF2B5EF4-FFF2-40B4-BE49-F238E27FC236}">
                <a16:creationId xmlns:a16="http://schemas.microsoft.com/office/drawing/2014/main" id="{D48AF915-9A53-4651-8BFE-0933288D269C}"/>
              </a:ext>
            </a:extLst>
          </p:cNvPr>
          <p:cNvSpPr/>
          <p:nvPr/>
        </p:nvSpPr>
        <p:spPr>
          <a:xfrm rot="16763234">
            <a:off x="6794569" y="2752957"/>
            <a:ext cx="285835" cy="2107152"/>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2811511B-8D9E-4EF0-ACE3-923437AF87A3}"/>
              </a:ext>
            </a:extLst>
          </p:cNvPr>
          <p:cNvCxnSpPr/>
          <p:nvPr/>
        </p:nvCxnSpPr>
        <p:spPr>
          <a:xfrm flipV="1">
            <a:off x="5042517" y="3655405"/>
            <a:ext cx="510206" cy="9322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48FBA911-7341-4F5C-9787-98E07AD9E0C1}"/>
              </a:ext>
            </a:extLst>
          </p:cNvPr>
          <p:cNvSpPr/>
          <p:nvPr/>
        </p:nvSpPr>
        <p:spPr>
          <a:xfrm>
            <a:off x="5594949" y="4870556"/>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矢印: 下 44">
            <a:extLst>
              <a:ext uri="{FF2B5EF4-FFF2-40B4-BE49-F238E27FC236}">
                <a16:creationId xmlns:a16="http://schemas.microsoft.com/office/drawing/2014/main" id="{88E4A098-E52A-408D-B0D0-3C8D9639E56A}"/>
              </a:ext>
            </a:extLst>
          </p:cNvPr>
          <p:cNvSpPr/>
          <p:nvPr/>
        </p:nvSpPr>
        <p:spPr>
          <a:xfrm>
            <a:off x="5551429" y="5094446"/>
            <a:ext cx="285835" cy="234133"/>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6" name="直線矢印コネクタ 45">
            <a:extLst>
              <a:ext uri="{FF2B5EF4-FFF2-40B4-BE49-F238E27FC236}">
                <a16:creationId xmlns:a16="http://schemas.microsoft.com/office/drawing/2014/main" id="{C1C46DFA-A419-47BB-8CEC-4AB92C0A653B}"/>
              </a:ext>
            </a:extLst>
          </p:cNvPr>
          <p:cNvCxnSpPr>
            <a:cxnSpLocks/>
          </p:cNvCxnSpPr>
          <p:nvPr/>
        </p:nvCxnSpPr>
        <p:spPr>
          <a:xfrm>
            <a:off x="4532311" y="4438136"/>
            <a:ext cx="1019118" cy="43791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66F94568-AB14-475A-8014-53695F2FF9E9}"/>
              </a:ext>
            </a:extLst>
          </p:cNvPr>
          <p:cNvSpPr txBox="1"/>
          <p:nvPr/>
        </p:nvSpPr>
        <p:spPr>
          <a:xfrm>
            <a:off x="240926" y="3806533"/>
            <a:ext cx="3493337" cy="1477328"/>
          </a:xfrm>
          <a:prstGeom prst="rect">
            <a:avLst/>
          </a:prstGeom>
          <a:noFill/>
        </p:spPr>
        <p:txBody>
          <a:bodyPr wrap="square">
            <a:spAutoFit/>
          </a:bodyPr>
          <a:lstStyle/>
          <a:p>
            <a:r>
              <a:rPr lang="en-US" altLang="ja-JP" b="0" dirty="0"/>
              <a:t>In case of environmental model including EMC/EMI . colored noise and interference issues, two direction between source and sink is not same meaning.</a:t>
            </a:r>
            <a:endParaRPr lang="ja-JP" altLang="en-US" b="0" dirty="0"/>
          </a:p>
        </p:txBody>
      </p:sp>
      <p:sp>
        <p:nvSpPr>
          <p:cNvPr id="49" name="テキスト ボックス 48">
            <a:extLst>
              <a:ext uri="{FF2B5EF4-FFF2-40B4-BE49-F238E27FC236}">
                <a16:creationId xmlns:a16="http://schemas.microsoft.com/office/drawing/2014/main" id="{0ABE095F-7E46-4265-8706-904B298C4FAC}"/>
              </a:ext>
            </a:extLst>
          </p:cNvPr>
          <p:cNvSpPr txBox="1"/>
          <p:nvPr/>
        </p:nvSpPr>
        <p:spPr>
          <a:xfrm>
            <a:off x="240926" y="5399920"/>
            <a:ext cx="3493337" cy="923330"/>
          </a:xfrm>
          <a:prstGeom prst="rect">
            <a:avLst/>
          </a:prstGeom>
          <a:noFill/>
        </p:spPr>
        <p:txBody>
          <a:bodyPr wrap="square">
            <a:spAutoFit/>
          </a:bodyPr>
          <a:lstStyle/>
          <a:p>
            <a:r>
              <a:rPr lang="en-US" altLang="ja-JP" b="0" dirty="0"/>
              <a:t>Environmental model of two different direction should be defined separately.</a:t>
            </a:r>
            <a:endParaRPr lang="ja-JP" altLang="en-US" b="0" dirty="0"/>
          </a:p>
        </p:txBody>
      </p:sp>
      <p:sp>
        <p:nvSpPr>
          <p:cNvPr id="50" name="テキスト ボックス 49">
            <a:extLst>
              <a:ext uri="{FF2B5EF4-FFF2-40B4-BE49-F238E27FC236}">
                <a16:creationId xmlns:a16="http://schemas.microsoft.com/office/drawing/2014/main" id="{7E3B7F54-9268-4699-8F2E-C7D8D24D060D}"/>
              </a:ext>
            </a:extLst>
          </p:cNvPr>
          <p:cNvSpPr txBox="1"/>
          <p:nvPr/>
        </p:nvSpPr>
        <p:spPr>
          <a:xfrm>
            <a:off x="3734262" y="5895591"/>
            <a:ext cx="5409737" cy="646331"/>
          </a:xfrm>
          <a:prstGeom prst="rect">
            <a:avLst/>
          </a:prstGeom>
          <a:noFill/>
        </p:spPr>
        <p:txBody>
          <a:bodyPr wrap="square">
            <a:spAutoFit/>
          </a:bodyPr>
          <a:lstStyle/>
          <a:p>
            <a:r>
              <a:rPr lang="en-US" altLang="ja-JP" b="0" dirty="0"/>
              <a:t>Environmental models of “Coordinator to node” and “Node to coordinator” should be different.</a:t>
            </a:r>
            <a:endParaRPr lang="ja-JP" altLang="en-US" b="0" dirty="0"/>
          </a:p>
        </p:txBody>
      </p:sp>
    </p:spTree>
    <p:extLst>
      <p:ext uri="{BB962C8B-B14F-4D97-AF65-F5344CB8AC3E}">
        <p14:creationId xmlns:p14="http://schemas.microsoft.com/office/powerpoint/2010/main" val="1123398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9AC6CBD0-ED50-402D-A98F-340D4FBF5520}"/>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8992DB9B-576E-4EE4-9447-7B005CF8B9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7" name="タイトル 6">
            <a:extLst>
              <a:ext uri="{FF2B5EF4-FFF2-40B4-BE49-F238E27FC236}">
                <a16:creationId xmlns:a16="http://schemas.microsoft.com/office/drawing/2014/main" id="{CCA0BD2E-4AE1-4A58-A045-27B018D3723F}"/>
              </a:ext>
            </a:extLst>
          </p:cNvPr>
          <p:cNvSpPr>
            <a:spLocks noGrp="1"/>
          </p:cNvSpPr>
          <p:nvPr>
            <p:ph type="title"/>
          </p:nvPr>
        </p:nvSpPr>
        <p:spPr/>
        <p:txBody>
          <a:bodyPr/>
          <a:lstStyle/>
          <a:p>
            <a:r>
              <a:rPr lang="en-US" altLang="ja-JP" dirty="0"/>
              <a:t>Use cases</a:t>
            </a:r>
            <a:endParaRPr lang="ja-JP" altLang="en-US" dirty="0"/>
          </a:p>
        </p:txBody>
      </p:sp>
      <p:sp>
        <p:nvSpPr>
          <p:cNvPr id="4" name="日付プレースホルダー 3">
            <a:extLst>
              <a:ext uri="{FF2B5EF4-FFF2-40B4-BE49-F238E27FC236}">
                <a16:creationId xmlns:a16="http://schemas.microsoft.com/office/drawing/2014/main" id="{1BA4BA4D-9A02-41CC-A464-C0221AF4EB11}"/>
              </a:ext>
            </a:extLst>
          </p:cNvPr>
          <p:cNvSpPr>
            <a:spLocks noGrp="1"/>
          </p:cNvSpPr>
          <p:nvPr>
            <p:ph type="dt" idx="10"/>
          </p:nvPr>
        </p:nvSpPr>
        <p:spPr/>
        <p:txBody>
          <a:bodyPr/>
          <a:lstStyle/>
          <a:p>
            <a:r>
              <a:rPr lang="en-US" altLang="ja-JP"/>
              <a:t>November 2021</a:t>
            </a:r>
            <a:endParaRPr lang="en-US" dirty="0"/>
          </a:p>
        </p:txBody>
      </p:sp>
      <p:sp>
        <p:nvSpPr>
          <p:cNvPr id="8" name="テキスト ボックス 7">
            <a:extLst>
              <a:ext uri="{FF2B5EF4-FFF2-40B4-BE49-F238E27FC236}">
                <a16:creationId xmlns:a16="http://schemas.microsoft.com/office/drawing/2014/main" id="{018E1206-A21D-4196-80E1-8B2EFF8767C8}"/>
              </a:ext>
            </a:extLst>
          </p:cNvPr>
          <p:cNvSpPr txBox="1"/>
          <p:nvPr/>
        </p:nvSpPr>
        <p:spPr>
          <a:xfrm>
            <a:off x="539580" y="1197032"/>
            <a:ext cx="8064839" cy="5094231"/>
          </a:xfrm>
          <a:prstGeom prst="rect">
            <a:avLst/>
          </a:prstGeom>
          <a:noFill/>
        </p:spPr>
        <p:txBody>
          <a:bodyPr wrap="square" rtlCol="0">
            <a:normAutofit fontScale="85000" lnSpcReduction="10000"/>
          </a:bodyPr>
          <a:lstStyle/>
          <a:p>
            <a:pPr marL="342900" indent="-342900">
              <a:buFont typeface="+mj-lt"/>
              <a:buAutoNum type="arabicPeriod"/>
            </a:pPr>
            <a:r>
              <a:rPr lang="en-US" altLang="ja-JP" dirty="0"/>
              <a:t>Failure and/or deterioration detection of vehicle components.</a:t>
            </a:r>
          </a:p>
          <a:p>
            <a:pPr lvl="1"/>
            <a:r>
              <a:rPr lang="en-US" altLang="ja-JP" b="0" dirty="0"/>
              <a:t>- N</a:t>
            </a:r>
            <a:r>
              <a:rPr kumimoji="1" lang="en-US" altLang="ja-JP" b="0" dirty="0"/>
              <a:t>odes are in engin</a:t>
            </a:r>
            <a:r>
              <a:rPr lang="en-US" altLang="ja-JP" b="0" dirty="0"/>
              <a:t>e compartment / coordinator is in engine compartment</a:t>
            </a:r>
            <a:br>
              <a:rPr lang="en-US" altLang="ja-JP" b="0" dirty="0"/>
            </a:br>
            <a:endParaRPr lang="en-US" altLang="ja-JP" b="0" dirty="0"/>
          </a:p>
          <a:p>
            <a:pPr marL="342900" indent="-342900">
              <a:buFont typeface="+mj-lt"/>
              <a:buAutoNum type="arabicPeriod"/>
            </a:pPr>
            <a:r>
              <a:rPr lang="en-US" altLang="ja-JP" dirty="0"/>
              <a:t>Sensing for safety driving support / Collision avoidance</a:t>
            </a:r>
          </a:p>
          <a:p>
            <a:pPr lvl="1"/>
            <a:r>
              <a:rPr lang="en-US" altLang="ja-JP" b="0" dirty="0"/>
              <a:t>- Nodes are on outside surface of vehicle / coordinator is in engine compartment</a:t>
            </a:r>
            <a:br>
              <a:rPr lang="en-US" altLang="ja-JP" dirty="0"/>
            </a:br>
            <a:endParaRPr lang="en-US" altLang="ja-JP" dirty="0"/>
          </a:p>
          <a:p>
            <a:pPr marL="342900" indent="-342900">
              <a:buFont typeface="+mj-lt"/>
              <a:buAutoNum type="arabicPeriod"/>
            </a:pPr>
            <a:r>
              <a:rPr lang="en-US" altLang="ja-JP" dirty="0"/>
              <a:t>Entertainment for passengers</a:t>
            </a:r>
          </a:p>
          <a:p>
            <a:pPr lvl="1"/>
            <a:r>
              <a:rPr lang="en-US" altLang="ja-JP" b="0" dirty="0"/>
              <a:t>- Nodes are in cabin / coordinator is in cabin.</a:t>
            </a:r>
            <a:b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br>
            <a:endParaRPr lang="en-US" altLang="ja-JP" dirty="0"/>
          </a:p>
          <a:p>
            <a:pPr marL="342900" indent="-342900">
              <a:buFont typeface="+mj-lt"/>
              <a:buAutoNum type="arabicPeriod"/>
            </a:pPr>
            <a:r>
              <a:rPr kumimoji="1" lang="en-US" altLang="ja-JP" dirty="0"/>
              <a:t>Key-less entry system</a:t>
            </a:r>
            <a:br>
              <a:rPr kumimoji="1" lang="en-US" altLang="ja-JP" dirty="0"/>
            </a:br>
            <a:r>
              <a:rPr kumimoji="1" lang="en-US" altLang="ja-JP" dirty="0"/>
              <a:t>- </a:t>
            </a:r>
            <a:r>
              <a:rPr lang="en-US" altLang="ja-JP" b="0" dirty="0"/>
              <a:t>Node is around user outside of vehicle / coordinator is in engine compartment</a:t>
            </a:r>
            <a:br>
              <a:rPr lang="en-US" altLang="ja-JP" b="0" dirty="0"/>
            </a:br>
            <a:endParaRPr lang="en-US" altLang="ja-JP" b="0" dirty="0"/>
          </a:p>
          <a:p>
            <a:pPr marL="342900" indent="-342900">
              <a:buFont typeface="+mj-lt"/>
              <a:buAutoNum type="arabicPeriod"/>
            </a:pPr>
            <a:r>
              <a:rPr lang="en-US" altLang="ja-JP" dirty="0"/>
              <a:t>Communication between user on pedestrian and vehicle</a:t>
            </a:r>
          </a:p>
          <a:p>
            <a:pPr lvl="1"/>
            <a:r>
              <a:rPr lang="en-US" altLang="ja-JP" b="0" dirty="0"/>
              <a:t>- Node is around user outside of vehicle / coordinator is on outside surface of vehicle (vehicle moves at walking speed (&lt;5km/h))</a:t>
            </a:r>
            <a:br>
              <a:rPr lang="en-US" altLang="ja-JP" b="0" dirty="0"/>
            </a:br>
            <a:endParaRPr lang="en-US" altLang="ja-JP" b="0" dirty="0"/>
          </a:p>
          <a:p>
            <a:pPr marL="342900" indent="-342900">
              <a:buFont typeface="+mj-lt"/>
              <a:buAutoNum type="arabicPeriod"/>
            </a:pPr>
            <a:r>
              <a:rPr kumimoji="1" lang="en-US" altLang="ja-JP" dirty="0"/>
              <a:t>Vehicle </a:t>
            </a:r>
            <a:r>
              <a:rPr lang="en-US" altLang="ja-JP" dirty="0"/>
              <a:t>controlling / </a:t>
            </a:r>
            <a:r>
              <a:rPr kumimoji="1" lang="en-US" altLang="ja-JP" dirty="0"/>
              <a:t>Wireless herness</a:t>
            </a:r>
          </a:p>
          <a:p>
            <a:pPr lvl="1"/>
            <a:r>
              <a:rPr lang="en-US" altLang="ja-JP" b="0" kern="1200" dirty="0">
                <a:solidFill>
                  <a:srgbClr val="000000"/>
                </a:solidFill>
                <a:effectLst/>
                <a:latin typeface="Arial" panose="020B0604020202020204" pitchFamily="34" charset="0"/>
                <a:ea typeface="ＭＳ Ｐゴシック" panose="020B0600070205080204" pitchFamily="50" charset="-128"/>
                <a:cs typeface="+mn-cs"/>
              </a:rPr>
              <a:t>- Coordinator and nodes are in b</a:t>
            </a: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r>
              <a:rPr lang="en-US" altLang="ja-JP" b="0" dirty="0"/>
              <a:t>.</a:t>
            </a:r>
            <a:br>
              <a:rPr lang="en-US" altLang="ja-JP" b="0" dirty="0"/>
            </a:br>
            <a:endParaRPr kumimoji="1" lang="en-US" altLang="ja-JP" dirty="0"/>
          </a:p>
          <a:p>
            <a:pPr marL="342900" indent="-342900">
              <a:buFont typeface="+mj-lt"/>
              <a:buAutoNum type="arabicPeriod"/>
            </a:pPr>
            <a:r>
              <a:rPr kumimoji="1" lang="en-US" altLang="ja-JP" b="1" dirty="0"/>
              <a:t>Driver’s health problem detection</a:t>
            </a:r>
          </a:p>
          <a:p>
            <a:pPr lvl="1"/>
            <a:r>
              <a:rPr lang="en-US" altLang="ja-JP" b="0" dirty="0"/>
              <a:t>- Coordinator in engine compartment / nodes are on human (driver) body.</a:t>
            </a:r>
          </a:p>
          <a:p>
            <a:pPr lvl="1"/>
            <a:endParaRPr kumimoji="1" lang="en-US" altLang="ja-JP" b="0" dirty="0"/>
          </a:p>
          <a:p>
            <a:pPr marL="342900" indent="-342900">
              <a:buFont typeface="+mj-lt"/>
              <a:buAutoNum type="arabicPeriod"/>
            </a:pPr>
            <a:r>
              <a:rPr kumimoji="1" lang="en-US" altLang="ja-JP" dirty="0"/>
              <a:t>Driver’s and passenger’s healthcare application</a:t>
            </a:r>
          </a:p>
          <a:p>
            <a:pPr lvl="1"/>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 Nodes and c</a:t>
            </a:r>
            <a:r>
              <a:rPr lang="en-US" altLang="ja-JP" b="0" dirty="0"/>
              <a:t>oordinator are on human body.</a:t>
            </a:r>
            <a:endParaRPr kumimoji="1" lang="en-US" altLang="ja-JP" dirty="0"/>
          </a:p>
        </p:txBody>
      </p:sp>
    </p:spTree>
    <p:extLst>
      <p:ext uri="{BB962C8B-B14F-4D97-AF65-F5344CB8AC3E}">
        <p14:creationId xmlns:p14="http://schemas.microsoft.com/office/powerpoint/2010/main" val="160631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5802642"/>
            <a:ext cx="4157547" cy="28283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5802642"/>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02269"/>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nvGraphicFramePr>
        <p:xfrm>
          <a:off x="154585" y="891401"/>
          <a:ext cx="8834830" cy="554736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6577415"/>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648827"/>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6963093" y="670218"/>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93725"/>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67774" y="689550"/>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642329"/>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637761"/>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648827"/>
            <a:ext cx="542198" cy="3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7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C55A68B-6102-4F00-AAFF-E3BDE84F8AAD}"/>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4AF8C41-481E-4B5E-BDD5-3FA66837C16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54C5FBE-3627-4743-9BC1-89C41986EA3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5" name="タイトル 4">
            <a:extLst>
              <a:ext uri="{FF2B5EF4-FFF2-40B4-BE49-F238E27FC236}">
                <a16:creationId xmlns:a16="http://schemas.microsoft.com/office/drawing/2014/main" id="{0BAEE6BC-4694-405A-9AC0-E7D389F13D58}"/>
              </a:ext>
            </a:extLst>
          </p:cNvPr>
          <p:cNvSpPr>
            <a:spLocks noGrp="1"/>
          </p:cNvSpPr>
          <p:nvPr>
            <p:ph type="title"/>
          </p:nvPr>
        </p:nvSpPr>
        <p:spPr/>
        <p:txBody>
          <a:bodyPr/>
          <a:lstStyle/>
          <a:p>
            <a:r>
              <a:rPr kumimoji="1" lang="en-US" altLang="ja-JP" dirty="0"/>
              <a:t>Models between VBAN and HBAN</a:t>
            </a:r>
            <a:endParaRPr kumimoji="1" lang="ja-JP" altLang="en-US" dirty="0"/>
          </a:p>
        </p:txBody>
      </p:sp>
      <p:sp>
        <p:nvSpPr>
          <p:cNvPr id="6" name="楕円 5">
            <a:extLst>
              <a:ext uri="{FF2B5EF4-FFF2-40B4-BE49-F238E27FC236}">
                <a16:creationId xmlns:a16="http://schemas.microsoft.com/office/drawing/2014/main" id="{B9DE1A0C-C064-4553-9E1C-F8518052BDE4}"/>
              </a:ext>
            </a:extLst>
          </p:cNvPr>
          <p:cNvSpPr/>
          <p:nvPr/>
        </p:nvSpPr>
        <p:spPr>
          <a:xfrm>
            <a:off x="2406778" y="2211993"/>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sp>
        <p:nvSpPr>
          <p:cNvPr id="7" name="楕円 6">
            <a:extLst>
              <a:ext uri="{FF2B5EF4-FFF2-40B4-BE49-F238E27FC236}">
                <a16:creationId xmlns:a16="http://schemas.microsoft.com/office/drawing/2014/main" id="{9E6672CC-751C-43EC-B1FE-841CC76F743B}"/>
              </a:ext>
            </a:extLst>
          </p:cNvPr>
          <p:cNvSpPr/>
          <p:nvPr/>
        </p:nvSpPr>
        <p:spPr>
          <a:xfrm>
            <a:off x="574670" y="3359752"/>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8" name="楕円 7">
            <a:extLst>
              <a:ext uri="{FF2B5EF4-FFF2-40B4-BE49-F238E27FC236}">
                <a16:creationId xmlns:a16="http://schemas.microsoft.com/office/drawing/2014/main" id="{3A3E2D45-984A-44B1-999E-2D4E2A72C374}"/>
              </a:ext>
            </a:extLst>
          </p:cNvPr>
          <p:cNvSpPr/>
          <p:nvPr/>
        </p:nvSpPr>
        <p:spPr>
          <a:xfrm>
            <a:off x="371623" y="1862870"/>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10" name="楕円 9">
            <a:extLst>
              <a:ext uri="{FF2B5EF4-FFF2-40B4-BE49-F238E27FC236}">
                <a16:creationId xmlns:a16="http://schemas.microsoft.com/office/drawing/2014/main" id="{23A2E22E-29C6-4538-B0C2-9353180BB6A0}"/>
              </a:ext>
            </a:extLst>
          </p:cNvPr>
          <p:cNvSpPr/>
          <p:nvPr/>
        </p:nvSpPr>
        <p:spPr>
          <a:xfrm>
            <a:off x="1528247" y="3885776"/>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1" name="楕円 10">
            <a:extLst>
              <a:ext uri="{FF2B5EF4-FFF2-40B4-BE49-F238E27FC236}">
                <a16:creationId xmlns:a16="http://schemas.microsoft.com/office/drawing/2014/main" id="{B9AD4B58-22FC-445C-959F-E3AB822C8A24}"/>
              </a:ext>
            </a:extLst>
          </p:cNvPr>
          <p:cNvSpPr/>
          <p:nvPr/>
        </p:nvSpPr>
        <p:spPr>
          <a:xfrm>
            <a:off x="4054447" y="3899435"/>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2" name="楕円 11">
            <a:extLst>
              <a:ext uri="{FF2B5EF4-FFF2-40B4-BE49-F238E27FC236}">
                <a16:creationId xmlns:a16="http://schemas.microsoft.com/office/drawing/2014/main" id="{1293B44A-5B8F-455A-8900-64932F418CC0}"/>
              </a:ext>
            </a:extLst>
          </p:cNvPr>
          <p:cNvSpPr/>
          <p:nvPr/>
        </p:nvSpPr>
        <p:spPr>
          <a:xfrm>
            <a:off x="715308" y="5625546"/>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3" name="楕円 12">
            <a:extLst>
              <a:ext uri="{FF2B5EF4-FFF2-40B4-BE49-F238E27FC236}">
                <a16:creationId xmlns:a16="http://schemas.microsoft.com/office/drawing/2014/main" id="{9A54F864-82D7-4DB1-8CC9-EB2F4E232BD8}"/>
              </a:ext>
            </a:extLst>
          </p:cNvPr>
          <p:cNvSpPr/>
          <p:nvPr/>
        </p:nvSpPr>
        <p:spPr>
          <a:xfrm>
            <a:off x="2360349" y="5649877"/>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a:t>
            </a:r>
          </a:p>
          <a:p>
            <a:pPr algn="ctr"/>
            <a:r>
              <a:rPr lang="en-US" altLang="ja-JP" dirty="0"/>
              <a:t>node</a:t>
            </a:r>
            <a:endParaRPr lang="ja-JP" altLang="en-US" dirty="0"/>
          </a:p>
        </p:txBody>
      </p:sp>
      <p:sp>
        <p:nvSpPr>
          <p:cNvPr id="14" name="楕円 13">
            <a:extLst>
              <a:ext uri="{FF2B5EF4-FFF2-40B4-BE49-F238E27FC236}">
                <a16:creationId xmlns:a16="http://schemas.microsoft.com/office/drawing/2014/main" id="{AED50E11-BE99-491C-B522-38BDCDD1D517}"/>
              </a:ext>
            </a:extLst>
          </p:cNvPr>
          <p:cNvSpPr/>
          <p:nvPr/>
        </p:nvSpPr>
        <p:spPr>
          <a:xfrm>
            <a:off x="4334093" y="5649878"/>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5" name="楕円 14">
            <a:extLst>
              <a:ext uri="{FF2B5EF4-FFF2-40B4-BE49-F238E27FC236}">
                <a16:creationId xmlns:a16="http://schemas.microsoft.com/office/drawing/2014/main" id="{245AE7E8-7735-4427-99F0-E6A5379CF6BD}"/>
              </a:ext>
            </a:extLst>
          </p:cNvPr>
          <p:cNvSpPr/>
          <p:nvPr/>
        </p:nvSpPr>
        <p:spPr>
          <a:xfrm>
            <a:off x="5647356" y="5090495"/>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cxnSp>
        <p:nvCxnSpPr>
          <p:cNvPr id="17" name="直線コネクタ 16">
            <a:extLst>
              <a:ext uri="{FF2B5EF4-FFF2-40B4-BE49-F238E27FC236}">
                <a16:creationId xmlns:a16="http://schemas.microsoft.com/office/drawing/2014/main" id="{69F64446-9EA0-4988-9E28-E8AADD969317}"/>
              </a:ext>
            </a:extLst>
          </p:cNvPr>
          <p:cNvCxnSpPr>
            <a:stCxn id="6" idx="2"/>
            <a:endCxn id="8" idx="6"/>
          </p:cNvCxnSpPr>
          <p:nvPr/>
        </p:nvCxnSpPr>
        <p:spPr>
          <a:xfrm flipH="1" flipV="1">
            <a:off x="1561232" y="2226855"/>
            <a:ext cx="845546" cy="34912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D4A6DD6E-CB60-4E14-A673-6C8B1214F476}"/>
              </a:ext>
            </a:extLst>
          </p:cNvPr>
          <p:cNvCxnSpPr>
            <a:stCxn id="7" idx="7"/>
            <a:endCxn id="6" idx="3"/>
          </p:cNvCxnSpPr>
          <p:nvPr/>
        </p:nvCxnSpPr>
        <p:spPr>
          <a:xfrm flipV="1">
            <a:off x="1590065" y="2833353"/>
            <a:ext cx="1118337" cy="63300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92C6F71-81BF-4B0C-AB41-F78EEEAACEC4}"/>
              </a:ext>
            </a:extLst>
          </p:cNvPr>
          <p:cNvCxnSpPr>
            <a:stCxn id="6" idx="4"/>
            <a:endCxn id="10" idx="0"/>
          </p:cNvCxnSpPr>
          <p:nvPr/>
        </p:nvCxnSpPr>
        <p:spPr>
          <a:xfrm flipH="1">
            <a:off x="2558057" y="2939962"/>
            <a:ext cx="878531" cy="94581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05353B12-A0CD-4A49-84D7-DFBDB82691D8}"/>
              </a:ext>
            </a:extLst>
          </p:cNvPr>
          <p:cNvCxnSpPr>
            <a:cxnSpLocks/>
            <a:stCxn id="6" idx="5"/>
            <a:endCxn id="11" idx="1"/>
          </p:cNvCxnSpPr>
          <p:nvPr/>
        </p:nvCxnSpPr>
        <p:spPr>
          <a:xfrm>
            <a:off x="4164774" y="2833353"/>
            <a:ext cx="191297" cy="117269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63A91DA-29B0-4046-B207-6E1FD6A1E725}"/>
              </a:ext>
            </a:extLst>
          </p:cNvPr>
          <p:cNvCxnSpPr>
            <a:cxnSpLocks/>
            <a:stCxn id="10" idx="3"/>
            <a:endCxn id="12" idx="0"/>
          </p:cNvCxnSpPr>
          <p:nvPr/>
        </p:nvCxnSpPr>
        <p:spPr>
          <a:xfrm flipH="1">
            <a:off x="1352281" y="4507136"/>
            <a:ext cx="477590" cy="11184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CD19BD37-53E0-4C3B-8445-4B0E71516D72}"/>
              </a:ext>
            </a:extLst>
          </p:cNvPr>
          <p:cNvCxnSpPr>
            <a:cxnSpLocks/>
            <a:stCxn id="10" idx="4"/>
            <a:endCxn id="13" idx="0"/>
          </p:cNvCxnSpPr>
          <p:nvPr/>
        </p:nvCxnSpPr>
        <p:spPr>
          <a:xfrm>
            <a:off x="2558057" y="4613745"/>
            <a:ext cx="439265" cy="10361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FD92009B-F128-4689-8FCF-F5EB6C9BDBE1}"/>
              </a:ext>
            </a:extLst>
          </p:cNvPr>
          <p:cNvCxnSpPr>
            <a:stCxn id="11" idx="4"/>
            <a:endCxn id="14" idx="0"/>
          </p:cNvCxnSpPr>
          <p:nvPr/>
        </p:nvCxnSpPr>
        <p:spPr>
          <a:xfrm flipH="1">
            <a:off x="4971066" y="4627404"/>
            <a:ext cx="113191" cy="10224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F6E542F7-98A0-425B-8956-D863E3E6322B}"/>
              </a:ext>
            </a:extLst>
          </p:cNvPr>
          <p:cNvCxnSpPr>
            <a:cxnSpLocks/>
            <a:stCxn id="65" idx="4"/>
            <a:endCxn id="76" idx="0"/>
          </p:cNvCxnSpPr>
          <p:nvPr/>
        </p:nvCxnSpPr>
        <p:spPr>
          <a:xfrm>
            <a:off x="7414420" y="4436702"/>
            <a:ext cx="262373" cy="41297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33705CF1-9C24-46E2-9619-10D3ABACE479}"/>
              </a:ext>
            </a:extLst>
          </p:cNvPr>
          <p:cNvSpPr txBox="1"/>
          <p:nvPr/>
        </p:nvSpPr>
        <p:spPr>
          <a:xfrm>
            <a:off x="0" y="2630952"/>
            <a:ext cx="1926973" cy="738664"/>
          </a:xfrm>
          <a:prstGeom prst="rect">
            <a:avLst/>
          </a:prstGeom>
          <a:noFill/>
        </p:spPr>
        <p:txBody>
          <a:bodyPr wrap="square" rtlCol="0">
            <a:spAutoFit/>
          </a:bodyPr>
          <a:lstStyle/>
          <a:p>
            <a:r>
              <a:rPr lang="en-US" altLang="ja-JP" sz="1400" b="0" dirty="0"/>
              <a:t>Channel and Environmental models for VBAN.</a:t>
            </a:r>
            <a:endParaRPr kumimoji="1" lang="ja-JP" altLang="en-US" sz="1400" b="0" dirty="0"/>
          </a:p>
        </p:txBody>
      </p:sp>
      <p:sp>
        <p:nvSpPr>
          <p:cNvPr id="39" name="楕円 38">
            <a:extLst>
              <a:ext uri="{FF2B5EF4-FFF2-40B4-BE49-F238E27FC236}">
                <a16:creationId xmlns:a16="http://schemas.microsoft.com/office/drawing/2014/main" id="{63C42108-7B59-4913-A03B-80AC3CE533B2}"/>
              </a:ext>
            </a:extLst>
          </p:cNvPr>
          <p:cNvSpPr/>
          <p:nvPr/>
        </p:nvSpPr>
        <p:spPr>
          <a:xfrm>
            <a:off x="1704781" y="1876125"/>
            <a:ext cx="599114" cy="1771898"/>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1" name="直線矢印コネクタ 40">
            <a:extLst>
              <a:ext uri="{FF2B5EF4-FFF2-40B4-BE49-F238E27FC236}">
                <a16:creationId xmlns:a16="http://schemas.microsoft.com/office/drawing/2014/main" id="{CBC3BDBB-8937-40B7-B031-38107B090377}"/>
              </a:ext>
            </a:extLst>
          </p:cNvPr>
          <p:cNvCxnSpPr>
            <a:cxnSpLocks/>
            <a:endCxn id="39" idx="2"/>
          </p:cNvCxnSpPr>
          <p:nvPr/>
        </p:nvCxnSpPr>
        <p:spPr>
          <a:xfrm flipV="1">
            <a:off x="1301851" y="2762074"/>
            <a:ext cx="402930" cy="18519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2" name="楕円 41">
            <a:extLst>
              <a:ext uri="{FF2B5EF4-FFF2-40B4-BE49-F238E27FC236}">
                <a16:creationId xmlns:a16="http://schemas.microsoft.com/office/drawing/2014/main" id="{557C40E3-3231-4BE6-8212-F12D20A6FF57}"/>
              </a:ext>
            </a:extLst>
          </p:cNvPr>
          <p:cNvSpPr/>
          <p:nvPr/>
        </p:nvSpPr>
        <p:spPr>
          <a:xfrm>
            <a:off x="2598712" y="3135465"/>
            <a:ext cx="2094531"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D8C8C953-029E-4A86-8C33-0977E6DF1528}"/>
              </a:ext>
            </a:extLst>
          </p:cNvPr>
          <p:cNvCxnSpPr>
            <a:cxnSpLocks/>
          </p:cNvCxnSpPr>
          <p:nvPr/>
        </p:nvCxnSpPr>
        <p:spPr>
          <a:xfrm flipH="1">
            <a:off x="4474867" y="3174142"/>
            <a:ext cx="169466" cy="5322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5" name="楕円 44">
            <a:extLst>
              <a:ext uri="{FF2B5EF4-FFF2-40B4-BE49-F238E27FC236}">
                <a16:creationId xmlns:a16="http://schemas.microsoft.com/office/drawing/2014/main" id="{AEBA07A2-6901-4C20-9833-6171572D4C42}"/>
              </a:ext>
            </a:extLst>
          </p:cNvPr>
          <p:cNvSpPr/>
          <p:nvPr/>
        </p:nvSpPr>
        <p:spPr>
          <a:xfrm>
            <a:off x="1001068" y="5090495"/>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5305C1B9-9C62-4F85-AD00-6B9D3B9AD3F0}"/>
              </a:ext>
            </a:extLst>
          </p:cNvPr>
          <p:cNvSpPr txBox="1"/>
          <p:nvPr/>
        </p:nvSpPr>
        <p:spPr>
          <a:xfrm>
            <a:off x="3134656" y="4528720"/>
            <a:ext cx="1926973" cy="738664"/>
          </a:xfrm>
          <a:prstGeom prst="rect">
            <a:avLst/>
          </a:prstGeom>
          <a:noFill/>
        </p:spPr>
        <p:txBody>
          <a:bodyPr wrap="square" rtlCol="0">
            <a:spAutoFit/>
          </a:bodyPr>
          <a:lstStyle/>
          <a:p>
            <a:r>
              <a:rPr lang="en-US" altLang="ja-JP" sz="1400" b="0" dirty="0"/>
              <a:t>Channel and Environmental models for HBAN.</a:t>
            </a:r>
            <a:endParaRPr kumimoji="1" lang="ja-JP" altLang="en-US" sz="1400" b="0" dirty="0"/>
          </a:p>
        </p:txBody>
      </p:sp>
      <p:cxnSp>
        <p:nvCxnSpPr>
          <p:cNvPr id="47" name="直線矢印コネクタ 46">
            <a:extLst>
              <a:ext uri="{FF2B5EF4-FFF2-40B4-BE49-F238E27FC236}">
                <a16:creationId xmlns:a16="http://schemas.microsoft.com/office/drawing/2014/main" id="{C44C9CD9-DB86-40E2-9944-82617B6B7191}"/>
              </a:ext>
            </a:extLst>
          </p:cNvPr>
          <p:cNvCxnSpPr>
            <a:cxnSpLocks/>
          </p:cNvCxnSpPr>
          <p:nvPr/>
        </p:nvCxnSpPr>
        <p:spPr>
          <a:xfrm>
            <a:off x="4242880" y="5254670"/>
            <a:ext cx="289606" cy="363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1AF3904B-DEB7-47A3-8225-89200323E197}"/>
              </a:ext>
            </a:extLst>
          </p:cNvPr>
          <p:cNvSpPr/>
          <p:nvPr/>
        </p:nvSpPr>
        <p:spPr>
          <a:xfrm rot="20262186">
            <a:off x="4448825" y="4690970"/>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矢印コネクタ 49">
            <a:extLst>
              <a:ext uri="{FF2B5EF4-FFF2-40B4-BE49-F238E27FC236}">
                <a16:creationId xmlns:a16="http://schemas.microsoft.com/office/drawing/2014/main" id="{79B51A10-AA20-4C1C-A111-988C3735DC71}"/>
              </a:ext>
            </a:extLst>
          </p:cNvPr>
          <p:cNvCxnSpPr>
            <a:cxnSpLocks/>
            <a:endCxn id="45" idx="6"/>
          </p:cNvCxnSpPr>
          <p:nvPr/>
        </p:nvCxnSpPr>
        <p:spPr>
          <a:xfrm flipH="1">
            <a:off x="3281752" y="5263297"/>
            <a:ext cx="300502" cy="381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7" name="楕円 56">
            <a:extLst>
              <a:ext uri="{FF2B5EF4-FFF2-40B4-BE49-F238E27FC236}">
                <a16:creationId xmlns:a16="http://schemas.microsoft.com/office/drawing/2014/main" id="{0D221D2C-8360-4C94-8C97-B763901CDF8A}"/>
              </a:ext>
            </a:extLst>
          </p:cNvPr>
          <p:cNvSpPr/>
          <p:nvPr/>
        </p:nvSpPr>
        <p:spPr>
          <a:xfrm>
            <a:off x="6667702" y="2199689"/>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cxnSp>
        <p:nvCxnSpPr>
          <p:cNvPr id="58" name="直線コネクタ 57">
            <a:extLst>
              <a:ext uri="{FF2B5EF4-FFF2-40B4-BE49-F238E27FC236}">
                <a16:creationId xmlns:a16="http://schemas.microsoft.com/office/drawing/2014/main" id="{F0361760-A720-4B99-B916-E462F997511D}"/>
              </a:ext>
            </a:extLst>
          </p:cNvPr>
          <p:cNvCxnSpPr>
            <a:cxnSpLocks/>
            <a:stCxn id="57" idx="4"/>
            <a:endCxn id="65" idx="0"/>
          </p:cNvCxnSpPr>
          <p:nvPr/>
        </p:nvCxnSpPr>
        <p:spPr>
          <a:xfrm flipH="1">
            <a:off x="7414420" y="2927658"/>
            <a:ext cx="283092" cy="862409"/>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 name="楕円 64">
            <a:extLst>
              <a:ext uri="{FF2B5EF4-FFF2-40B4-BE49-F238E27FC236}">
                <a16:creationId xmlns:a16="http://schemas.microsoft.com/office/drawing/2014/main" id="{D1A631A4-DFD2-49FA-A2E4-5FEF420645BF}"/>
              </a:ext>
            </a:extLst>
          </p:cNvPr>
          <p:cNvSpPr/>
          <p:nvPr/>
        </p:nvSpPr>
        <p:spPr>
          <a:xfrm>
            <a:off x="6932257" y="3790067"/>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cxnSp>
        <p:nvCxnSpPr>
          <p:cNvPr id="67" name="直線コネクタ 66">
            <a:extLst>
              <a:ext uri="{FF2B5EF4-FFF2-40B4-BE49-F238E27FC236}">
                <a16:creationId xmlns:a16="http://schemas.microsoft.com/office/drawing/2014/main" id="{4A0A8048-4A10-4937-B0CB-6324A52E5834}"/>
              </a:ext>
            </a:extLst>
          </p:cNvPr>
          <p:cNvCxnSpPr>
            <a:cxnSpLocks/>
            <a:endCxn id="69" idx="0"/>
          </p:cNvCxnSpPr>
          <p:nvPr/>
        </p:nvCxnSpPr>
        <p:spPr>
          <a:xfrm>
            <a:off x="8114190" y="2913002"/>
            <a:ext cx="324918" cy="906377"/>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9" name="楕円 68">
            <a:extLst>
              <a:ext uri="{FF2B5EF4-FFF2-40B4-BE49-F238E27FC236}">
                <a16:creationId xmlns:a16="http://schemas.microsoft.com/office/drawing/2014/main" id="{7430603B-B7E6-4636-AC17-153E136607B1}"/>
              </a:ext>
            </a:extLst>
          </p:cNvPr>
          <p:cNvSpPr/>
          <p:nvPr/>
        </p:nvSpPr>
        <p:spPr>
          <a:xfrm>
            <a:off x="7956945" y="3819379"/>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sp>
        <p:nvSpPr>
          <p:cNvPr id="71" name="楕円 70">
            <a:extLst>
              <a:ext uri="{FF2B5EF4-FFF2-40B4-BE49-F238E27FC236}">
                <a16:creationId xmlns:a16="http://schemas.microsoft.com/office/drawing/2014/main" id="{7CA2625B-ECB4-442A-B169-1C1F108EBFFB}"/>
              </a:ext>
            </a:extLst>
          </p:cNvPr>
          <p:cNvSpPr/>
          <p:nvPr/>
        </p:nvSpPr>
        <p:spPr>
          <a:xfrm>
            <a:off x="7106332" y="3009420"/>
            <a:ext cx="1749877" cy="275772"/>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2" name="直線矢印コネクタ 71">
            <a:extLst>
              <a:ext uri="{FF2B5EF4-FFF2-40B4-BE49-F238E27FC236}">
                <a16:creationId xmlns:a16="http://schemas.microsoft.com/office/drawing/2014/main" id="{74F2BB9B-79BC-4DD3-9DAA-0C207F16EA1F}"/>
              </a:ext>
            </a:extLst>
          </p:cNvPr>
          <p:cNvCxnSpPr>
            <a:cxnSpLocks/>
            <a:endCxn id="71" idx="2"/>
          </p:cNvCxnSpPr>
          <p:nvPr/>
        </p:nvCxnSpPr>
        <p:spPr>
          <a:xfrm flipV="1">
            <a:off x="6908208" y="3147306"/>
            <a:ext cx="198124" cy="1060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6" name="楕円 75">
            <a:extLst>
              <a:ext uri="{FF2B5EF4-FFF2-40B4-BE49-F238E27FC236}">
                <a16:creationId xmlns:a16="http://schemas.microsoft.com/office/drawing/2014/main" id="{F6E6E601-EDE9-4BC8-8B68-DF53C2DBB5E3}"/>
              </a:ext>
            </a:extLst>
          </p:cNvPr>
          <p:cNvSpPr/>
          <p:nvPr/>
        </p:nvSpPr>
        <p:spPr>
          <a:xfrm>
            <a:off x="7210653" y="4849672"/>
            <a:ext cx="932279" cy="341808"/>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050"/>
              <a:t>H</a:t>
            </a:r>
            <a:r>
              <a:rPr lang="en-US" altLang="ja-JP" sz="1050" dirty="0"/>
              <a:t>BAN</a:t>
            </a:r>
          </a:p>
          <a:p>
            <a:pPr algn="ctr"/>
            <a:r>
              <a:rPr lang="en-US" altLang="ja-JP" sz="1050"/>
              <a:t>nod</a:t>
            </a:r>
            <a:r>
              <a:rPr lang="en-US" altLang="ja-JP" sz="1050" dirty="0"/>
              <a:t>e</a:t>
            </a:r>
            <a:endParaRPr lang="ja-JP" altLang="en-US" sz="1050" dirty="0"/>
          </a:p>
        </p:txBody>
      </p:sp>
      <p:cxnSp>
        <p:nvCxnSpPr>
          <p:cNvPr id="79" name="直線コネクタ 78">
            <a:extLst>
              <a:ext uri="{FF2B5EF4-FFF2-40B4-BE49-F238E27FC236}">
                <a16:creationId xmlns:a16="http://schemas.microsoft.com/office/drawing/2014/main" id="{33BCF50D-E3F2-4D95-B616-B3B9C69E76D7}"/>
              </a:ext>
            </a:extLst>
          </p:cNvPr>
          <p:cNvCxnSpPr>
            <a:cxnSpLocks/>
            <a:stCxn id="6" idx="6"/>
            <a:endCxn id="57" idx="2"/>
          </p:cNvCxnSpPr>
          <p:nvPr/>
        </p:nvCxnSpPr>
        <p:spPr>
          <a:xfrm flipV="1">
            <a:off x="4466398" y="2563674"/>
            <a:ext cx="2201304" cy="1230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3FFE30DD-5460-4185-82C8-A9CB35B59E39}"/>
              </a:ext>
            </a:extLst>
          </p:cNvPr>
          <p:cNvCxnSpPr>
            <a:cxnSpLocks/>
            <a:stCxn id="11" idx="5"/>
            <a:endCxn id="15" idx="0"/>
          </p:cNvCxnSpPr>
          <p:nvPr/>
        </p:nvCxnSpPr>
        <p:spPr>
          <a:xfrm>
            <a:off x="5812443" y="4520795"/>
            <a:ext cx="471886" cy="5697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D57194A-F107-4639-93C1-3FBA6283B7CC}"/>
              </a:ext>
            </a:extLst>
          </p:cNvPr>
          <p:cNvCxnSpPr>
            <a:cxnSpLocks/>
            <a:stCxn id="57" idx="5"/>
          </p:cNvCxnSpPr>
          <p:nvPr/>
        </p:nvCxnSpPr>
        <p:spPr>
          <a:xfrm>
            <a:off x="8425698" y="2821049"/>
            <a:ext cx="495572" cy="60795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0" name="楕円 109">
            <a:extLst>
              <a:ext uri="{FF2B5EF4-FFF2-40B4-BE49-F238E27FC236}">
                <a16:creationId xmlns:a16="http://schemas.microsoft.com/office/drawing/2014/main" id="{5685C478-F7CC-4A45-BD91-3B3BBC7055E6}"/>
              </a:ext>
            </a:extLst>
          </p:cNvPr>
          <p:cNvSpPr/>
          <p:nvPr/>
        </p:nvSpPr>
        <p:spPr>
          <a:xfrm>
            <a:off x="8758811" y="3327855"/>
            <a:ext cx="324918" cy="277012"/>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0D519091-5D07-4166-9499-546888975DA1}"/>
              </a:ext>
            </a:extLst>
          </p:cNvPr>
          <p:cNvSpPr txBox="1"/>
          <p:nvPr/>
        </p:nvSpPr>
        <p:spPr>
          <a:xfrm>
            <a:off x="4597728" y="3035938"/>
            <a:ext cx="2980964" cy="738664"/>
          </a:xfrm>
          <a:prstGeom prst="rect">
            <a:avLst/>
          </a:prstGeom>
          <a:noFill/>
        </p:spPr>
        <p:txBody>
          <a:bodyPr wrap="square" rtlCol="0">
            <a:spAutoFit/>
          </a:bodyPr>
          <a:lstStyle/>
          <a:p>
            <a:r>
              <a:rPr lang="en-US" altLang="ja-JP" sz="1400" b="0" dirty="0"/>
              <a:t>Channel and Environmental models between VBAN coordinator and HBAN coordinators.</a:t>
            </a:r>
            <a:endParaRPr kumimoji="1" lang="ja-JP" altLang="en-US" sz="1400" b="0" dirty="0"/>
          </a:p>
        </p:txBody>
      </p:sp>
      <p:sp>
        <p:nvSpPr>
          <p:cNvPr id="117" name="楕円 116">
            <a:extLst>
              <a:ext uri="{FF2B5EF4-FFF2-40B4-BE49-F238E27FC236}">
                <a16:creationId xmlns:a16="http://schemas.microsoft.com/office/drawing/2014/main" id="{7376D1D0-8D62-43AD-A942-8361CF222A3D}"/>
              </a:ext>
            </a:extLst>
          </p:cNvPr>
          <p:cNvSpPr/>
          <p:nvPr/>
        </p:nvSpPr>
        <p:spPr>
          <a:xfrm>
            <a:off x="5267493" y="1970848"/>
            <a:ext cx="340546" cy="927114"/>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95C994B6-1287-4D96-B3DE-5D1117371C3A}"/>
              </a:ext>
            </a:extLst>
          </p:cNvPr>
          <p:cNvSpPr txBox="1"/>
          <p:nvPr/>
        </p:nvSpPr>
        <p:spPr>
          <a:xfrm>
            <a:off x="4532486" y="1328247"/>
            <a:ext cx="2980964" cy="738664"/>
          </a:xfrm>
          <a:prstGeom prst="rect">
            <a:avLst/>
          </a:prstGeom>
          <a:noFill/>
        </p:spPr>
        <p:txBody>
          <a:bodyPr wrap="square" rtlCol="0">
            <a:spAutoFit/>
          </a:bodyPr>
          <a:lstStyle/>
          <a:p>
            <a:r>
              <a:rPr lang="en-US" altLang="ja-JP" sz="1400" b="0" dirty="0"/>
              <a:t>Channel and Environmental models between VBAN coordinator and VBAN coordinators.</a:t>
            </a:r>
            <a:endParaRPr kumimoji="1" lang="ja-JP" altLang="en-US" sz="1400" b="0" dirty="0"/>
          </a:p>
        </p:txBody>
      </p:sp>
    </p:spTree>
    <p:extLst>
      <p:ext uri="{BB962C8B-B14F-4D97-AF65-F5344CB8AC3E}">
        <p14:creationId xmlns:p14="http://schemas.microsoft.com/office/powerpoint/2010/main" val="1361020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January 2022</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between VBAN and HBAN</a:t>
            </a:r>
            <a:endParaRPr kumimoji="1" lang="ja-JP" altLang="en-US" sz="2800" dirty="0"/>
          </a:p>
        </p:txBody>
      </p:sp>
      <p:pic>
        <p:nvPicPr>
          <p:cNvPr id="7" name="図 6" descr="アイコン&#10;&#10;自動的に生成された説明">
            <a:extLst>
              <a:ext uri="{FF2B5EF4-FFF2-40B4-BE49-F238E27FC236}">
                <a16:creationId xmlns:a16="http://schemas.microsoft.com/office/drawing/2014/main" id="{CA51FEB0-865A-4D5B-88C0-C579FE162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730" y="2618913"/>
            <a:ext cx="5863204" cy="2192784"/>
          </a:xfrm>
          <a:prstGeom prst="rect">
            <a:avLst/>
          </a:prstGeom>
        </p:spPr>
      </p:pic>
      <p:grpSp>
        <p:nvGrpSpPr>
          <p:cNvPr id="14" name="グループ化 13">
            <a:extLst>
              <a:ext uri="{FF2B5EF4-FFF2-40B4-BE49-F238E27FC236}">
                <a16:creationId xmlns:a16="http://schemas.microsoft.com/office/drawing/2014/main" id="{63AC702F-B562-469C-83F8-6B9340E45E3F}"/>
              </a:ext>
            </a:extLst>
          </p:cNvPr>
          <p:cNvGrpSpPr/>
          <p:nvPr/>
        </p:nvGrpSpPr>
        <p:grpSpPr>
          <a:xfrm>
            <a:off x="659586" y="1861130"/>
            <a:ext cx="1186793" cy="2412171"/>
            <a:chOff x="876191" y="1890944"/>
            <a:chExt cx="1186793" cy="2412171"/>
          </a:xfrm>
        </p:grpSpPr>
        <p:sp>
          <p:nvSpPr>
            <p:cNvPr id="8" name="楕円 7">
              <a:extLst>
                <a:ext uri="{FF2B5EF4-FFF2-40B4-BE49-F238E27FC236}">
                  <a16:creationId xmlns:a16="http://schemas.microsoft.com/office/drawing/2014/main" id="{EB426A61-7AD7-411E-BA78-64E30BCBA778}"/>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9E197D8F-C83B-4888-8E9B-5EF0868BAC0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71CF4848-07A9-4865-B0EB-DA46CE9EF9E6}"/>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4FD38595-DBCB-4E6F-A08A-4BF8A310156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D8D08B86-7922-4038-8948-6C913D83A95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28FE509D-CE08-409D-93C4-E53B4730FB3E}"/>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5" name="楕円 14">
            <a:extLst>
              <a:ext uri="{FF2B5EF4-FFF2-40B4-BE49-F238E27FC236}">
                <a16:creationId xmlns:a16="http://schemas.microsoft.com/office/drawing/2014/main" id="{D6D97B7A-B96A-4B5E-96EC-A72C09054793}"/>
              </a:ext>
            </a:extLst>
          </p:cNvPr>
          <p:cNvSpPr/>
          <p:nvPr/>
        </p:nvSpPr>
        <p:spPr>
          <a:xfrm>
            <a:off x="5726097" y="252683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6095C0D3-49AE-494F-B774-2D67B9C2B860}"/>
              </a:ext>
            </a:extLst>
          </p:cNvPr>
          <p:cNvSpPr/>
          <p:nvPr/>
        </p:nvSpPr>
        <p:spPr>
          <a:xfrm>
            <a:off x="7063586" y="2434763"/>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6DC79BA2-9FCA-4F18-B59F-CDBEF84D515D}"/>
              </a:ext>
            </a:extLst>
          </p:cNvPr>
          <p:cNvSpPr/>
          <p:nvPr/>
        </p:nvSpPr>
        <p:spPr>
          <a:xfrm>
            <a:off x="1660463" y="2462841"/>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89ECB7BD-6C63-4265-93D5-619F71D99FE7}"/>
              </a:ext>
            </a:extLst>
          </p:cNvPr>
          <p:cNvSpPr/>
          <p:nvPr/>
        </p:nvSpPr>
        <p:spPr>
          <a:xfrm>
            <a:off x="1305216" y="320757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AC08A3CA-A7FB-48EE-AB5E-271ACAC12E76}"/>
              </a:ext>
            </a:extLst>
          </p:cNvPr>
          <p:cNvSpPr/>
          <p:nvPr/>
        </p:nvSpPr>
        <p:spPr>
          <a:xfrm>
            <a:off x="5837068"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4C9DA80F-41A7-404C-9797-F9D203962137}"/>
              </a:ext>
            </a:extLst>
          </p:cNvPr>
          <p:cNvSpPr/>
          <p:nvPr/>
        </p:nvSpPr>
        <p:spPr>
          <a:xfrm>
            <a:off x="4878387"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2" name="直線矢印コネクタ 21">
            <a:extLst>
              <a:ext uri="{FF2B5EF4-FFF2-40B4-BE49-F238E27FC236}">
                <a16:creationId xmlns:a16="http://schemas.microsoft.com/office/drawing/2014/main" id="{A159B4D2-E4B6-435C-BDE2-25D668C37B84}"/>
              </a:ext>
            </a:extLst>
          </p:cNvPr>
          <p:cNvCxnSpPr/>
          <p:nvPr/>
        </p:nvCxnSpPr>
        <p:spPr>
          <a:xfrm flipH="1">
            <a:off x="1515170" y="2674837"/>
            <a:ext cx="279308" cy="768515"/>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08F3E521-5ABE-41C9-8250-2FE5BFE7ED10}"/>
              </a:ext>
            </a:extLst>
          </p:cNvPr>
          <p:cNvCxnSpPr>
            <a:cxnSpLocks/>
            <a:endCxn id="15" idx="6"/>
          </p:cNvCxnSpPr>
          <p:nvPr/>
        </p:nvCxnSpPr>
        <p:spPr>
          <a:xfrm flipH="1">
            <a:off x="5948039" y="2533416"/>
            <a:ext cx="1148776" cy="8549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2F3D62D7-98AB-4D15-B915-0D874387A1BA}"/>
              </a:ext>
            </a:extLst>
          </p:cNvPr>
          <p:cNvCxnSpPr>
            <a:cxnSpLocks/>
            <a:endCxn id="17" idx="5"/>
          </p:cNvCxnSpPr>
          <p:nvPr/>
        </p:nvCxnSpPr>
        <p:spPr>
          <a:xfrm flipH="1" flipV="1">
            <a:off x="1849902" y="2620023"/>
            <a:ext cx="3856274" cy="1024"/>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7987ABDE-0D15-42CE-BA79-9F0F29941B1E}"/>
              </a:ext>
            </a:extLst>
          </p:cNvPr>
          <p:cNvCxnSpPr>
            <a:cxnSpLocks/>
          </p:cNvCxnSpPr>
          <p:nvPr/>
        </p:nvCxnSpPr>
        <p:spPr>
          <a:xfrm flipH="1" flipV="1">
            <a:off x="5063491" y="3574520"/>
            <a:ext cx="773577" cy="9309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35CAB1F9-521A-4DEB-A627-E7E66A68B267}"/>
              </a:ext>
            </a:extLst>
          </p:cNvPr>
          <p:cNvSpPr txBox="1"/>
          <p:nvPr/>
        </p:nvSpPr>
        <p:spPr>
          <a:xfrm>
            <a:off x="6371182" y="1803036"/>
            <a:ext cx="2376578" cy="923330"/>
          </a:xfrm>
          <a:prstGeom prst="rect">
            <a:avLst/>
          </a:prstGeom>
          <a:noFill/>
        </p:spPr>
        <p:txBody>
          <a:bodyPr wrap="square" rtlCol="0">
            <a:spAutoFit/>
          </a:bodyPr>
          <a:lstStyle/>
          <a:p>
            <a:r>
              <a:rPr kumimoji="1" lang="en-US" altLang="ja-JP" dirty="0">
                <a:solidFill>
                  <a:srgbClr val="0000FF"/>
                </a:solidFill>
              </a:rPr>
              <a:t>On-vehicle to On vehicle(LOS)</a:t>
            </a:r>
          </a:p>
          <a:p>
            <a:endParaRPr kumimoji="1" lang="ja-JP" altLang="en-US" dirty="0">
              <a:solidFill>
                <a:srgbClr val="0000FF"/>
              </a:solidFill>
            </a:endParaRPr>
          </a:p>
        </p:txBody>
      </p:sp>
      <p:sp>
        <p:nvSpPr>
          <p:cNvPr id="30" name="テキスト ボックス 29">
            <a:extLst>
              <a:ext uri="{FF2B5EF4-FFF2-40B4-BE49-F238E27FC236}">
                <a16:creationId xmlns:a16="http://schemas.microsoft.com/office/drawing/2014/main" id="{BF571A95-3F9A-4ADB-A342-F87EB9AAD7EF}"/>
              </a:ext>
            </a:extLst>
          </p:cNvPr>
          <p:cNvSpPr txBox="1"/>
          <p:nvPr/>
        </p:nvSpPr>
        <p:spPr>
          <a:xfrm>
            <a:off x="3010760" y="1943769"/>
            <a:ext cx="1828692" cy="646331"/>
          </a:xfrm>
          <a:prstGeom prst="rect">
            <a:avLst/>
          </a:prstGeom>
          <a:noFill/>
        </p:spPr>
        <p:txBody>
          <a:bodyPr wrap="square" rtlCol="0">
            <a:spAutoFit/>
          </a:bodyPr>
          <a:lstStyle/>
          <a:p>
            <a:r>
              <a:rPr kumimoji="1" lang="en-US" altLang="ja-JP" dirty="0">
                <a:solidFill>
                  <a:srgbClr val="FF0000"/>
                </a:solidFill>
              </a:rPr>
              <a:t>On-vehicle to On Body</a:t>
            </a:r>
            <a:endParaRPr kumimoji="1" lang="ja-JP" altLang="en-US" dirty="0">
              <a:solidFill>
                <a:srgbClr val="FF0000"/>
              </a:solidFill>
            </a:endParaRPr>
          </a:p>
        </p:txBody>
      </p:sp>
      <p:sp>
        <p:nvSpPr>
          <p:cNvPr id="31" name="テキスト ボックス 30">
            <a:extLst>
              <a:ext uri="{FF2B5EF4-FFF2-40B4-BE49-F238E27FC236}">
                <a16:creationId xmlns:a16="http://schemas.microsoft.com/office/drawing/2014/main" id="{CAAACBC2-BEBE-4FDA-AB46-81C3B5CBCA97}"/>
              </a:ext>
            </a:extLst>
          </p:cNvPr>
          <p:cNvSpPr txBox="1"/>
          <p:nvPr/>
        </p:nvSpPr>
        <p:spPr>
          <a:xfrm>
            <a:off x="1537122" y="2982060"/>
            <a:ext cx="1473638" cy="646331"/>
          </a:xfrm>
          <a:prstGeom prst="rect">
            <a:avLst/>
          </a:prstGeom>
          <a:noFill/>
        </p:spPr>
        <p:txBody>
          <a:bodyPr wrap="square" rtlCol="0">
            <a:spAutoFit/>
          </a:bodyPr>
          <a:lstStyle/>
          <a:p>
            <a:r>
              <a:rPr kumimoji="1" lang="en-US" altLang="ja-JP" dirty="0">
                <a:solidFill>
                  <a:srgbClr val="0000FF"/>
                </a:solidFill>
              </a:rPr>
              <a:t>On-body to On-body</a:t>
            </a:r>
            <a:endParaRPr kumimoji="1" lang="ja-JP" altLang="en-US" dirty="0">
              <a:solidFill>
                <a:srgbClr val="0000FF"/>
              </a:solidFill>
            </a:endParaRPr>
          </a:p>
        </p:txBody>
      </p:sp>
      <p:sp>
        <p:nvSpPr>
          <p:cNvPr id="32" name="テキスト ボックス 31">
            <a:extLst>
              <a:ext uri="{FF2B5EF4-FFF2-40B4-BE49-F238E27FC236}">
                <a16:creationId xmlns:a16="http://schemas.microsoft.com/office/drawing/2014/main" id="{CC910346-DCA9-4112-93AC-48115196289C}"/>
              </a:ext>
            </a:extLst>
          </p:cNvPr>
          <p:cNvSpPr txBox="1"/>
          <p:nvPr/>
        </p:nvSpPr>
        <p:spPr>
          <a:xfrm>
            <a:off x="3694686" y="3744118"/>
            <a:ext cx="1473638" cy="646331"/>
          </a:xfrm>
          <a:prstGeom prst="rect">
            <a:avLst/>
          </a:prstGeom>
          <a:solidFill>
            <a:schemeClr val="tx2">
              <a:lumMod val="20000"/>
              <a:lumOff val="80000"/>
            </a:schemeClr>
          </a:solidFill>
        </p:spPr>
        <p:txBody>
          <a:bodyPr wrap="square" rtlCol="0">
            <a:spAutoFit/>
          </a:bodyPr>
          <a:lstStyle/>
          <a:p>
            <a:r>
              <a:rPr kumimoji="1" lang="en-US" altLang="ja-JP" dirty="0">
                <a:solidFill>
                  <a:srgbClr val="0000FF"/>
                </a:solidFill>
              </a:rPr>
              <a:t>In-Vehicle to On-body</a:t>
            </a:r>
            <a:endParaRPr kumimoji="1" lang="ja-JP" altLang="en-US" dirty="0">
              <a:solidFill>
                <a:srgbClr val="0000FF"/>
              </a:solidFill>
            </a:endParaRPr>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8761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16</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3</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49" name="グループ化 48">
            <a:extLst>
              <a:ext uri="{FF2B5EF4-FFF2-40B4-BE49-F238E27FC236}">
                <a16:creationId xmlns:a16="http://schemas.microsoft.com/office/drawing/2014/main" id="{D318F0FB-54E8-4B90-A43A-315A81C6A608}"/>
              </a:ext>
            </a:extLst>
          </p:cNvPr>
          <p:cNvGrpSpPr/>
          <p:nvPr/>
        </p:nvGrpSpPr>
        <p:grpSpPr>
          <a:xfrm>
            <a:off x="1990817" y="1702260"/>
            <a:ext cx="5380855" cy="2042941"/>
            <a:chOff x="914400" y="1593575"/>
            <a:chExt cx="7599285" cy="2885209"/>
          </a:xfrm>
        </p:grpSpPr>
        <p:cxnSp>
          <p:nvCxnSpPr>
            <p:cNvPr id="50" name="直線コネクタ 49">
              <a:extLst>
                <a:ext uri="{FF2B5EF4-FFF2-40B4-BE49-F238E27FC236}">
                  <a16:creationId xmlns:a16="http://schemas.microsoft.com/office/drawing/2014/main" id="{25BFC092-213A-490E-A03F-606B965798C9}"/>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9D50F3-74F7-427D-84D9-018B883E33E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C55AFC1-CD00-4D34-A709-5D56BCB9453A}"/>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D96878D-E1E3-4DF8-A832-928FFBF4B935}"/>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4328424-02F5-4162-8900-32C4E344213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14D5B13-F8FE-45A7-AEF1-F9F08597235C}"/>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80318C4-015A-4DBC-AC01-3D1950B895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996489E-9019-4B15-99CC-62516BCF67D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8" name="楕円 57">
              <a:extLst>
                <a:ext uri="{FF2B5EF4-FFF2-40B4-BE49-F238E27FC236}">
                  <a16:creationId xmlns:a16="http://schemas.microsoft.com/office/drawing/2014/main" id="{692ECCC4-B654-4952-A18E-37D47BEFC7F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CB1D60F3-40DE-4412-B2D9-8B71FB3C375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3" name="楕円 62">
            <a:extLst>
              <a:ext uri="{FF2B5EF4-FFF2-40B4-BE49-F238E27FC236}">
                <a16:creationId xmlns:a16="http://schemas.microsoft.com/office/drawing/2014/main" id="{7178CF9E-759C-4349-AC28-E429158B4DDD}"/>
              </a:ext>
            </a:extLst>
          </p:cNvPr>
          <p:cNvSpPr/>
          <p:nvPr/>
        </p:nvSpPr>
        <p:spPr>
          <a:xfrm>
            <a:off x="5604375" y="17982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531794" y="211672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0" name="グループ化 69">
            <a:extLst>
              <a:ext uri="{FF2B5EF4-FFF2-40B4-BE49-F238E27FC236}">
                <a16:creationId xmlns:a16="http://schemas.microsoft.com/office/drawing/2014/main" id="{FD3E75BC-08ED-496B-9726-573A7CB9872B}"/>
              </a:ext>
            </a:extLst>
          </p:cNvPr>
          <p:cNvGrpSpPr/>
          <p:nvPr/>
        </p:nvGrpSpPr>
        <p:grpSpPr>
          <a:xfrm>
            <a:off x="3828169" y="1770375"/>
            <a:ext cx="791286" cy="1260246"/>
            <a:chOff x="3233366" y="3967563"/>
            <a:chExt cx="791286" cy="1260246"/>
          </a:xfrm>
        </p:grpSpPr>
        <p:sp>
          <p:nvSpPr>
            <p:cNvPr id="71" name="楕円 70">
              <a:extLst>
                <a:ext uri="{FF2B5EF4-FFF2-40B4-BE49-F238E27FC236}">
                  <a16:creationId xmlns:a16="http://schemas.microsoft.com/office/drawing/2014/main" id="{7DACB3E2-39C0-477C-A07A-5E270F0E259A}"/>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72" name="四角形: 角を丸くする 71">
              <a:extLst>
                <a:ext uri="{FF2B5EF4-FFF2-40B4-BE49-F238E27FC236}">
                  <a16:creationId xmlns:a16="http://schemas.microsoft.com/office/drawing/2014/main" id="{39EF214D-2AFE-425E-8D68-291C89E95315}"/>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3" name="四角形: 角を丸くする 72">
              <a:extLst>
                <a:ext uri="{FF2B5EF4-FFF2-40B4-BE49-F238E27FC236}">
                  <a16:creationId xmlns:a16="http://schemas.microsoft.com/office/drawing/2014/main" id="{CD54F5B6-2A87-4F77-913C-577497E019D9}"/>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4" name="四角形: 角を丸くする 73">
              <a:extLst>
                <a:ext uri="{FF2B5EF4-FFF2-40B4-BE49-F238E27FC236}">
                  <a16:creationId xmlns:a16="http://schemas.microsoft.com/office/drawing/2014/main" id="{E0E290BD-289B-49C4-85F6-EACDBA263BE7}"/>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5" name="グループ化 74">
            <a:extLst>
              <a:ext uri="{FF2B5EF4-FFF2-40B4-BE49-F238E27FC236}">
                <a16:creationId xmlns:a16="http://schemas.microsoft.com/office/drawing/2014/main" id="{4035AA6E-7BDA-445C-9CD9-503DDB092989}"/>
              </a:ext>
            </a:extLst>
          </p:cNvPr>
          <p:cNvGrpSpPr/>
          <p:nvPr/>
        </p:nvGrpSpPr>
        <p:grpSpPr>
          <a:xfrm>
            <a:off x="930128" y="1770375"/>
            <a:ext cx="2111850" cy="618568"/>
            <a:chOff x="305560" y="1187099"/>
            <a:chExt cx="2111850" cy="618568"/>
          </a:xfrm>
        </p:grpSpPr>
        <p:sp>
          <p:nvSpPr>
            <p:cNvPr id="76" name="楕円 75">
              <a:extLst>
                <a:ext uri="{FF2B5EF4-FFF2-40B4-BE49-F238E27FC236}">
                  <a16:creationId xmlns:a16="http://schemas.microsoft.com/office/drawing/2014/main" id="{4D6A4A04-EA38-45A8-AE6A-2BC1E9EF5123}"/>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graphicFrame>
        <p:nvGraphicFramePr>
          <p:cNvPr id="84" name="表 8">
            <a:extLst>
              <a:ext uri="{FF2B5EF4-FFF2-40B4-BE49-F238E27FC236}">
                <a16:creationId xmlns:a16="http://schemas.microsoft.com/office/drawing/2014/main" id="{EC5DC741-A522-4D88-A584-F8FA71F62569}"/>
              </a:ext>
            </a:extLst>
          </p:cNvPr>
          <p:cNvGraphicFramePr>
            <a:graphicFrameLocks noGrp="1"/>
          </p:cNvGraphicFramePr>
          <p:nvPr>
            <p:extLst>
              <p:ext uri="{D42A27DB-BD31-4B8C-83A1-F6EECF244321}">
                <p14:modId xmlns:p14="http://schemas.microsoft.com/office/powerpoint/2010/main" val="83346867"/>
              </p:ext>
            </p:extLst>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sp>
        <p:nvSpPr>
          <p:cNvPr id="36" name="楕円 55">
            <a:extLst>
              <a:ext uri="{FF2B5EF4-FFF2-40B4-BE49-F238E27FC236}">
                <a16:creationId xmlns:a16="http://schemas.microsoft.com/office/drawing/2014/main" id="{11C1C7DF-BB0F-493D-8663-A4CAACC52AF3}"/>
              </a:ext>
            </a:extLst>
          </p:cNvPr>
          <p:cNvSpPr/>
          <p:nvPr/>
        </p:nvSpPr>
        <p:spPr>
          <a:xfrm>
            <a:off x="2426869" y="2636266"/>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272776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形 が含まれている画像&#10;&#10;自動的に生成された説明">
            <a:extLst>
              <a:ext uri="{FF2B5EF4-FFF2-40B4-BE49-F238E27FC236}">
                <a16:creationId xmlns:a16="http://schemas.microsoft.com/office/drawing/2014/main" id="{9366FC79-458D-4DC6-A9E2-4771F4907B76}"/>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2617065" y="1618079"/>
            <a:ext cx="6022340" cy="2202049"/>
          </a:xfrm>
          <a:prstGeom prst="rect">
            <a:avLst/>
          </a:prstGeom>
        </p:spPr>
      </p:pic>
      <p:pic>
        <p:nvPicPr>
          <p:cNvPr id="35" name="図 34" descr="図形&#10;&#10;中程度の精度で自動的に生成された説明">
            <a:extLst>
              <a:ext uri="{FF2B5EF4-FFF2-40B4-BE49-F238E27FC236}">
                <a16:creationId xmlns:a16="http://schemas.microsoft.com/office/drawing/2014/main" id="{49259186-34C6-4DA2-B9A2-42C3EE4E96D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95011" y="1737632"/>
            <a:ext cx="548111" cy="1397177"/>
          </a:xfrm>
          <a:prstGeom prst="rect">
            <a:avLst/>
          </a:prstGeom>
        </p:spPr>
      </p:pic>
      <p:pic>
        <p:nvPicPr>
          <p:cNvPr id="36" name="図 35" descr="図形&#10;&#10;中程度の精度で自動的に生成された説明">
            <a:extLst>
              <a:ext uri="{FF2B5EF4-FFF2-40B4-BE49-F238E27FC236}">
                <a16:creationId xmlns:a16="http://schemas.microsoft.com/office/drawing/2014/main" id="{16249745-1456-4F4A-9BD2-51A1A6B0C0E7}"/>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16251" y="1737632"/>
            <a:ext cx="548111" cy="1397177"/>
          </a:xfrm>
          <a:prstGeom prst="rect">
            <a:avLst/>
          </a:prstGeom>
        </p:spPr>
      </p:pic>
      <p:pic>
        <p:nvPicPr>
          <p:cNvPr id="37" name="図 36" descr="図形&#10;&#10;中程度の精度で自動的に生成された説明">
            <a:extLst>
              <a:ext uri="{FF2B5EF4-FFF2-40B4-BE49-F238E27FC236}">
                <a16:creationId xmlns:a16="http://schemas.microsoft.com/office/drawing/2014/main" id="{C50BAFE9-F49E-4D34-A665-EC67DCABA81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00267" y="1744503"/>
            <a:ext cx="548111" cy="1397177"/>
          </a:xfrm>
          <a:prstGeom prst="rect">
            <a:avLst/>
          </a:prstGeom>
        </p:spPr>
      </p:pic>
      <p:pic>
        <p:nvPicPr>
          <p:cNvPr id="38" name="図 37" descr="図形&#10;&#10;中程度の精度で自動的に生成された説明">
            <a:extLst>
              <a:ext uri="{FF2B5EF4-FFF2-40B4-BE49-F238E27FC236}">
                <a16:creationId xmlns:a16="http://schemas.microsoft.com/office/drawing/2014/main" id="{7B1BE0E5-208D-4E99-BC25-3A5568D48B9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36157" y="1744503"/>
            <a:ext cx="548111" cy="1397177"/>
          </a:xfrm>
          <a:prstGeom prst="rect">
            <a:avLst/>
          </a:prstGeom>
        </p:spPr>
      </p:pic>
      <p:pic>
        <p:nvPicPr>
          <p:cNvPr id="39" name="図 38" descr="図形&#10;&#10;中程度の精度で自動的に生成された説明">
            <a:extLst>
              <a:ext uri="{FF2B5EF4-FFF2-40B4-BE49-F238E27FC236}">
                <a16:creationId xmlns:a16="http://schemas.microsoft.com/office/drawing/2014/main" id="{D49112CC-32CD-457D-AE6B-B7C9F7B98A3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552268" y="1744503"/>
            <a:ext cx="548111" cy="1397177"/>
          </a:xfrm>
          <a:prstGeom prst="rect">
            <a:avLst/>
          </a:prstGeom>
        </p:spPr>
      </p:pic>
      <p:pic>
        <p:nvPicPr>
          <p:cNvPr id="41" name="図 40" descr="図形&#10;&#10;中程度の精度で自動的に生成された説明">
            <a:extLst>
              <a:ext uri="{FF2B5EF4-FFF2-40B4-BE49-F238E27FC236}">
                <a16:creationId xmlns:a16="http://schemas.microsoft.com/office/drawing/2014/main" id="{8AA17CBB-508A-4618-989C-CB2131168B4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288008" y="1744503"/>
            <a:ext cx="548111" cy="1397177"/>
          </a:xfrm>
          <a:prstGeom prst="rect">
            <a:avLst/>
          </a:prstGeom>
        </p:spPr>
      </p:pic>
      <p:pic>
        <p:nvPicPr>
          <p:cNvPr id="42" name="図 41" descr="図形&#10;&#10;中程度の精度で自動的に生成された説明">
            <a:extLst>
              <a:ext uri="{FF2B5EF4-FFF2-40B4-BE49-F238E27FC236}">
                <a16:creationId xmlns:a16="http://schemas.microsoft.com/office/drawing/2014/main" id="{56C517EA-62C1-4C0B-9E43-6B97C1AD221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921832" y="1744503"/>
            <a:ext cx="548111" cy="1397177"/>
          </a:xfrm>
          <a:prstGeom prst="rect">
            <a:avLst/>
          </a:prstGeom>
        </p:spPr>
      </p:pic>
      <p:pic>
        <p:nvPicPr>
          <p:cNvPr id="106" name="図 105" descr="アイコン&#10;&#10;自動的に生成された説明">
            <a:extLst>
              <a:ext uri="{FF2B5EF4-FFF2-40B4-BE49-F238E27FC236}">
                <a16:creationId xmlns:a16="http://schemas.microsoft.com/office/drawing/2014/main" id="{72A1A470-1A05-404D-90E3-89C1A8D2671F}"/>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2928058" y="2221363"/>
            <a:ext cx="669708" cy="759870"/>
          </a:xfrm>
          <a:prstGeom prst="rect">
            <a:avLst/>
          </a:prstGeom>
        </p:spPr>
      </p:pic>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17</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4020021" cy="373559"/>
          </a:xfrm>
        </p:spPr>
        <p:txBody>
          <a:bodyPr/>
          <a:lstStyle/>
          <a:p>
            <a:r>
              <a:rPr lang="en-US" altLang="ja-JP" dirty="0"/>
              <a:t>Scenario 3’ for BUS</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959440"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63" name="楕円 62">
            <a:extLst>
              <a:ext uri="{FF2B5EF4-FFF2-40B4-BE49-F238E27FC236}">
                <a16:creationId xmlns:a16="http://schemas.microsoft.com/office/drawing/2014/main" id="{7178CF9E-759C-4349-AC28-E429158B4DDD}"/>
              </a:ext>
            </a:extLst>
          </p:cNvPr>
          <p:cNvSpPr/>
          <p:nvPr/>
        </p:nvSpPr>
        <p:spPr>
          <a:xfrm>
            <a:off x="5421669" y="18273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648778" y="185364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楕円 113">
            <a:extLst>
              <a:ext uri="{FF2B5EF4-FFF2-40B4-BE49-F238E27FC236}">
                <a16:creationId xmlns:a16="http://schemas.microsoft.com/office/drawing/2014/main" id="{A6662987-6A0E-4154-9FBB-6BF6FA14988F}"/>
              </a:ext>
            </a:extLst>
          </p:cNvPr>
          <p:cNvSpPr/>
          <p:nvPr/>
        </p:nvSpPr>
        <p:spPr>
          <a:xfrm>
            <a:off x="6974457" y="182935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20" name="楕円 119">
            <a:extLst>
              <a:ext uri="{FF2B5EF4-FFF2-40B4-BE49-F238E27FC236}">
                <a16:creationId xmlns:a16="http://schemas.microsoft.com/office/drawing/2014/main" id="{7D9D56F7-820A-4B15-ACF7-9187425758FA}"/>
              </a:ext>
            </a:extLst>
          </p:cNvPr>
          <p:cNvSpPr/>
          <p:nvPr/>
        </p:nvSpPr>
        <p:spPr>
          <a:xfrm>
            <a:off x="2778496" y="2748450"/>
            <a:ext cx="272947" cy="23665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テキスト ボックス 120">
            <a:extLst>
              <a:ext uri="{FF2B5EF4-FFF2-40B4-BE49-F238E27FC236}">
                <a16:creationId xmlns:a16="http://schemas.microsoft.com/office/drawing/2014/main" id="{2DC0993A-378B-415B-8926-6C7FBD3E7EA4}"/>
              </a:ext>
            </a:extLst>
          </p:cNvPr>
          <p:cNvSpPr txBox="1"/>
          <p:nvPr/>
        </p:nvSpPr>
        <p:spPr>
          <a:xfrm>
            <a:off x="1157112" y="3120112"/>
            <a:ext cx="1426226" cy="369332"/>
          </a:xfrm>
          <a:prstGeom prst="rect">
            <a:avLst/>
          </a:prstGeom>
          <a:noFill/>
        </p:spPr>
        <p:txBody>
          <a:bodyPr wrap="square">
            <a:spAutoFit/>
          </a:bodyPr>
          <a:lstStyle/>
          <a:p>
            <a:r>
              <a:rPr lang="en-US" altLang="ja-JP" b="0" dirty="0"/>
              <a:t>coordinator</a:t>
            </a:r>
            <a:endParaRPr lang="ja-JP" altLang="en-US" dirty="0"/>
          </a:p>
        </p:txBody>
      </p:sp>
      <p:cxnSp>
        <p:nvCxnSpPr>
          <p:cNvPr id="8" name="直線矢印コネクタ 7">
            <a:extLst>
              <a:ext uri="{FF2B5EF4-FFF2-40B4-BE49-F238E27FC236}">
                <a16:creationId xmlns:a16="http://schemas.microsoft.com/office/drawing/2014/main" id="{65E99A52-A49A-440E-A950-B24B6559130E}"/>
              </a:ext>
            </a:extLst>
          </p:cNvPr>
          <p:cNvCxnSpPr/>
          <p:nvPr/>
        </p:nvCxnSpPr>
        <p:spPr>
          <a:xfrm flipV="1">
            <a:off x="2286000" y="2906564"/>
            <a:ext cx="434378" cy="27073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4" name="グループ化 3">
            <a:extLst>
              <a:ext uri="{FF2B5EF4-FFF2-40B4-BE49-F238E27FC236}">
                <a16:creationId xmlns:a16="http://schemas.microsoft.com/office/drawing/2014/main" id="{31494075-8939-424D-9418-6D6B883C879A}"/>
              </a:ext>
            </a:extLst>
          </p:cNvPr>
          <p:cNvGrpSpPr/>
          <p:nvPr/>
        </p:nvGrpSpPr>
        <p:grpSpPr>
          <a:xfrm>
            <a:off x="412763" y="1760835"/>
            <a:ext cx="2283343" cy="939276"/>
            <a:chOff x="474503" y="1759572"/>
            <a:chExt cx="2283343" cy="939276"/>
          </a:xfrm>
        </p:grpSpPr>
        <p:sp>
          <p:nvSpPr>
            <p:cNvPr id="76" name="楕円 75">
              <a:extLst>
                <a:ext uri="{FF2B5EF4-FFF2-40B4-BE49-F238E27FC236}">
                  <a16:creationId xmlns:a16="http://schemas.microsoft.com/office/drawing/2014/main" id="{4D6A4A04-EA38-45A8-AE6A-2BC1E9EF5123}"/>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44" name="楕円 43">
              <a:extLst>
                <a:ext uri="{FF2B5EF4-FFF2-40B4-BE49-F238E27FC236}">
                  <a16:creationId xmlns:a16="http://schemas.microsoft.com/office/drawing/2014/main" id="{E552C8F5-FBE2-494A-8728-6E6C4D7D5AD4}"/>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テキスト ボックス 44">
              <a:extLst>
                <a:ext uri="{FF2B5EF4-FFF2-40B4-BE49-F238E27FC236}">
                  <a16:creationId xmlns:a16="http://schemas.microsoft.com/office/drawing/2014/main" id="{B66355F9-A463-4CDB-B492-0216EAAE0B3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46" name="楕円 45">
            <a:extLst>
              <a:ext uri="{FF2B5EF4-FFF2-40B4-BE49-F238E27FC236}">
                <a16:creationId xmlns:a16="http://schemas.microsoft.com/office/drawing/2014/main" id="{7F03B057-62EF-457E-BFF4-964715827ED1}"/>
              </a:ext>
            </a:extLst>
          </p:cNvPr>
          <p:cNvSpPr/>
          <p:nvPr/>
        </p:nvSpPr>
        <p:spPr>
          <a:xfrm>
            <a:off x="3952523"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7" name="楕円 46">
            <a:extLst>
              <a:ext uri="{FF2B5EF4-FFF2-40B4-BE49-F238E27FC236}">
                <a16:creationId xmlns:a16="http://schemas.microsoft.com/office/drawing/2014/main" id="{3C67CF8F-9548-4FA0-A8EE-8F42FE8FD7DF}"/>
              </a:ext>
            </a:extLst>
          </p:cNvPr>
          <p:cNvSpPr/>
          <p:nvPr/>
        </p:nvSpPr>
        <p:spPr>
          <a:xfrm>
            <a:off x="4560791"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8" name="楕円 47">
            <a:extLst>
              <a:ext uri="{FF2B5EF4-FFF2-40B4-BE49-F238E27FC236}">
                <a16:creationId xmlns:a16="http://schemas.microsoft.com/office/drawing/2014/main" id="{1262E44A-5FBF-4A34-95DA-09471A84DDFA}"/>
              </a:ext>
            </a:extLst>
          </p:cNvPr>
          <p:cNvSpPr/>
          <p:nvPr/>
        </p:nvSpPr>
        <p:spPr>
          <a:xfrm>
            <a:off x="5236490"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9" name="楕円 48">
            <a:extLst>
              <a:ext uri="{FF2B5EF4-FFF2-40B4-BE49-F238E27FC236}">
                <a16:creationId xmlns:a16="http://schemas.microsoft.com/office/drawing/2014/main" id="{C14A1FCB-A646-4581-BF4F-ADB89A8CC159}"/>
              </a:ext>
            </a:extLst>
          </p:cNvPr>
          <p:cNvSpPr/>
          <p:nvPr/>
        </p:nvSpPr>
        <p:spPr>
          <a:xfrm>
            <a:off x="5972505"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0" name="楕円 49">
            <a:extLst>
              <a:ext uri="{FF2B5EF4-FFF2-40B4-BE49-F238E27FC236}">
                <a16:creationId xmlns:a16="http://schemas.microsoft.com/office/drawing/2014/main" id="{3069C149-AEF4-4683-A8FF-16D8404DE810}"/>
              </a:ext>
            </a:extLst>
          </p:cNvPr>
          <p:cNvSpPr/>
          <p:nvPr/>
        </p:nvSpPr>
        <p:spPr>
          <a:xfrm>
            <a:off x="6685473"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1" name="楕円 50">
            <a:extLst>
              <a:ext uri="{FF2B5EF4-FFF2-40B4-BE49-F238E27FC236}">
                <a16:creationId xmlns:a16="http://schemas.microsoft.com/office/drawing/2014/main" id="{C0E17CB4-C533-43F2-B282-202FE082B9DB}"/>
              </a:ext>
            </a:extLst>
          </p:cNvPr>
          <p:cNvSpPr/>
          <p:nvPr/>
        </p:nvSpPr>
        <p:spPr>
          <a:xfrm>
            <a:off x="7431444"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cxnSp>
        <p:nvCxnSpPr>
          <p:cNvPr id="9" name="直線コネクタ 8">
            <a:extLst>
              <a:ext uri="{FF2B5EF4-FFF2-40B4-BE49-F238E27FC236}">
                <a16:creationId xmlns:a16="http://schemas.microsoft.com/office/drawing/2014/main" id="{83F17398-AFB2-4C85-ACAB-DF4BE18A8254}"/>
              </a:ext>
            </a:extLst>
          </p:cNvPr>
          <p:cNvCxnSpPr>
            <a:stCxn id="68" idx="5"/>
            <a:endCxn id="46" idx="1"/>
          </p:cNvCxnSpPr>
          <p:nvPr/>
        </p:nvCxnSpPr>
        <p:spPr>
          <a:xfrm>
            <a:off x="3818462" y="1994257"/>
            <a:ext cx="163174" cy="301349"/>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9638122-7B14-4145-B722-BB3DD99C50F5}"/>
              </a:ext>
            </a:extLst>
          </p:cNvPr>
          <p:cNvCxnSpPr>
            <a:cxnSpLocks/>
          </p:cNvCxnSpPr>
          <p:nvPr/>
        </p:nvCxnSpPr>
        <p:spPr>
          <a:xfrm>
            <a:off x="3889606" y="1992078"/>
            <a:ext cx="807065" cy="327588"/>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EA07032-9D02-4D76-9E13-460CB583C2BA}"/>
              </a:ext>
            </a:extLst>
          </p:cNvPr>
          <p:cNvCxnSpPr>
            <a:cxnSpLocks/>
            <a:endCxn id="49" idx="1"/>
          </p:cNvCxnSpPr>
          <p:nvPr/>
        </p:nvCxnSpPr>
        <p:spPr>
          <a:xfrm>
            <a:off x="5555329" y="1975809"/>
            <a:ext cx="446289" cy="31979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C13BF501-5F91-4902-BC5B-6D791CD01C48}"/>
              </a:ext>
            </a:extLst>
          </p:cNvPr>
          <p:cNvCxnSpPr>
            <a:cxnSpLocks/>
            <a:stCxn id="63" idx="4"/>
          </p:cNvCxnSpPr>
          <p:nvPr/>
        </p:nvCxnSpPr>
        <p:spPr>
          <a:xfrm flipH="1">
            <a:off x="5347726" y="1992078"/>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8B6E4AD3-1781-42B6-ABB8-C2453AD89AE0}"/>
              </a:ext>
            </a:extLst>
          </p:cNvPr>
          <p:cNvCxnSpPr>
            <a:cxnSpLocks/>
          </p:cNvCxnSpPr>
          <p:nvPr/>
        </p:nvCxnSpPr>
        <p:spPr>
          <a:xfrm flipH="1">
            <a:off x="6844133" y="1992078"/>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BB3FB605-BE14-4870-93DD-08A630BCFBC4}"/>
              </a:ext>
            </a:extLst>
          </p:cNvPr>
          <p:cNvCxnSpPr>
            <a:cxnSpLocks/>
            <a:stCxn id="114" idx="5"/>
            <a:endCxn id="51" idx="0"/>
          </p:cNvCxnSpPr>
          <p:nvPr/>
        </p:nvCxnSpPr>
        <p:spPr>
          <a:xfrm>
            <a:off x="7144141" y="1969967"/>
            <a:ext cx="386702" cy="301513"/>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7E69C0C8-D118-4913-A429-A3D4591CA8E4}"/>
              </a:ext>
            </a:extLst>
          </p:cNvPr>
          <p:cNvCxnSpPr>
            <a:cxnSpLocks/>
            <a:endCxn id="68" idx="3"/>
          </p:cNvCxnSpPr>
          <p:nvPr/>
        </p:nvCxnSpPr>
        <p:spPr>
          <a:xfrm flipV="1">
            <a:off x="3006601" y="1994257"/>
            <a:ext cx="671290" cy="746448"/>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D75A5D9-7CEB-4DA3-918D-9C995A36D1B3}"/>
              </a:ext>
            </a:extLst>
          </p:cNvPr>
          <p:cNvCxnSpPr>
            <a:cxnSpLocks/>
            <a:stCxn id="68" idx="6"/>
            <a:endCxn id="63" idx="2"/>
          </p:cNvCxnSpPr>
          <p:nvPr/>
        </p:nvCxnSpPr>
        <p:spPr>
          <a:xfrm flipV="1">
            <a:off x="3847575" y="1909708"/>
            <a:ext cx="1574094" cy="26305"/>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BB8294FB-9534-4F83-923D-8D7B7A3C545F}"/>
              </a:ext>
            </a:extLst>
          </p:cNvPr>
          <p:cNvCxnSpPr>
            <a:cxnSpLocks/>
            <a:endCxn id="114" idx="2"/>
          </p:cNvCxnSpPr>
          <p:nvPr/>
        </p:nvCxnSpPr>
        <p:spPr>
          <a:xfrm flipV="1">
            <a:off x="5644326" y="1911723"/>
            <a:ext cx="1330131" cy="16546"/>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4B8D72BF-9413-424F-9D6D-47D0D516BE66}"/>
              </a:ext>
            </a:extLst>
          </p:cNvPr>
          <p:cNvSpPr txBox="1"/>
          <p:nvPr/>
        </p:nvSpPr>
        <p:spPr>
          <a:xfrm>
            <a:off x="404957" y="4004100"/>
            <a:ext cx="8553603" cy="646331"/>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endParaRPr lang="en-US" altLang="ja-JP" b="0" dirty="0">
              <a:effectLst/>
            </a:endParaRPr>
          </a:p>
        </p:txBody>
      </p:sp>
      <p:sp>
        <p:nvSpPr>
          <p:cNvPr id="67" name="テキスト ボックス 66">
            <a:extLst>
              <a:ext uri="{FF2B5EF4-FFF2-40B4-BE49-F238E27FC236}">
                <a16:creationId xmlns:a16="http://schemas.microsoft.com/office/drawing/2014/main" id="{820A7E68-492D-4097-843B-76D42C3FDD8D}"/>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graphicFrame>
        <p:nvGraphicFramePr>
          <p:cNvPr id="72" name="表 8">
            <a:extLst>
              <a:ext uri="{FF2B5EF4-FFF2-40B4-BE49-F238E27FC236}">
                <a16:creationId xmlns:a16="http://schemas.microsoft.com/office/drawing/2014/main" id="{078E2E87-1969-490B-BA24-38805556520E}"/>
              </a:ext>
            </a:extLst>
          </p:cNvPr>
          <p:cNvGraphicFramePr>
            <a:graphicFrameLocks noGrp="1"/>
          </p:cNvGraphicFramePr>
          <p:nvPr>
            <p:extLst>
              <p:ext uri="{D42A27DB-BD31-4B8C-83A1-F6EECF244321}">
                <p14:modId xmlns:p14="http://schemas.microsoft.com/office/powerpoint/2010/main" val="853023345"/>
              </p:ext>
            </p:extLst>
          </p:nvPr>
        </p:nvGraphicFramePr>
        <p:xfrm>
          <a:off x="131299" y="4624979"/>
          <a:ext cx="8834830" cy="1576493"/>
        </p:xfrm>
        <a:graphic>
          <a:graphicData uri="http://schemas.openxmlformats.org/drawingml/2006/table">
            <a:tbl>
              <a:tblPr firstRow="1" bandRow="1">
                <a:tableStyleId>{5C22544A-7EE6-4342-B048-85BDC9FD1C3A}</a:tableStyleId>
              </a:tblPr>
              <a:tblGrid>
                <a:gridCol w="623081">
                  <a:extLst>
                    <a:ext uri="{9D8B030D-6E8A-4147-A177-3AD203B41FA5}">
                      <a16:colId xmlns:a16="http://schemas.microsoft.com/office/drawing/2014/main" val="3229361360"/>
                    </a:ext>
                  </a:extLst>
                </a:gridCol>
                <a:gridCol w="2174934">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3’VV</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VBAN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3’VH</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HBAN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3.1b</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6350091"/>
                  </a:ext>
                </a:extLst>
              </a:tr>
            </a:tbl>
          </a:graphicData>
        </a:graphic>
      </p:graphicFrame>
      <p:sp>
        <p:nvSpPr>
          <p:cNvPr id="58" name="楕円 55">
            <a:extLst>
              <a:ext uri="{FF2B5EF4-FFF2-40B4-BE49-F238E27FC236}">
                <a16:creationId xmlns:a16="http://schemas.microsoft.com/office/drawing/2014/main" id="{89F29297-76DF-47DA-91D9-FA96306CFAE8}"/>
              </a:ext>
            </a:extLst>
          </p:cNvPr>
          <p:cNvSpPr/>
          <p:nvPr/>
        </p:nvSpPr>
        <p:spPr>
          <a:xfrm>
            <a:off x="2866848" y="3029625"/>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9" name="楕円 55">
            <a:extLst>
              <a:ext uri="{FF2B5EF4-FFF2-40B4-BE49-F238E27FC236}">
                <a16:creationId xmlns:a16="http://schemas.microsoft.com/office/drawing/2014/main" id="{66BDE3C9-A642-4FC0-8939-D998FF9AA5B1}"/>
              </a:ext>
            </a:extLst>
          </p:cNvPr>
          <p:cNvSpPr/>
          <p:nvPr/>
        </p:nvSpPr>
        <p:spPr>
          <a:xfrm>
            <a:off x="8252488" y="2816493"/>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344245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18</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4</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108042" y="4396957"/>
            <a:ext cx="8822894"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Key-less entry system</a:t>
            </a:r>
          </a:p>
          <a:p>
            <a:pPr marL="742950" lvl="1" indent="-285750">
              <a:buFontTx/>
              <a:buChar char="-"/>
            </a:pPr>
            <a:r>
              <a:rPr lang="en-US" altLang="ja-JP" b="0" dirty="0"/>
              <a:t>Node is around user outside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3989462"/>
            <a:ext cx="3510435" cy="369332"/>
          </a:xfrm>
          <a:prstGeom prst="rect">
            <a:avLst/>
          </a:prstGeom>
          <a:noFill/>
        </p:spPr>
        <p:txBody>
          <a:bodyPr wrap="square">
            <a:spAutoFit/>
          </a:bodyPr>
          <a:lstStyle/>
          <a:p>
            <a:r>
              <a:rPr lang="en-US" altLang="ja-JP" u="sng" dirty="0"/>
              <a:t>Use case 4</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32" name="テキスト ボックス 31">
            <a:extLst>
              <a:ext uri="{FF2B5EF4-FFF2-40B4-BE49-F238E27FC236}">
                <a16:creationId xmlns:a16="http://schemas.microsoft.com/office/drawing/2014/main" id="{07A39774-D4E9-4745-94FB-30B46BD5348F}"/>
              </a:ext>
            </a:extLst>
          </p:cNvPr>
          <p:cNvSpPr txBox="1"/>
          <p:nvPr/>
        </p:nvSpPr>
        <p:spPr>
          <a:xfrm>
            <a:off x="444270" y="1055116"/>
            <a:ext cx="6391535" cy="369332"/>
          </a:xfrm>
          <a:prstGeom prst="rect">
            <a:avLst/>
          </a:prstGeom>
          <a:noFill/>
        </p:spPr>
        <p:txBody>
          <a:bodyPr wrap="square">
            <a:spAutoFit/>
          </a:bodyPr>
          <a:lstStyle/>
          <a:p>
            <a:r>
              <a:rPr lang="en-US" altLang="ja-JP" u="sng" dirty="0"/>
              <a:t>Engine compartment / body surface (outside)</a:t>
            </a:r>
            <a:endParaRPr lang="ja-JP" altLang="en-US" u="sng" dirty="0"/>
          </a:p>
        </p:txBody>
      </p:sp>
      <p:grpSp>
        <p:nvGrpSpPr>
          <p:cNvPr id="33" name="グループ化 32">
            <a:extLst>
              <a:ext uri="{FF2B5EF4-FFF2-40B4-BE49-F238E27FC236}">
                <a16:creationId xmlns:a16="http://schemas.microsoft.com/office/drawing/2014/main" id="{DE21B63B-0E2E-4DA6-AE2B-82455D6F9F3C}"/>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53DF1A44-E721-4625-8BBD-D898368652D3}"/>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B47483A-9F92-46B4-B546-BF6F00C036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555CF5-E42E-46A7-8513-FA41271DFA2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56251C-7C31-4137-BD9A-AACB85A80D9B}"/>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84FEAA3-A879-4880-9307-99AEBBB3EF8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62E339-96D6-4721-870B-95309D47A1B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2381A2-8210-4C57-A7F2-5975E35C2F0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00657AD-A2CC-445A-983A-6E9B6DEE1B3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4C972328-6A05-4DBA-B109-BDF65CD3CDC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82E9808B-4B11-4CF2-9246-C1C877BF850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DA725021-ECEE-4960-B452-0FFD25442D0A}"/>
              </a:ext>
            </a:extLst>
          </p:cNvPr>
          <p:cNvSpPr/>
          <p:nvPr/>
        </p:nvSpPr>
        <p:spPr>
          <a:xfrm>
            <a:off x="5069345" y="20497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3B702E7D-D28B-49A0-BF81-546B7978E93A}"/>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ABD7B075-B60E-48C9-87C8-B80C41242F47}"/>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B81D0181-6494-47C9-AA42-B98A98E14795}"/>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5DE45A6-0A66-4DF2-A03E-119E72D67838}"/>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BC59873-E2D6-4AD0-AD6F-6DBE7F6957A5}"/>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760507DF-E3CB-4D17-81CA-B65350B563EB}"/>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74B85D61-FBAD-4D78-B004-5EB34CDF004E}"/>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11E7FD23-07EC-4D61-ADDD-459FF6597DCB}"/>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aphicFrame>
        <p:nvGraphicFramePr>
          <p:cNvPr id="70" name="表 8">
            <a:extLst>
              <a:ext uri="{FF2B5EF4-FFF2-40B4-BE49-F238E27FC236}">
                <a16:creationId xmlns:a16="http://schemas.microsoft.com/office/drawing/2014/main" id="{167FFC83-E1D6-4BA4-A2E0-A87BC461C723}"/>
              </a:ext>
            </a:extLst>
          </p:cNvPr>
          <p:cNvGraphicFramePr>
            <a:graphicFrameLocks noGrp="1"/>
          </p:cNvGraphicFramePr>
          <p:nvPr>
            <p:extLst>
              <p:ext uri="{D42A27DB-BD31-4B8C-83A1-F6EECF244321}">
                <p14:modId xmlns:p14="http://schemas.microsoft.com/office/powerpoint/2010/main" val="3126182103"/>
              </p:ext>
            </p:extLst>
          </p:nvPr>
        </p:nvGraphicFramePr>
        <p:xfrm>
          <a:off x="192685" y="5248072"/>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bl>
          </a:graphicData>
        </a:graphic>
      </p:graphicFrame>
      <p:grpSp>
        <p:nvGrpSpPr>
          <p:cNvPr id="37" name="グループ化 36">
            <a:extLst>
              <a:ext uri="{FF2B5EF4-FFF2-40B4-BE49-F238E27FC236}">
                <a16:creationId xmlns:a16="http://schemas.microsoft.com/office/drawing/2014/main" id="{58BE728B-7050-49F7-818E-C9B1E99D62F5}"/>
              </a:ext>
            </a:extLst>
          </p:cNvPr>
          <p:cNvGrpSpPr/>
          <p:nvPr/>
        </p:nvGrpSpPr>
        <p:grpSpPr>
          <a:xfrm>
            <a:off x="2395238" y="1402126"/>
            <a:ext cx="2283343" cy="939276"/>
            <a:chOff x="474503" y="1759572"/>
            <a:chExt cx="2283343" cy="939276"/>
          </a:xfrm>
        </p:grpSpPr>
        <p:sp>
          <p:nvSpPr>
            <p:cNvPr id="38" name="楕円 37">
              <a:extLst>
                <a:ext uri="{FF2B5EF4-FFF2-40B4-BE49-F238E27FC236}">
                  <a16:creationId xmlns:a16="http://schemas.microsoft.com/office/drawing/2014/main" id="{AFD02B3E-A160-443B-817B-07B22D13662A}"/>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楕円 59">
              <a:extLst>
                <a:ext uri="{FF2B5EF4-FFF2-40B4-BE49-F238E27FC236}">
                  <a16:creationId xmlns:a16="http://schemas.microsoft.com/office/drawing/2014/main" id="{D0F12A5E-9B1D-4533-968E-841F3701168A}"/>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2" name="テキスト ボックス 61">
              <a:extLst>
                <a:ext uri="{FF2B5EF4-FFF2-40B4-BE49-F238E27FC236}">
                  <a16:creationId xmlns:a16="http://schemas.microsoft.com/office/drawing/2014/main" id="{89212D43-B199-4CAF-844F-7AD3FC86F397}"/>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4" name="テキスト ボックス 63">
              <a:extLst>
                <a:ext uri="{FF2B5EF4-FFF2-40B4-BE49-F238E27FC236}">
                  <a16:creationId xmlns:a16="http://schemas.microsoft.com/office/drawing/2014/main" id="{713B7E76-D805-447F-B466-42516422166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5" name="楕円 64">
              <a:extLst>
                <a:ext uri="{FF2B5EF4-FFF2-40B4-BE49-F238E27FC236}">
                  <a16:creationId xmlns:a16="http://schemas.microsoft.com/office/drawing/2014/main" id="{1FC12EE1-1886-4C00-946D-8A697A97B39A}"/>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7" name="テキスト ボックス 66">
              <a:extLst>
                <a:ext uri="{FF2B5EF4-FFF2-40B4-BE49-F238E27FC236}">
                  <a16:creationId xmlns:a16="http://schemas.microsoft.com/office/drawing/2014/main" id="{F3101896-7F29-44FC-AD4D-686DBEDCEDB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Tree>
    <p:extLst>
      <p:ext uri="{BB962C8B-B14F-4D97-AF65-F5344CB8AC3E}">
        <p14:creationId xmlns:p14="http://schemas.microsoft.com/office/powerpoint/2010/main" val="2893489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19</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5</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52443" y="1109154"/>
            <a:ext cx="7688555" cy="369332"/>
          </a:xfrm>
          <a:prstGeom prst="rect">
            <a:avLst/>
          </a:prstGeom>
          <a:noFill/>
        </p:spPr>
        <p:txBody>
          <a:bodyPr wrap="square">
            <a:spAutoFit/>
          </a:bodyPr>
          <a:lstStyle/>
          <a:p>
            <a:r>
              <a:rPr lang="en-US" altLang="ja-JP" u="sng" dirty="0"/>
              <a:t>Outside surface of vehicle / coordinator is in Engine compartment</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58740" y="4069193"/>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Communication between user on pedestrian and vehicle</a:t>
            </a:r>
          </a:p>
          <a:p>
            <a:pPr marL="742950" lvl="1" indent="-285750">
              <a:buFontTx/>
              <a:buChar char="-"/>
            </a:pPr>
            <a:r>
              <a:rPr lang="en-US" altLang="ja-JP" b="0" dirty="0"/>
              <a:t>Node is around user outside of vehicle / coordinator is on outside surface of vehicle (vehicle moves in walking speed (&lt;5km/h))</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156269" y="3811054"/>
            <a:ext cx="3510435" cy="369332"/>
          </a:xfrm>
          <a:prstGeom prst="rect">
            <a:avLst/>
          </a:prstGeom>
          <a:noFill/>
        </p:spPr>
        <p:txBody>
          <a:bodyPr wrap="square">
            <a:spAutoFit/>
          </a:bodyPr>
          <a:lstStyle/>
          <a:p>
            <a:r>
              <a:rPr lang="en-US" altLang="ja-JP" u="sng" dirty="0"/>
              <a:t>Use case 5</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2" name="直線コネクタ 31">
            <a:extLst>
              <a:ext uri="{FF2B5EF4-FFF2-40B4-BE49-F238E27FC236}">
                <a16:creationId xmlns:a16="http://schemas.microsoft.com/office/drawing/2014/main" id="{3EFACC5B-22AB-4A4B-8DE8-85DFDB00631D}"/>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3" name="グループ化 32">
            <a:extLst>
              <a:ext uri="{FF2B5EF4-FFF2-40B4-BE49-F238E27FC236}">
                <a16:creationId xmlns:a16="http://schemas.microsoft.com/office/drawing/2014/main" id="{77B86ED1-A276-47D2-BCAC-7353FB4FD4CA}"/>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7E4D8790-95B7-4365-89E4-93B9572F9B9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B8AECC5-BF04-4632-B909-5BA1259D9F77}"/>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AD509C1-7F81-4586-99C6-D3668BB2A0D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03260CF-6D64-46FE-8CB8-BBA83E1CAA6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18673B1-CAC1-42D2-926E-14AF3C271C2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7D5B98-20D2-4EBF-874C-278825476C40}"/>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E69955B-FECB-4286-81A8-253613E5D11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2CCFA45-EB35-454C-8DC7-F73BBEFE874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667BC11-7A14-490F-B7B8-B4A31B250A8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3C207293-6931-4BDB-BBE4-AEE81660F6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7C3B2DAE-F27D-4B22-8791-240B3C4B5AD1}"/>
              </a:ext>
            </a:extLst>
          </p:cNvPr>
          <p:cNvSpPr/>
          <p:nvPr/>
        </p:nvSpPr>
        <p:spPr>
          <a:xfrm>
            <a:off x="4950017" y="193179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5C00FDDB-D288-48A5-B601-FF28E809661F}"/>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D5287CE2-A8E8-4C11-9D2F-EB5990AA7DFD}"/>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A6A24DDF-70D6-4E32-8BCC-BD80C3B7183E}"/>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2513B9D-55F7-4961-9C66-86C5BF75586E}"/>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76B71CB3-549A-401F-85C1-0E132DAEE7A0}"/>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AB96D0F8-4998-40B5-A86B-33CC7FB30749}"/>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AB225DB6-DB45-465D-953A-2674B75A73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9AB42EB4-1FAF-4317-A982-F419157ACF2E}"/>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 name="矢印: 右 3">
            <a:extLst>
              <a:ext uri="{FF2B5EF4-FFF2-40B4-BE49-F238E27FC236}">
                <a16:creationId xmlns:a16="http://schemas.microsoft.com/office/drawing/2014/main" id="{69D9FAC2-3AB5-442D-99FF-0F61D4CD58CF}"/>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Moving at walking speed (&lt;5km/h)</a:t>
            </a:r>
            <a:endParaRPr kumimoji="1" lang="ja-JP" altLang="en-US" dirty="0"/>
          </a:p>
        </p:txBody>
      </p:sp>
      <p:graphicFrame>
        <p:nvGraphicFramePr>
          <p:cNvPr id="70" name="表 8">
            <a:extLst>
              <a:ext uri="{FF2B5EF4-FFF2-40B4-BE49-F238E27FC236}">
                <a16:creationId xmlns:a16="http://schemas.microsoft.com/office/drawing/2014/main" id="{E4C4C1A9-7D40-4B36-A98C-B7002CA8D4BE}"/>
              </a:ext>
            </a:extLst>
          </p:cNvPr>
          <p:cNvGraphicFramePr>
            <a:graphicFrameLocks noGrp="1"/>
          </p:cNvGraphicFramePr>
          <p:nvPr>
            <p:extLst>
              <p:ext uri="{D42A27DB-BD31-4B8C-83A1-F6EECF244321}">
                <p14:modId xmlns:p14="http://schemas.microsoft.com/office/powerpoint/2010/main" val="4226625742"/>
              </p:ext>
            </p:extLst>
          </p:nvPr>
        </p:nvGraphicFramePr>
        <p:xfrm>
          <a:off x="128334" y="5225844"/>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bl>
          </a:graphicData>
        </a:graphic>
      </p:graphicFrame>
      <p:grpSp>
        <p:nvGrpSpPr>
          <p:cNvPr id="38" name="グループ化 37">
            <a:extLst>
              <a:ext uri="{FF2B5EF4-FFF2-40B4-BE49-F238E27FC236}">
                <a16:creationId xmlns:a16="http://schemas.microsoft.com/office/drawing/2014/main" id="{C9CA003F-FF3A-4C84-8EB2-24782507A07F}"/>
              </a:ext>
            </a:extLst>
          </p:cNvPr>
          <p:cNvGrpSpPr/>
          <p:nvPr/>
        </p:nvGrpSpPr>
        <p:grpSpPr>
          <a:xfrm>
            <a:off x="2554280" y="1491603"/>
            <a:ext cx="2283343" cy="939276"/>
            <a:chOff x="474503" y="1759572"/>
            <a:chExt cx="2283343" cy="939276"/>
          </a:xfrm>
        </p:grpSpPr>
        <p:sp>
          <p:nvSpPr>
            <p:cNvPr id="40" name="楕円 39">
              <a:extLst>
                <a:ext uri="{FF2B5EF4-FFF2-40B4-BE49-F238E27FC236}">
                  <a16:creationId xmlns:a16="http://schemas.microsoft.com/office/drawing/2014/main" id="{A94EEC33-CF64-4F59-960C-0BCE1208A717}"/>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楕円 61">
              <a:extLst>
                <a:ext uri="{FF2B5EF4-FFF2-40B4-BE49-F238E27FC236}">
                  <a16:creationId xmlns:a16="http://schemas.microsoft.com/office/drawing/2014/main" id="{C1F01EB7-FFC1-45AE-8A8E-039B06158998}"/>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4" name="テキスト ボックス 63">
              <a:extLst>
                <a:ext uri="{FF2B5EF4-FFF2-40B4-BE49-F238E27FC236}">
                  <a16:creationId xmlns:a16="http://schemas.microsoft.com/office/drawing/2014/main" id="{9ED79145-CA2E-439F-B454-129562473FD4}"/>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5" name="テキスト ボックス 64">
              <a:extLst>
                <a:ext uri="{FF2B5EF4-FFF2-40B4-BE49-F238E27FC236}">
                  <a16:creationId xmlns:a16="http://schemas.microsoft.com/office/drawing/2014/main" id="{093BDED8-FBEA-4F59-B8C6-54534ADC221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7" name="楕円 66">
              <a:extLst>
                <a:ext uri="{FF2B5EF4-FFF2-40B4-BE49-F238E27FC236}">
                  <a16:creationId xmlns:a16="http://schemas.microsoft.com/office/drawing/2014/main" id="{7D6BBA2D-F8C4-4D46-82ED-B95F070C3920}"/>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71" name="テキスト ボックス 70">
              <a:extLst>
                <a:ext uri="{FF2B5EF4-FFF2-40B4-BE49-F238E27FC236}">
                  <a16:creationId xmlns:a16="http://schemas.microsoft.com/office/drawing/2014/main" id="{808D34A5-FD4B-4D39-9655-11233FB8E7FB}"/>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Tree>
    <p:extLst>
      <p:ext uri="{BB962C8B-B14F-4D97-AF65-F5344CB8AC3E}">
        <p14:creationId xmlns:p14="http://schemas.microsoft.com/office/powerpoint/2010/main" val="100788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Summary of Channel and Environmental Modeling Activities for BANs on TG15.6a </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400" dirty="0"/>
              <a:t>Takumi Kobayashi</a:t>
            </a:r>
            <a:r>
              <a:rPr kumimoji="1" lang="en-US" altLang="ja-JP" sz="2400" baseline="30000" dirty="0"/>
              <a:t> (1,2)</a:t>
            </a:r>
            <a:r>
              <a:rPr kumimoji="1" lang="en-US" altLang="ja-JP" sz="2400" dirty="0">
                <a:sym typeface="Times New Roman"/>
              </a:rPr>
              <a:t>, Marco Hernandez</a:t>
            </a:r>
            <a:r>
              <a:rPr kumimoji="1" lang="en-US" altLang="ja-JP" sz="2400" baseline="30000" dirty="0"/>
              <a:t> (2)</a:t>
            </a:r>
            <a:r>
              <a:rPr kumimoji="1" lang="en-US" altLang="ja-JP" sz="2400" dirty="0">
                <a:sym typeface="Times New Roman"/>
              </a:rPr>
              <a:t>, </a:t>
            </a:r>
            <a:r>
              <a:rPr kumimoji="1" lang="en-US" altLang="ja-JP" sz="2400" dirty="0" err="1">
                <a:sym typeface="Times New Roman"/>
              </a:rPr>
              <a:t>Minsoo</a:t>
            </a:r>
            <a:r>
              <a:rPr kumimoji="1" lang="en-US" altLang="ja-JP" sz="2400" dirty="0">
                <a:sym typeface="Times New Roman"/>
              </a:rPr>
              <a:t> Kim</a:t>
            </a:r>
            <a:r>
              <a:rPr kumimoji="1" lang="en-US" altLang="ja-JP" sz="2400" baseline="30000" dirty="0"/>
              <a:t> (2)</a:t>
            </a:r>
            <a:r>
              <a:rPr kumimoji="1" lang="en-US" altLang="ja-JP" sz="2400" dirty="0">
                <a:sym typeface="Times New Roman"/>
              </a:rPr>
              <a:t>, Ryuji Kohno</a:t>
            </a:r>
            <a:r>
              <a:rPr kumimoji="1" lang="en-US" altLang="ja-JP" sz="2400" baseline="30000" dirty="0"/>
              <a:t>(1,2)</a:t>
            </a:r>
          </a:p>
          <a:p>
            <a:endParaRPr kumimoji="1" lang="en-US" altLang="ja-JP" sz="2400" dirty="0"/>
          </a:p>
          <a:p>
            <a:r>
              <a:rPr kumimoji="1" lang="en-US" altLang="ja-JP" sz="2000" baseline="30000" dirty="0"/>
              <a:t>(1)</a:t>
            </a:r>
            <a:r>
              <a:rPr kumimoji="1" lang="en-US" altLang="ja-JP" sz="2000" dirty="0"/>
              <a:t>Yokohama National University, </a:t>
            </a:r>
            <a:br>
              <a:rPr kumimoji="1" lang="en-US" altLang="ja-JP" sz="2000" dirty="0"/>
            </a:br>
            <a:r>
              <a:rPr kumimoji="1" lang="en-US" altLang="ja-JP" sz="2000" baseline="30000" dirty="0"/>
              <a:t>(2)</a:t>
            </a:r>
            <a:r>
              <a:rPr kumimoji="1" lang="en-US" altLang="ja-JP" sz="2000" dirty="0"/>
              <a:t>YRP-International Ariane Institute</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January 2022</a:t>
            </a:r>
            <a:endParaRPr kumimoji="1" lang="ja-JP" altLang="en-US"/>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43B4A72-2CD7-4A81-BAF1-DA0A13CFD2EA}"/>
              </a:ext>
            </a:extLst>
          </p:cNvPr>
          <p:cNvSpPr txBox="1"/>
          <p:nvPr/>
        </p:nvSpPr>
        <p:spPr>
          <a:xfrm>
            <a:off x="539580" y="1197032"/>
            <a:ext cx="8064839" cy="5094231"/>
          </a:xfrm>
          <a:prstGeom prst="rect">
            <a:avLst/>
          </a:prstGeom>
          <a:noFill/>
        </p:spPr>
        <p:txBody>
          <a:bodyPr wrap="square" rtlCol="0">
            <a:normAutofit/>
          </a:bodyPr>
          <a:lstStyle/>
          <a:p>
            <a:pPr marL="342900" indent="-342900">
              <a:buFont typeface="+mj-lt"/>
              <a:buAutoNum type="arabicPeriod"/>
            </a:pPr>
            <a:r>
              <a:rPr lang="en-US" altLang="ja-JP" dirty="0"/>
              <a:t>Channel between a user on pedestrian and a vehicle.</a:t>
            </a:r>
            <a:br>
              <a:rPr lang="en-US" altLang="ja-JP" dirty="0"/>
            </a:br>
            <a:br>
              <a:rPr lang="en-US" altLang="ja-JP" dirty="0"/>
            </a:br>
            <a:br>
              <a:rPr lang="en-US" altLang="ja-JP" dirty="0"/>
            </a:br>
            <a:br>
              <a:rPr lang="en-US" altLang="ja-JP" dirty="0"/>
            </a:br>
            <a:endParaRPr lang="en-US" altLang="ja-JP" dirty="0"/>
          </a:p>
          <a:p>
            <a:pPr marL="342900" indent="-342900">
              <a:buFont typeface="+mj-lt"/>
              <a:buAutoNum type="arabicPeriod"/>
            </a:pPr>
            <a:r>
              <a:rPr lang="en-US" altLang="ja-JP" dirty="0"/>
              <a:t>Users in a vehicle are slightly moving due to vibration and acceleration.</a:t>
            </a:r>
            <a:br>
              <a:rPr lang="en-US" altLang="ja-JP" dirty="0"/>
            </a:br>
            <a:br>
              <a:rPr lang="en-US" altLang="ja-JP" dirty="0"/>
            </a:br>
            <a:br>
              <a:rPr lang="en-US" altLang="ja-JP" dirty="0"/>
            </a:br>
            <a:endParaRPr lang="en-US" altLang="ja-JP" dirty="0"/>
          </a:p>
          <a:p>
            <a:pPr marL="342900" indent="-342900">
              <a:buFont typeface="+mj-lt"/>
              <a:buAutoNum type="arabicPeriod"/>
            </a:pPr>
            <a:r>
              <a:rPr kumimoji="1" lang="en-US" altLang="ja-JP" dirty="0"/>
              <a:t>Walking and/or standing users </a:t>
            </a:r>
            <a:r>
              <a:rPr lang="en-US" altLang="ja-JP" dirty="0"/>
              <a:t>on a bus</a:t>
            </a:r>
            <a:r>
              <a:rPr kumimoji="1" lang="en-US" altLang="ja-JP" dirty="0"/>
              <a:t>.</a:t>
            </a:r>
            <a:br>
              <a:rPr kumimoji="1" lang="en-US" altLang="ja-JP" dirty="0"/>
            </a:br>
            <a:br>
              <a:rPr kumimoji="1" lang="en-US" altLang="ja-JP" dirty="0"/>
            </a:br>
            <a:br>
              <a:rPr kumimoji="1" lang="en-US" altLang="ja-JP" dirty="0"/>
            </a:br>
            <a:endParaRPr kumimoji="1" lang="en-US" altLang="ja-JP" dirty="0"/>
          </a:p>
          <a:p>
            <a:pPr marL="342900" indent="-342900">
              <a:buFont typeface="+mj-lt"/>
              <a:buAutoNum type="arabicPeriod"/>
            </a:pPr>
            <a:r>
              <a:rPr lang="en-US" altLang="ja-JP" dirty="0"/>
              <a:t>Between a tractor and trailer tail.</a:t>
            </a:r>
          </a:p>
          <a:p>
            <a:pPr marL="342900" indent="-342900">
              <a:buFont typeface="+mj-lt"/>
              <a:buAutoNum type="arabicPeriod"/>
            </a:pPr>
            <a:endParaRPr kumimoji="1" lang="en-US" altLang="ja-JP" dirty="0"/>
          </a:p>
        </p:txBody>
      </p:sp>
      <p:sp>
        <p:nvSpPr>
          <p:cNvPr id="4" name="日付プレースホルダー 3">
            <a:extLst>
              <a:ext uri="{FF2B5EF4-FFF2-40B4-BE49-F238E27FC236}">
                <a16:creationId xmlns:a16="http://schemas.microsoft.com/office/drawing/2014/main" id="{555A33E5-5FF3-44F8-B777-DDC516DECA99}"/>
              </a:ext>
            </a:extLst>
          </p:cNvPr>
          <p:cNvSpPr>
            <a:spLocks noGrp="1"/>
          </p:cNvSpPr>
          <p:nvPr>
            <p:ph type="dt" idx="10"/>
          </p:nvPr>
        </p:nvSpPr>
        <p:spPr/>
        <p:txBody>
          <a:bodyPr/>
          <a:lstStyle/>
          <a:p>
            <a:r>
              <a:rPr lang="en-US" altLang="ja-JP"/>
              <a:t>January 2022</a:t>
            </a:r>
            <a:endParaRPr lang="en-US" dirty="0"/>
          </a:p>
        </p:txBody>
      </p:sp>
      <p:sp>
        <p:nvSpPr>
          <p:cNvPr id="5" name="フッター プレースホルダー 4">
            <a:extLst>
              <a:ext uri="{FF2B5EF4-FFF2-40B4-BE49-F238E27FC236}">
                <a16:creationId xmlns:a16="http://schemas.microsoft.com/office/drawing/2014/main" id="{2DE2B29E-AC3D-4868-A523-54B288BDFFED}"/>
              </a:ext>
            </a:extLst>
          </p:cNvPr>
          <p:cNvSpPr>
            <a:spLocks noGrp="1"/>
          </p:cNvSpPr>
          <p:nvPr>
            <p:ph type="ftr" idx="11"/>
          </p:nvPr>
        </p:nvSpPr>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64151FA3-C7BA-4880-92B3-07771FD5A27A}"/>
              </a:ext>
            </a:extLst>
          </p:cNvPr>
          <p:cNvSpPr>
            <a:spLocks noGrp="1"/>
          </p:cNvSpPr>
          <p:nvPr>
            <p:ph type="sldNum" idx="12"/>
          </p:nvPr>
        </p:nvSpPr>
        <p:spPr/>
        <p:txBody>
          <a:bodyPr/>
          <a:lstStyle/>
          <a:p>
            <a:pPr lvl="0"/>
            <a:r>
              <a:rPr lang="en-US"/>
              <a:t>Slide </a:t>
            </a:r>
            <a:fld id="{00000000-1234-1234-1234-123412341234}" type="slidenum">
              <a:rPr lang="en-US" smtClean="0"/>
              <a:pPr lvl="0"/>
              <a:t>20</a:t>
            </a:fld>
            <a:endParaRPr dirty="0"/>
          </a:p>
        </p:txBody>
      </p:sp>
      <p:sp>
        <p:nvSpPr>
          <p:cNvPr id="14" name="タイトル 13">
            <a:extLst>
              <a:ext uri="{FF2B5EF4-FFF2-40B4-BE49-F238E27FC236}">
                <a16:creationId xmlns:a16="http://schemas.microsoft.com/office/drawing/2014/main" id="{0707BC97-914D-48A5-B3D6-D8391764AFDC}"/>
              </a:ext>
            </a:extLst>
          </p:cNvPr>
          <p:cNvSpPr>
            <a:spLocks noGrp="1"/>
          </p:cNvSpPr>
          <p:nvPr>
            <p:ph type="title"/>
          </p:nvPr>
        </p:nvSpPr>
        <p:spPr/>
        <p:txBody>
          <a:bodyPr/>
          <a:lstStyle/>
          <a:p>
            <a:r>
              <a:rPr lang="en-US" altLang="ja-JP" dirty="0"/>
              <a:t>Dynamic Channel Models Situations</a:t>
            </a:r>
            <a:endParaRPr lang="ja-JP" altLang="en-US" dirty="0"/>
          </a:p>
        </p:txBody>
      </p:sp>
      <p:grpSp>
        <p:nvGrpSpPr>
          <p:cNvPr id="51" name="グループ化 50">
            <a:extLst>
              <a:ext uri="{FF2B5EF4-FFF2-40B4-BE49-F238E27FC236}">
                <a16:creationId xmlns:a16="http://schemas.microsoft.com/office/drawing/2014/main" id="{946C7486-D0D5-4F9B-A661-E099455A40E1}"/>
              </a:ext>
            </a:extLst>
          </p:cNvPr>
          <p:cNvGrpSpPr/>
          <p:nvPr/>
        </p:nvGrpSpPr>
        <p:grpSpPr>
          <a:xfrm>
            <a:off x="2831603" y="2778430"/>
            <a:ext cx="3132934" cy="1257277"/>
            <a:chOff x="1768104" y="1381182"/>
            <a:chExt cx="4259425" cy="1709349"/>
          </a:xfrm>
        </p:grpSpPr>
        <p:pic>
          <p:nvPicPr>
            <p:cNvPr id="1026" name="Picture 2">
              <a:extLst>
                <a:ext uri="{FF2B5EF4-FFF2-40B4-BE49-F238E27FC236}">
                  <a16:creationId xmlns:a16="http://schemas.microsoft.com/office/drawing/2014/main" id="{E3235DAB-D13F-4526-B973-670F0143E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245" y="1381182"/>
              <a:ext cx="2298284" cy="1709349"/>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直線コネクタ 49">
              <a:extLst>
                <a:ext uri="{FF2B5EF4-FFF2-40B4-BE49-F238E27FC236}">
                  <a16:creationId xmlns:a16="http://schemas.microsoft.com/office/drawing/2014/main" id="{31DA71F9-D862-4DFF-85AE-9234520B197F}"/>
                </a:ext>
              </a:extLst>
            </p:cNvPr>
            <p:cNvCxnSpPr/>
            <p:nvPr/>
          </p:nvCxnSpPr>
          <p:spPr>
            <a:xfrm>
              <a:off x="2771144" y="191626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FC630E74-BAFC-4AD8-A33C-8A037EA8E3E0}"/>
                </a:ext>
              </a:extLst>
            </p:cNvPr>
            <p:cNvCxnSpPr/>
            <p:nvPr/>
          </p:nvCxnSpPr>
          <p:spPr>
            <a:xfrm>
              <a:off x="2771144" y="199091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4656D8F6-993B-4B6C-873F-1AA4FB8E87A4}"/>
                </a:ext>
              </a:extLst>
            </p:cNvPr>
            <p:cNvCxnSpPr/>
            <p:nvPr/>
          </p:nvCxnSpPr>
          <p:spPr>
            <a:xfrm>
              <a:off x="2463234" y="2028233"/>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EF3CB7D5-CB34-4F6D-916E-C101BE634533}"/>
                </a:ext>
              </a:extLst>
            </p:cNvPr>
            <p:cNvCxnSpPr/>
            <p:nvPr/>
          </p:nvCxnSpPr>
          <p:spPr>
            <a:xfrm>
              <a:off x="2052687" y="20655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19036270-F814-417C-938F-E588EAA6020A}"/>
                </a:ext>
              </a:extLst>
            </p:cNvPr>
            <p:cNvCxnSpPr/>
            <p:nvPr/>
          </p:nvCxnSpPr>
          <p:spPr>
            <a:xfrm>
              <a:off x="2449238" y="2196184"/>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872C89DC-60BE-4565-902C-C59263C75325}"/>
                </a:ext>
              </a:extLst>
            </p:cNvPr>
            <p:cNvCxnSpPr/>
            <p:nvPr/>
          </p:nvCxnSpPr>
          <p:spPr>
            <a:xfrm>
              <a:off x="2589197" y="2108718"/>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97469920-457B-4D4E-921B-E00113834564}"/>
                </a:ext>
              </a:extLst>
            </p:cNvPr>
            <p:cNvCxnSpPr/>
            <p:nvPr/>
          </p:nvCxnSpPr>
          <p:spPr>
            <a:xfrm>
              <a:off x="2649846" y="2388637"/>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34152704-8A4B-42BE-AC1C-452A16117C64}"/>
                </a:ext>
              </a:extLst>
            </p:cNvPr>
            <p:cNvCxnSpPr/>
            <p:nvPr/>
          </p:nvCxnSpPr>
          <p:spPr>
            <a:xfrm>
              <a:off x="2589197" y="22358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58DB5E72-2BB2-437F-92FF-8954644A2908}"/>
                </a:ext>
              </a:extLst>
            </p:cNvPr>
            <p:cNvCxnSpPr/>
            <p:nvPr/>
          </p:nvCxnSpPr>
          <p:spPr>
            <a:xfrm>
              <a:off x="1926724" y="231050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74F80D97-B53A-4849-B630-06E2D36A8CD9}"/>
                </a:ext>
              </a:extLst>
            </p:cNvPr>
            <p:cNvCxnSpPr/>
            <p:nvPr/>
          </p:nvCxnSpPr>
          <p:spPr>
            <a:xfrm>
              <a:off x="1768104" y="2244045"/>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7" name="グループ化 66">
            <a:extLst>
              <a:ext uri="{FF2B5EF4-FFF2-40B4-BE49-F238E27FC236}">
                <a16:creationId xmlns:a16="http://schemas.microsoft.com/office/drawing/2014/main" id="{2BBC6065-56AB-4A92-8F0F-0505B863D1D8}"/>
              </a:ext>
            </a:extLst>
          </p:cNvPr>
          <p:cNvGrpSpPr/>
          <p:nvPr/>
        </p:nvGrpSpPr>
        <p:grpSpPr>
          <a:xfrm>
            <a:off x="4959845" y="4283128"/>
            <a:ext cx="2583430" cy="944623"/>
            <a:chOff x="2858306" y="2587185"/>
            <a:chExt cx="3644574" cy="1332627"/>
          </a:xfrm>
        </p:grpSpPr>
        <p:pic>
          <p:nvPicPr>
            <p:cNvPr id="62" name="図 61" descr="図形 が含まれている画像&#10;&#10;自動的に生成された説明">
              <a:extLst>
                <a:ext uri="{FF2B5EF4-FFF2-40B4-BE49-F238E27FC236}">
                  <a16:creationId xmlns:a16="http://schemas.microsoft.com/office/drawing/2014/main" id="{50FB4B84-EB69-4FAC-92DA-1FAF90EB2036}"/>
                </a:ext>
              </a:extLst>
            </p:cNvPr>
            <p:cNvPicPr>
              <a:picLocks noChangeAspect="1"/>
            </p:cNvPicPr>
            <p:nvPr/>
          </p:nvPicPr>
          <p:blipFill rotWithShape="1">
            <a:blip r:embed="rId3">
              <a:extLst>
                <a:ext uri="{28A0092B-C50C-407E-A947-70E740481C1C}">
                  <a14:useLocalDpi xmlns:a14="http://schemas.microsoft.com/office/drawing/2010/main" val="0"/>
                </a:ext>
              </a:extLst>
            </a:blip>
            <a:srcRect l="-910" t="-1499" r="38428" b="68441"/>
            <a:stretch/>
          </p:blipFill>
          <p:spPr>
            <a:xfrm>
              <a:off x="2858306" y="2587185"/>
              <a:ext cx="3644574" cy="1332627"/>
            </a:xfrm>
            <a:prstGeom prst="rect">
              <a:avLst/>
            </a:prstGeom>
          </p:spPr>
        </p:pic>
        <p:pic>
          <p:nvPicPr>
            <p:cNvPr id="63" name="図 62" descr="図形&#10;&#10;中程度の精度で自動的に生成された説明">
              <a:extLst>
                <a:ext uri="{FF2B5EF4-FFF2-40B4-BE49-F238E27FC236}">
                  <a16:creationId xmlns:a16="http://schemas.microsoft.com/office/drawing/2014/main" id="{87CE7F91-6661-442D-AD1F-BA9030A0BB0F}"/>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3921112" y="2663694"/>
              <a:ext cx="331703" cy="845538"/>
            </a:xfrm>
            <a:prstGeom prst="rect">
              <a:avLst/>
            </a:prstGeom>
          </p:spPr>
        </p:pic>
        <p:pic>
          <p:nvPicPr>
            <p:cNvPr id="64" name="図 63" descr="図形&#10;&#10;中程度の精度で自動的に生成された説明">
              <a:extLst>
                <a:ext uri="{FF2B5EF4-FFF2-40B4-BE49-F238E27FC236}">
                  <a16:creationId xmlns:a16="http://schemas.microsoft.com/office/drawing/2014/main" id="{357647FF-9895-44A3-BD9A-FF4B99F8EFB2}"/>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5239795" y="2663694"/>
              <a:ext cx="331703" cy="845538"/>
            </a:xfrm>
            <a:prstGeom prst="rect">
              <a:avLst/>
            </a:prstGeom>
          </p:spPr>
        </p:pic>
        <p:pic>
          <p:nvPicPr>
            <p:cNvPr id="65" name="図 64" descr="アイコン&#10;&#10;自動的に生成された説明">
              <a:extLst>
                <a:ext uri="{FF2B5EF4-FFF2-40B4-BE49-F238E27FC236}">
                  <a16:creationId xmlns:a16="http://schemas.microsoft.com/office/drawing/2014/main" id="{D61CBE2C-E5C8-4E98-8A62-FED8A1529525}"/>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37210" t="10645" r="44617" b="28057"/>
            <a:stretch/>
          </p:blipFill>
          <p:spPr>
            <a:xfrm>
              <a:off x="3046511" y="2952278"/>
              <a:ext cx="405291" cy="459855"/>
            </a:xfrm>
            <a:prstGeom prst="rect">
              <a:avLst/>
            </a:prstGeom>
          </p:spPr>
        </p:pic>
        <p:sp>
          <p:nvSpPr>
            <p:cNvPr id="66" name="矢印: 右 65">
              <a:extLst>
                <a:ext uri="{FF2B5EF4-FFF2-40B4-BE49-F238E27FC236}">
                  <a16:creationId xmlns:a16="http://schemas.microsoft.com/office/drawing/2014/main" id="{A00881C9-398B-48AC-9B19-E102BA9F8E8E}"/>
                </a:ext>
              </a:extLst>
            </p:cNvPr>
            <p:cNvSpPr/>
            <p:nvPr/>
          </p:nvSpPr>
          <p:spPr>
            <a:xfrm>
              <a:off x="4275675" y="2984911"/>
              <a:ext cx="331703" cy="304167"/>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87" name="グループ化 86">
            <a:extLst>
              <a:ext uri="{FF2B5EF4-FFF2-40B4-BE49-F238E27FC236}">
                <a16:creationId xmlns:a16="http://schemas.microsoft.com/office/drawing/2014/main" id="{DE677C1A-B8B6-412D-A207-AC4304ACD293}"/>
              </a:ext>
            </a:extLst>
          </p:cNvPr>
          <p:cNvGrpSpPr/>
          <p:nvPr/>
        </p:nvGrpSpPr>
        <p:grpSpPr>
          <a:xfrm>
            <a:off x="2925069" y="1482071"/>
            <a:ext cx="3497211" cy="1119302"/>
            <a:chOff x="1202168" y="1491603"/>
            <a:chExt cx="7592214" cy="2429931"/>
          </a:xfrm>
        </p:grpSpPr>
        <p:grpSp>
          <p:nvGrpSpPr>
            <p:cNvPr id="89" name="グループ化 88">
              <a:extLst>
                <a:ext uri="{FF2B5EF4-FFF2-40B4-BE49-F238E27FC236}">
                  <a16:creationId xmlns:a16="http://schemas.microsoft.com/office/drawing/2014/main" id="{95237822-A437-446E-AFF8-A481FF23B2E2}"/>
                </a:ext>
              </a:extLst>
            </p:cNvPr>
            <p:cNvGrpSpPr/>
            <p:nvPr/>
          </p:nvGrpSpPr>
          <p:grpSpPr>
            <a:xfrm>
              <a:off x="3413527" y="1878593"/>
              <a:ext cx="5380855" cy="2042941"/>
              <a:chOff x="914400" y="1593575"/>
              <a:chExt cx="7599285" cy="2885209"/>
            </a:xfrm>
          </p:grpSpPr>
          <p:cxnSp>
            <p:nvCxnSpPr>
              <p:cNvPr id="90" name="直線コネクタ 89">
                <a:extLst>
                  <a:ext uri="{FF2B5EF4-FFF2-40B4-BE49-F238E27FC236}">
                    <a16:creationId xmlns:a16="http://schemas.microsoft.com/office/drawing/2014/main" id="{28658EDC-FBC2-46EA-8E12-B4278F44804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7CD610A-A648-4D38-A6BA-58FE88BE4C5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04B2D8C6-DC2B-40E9-B3F1-66687E5A810F}"/>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8C9CCD8-65FD-4937-9EDE-5F09C51EDE13}"/>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B131856-FCDB-48DA-8AFB-AAA68B31CDEA}"/>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6D143EE3-B5DA-4434-85C3-632C2AD8E66D}"/>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1FEDCE3-E69D-403B-BDDE-FBB203D3BE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54015F0B-3957-4666-B451-94EF1E132E6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98" name="楕円 97">
                <a:extLst>
                  <a:ext uri="{FF2B5EF4-FFF2-40B4-BE49-F238E27FC236}">
                    <a16:creationId xmlns:a16="http://schemas.microsoft.com/office/drawing/2014/main" id="{C69349E7-8C21-4F7C-B0B2-DA7A9F842C0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99" name="楕円 98">
                <a:extLst>
                  <a:ext uri="{FF2B5EF4-FFF2-40B4-BE49-F238E27FC236}">
                    <a16:creationId xmlns:a16="http://schemas.microsoft.com/office/drawing/2014/main" id="{5FF092DA-8748-4635-9D16-48481AB46D4D}"/>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grpSp>
        <p:sp>
          <p:nvSpPr>
            <p:cNvPr id="100" name="楕円 99">
              <a:extLst>
                <a:ext uri="{FF2B5EF4-FFF2-40B4-BE49-F238E27FC236}">
                  <a16:creationId xmlns:a16="http://schemas.microsoft.com/office/drawing/2014/main" id="{2DF09BFC-2C15-4B66-B17D-90E781BBA1BC}"/>
                </a:ext>
              </a:extLst>
            </p:cNvPr>
            <p:cNvSpPr/>
            <p:nvPr/>
          </p:nvSpPr>
          <p:spPr>
            <a:xfrm>
              <a:off x="3306661" y="26822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01" name="楕円 100">
              <a:extLst>
                <a:ext uri="{FF2B5EF4-FFF2-40B4-BE49-F238E27FC236}">
                  <a16:creationId xmlns:a16="http://schemas.microsoft.com/office/drawing/2014/main" id="{0CDBDBAA-450B-4354-915D-D02649E11234}"/>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solidFill>
                  <a:srgbClr val="0000FF"/>
                </a:solidFill>
              </a:endParaRPr>
            </a:p>
          </p:txBody>
        </p:sp>
        <p:sp>
          <p:nvSpPr>
            <p:cNvPr id="102" name="楕円 101">
              <a:extLst>
                <a:ext uri="{FF2B5EF4-FFF2-40B4-BE49-F238E27FC236}">
                  <a16:creationId xmlns:a16="http://schemas.microsoft.com/office/drawing/2014/main" id="{7DB60E95-532E-4019-A386-0CBA747D602B}"/>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3" name="四角形: 角を丸くする 102">
              <a:extLst>
                <a:ext uri="{FF2B5EF4-FFF2-40B4-BE49-F238E27FC236}">
                  <a16:creationId xmlns:a16="http://schemas.microsoft.com/office/drawing/2014/main" id="{473E7D5C-AA0A-4364-8802-ECCB848DE5ED}"/>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4" name="四角形: 角を丸くする 103">
              <a:extLst>
                <a:ext uri="{FF2B5EF4-FFF2-40B4-BE49-F238E27FC236}">
                  <a16:creationId xmlns:a16="http://schemas.microsoft.com/office/drawing/2014/main" id="{8F7EEF66-9AD6-4386-9E20-3A87CE325E4F}"/>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5" name="四角形: 角を丸くする 104">
              <a:extLst>
                <a:ext uri="{FF2B5EF4-FFF2-40B4-BE49-F238E27FC236}">
                  <a16:creationId xmlns:a16="http://schemas.microsoft.com/office/drawing/2014/main" id="{090AACC9-481F-41BF-A86A-71091C4743D8}"/>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6" name="四角形: 角を丸くする 105">
              <a:extLst>
                <a:ext uri="{FF2B5EF4-FFF2-40B4-BE49-F238E27FC236}">
                  <a16:creationId xmlns:a16="http://schemas.microsoft.com/office/drawing/2014/main" id="{4CDA2FEA-1FAE-46EB-BC39-861C6C6FD714}"/>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7" name="四角形: 角を丸くする 106">
              <a:extLst>
                <a:ext uri="{FF2B5EF4-FFF2-40B4-BE49-F238E27FC236}">
                  <a16:creationId xmlns:a16="http://schemas.microsoft.com/office/drawing/2014/main" id="{887C6559-0E88-4FD6-892A-A0D1A5E03F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8" name="楕円 107">
              <a:extLst>
                <a:ext uri="{FF2B5EF4-FFF2-40B4-BE49-F238E27FC236}">
                  <a16:creationId xmlns:a16="http://schemas.microsoft.com/office/drawing/2014/main" id="{291776CA-AF61-40F0-92A0-5F061ADF1C56}"/>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9" name="矢印: 右 108">
              <a:extLst>
                <a:ext uri="{FF2B5EF4-FFF2-40B4-BE49-F238E27FC236}">
                  <a16:creationId xmlns:a16="http://schemas.microsoft.com/office/drawing/2014/main" id="{131E11C7-E319-44BC-8D4D-42313F9396D5}"/>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700" dirty="0"/>
                <a:t>Moving at walking speed (&lt;5km/h)</a:t>
              </a:r>
              <a:endParaRPr kumimoji="1" lang="ja-JP" altLang="en-US" sz="700" dirty="0"/>
            </a:p>
          </p:txBody>
        </p:sp>
        <p:grpSp>
          <p:nvGrpSpPr>
            <p:cNvPr id="110" name="グループ化 109">
              <a:extLst>
                <a:ext uri="{FF2B5EF4-FFF2-40B4-BE49-F238E27FC236}">
                  <a16:creationId xmlns:a16="http://schemas.microsoft.com/office/drawing/2014/main" id="{73AC817E-A9B8-4D36-ACA6-08EDAD6360AA}"/>
                </a:ext>
              </a:extLst>
            </p:cNvPr>
            <p:cNvGrpSpPr/>
            <p:nvPr/>
          </p:nvGrpSpPr>
          <p:grpSpPr>
            <a:xfrm>
              <a:off x="2554280" y="1491603"/>
              <a:ext cx="2283343" cy="998988"/>
              <a:chOff x="474503" y="1759572"/>
              <a:chExt cx="2283343" cy="998988"/>
            </a:xfrm>
          </p:grpSpPr>
          <p:sp>
            <p:nvSpPr>
              <p:cNvPr id="111" name="楕円 110">
                <a:extLst>
                  <a:ext uri="{FF2B5EF4-FFF2-40B4-BE49-F238E27FC236}">
                    <a16:creationId xmlns:a16="http://schemas.microsoft.com/office/drawing/2014/main" id="{8C737A6E-4214-4034-8880-3D070AC14046}"/>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12" name="楕円 111">
                <a:extLst>
                  <a:ext uri="{FF2B5EF4-FFF2-40B4-BE49-F238E27FC236}">
                    <a16:creationId xmlns:a16="http://schemas.microsoft.com/office/drawing/2014/main" id="{8B6FCEF7-D4AF-4800-9000-DAAA93454DC5}"/>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13" name="テキスト ボックス 112">
                <a:extLst>
                  <a:ext uri="{FF2B5EF4-FFF2-40B4-BE49-F238E27FC236}">
                    <a16:creationId xmlns:a16="http://schemas.microsoft.com/office/drawing/2014/main" id="{740677B5-F5EC-4658-9D24-D4211E4FC28E}"/>
                  </a:ext>
                </a:extLst>
              </p:cNvPr>
              <p:cNvSpPr txBox="1"/>
              <p:nvPr/>
            </p:nvSpPr>
            <p:spPr>
              <a:xfrm>
                <a:off x="689443" y="2391071"/>
                <a:ext cx="1426226" cy="367489"/>
              </a:xfrm>
              <a:prstGeom prst="rect">
                <a:avLst/>
              </a:prstGeom>
              <a:noFill/>
            </p:spPr>
            <p:txBody>
              <a:bodyPr wrap="square">
                <a:spAutoFit/>
              </a:bodyPr>
              <a:lstStyle/>
              <a:p>
                <a:r>
                  <a:rPr lang="en-US" altLang="ja-JP" sz="500" b="0" dirty="0"/>
                  <a:t>Noise source</a:t>
                </a:r>
                <a:endParaRPr lang="ja-JP" altLang="en-US" sz="500" b="0" dirty="0"/>
              </a:p>
            </p:txBody>
          </p:sp>
          <p:sp>
            <p:nvSpPr>
              <p:cNvPr id="114" name="テキスト ボックス 113">
                <a:extLst>
                  <a:ext uri="{FF2B5EF4-FFF2-40B4-BE49-F238E27FC236}">
                    <a16:creationId xmlns:a16="http://schemas.microsoft.com/office/drawing/2014/main" id="{A2880C22-9889-4C85-BA3B-BAF2E8F09587}"/>
                  </a:ext>
                </a:extLst>
              </p:cNvPr>
              <p:cNvSpPr txBox="1"/>
              <p:nvPr/>
            </p:nvSpPr>
            <p:spPr>
              <a:xfrm>
                <a:off x="689443" y="1759572"/>
                <a:ext cx="2068403" cy="367489"/>
              </a:xfrm>
              <a:prstGeom prst="rect">
                <a:avLst/>
              </a:prstGeom>
              <a:noFill/>
            </p:spPr>
            <p:txBody>
              <a:bodyPr wrap="square">
                <a:spAutoFit/>
              </a:bodyPr>
              <a:lstStyle/>
              <a:p>
                <a:r>
                  <a:rPr lang="en-US" altLang="ja-JP" sz="500" b="0" dirty="0"/>
                  <a:t>VBAN Coordinator</a:t>
                </a:r>
                <a:endParaRPr lang="ja-JP" altLang="en-US" sz="500" b="0" dirty="0"/>
              </a:p>
            </p:txBody>
          </p:sp>
          <p:sp>
            <p:nvSpPr>
              <p:cNvPr id="115" name="楕円 114">
                <a:extLst>
                  <a:ext uri="{FF2B5EF4-FFF2-40B4-BE49-F238E27FC236}">
                    <a16:creationId xmlns:a16="http://schemas.microsoft.com/office/drawing/2014/main" id="{2E2DE0AC-076C-4286-9DD4-C1FAF46538EC}"/>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solidFill>
                    <a:srgbClr val="0000FF"/>
                  </a:solidFill>
                </a:endParaRPr>
              </a:p>
            </p:txBody>
          </p:sp>
          <p:sp>
            <p:nvSpPr>
              <p:cNvPr id="116" name="テキスト ボックス 115">
                <a:extLst>
                  <a:ext uri="{FF2B5EF4-FFF2-40B4-BE49-F238E27FC236}">
                    <a16:creationId xmlns:a16="http://schemas.microsoft.com/office/drawing/2014/main" id="{81C0F6AC-CF25-4D14-8253-6FE27C0EEFB6}"/>
                  </a:ext>
                </a:extLst>
              </p:cNvPr>
              <p:cNvSpPr txBox="1"/>
              <p:nvPr/>
            </p:nvSpPr>
            <p:spPr>
              <a:xfrm>
                <a:off x="678093" y="2063926"/>
                <a:ext cx="1973429" cy="367489"/>
              </a:xfrm>
              <a:prstGeom prst="rect">
                <a:avLst/>
              </a:prstGeom>
              <a:noFill/>
            </p:spPr>
            <p:txBody>
              <a:bodyPr wrap="square">
                <a:spAutoFit/>
              </a:bodyPr>
              <a:lstStyle/>
              <a:p>
                <a:r>
                  <a:rPr lang="en-US" altLang="ja-JP" sz="500" b="0" dirty="0"/>
                  <a:t>HBAN Coordinator</a:t>
                </a:r>
                <a:endParaRPr lang="ja-JP" altLang="en-US" sz="500" b="0" dirty="0"/>
              </a:p>
            </p:txBody>
          </p:sp>
        </p:grpSp>
      </p:grpSp>
      <p:grpSp>
        <p:nvGrpSpPr>
          <p:cNvPr id="121" name="グループ化 120">
            <a:extLst>
              <a:ext uri="{FF2B5EF4-FFF2-40B4-BE49-F238E27FC236}">
                <a16:creationId xmlns:a16="http://schemas.microsoft.com/office/drawing/2014/main" id="{0CDCA447-E1BB-4058-8C59-25A28D621EC7}"/>
              </a:ext>
            </a:extLst>
          </p:cNvPr>
          <p:cNvGrpSpPr/>
          <p:nvPr/>
        </p:nvGrpSpPr>
        <p:grpSpPr>
          <a:xfrm>
            <a:off x="615032" y="5575823"/>
            <a:ext cx="2347853" cy="596378"/>
            <a:chOff x="891249" y="5499622"/>
            <a:chExt cx="2347853" cy="596378"/>
          </a:xfrm>
        </p:grpSpPr>
        <p:sp>
          <p:nvSpPr>
            <p:cNvPr id="120" name="正方形/長方形 119">
              <a:extLst>
                <a:ext uri="{FF2B5EF4-FFF2-40B4-BE49-F238E27FC236}">
                  <a16:creationId xmlns:a16="http://schemas.microsoft.com/office/drawing/2014/main" id="{B496A476-D51B-4D52-BDDB-4F2607E1F4B3}"/>
                </a:ext>
              </a:extLst>
            </p:cNvPr>
            <p:cNvSpPr/>
            <p:nvPr/>
          </p:nvSpPr>
          <p:spPr>
            <a:xfrm>
              <a:off x="891249" y="5810491"/>
              <a:ext cx="300941" cy="19677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7" name="正方形/長方形 116">
              <a:extLst>
                <a:ext uri="{FF2B5EF4-FFF2-40B4-BE49-F238E27FC236}">
                  <a16:creationId xmlns:a16="http://schemas.microsoft.com/office/drawing/2014/main" id="{6F6A1F3E-3360-4D1B-B286-88789B7CD463}"/>
                </a:ext>
              </a:extLst>
            </p:cNvPr>
            <p:cNvSpPr/>
            <p:nvPr/>
          </p:nvSpPr>
          <p:spPr>
            <a:xfrm>
              <a:off x="1145893" y="5578997"/>
              <a:ext cx="300941" cy="428264"/>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正方形/長方形 118">
              <a:extLst>
                <a:ext uri="{FF2B5EF4-FFF2-40B4-BE49-F238E27FC236}">
                  <a16:creationId xmlns:a16="http://schemas.microsoft.com/office/drawing/2014/main" id="{F2276443-137C-4517-82F5-2C75B1886BAB}"/>
                </a:ext>
              </a:extLst>
            </p:cNvPr>
            <p:cNvSpPr/>
            <p:nvPr/>
          </p:nvSpPr>
          <p:spPr>
            <a:xfrm>
              <a:off x="1538307" y="5499622"/>
              <a:ext cx="1700795" cy="42826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楕円 117">
              <a:extLst>
                <a:ext uri="{FF2B5EF4-FFF2-40B4-BE49-F238E27FC236}">
                  <a16:creationId xmlns:a16="http://schemas.microsoft.com/office/drawing/2014/main" id="{5612E5A5-65C5-4568-8C2B-9717D450029B}"/>
                </a:ext>
              </a:extLst>
            </p:cNvPr>
            <p:cNvSpPr/>
            <p:nvPr/>
          </p:nvSpPr>
          <p:spPr>
            <a:xfrm>
              <a:off x="1028700"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楕円 121">
              <a:extLst>
                <a:ext uri="{FF2B5EF4-FFF2-40B4-BE49-F238E27FC236}">
                  <a16:creationId xmlns:a16="http://schemas.microsoft.com/office/drawing/2014/main" id="{B3862CD6-65BD-4CC6-B93F-041900878E50}"/>
                </a:ext>
              </a:extLst>
            </p:cNvPr>
            <p:cNvSpPr/>
            <p:nvPr/>
          </p:nvSpPr>
          <p:spPr>
            <a:xfrm>
              <a:off x="1569775"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3" name="楕円 122">
              <a:extLst>
                <a:ext uri="{FF2B5EF4-FFF2-40B4-BE49-F238E27FC236}">
                  <a16:creationId xmlns:a16="http://schemas.microsoft.com/office/drawing/2014/main" id="{2BC98139-CB18-4986-B612-FC530A58043F}"/>
                </a:ext>
              </a:extLst>
            </p:cNvPr>
            <p:cNvSpPr/>
            <p:nvPr/>
          </p:nvSpPr>
          <p:spPr>
            <a:xfrm>
              <a:off x="1756498"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FD7601F9-044A-4846-BE05-4F623BB3ACC4}"/>
                </a:ext>
              </a:extLst>
            </p:cNvPr>
            <p:cNvSpPr/>
            <p:nvPr/>
          </p:nvSpPr>
          <p:spPr>
            <a:xfrm>
              <a:off x="2692322"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FC8C4A41-72FA-4569-B8C7-16F745923EE8}"/>
                </a:ext>
              </a:extLst>
            </p:cNvPr>
            <p:cNvSpPr/>
            <p:nvPr/>
          </p:nvSpPr>
          <p:spPr>
            <a:xfrm>
              <a:off x="2866219"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正方形/長方形 125">
              <a:extLst>
                <a:ext uri="{FF2B5EF4-FFF2-40B4-BE49-F238E27FC236}">
                  <a16:creationId xmlns:a16="http://schemas.microsoft.com/office/drawing/2014/main" id="{BAFD173E-70A0-4F7F-AA1D-20BE72E8AE81}"/>
                </a:ext>
              </a:extLst>
            </p:cNvPr>
            <p:cNvSpPr/>
            <p:nvPr/>
          </p:nvSpPr>
          <p:spPr>
            <a:xfrm>
              <a:off x="1210958" y="5943599"/>
              <a:ext cx="782942" cy="6366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27" name="グループ化 126">
            <a:extLst>
              <a:ext uri="{FF2B5EF4-FFF2-40B4-BE49-F238E27FC236}">
                <a16:creationId xmlns:a16="http://schemas.microsoft.com/office/drawing/2014/main" id="{21A2A6AE-21A3-4173-ABFB-E993053658B2}"/>
              </a:ext>
            </a:extLst>
          </p:cNvPr>
          <p:cNvGrpSpPr/>
          <p:nvPr/>
        </p:nvGrpSpPr>
        <p:grpSpPr>
          <a:xfrm>
            <a:off x="3439480" y="5756423"/>
            <a:ext cx="2282462" cy="347240"/>
            <a:chOff x="3776940" y="5718011"/>
            <a:chExt cx="2282462" cy="347240"/>
          </a:xfrm>
        </p:grpSpPr>
        <p:sp>
          <p:nvSpPr>
            <p:cNvPr id="130" name="正方形/長方形 129">
              <a:extLst>
                <a:ext uri="{FF2B5EF4-FFF2-40B4-BE49-F238E27FC236}">
                  <a16:creationId xmlns:a16="http://schemas.microsoft.com/office/drawing/2014/main" id="{17F9046C-F8B5-42BE-8532-0A1A39227549}"/>
                </a:ext>
              </a:extLst>
            </p:cNvPr>
            <p:cNvSpPr/>
            <p:nvPr/>
          </p:nvSpPr>
          <p:spPr>
            <a:xfrm>
              <a:off x="4121835" y="5732703"/>
              <a:ext cx="342366"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正方形/長方形 127">
              <a:extLst>
                <a:ext uri="{FF2B5EF4-FFF2-40B4-BE49-F238E27FC236}">
                  <a16:creationId xmlns:a16="http://schemas.microsoft.com/office/drawing/2014/main" id="{61AEAB23-740C-446D-8B33-FFD29A5C762E}"/>
                </a:ext>
              </a:extLst>
            </p:cNvPr>
            <p:cNvSpPr/>
            <p:nvPr/>
          </p:nvSpPr>
          <p:spPr>
            <a:xfrm>
              <a:off x="3776940" y="5718011"/>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正方形/長方形 128">
              <a:extLst>
                <a:ext uri="{FF2B5EF4-FFF2-40B4-BE49-F238E27FC236}">
                  <a16:creationId xmlns:a16="http://schemas.microsoft.com/office/drawing/2014/main" id="{7402A5E7-2860-4D9C-97DC-B4B0AE4CCE21}"/>
                </a:ext>
              </a:extLst>
            </p:cNvPr>
            <p:cNvSpPr/>
            <p:nvPr/>
          </p:nvSpPr>
          <p:spPr>
            <a:xfrm>
              <a:off x="4358607" y="5718011"/>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024" name="グループ化 1023">
            <a:extLst>
              <a:ext uri="{FF2B5EF4-FFF2-40B4-BE49-F238E27FC236}">
                <a16:creationId xmlns:a16="http://schemas.microsoft.com/office/drawing/2014/main" id="{522B52A7-E3AA-4795-A884-343E4F7C9FCF}"/>
              </a:ext>
            </a:extLst>
          </p:cNvPr>
          <p:cNvGrpSpPr/>
          <p:nvPr/>
        </p:nvGrpSpPr>
        <p:grpSpPr>
          <a:xfrm>
            <a:off x="6325026" y="5511006"/>
            <a:ext cx="2104048" cy="842538"/>
            <a:chOff x="6325026" y="5511006"/>
            <a:chExt cx="2104048" cy="842538"/>
          </a:xfrm>
        </p:grpSpPr>
        <p:sp>
          <p:nvSpPr>
            <p:cNvPr id="133" name="正方形/長方形 132">
              <a:extLst>
                <a:ext uri="{FF2B5EF4-FFF2-40B4-BE49-F238E27FC236}">
                  <a16:creationId xmlns:a16="http://schemas.microsoft.com/office/drawing/2014/main" id="{66F33AC1-3587-4045-8B01-E3D62A53D3D7}"/>
                </a:ext>
              </a:extLst>
            </p:cNvPr>
            <p:cNvSpPr/>
            <p:nvPr/>
          </p:nvSpPr>
          <p:spPr>
            <a:xfrm rot="2700000">
              <a:off x="6484792" y="5872333"/>
              <a:ext cx="587099"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正方形/長方形 133">
              <a:extLst>
                <a:ext uri="{FF2B5EF4-FFF2-40B4-BE49-F238E27FC236}">
                  <a16:creationId xmlns:a16="http://schemas.microsoft.com/office/drawing/2014/main" id="{8A726D2A-6C05-4C19-9E4C-F39A2940DBBC}"/>
                </a:ext>
              </a:extLst>
            </p:cNvPr>
            <p:cNvSpPr/>
            <p:nvPr/>
          </p:nvSpPr>
          <p:spPr>
            <a:xfrm rot="2700000">
              <a:off x="6248277" y="5587755"/>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正方形/長方形 134">
              <a:extLst>
                <a:ext uri="{FF2B5EF4-FFF2-40B4-BE49-F238E27FC236}">
                  <a16:creationId xmlns:a16="http://schemas.microsoft.com/office/drawing/2014/main" id="{D192FCE6-1A61-461C-95F7-4AB64F8D5CE0}"/>
                </a:ext>
              </a:extLst>
            </p:cNvPr>
            <p:cNvSpPr/>
            <p:nvPr/>
          </p:nvSpPr>
          <p:spPr>
            <a:xfrm>
              <a:off x="6728279" y="6006304"/>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7" name="楕円 136">
            <a:extLst>
              <a:ext uri="{FF2B5EF4-FFF2-40B4-BE49-F238E27FC236}">
                <a16:creationId xmlns:a16="http://schemas.microsoft.com/office/drawing/2014/main" id="{B38FB503-0242-4522-9F1E-4C81A49D6E0F}"/>
              </a:ext>
            </a:extLst>
          </p:cNvPr>
          <p:cNvSpPr/>
          <p:nvPr/>
        </p:nvSpPr>
        <p:spPr>
          <a:xfrm>
            <a:off x="3488059"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楕円 137">
            <a:extLst>
              <a:ext uri="{FF2B5EF4-FFF2-40B4-BE49-F238E27FC236}">
                <a16:creationId xmlns:a16="http://schemas.microsoft.com/office/drawing/2014/main" id="{93E84253-79E2-4236-B2F9-F9F760D0B4AB}"/>
              </a:ext>
            </a:extLst>
          </p:cNvPr>
          <p:cNvSpPr/>
          <p:nvPr/>
        </p:nvSpPr>
        <p:spPr>
          <a:xfrm>
            <a:off x="5457146"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楕円 138">
            <a:extLst>
              <a:ext uri="{FF2B5EF4-FFF2-40B4-BE49-F238E27FC236}">
                <a16:creationId xmlns:a16="http://schemas.microsoft.com/office/drawing/2014/main" id="{20EE2257-72F5-4CE9-9629-DAC5D590BB57}"/>
              </a:ext>
            </a:extLst>
          </p:cNvPr>
          <p:cNvSpPr/>
          <p:nvPr/>
        </p:nvSpPr>
        <p:spPr>
          <a:xfrm>
            <a:off x="6498645" y="54394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楕円 139">
            <a:extLst>
              <a:ext uri="{FF2B5EF4-FFF2-40B4-BE49-F238E27FC236}">
                <a16:creationId xmlns:a16="http://schemas.microsoft.com/office/drawing/2014/main" id="{85724DAD-26A1-45C1-9657-EF768522D570}"/>
              </a:ext>
            </a:extLst>
          </p:cNvPr>
          <p:cNvSpPr/>
          <p:nvPr/>
        </p:nvSpPr>
        <p:spPr>
          <a:xfrm>
            <a:off x="8134527" y="584097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 name="楕円 140">
            <a:extLst>
              <a:ext uri="{FF2B5EF4-FFF2-40B4-BE49-F238E27FC236}">
                <a16:creationId xmlns:a16="http://schemas.microsoft.com/office/drawing/2014/main" id="{080635AF-BD8C-48C7-889B-4085E9FFF20D}"/>
              </a:ext>
            </a:extLst>
          </p:cNvPr>
          <p:cNvSpPr/>
          <p:nvPr/>
        </p:nvSpPr>
        <p:spPr>
          <a:xfrm>
            <a:off x="6161583" y="582033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 name="楕円 141">
            <a:extLst>
              <a:ext uri="{FF2B5EF4-FFF2-40B4-BE49-F238E27FC236}">
                <a16:creationId xmlns:a16="http://schemas.microsoft.com/office/drawing/2014/main" id="{111E3F5A-6C45-4A8A-9EC6-9BC3AAC7CCAE}"/>
              </a:ext>
            </a:extLst>
          </p:cNvPr>
          <p:cNvSpPr/>
          <p:nvPr/>
        </p:nvSpPr>
        <p:spPr>
          <a:xfrm>
            <a:off x="8134527" y="633210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テキスト ボックス 143">
            <a:extLst>
              <a:ext uri="{FF2B5EF4-FFF2-40B4-BE49-F238E27FC236}">
                <a16:creationId xmlns:a16="http://schemas.microsoft.com/office/drawing/2014/main" id="{79048D4D-A00C-4C3F-9D3A-150F6889DF7C}"/>
              </a:ext>
            </a:extLst>
          </p:cNvPr>
          <p:cNvSpPr txBox="1"/>
          <p:nvPr/>
        </p:nvSpPr>
        <p:spPr>
          <a:xfrm>
            <a:off x="7525852" y="5487525"/>
            <a:ext cx="725301" cy="369332"/>
          </a:xfrm>
          <a:prstGeom prst="rect">
            <a:avLst/>
          </a:prstGeom>
          <a:noFill/>
        </p:spPr>
        <p:txBody>
          <a:bodyPr wrap="square">
            <a:spAutoFit/>
          </a:bodyPr>
          <a:lstStyle/>
          <a:p>
            <a:r>
              <a:rPr kumimoji="1" lang="en-US" altLang="ja-JP" b="0" dirty="0"/>
              <a:t>LOS</a:t>
            </a:r>
            <a:endParaRPr lang="ja-JP" altLang="en-US" b="0" dirty="0"/>
          </a:p>
        </p:txBody>
      </p:sp>
      <p:sp>
        <p:nvSpPr>
          <p:cNvPr id="145" name="テキスト ボックス 144">
            <a:extLst>
              <a:ext uri="{FF2B5EF4-FFF2-40B4-BE49-F238E27FC236}">
                <a16:creationId xmlns:a16="http://schemas.microsoft.com/office/drawing/2014/main" id="{D4D9C978-1F93-493E-8EDA-A8095FAA0E31}"/>
              </a:ext>
            </a:extLst>
          </p:cNvPr>
          <p:cNvSpPr txBox="1"/>
          <p:nvPr/>
        </p:nvSpPr>
        <p:spPr>
          <a:xfrm>
            <a:off x="6081613" y="6030000"/>
            <a:ext cx="823441" cy="369332"/>
          </a:xfrm>
          <a:prstGeom prst="rect">
            <a:avLst/>
          </a:prstGeom>
          <a:noFill/>
        </p:spPr>
        <p:txBody>
          <a:bodyPr wrap="square">
            <a:spAutoFit/>
          </a:bodyPr>
          <a:lstStyle/>
          <a:p>
            <a:r>
              <a:rPr kumimoji="1" lang="en-US" altLang="ja-JP" b="0" dirty="0"/>
              <a:t>NLOS</a:t>
            </a:r>
            <a:endParaRPr lang="ja-JP" altLang="en-US" b="0" dirty="0"/>
          </a:p>
        </p:txBody>
      </p:sp>
      <p:sp>
        <p:nvSpPr>
          <p:cNvPr id="146" name="テキスト ボックス 145">
            <a:extLst>
              <a:ext uri="{FF2B5EF4-FFF2-40B4-BE49-F238E27FC236}">
                <a16:creationId xmlns:a16="http://schemas.microsoft.com/office/drawing/2014/main" id="{0F62D1CF-6EE8-42AB-98E1-AEC99DE653BD}"/>
              </a:ext>
            </a:extLst>
          </p:cNvPr>
          <p:cNvSpPr txBox="1"/>
          <p:nvPr/>
        </p:nvSpPr>
        <p:spPr>
          <a:xfrm>
            <a:off x="4224779" y="5684664"/>
            <a:ext cx="725301" cy="369332"/>
          </a:xfrm>
          <a:prstGeom prst="rect">
            <a:avLst/>
          </a:prstGeom>
          <a:noFill/>
        </p:spPr>
        <p:txBody>
          <a:bodyPr wrap="square">
            <a:spAutoFit/>
          </a:bodyPr>
          <a:lstStyle/>
          <a:p>
            <a:r>
              <a:rPr kumimoji="1" lang="en-US" altLang="ja-JP" b="0" dirty="0"/>
              <a:t>LOS</a:t>
            </a:r>
            <a:endParaRPr lang="ja-JP" altLang="en-US" b="0" dirty="0"/>
          </a:p>
        </p:txBody>
      </p:sp>
      <p:cxnSp>
        <p:nvCxnSpPr>
          <p:cNvPr id="1028" name="直線矢印コネクタ 1027">
            <a:extLst>
              <a:ext uri="{FF2B5EF4-FFF2-40B4-BE49-F238E27FC236}">
                <a16:creationId xmlns:a16="http://schemas.microsoft.com/office/drawing/2014/main" id="{E3CFE237-2E61-4D89-9C94-38D041722A1B}"/>
              </a:ext>
            </a:extLst>
          </p:cNvPr>
          <p:cNvCxnSpPr>
            <a:endCxn id="140" idx="2"/>
          </p:cNvCxnSpPr>
          <p:nvPr/>
        </p:nvCxnSpPr>
        <p:spPr>
          <a:xfrm>
            <a:off x="6728278" y="5506810"/>
            <a:ext cx="1406249" cy="416535"/>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49" name="直線矢印コネクタ 148">
            <a:extLst>
              <a:ext uri="{FF2B5EF4-FFF2-40B4-BE49-F238E27FC236}">
                <a16:creationId xmlns:a16="http://schemas.microsoft.com/office/drawing/2014/main" id="{67502A64-3799-4E87-968E-9D13E3CDF497}"/>
              </a:ext>
            </a:extLst>
          </p:cNvPr>
          <p:cNvCxnSpPr>
            <a:cxnSpLocks/>
            <a:endCxn id="142" idx="2"/>
          </p:cNvCxnSpPr>
          <p:nvPr/>
        </p:nvCxnSpPr>
        <p:spPr>
          <a:xfrm>
            <a:off x="6311623" y="5940135"/>
            <a:ext cx="1822904" cy="474344"/>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51" name="直線矢印コネクタ 150">
            <a:extLst>
              <a:ext uri="{FF2B5EF4-FFF2-40B4-BE49-F238E27FC236}">
                <a16:creationId xmlns:a16="http://schemas.microsoft.com/office/drawing/2014/main" id="{D08BB550-BDD7-4C46-B018-B5F81599561F}"/>
              </a:ext>
            </a:extLst>
          </p:cNvPr>
          <p:cNvCxnSpPr>
            <a:cxnSpLocks/>
            <a:stCxn id="137" idx="6"/>
          </p:cNvCxnSpPr>
          <p:nvPr/>
        </p:nvCxnSpPr>
        <p:spPr>
          <a:xfrm>
            <a:off x="3686856" y="5666406"/>
            <a:ext cx="1733779" cy="18258"/>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825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F39DAB2-CB1B-4330-BF62-2AFFAC978390}"/>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DF930FC0-E787-4D39-BDE1-5EEEAF8DE785}"/>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1046421C-2EEF-40EC-83B4-658C2BD270A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5" name="タイトル 4">
            <a:extLst>
              <a:ext uri="{FF2B5EF4-FFF2-40B4-BE49-F238E27FC236}">
                <a16:creationId xmlns:a16="http://schemas.microsoft.com/office/drawing/2014/main" id="{210051F8-EEBA-4045-8B9B-72B3A3059243}"/>
              </a:ext>
            </a:extLst>
          </p:cNvPr>
          <p:cNvSpPr>
            <a:spLocks noGrp="1"/>
          </p:cNvSpPr>
          <p:nvPr>
            <p:ph type="title"/>
          </p:nvPr>
        </p:nvSpPr>
        <p:spPr/>
        <p:txBody>
          <a:bodyPr/>
          <a:lstStyle/>
          <a:p>
            <a:r>
              <a:rPr kumimoji="1" lang="en-US" altLang="ja-JP" dirty="0"/>
              <a:t>Dynamic on-body channel modeling</a:t>
            </a:r>
            <a:endParaRPr kumimoji="1" lang="ja-JP" altLang="en-US" dirty="0"/>
          </a:p>
        </p:txBody>
      </p:sp>
      <p:sp>
        <p:nvSpPr>
          <p:cNvPr id="7" name="テキスト ボックス 6">
            <a:extLst>
              <a:ext uri="{FF2B5EF4-FFF2-40B4-BE49-F238E27FC236}">
                <a16:creationId xmlns:a16="http://schemas.microsoft.com/office/drawing/2014/main" id="{2FAD2FFE-6549-471E-B0A4-57D6D4DF0C7D}"/>
              </a:ext>
            </a:extLst>
          </p:cNvPr>
          <p:cNvSpPr txBox="1"/>
          <p:nvPr/>
        </p:nvSpPr>
        <p:spPr>
          <a:xfrm>
            <a:off x="142694" y="1305886"/>
            <a:ext cx="7772399" cy="646331"/>
          </a:xfrm>
          <a:prstGeom prst="rect">
            <a:avLst/>
          </a:prstGeom>
          <a:noFill/>
          <a:ln>
            <a:solidFill>
              <a:schemeClr val="tx2"/>
            </a:solidFill>
          </a:ln>
        </p:spPr>
        <p:txBody>
          <a:bodyPr wrap="square">
            <a:spAutoFit/>
          </a:bodyPr>
          <a:lstStyle/>
          <a:p>
            <a:r>
              <a:rPr lang="en-US" altLang="ja-JP" b="0" dirty="0">
                <a:solidFill>
                  <a:srgbClr val="000000"/>
                </a:solidFill>
                <a:effectLst/>
                <a:latin typeface="Times-Roman"/>
              </a:rPr>
              <a:t>Timo </a:t>
            </a:r>
            <a:r>
              <a:rPr lang="en-US" altLang="ja-JP" b="0" dirty="0" err="1">
                <a:solidFill>
                  <a:srgbClr val="000000"/>
                </a:solidFill>
                <a:effectLst/>
                <a:latin typeface="Times-Roman"/>
              </a:rPr>
              <a:t>Kumpuniemi</a:t>
            </a:r>
            <a:r>
              <a:rPr lang="en-US" altLang="ja-JP" b="0" dirty="0">
                <a:solidFill>
                  <a:srgbClr val="000000"/>
                </a:solidFill>
                <a:effectLst/>
                <a:latin typeface="Times-Roman"/>
              </a:rPr>
              <a:t>, Matti </a:t>
            </a:r>
            <a:r>
              <a:rPr lang="en-US" altLang="ja-JP" b="0" dirty="0" err="1">
                <a:solidFill>
                  <a:srgbClr val="000000"/>
                </a:solidFill>
                <a:effectLst/>
                <a:latin typeface="Times-Roman"/>
              </a:rPr>
              <a:t>Hämäläinen</a:t>
            </a:r>
            <a:r>
              <a:rPr lang="en-US" altLang="ja-JP" b="0" dirty="0">
                <a:solidFill>
                  <a:srgbClr val="000000"/>
                </a:solidFill>
                <a:effectLst/>
                <a:latin typeface="Times-Roman"/>
              </a:rPr>
              <a:t>, </a:t>
            </a:r>
            <a:r>
              <a:rPr lang="en-US" altLang="ja-JP" b="0" dirty="0" err="1">
                <a:solidFill>
                  <a:srgbClr val="000000"/>
                </a:solidFill>
                <a:effectLst/>
                <a:latin typeface="Times-Roman"/>
              </a:rPr>
              <a:t>Kamya</a:t>
            </a:r>
            <a:r>
              <a:rPr lang="en-US" altLang="ja-JP" b="0" dirty="0">
                <a:solidFill>
                  <a:srgbClr val="000000"/>
                </a:solidFill>
                <a:effectLst/>
                <a:latin typeface="Times-Roman"/>
              </a:rPr>
              <a:t> </a:t>
            </a:r>
            <a:r>
              <a:rPr lang="en-US" altLang="ja-JP" b="0" dirty="0" err="1">
                <a:solidFill>
                  <a:srgbClr val="000000"/>
                </a:solidFill>
                <a:effectLst/>
                <a:latin typeface="Times-Roman"/>
              </a:rPr>
              <a:t>Yekeh</a:t>
            </a:r>
            <a:r>
              <a:rPr lang="en-US" altLang="ja-JP" b="0" dirty="0">
                <a:solidFill>
                  <a:srgbClr val="000000"/>
                </a:solidFill>
                <a:effectLst/>
                <a:latin typeface="Times-Roman"/>
              </a:rPr>
              <a:t> </a:t>
            </a:r>
            <a:r>
              <a:rPr lang="en-US" altLang="ja-JP" b="0" dirty="0" err="1">
                <a:solidFill>
                  <a:srgbClr val="000000"/>
                </a:solidFill>
                <a:effectLst/>
                <a:latin typeface="Times-Roman"/>
              </a:rPr>
              <a:t>Yazdandoost</a:t>
            </a:r>
            <a:r>
              <a:rPr lang="en-US" altLang="ja-JP" b="0" dirty="0">
                <a:solidFill>
                  <a:srgbClr val="000000"/>
                </a:solidFill>
                <a:effectLst/>
                <a:latin typeface="Times-Roman"/>
              </a:rPr>
              <a:t>, </a:t>
            </a:r>
            <a:r>
              <a:rPr lang="en-US" altLang="ja-JP" b="0" dirty="0" err="1">
                <a:solidFill>
                  <a:srgbClr val="000000"/>
                </a:solidFill>
                <a:effectLst/>
                <a:latin typeface="Times-Roman"/>
              </a:rPr>
              <a:t>Jari</a:t>
            </a:r>
            <a:r>
              <a:rPr lang="en-US" altLang="ja-JP" b="0" dirty="0">
                <a:solidFill>
                  <a:srgbClr val="000000"/>
                </a:solidFill>
                <a:effectLst/>
                <a:latin typeface="Times-Roman"/>
              </a:rPr>
              <a:t> </a:t>
            </a:r>
            <a:r>
              <a:rPr lang="en-US" altLang="ja-JP" b="0" dirty="0" err="1">
                <a:solidFill>
                  <a:srgbClr val="000000"/>
                </a:solidFill>
                <a:effectLst/>
                <a:latin typeface="Times-Roman"/>
              </a:rPr>
              <a:t>Iinatti</a:t>
            </a:r>
            <a:r>
              <a:rPr lang="en-US" altLang="ja-JP" b="0" dirty="0">
                <a:solidFill>
                  <a:srgbClr val="000000"/>
                </a:solidFill>
                <a:effectLst/>
                <a:latin typeface="Times-Roman"/>
              </a:rPr>
              <a:t>, “</a:t>
            </a:r>
            <a:r>
              <a:rPr lang="en-US" altLang="ja-JP" dirty="0">
                <a:solidFill>
                  <a:srgbClr val="000000"/>
                </a:solidFill>
                <a:effectLst/>
                <a:latin typeface="Times-Roman"/>
              </a:rPr>
              <a:t>Dynamic On-Body UWB Radio Channel Modeling</a:t>
            </a:r>
            <a:r>
              <a:rPr lang="en-US" altLang="ja-JP" b="0" dirty="0">
                <a:solidFill>
                  <a:srgbClr val="000000"/>
                </a:solidFill>
                <a:effectLst/>
                <a:latin typeface="Times-Roman"/>
              </a:rPr>
              <a:t>”, ISMICT2015, (2015)</a:t>
            </a:r>
            <a:endParaRPr lang="ja-JP" altLang="en-US" dirty="0"/>
          </a:p>
        </p:txBody>
      </p:sp>
      <p:grpSp>
        <p:nvGrpSpPr>
          <p:cNvPr id="14" name="グループ化 13">
            <a:extLst>
              <a:ext uri="{FF2B5EF4-FFF2-40B4-BE49-F238E27FC236}">
                <a16:creationId xmlns:a16="http://schemas.microsoft.com/office/drawing/2014/main" id="{4151E3F4-404A-4C5D-9A90-C064383080E8}"/>
              </a:ext>
            </a:extLst>
          </p:cNvPr>
          <p:cNvGrpSpPr/>
          <p:nvPr/>
        </p:nvGrpSpPr>
        <p:grpSpPr>
          <a:xfrm>
            <a:off x="272005" y="4622964"/>
            <a:ext cx="4027990" cy="1564000"/>
            <a:chOff x="313823" y="1318334"/>
            <a:chExt cx="4027990" cy="1564000"/>
          </a:xfrm>
        </p:grpSpPr>
        <p:pic>
          <p:nvPicPr>
            <p:cNvPr id="9" name="図 8">
              <a:extLst>
                <a:ext uri="{FF2B5EF4-FFF2-40B4-BE49-F238E27FC236}">
                  <a16:creationId xmlns:a16="http://schemas.microsoft.com/office/drawing/2014/main" id="{D815D9FE-E867-4723-BB52-45D43B3EC1BA}"/>
                </a:ext>
              </a:extLst>
            </p:cNvPr>
            <p:cNvPicPr>
              <a:picLocks noChangeAspect="1"/>
            </p:cNvPicPr>
            <p:nvPr/>
          </p:nvPicPr>
          <p:blipFill>
            <a:blip r:embed="rId2"/>
            <a:stretch>
              <a:fillRect/>
            </a:stretch>
          </p:blipFill>
          <p:spPr>
            <a:xfrm>
              <a:off x="313823" y="1508603"/>
              <a:ext cx="4027990" cy="1373731"/>
            </a:xfrm>
            <a:prstGeom prst="rect">
              <a:avLst/>
            </a:prstGeom>
          </p:spPr>
        </p:pic>
        <p:pic>
          <p:nvPicPr>
            <p:cNvPr id="11" name="図 10">
              <a:extLst>
                <a:ext uri="{FF2B5EF4-FFF2-40B4-BE49-F238E27FC236}">
                  <a16:creationId xmlns:a16="http://schemas.microsoft.com/office/drawing/2014/main" id="{DF1754EA-F0B4-4666-BE5F-7EA4EA78A960}"/>
                </a:ext>
              </a:extLst>
            </p:cNvPr>
            <p:cNvPicPr>
              <a:picLocks noChangeAspect="1"/>
            </p:cNvPicPr>
            <p:nvPr/>
          </p:nvPicPr>
          <p:blipFill>
            <a:blip r:embed="rId3"/>
            <a:stretch>
              <a:fillRect/>
            </a:stretch>
          </p:blipFill>
          <p:spPr>
            <a:xfrm>
              <a:off x="427580" y="1318334"/>
              <a:ext cx="3800475" cy="190500"/>
            </a:xfrm>
            <a:prstGeom prst="rect">
              <a:avLst/>
            </a:prstGeom>
          </p:spPr>
        </p:pic>
      </p:grpSp>
      <p:pic>
        <p:nvPicPr>
          <p:cNvPr id="13" name="図 12">
            <a:extLst>
              <a:ext uri="{FF2B5EF4-FFF2-40B4-BE49-F238E27FC236}">
                <a16:creationId xmlns:a16="http://schemas.microsoft.com/office/drawing/2014/main" id="{017DC5C6-DDF9-4D54-B531-53FAA7CA8627}"/>
              </a:ext>
            </a:extLst>
          </p:cNvPr>
          <p:cNvPicPr>
            <a:picLocks noChangeAspect="1"/>
          </p:cNvPicPr>
          <p:nvPr/>
        </p:nvPicPr>
        <p:blipFill>
          <a:blip r:embed="rId4"/>
          <a:stretch>
            <a:fillRect/>
          </a:stretch>
        </p:blipFill>
        <p:spPr>
          <a:xfrm>
            <a:off x="4572000" y="2267481"/>
            <a:ext cx="4027990" cy="3137483"/>
          </a:xfrm>
          <a:prstGeom prst="rect">
            <a:avLst/>
          </a:prstGeom>
        </p:spPr>
      </p:pic>
      <p:sp>
        <p:nvSpPr>
          <p:cNvPr id="16" name="テキスト ボックス 15">
            <a:extLst>
              <a:ext uri="{FF2B5EF4-FFF2-40B4-BE49-F238E27FC236}">
                <a16:creationId xmlns:a16="http://schemas.microsoft.com/office/drawing/2014/main" id="{156B6C09-A33A-496A-9022-34D939929BC4}"/>
              </a:ext>
            </a:extLst>
          </p:cNvPr>
          <p:cNvSpPr txBox="1"/>
          <p:nvPr/>
        </p:nvSpPr>
        <p:spPr>
          <a:xfrm>
            <a:off x="142694" y="2164276"/>
            <a:ext cx="4157301" cy="2308324"/>
          </a:xfrm>
          <a:prstGeom prst="rect">
            <a:avLst/>
          </a:prstGeom>
          <a:noFill/>
        </p:spPr>
        <p:txBody>
          <a:bodyPr wrap="square">
            <a:spAutoFit/>
          </a:bodyPr>
          <a:lstStyle/>
          <a:p>
            <a:pPr algn="just"/>
            <a:r>
              <a:rPr lang="en-US" altLang="ja-JP" b="0" dirty="0">
                <a:latin typeface="+mn-lt"/>
                <a:ea typeface="+mn-ea"/>
              </a:rPr>
              <a:t>Dynamic channel characteristics and parameters were derived categorizing the links into three classes: high, medium or low dynamics channels. </a:t>
            </a:r>
            <a:r>
              <a:rPr lang="en-US" altLang="ja-JP" b="0" i="1" dirty="0">
                <a:latin typeface="+mn-lt"/>
                <a:ea typeface="+mn-ea"/>
              </a:rPr>
              <a:t>(T. </a:t>
            </a:r>
            <a:r>
              <a:rPr lang="en-US" altLang="ja-JP" b="0" i="1" dirty="0" err="1">
                <a:latin typeface="+mn-lt"/>
                <a:ea typeface="+mn-ea"/>
              </a:rPr>
              <a:t>Kumpuniemi</a:t>
            </a:r>
            <a:r>
              <a:rPr lang="en-US" altLang="ja-JP" b="0" i="1" dirty="0">
                <a:latin typeface="+mn-lt"/>
                <a:ea typeface="+mn-ea"/>
              </a:rPr>
              <a:t> et al. 2015)  </a:t>
            </a:r>
            <a:r>
              <a:rPr lang="ja-JP" altLang="en-US" b="0" dirty="0">
                <a:latin typeface="+mn-lt"/>
                <a:ea typeface="+mn-ea"/>
              </a:rPr>
              <a:t>The work is based on frequency domain measurements with a vector network analyzer in an anechoic chamber at a 2-8 GHz frequency band</a:t>
            </a:r>
            <a:r>
              <a:rPr lang="en-US" altLang="ja-JP" b="0" dirty="0">
                <a:latin typeface="+mn-lt"/>
                <a:ea typeface="+mn-ea"/>
              </a:rPr>
              <a:t>.</a:t>
            </a:r>
            <a:endParaRPr lang="ja-JP" altLang="en-US" b="0" dirty="0">
              <a:latin typeface="+mn-lt"/>
              <a:ea typeface="+mn-ea"/>
            </a:endParaRPr>
          </a:p>
        </p:txBody>
      </p:sp>
      <p:sp>
        <p:nvSpPr>
          <p:cNvPr id="17" name="テキスト ボックス 16">
            <a:extLst>
              <a:ext uri="{FF2B5EF4-FFF2-40B4-BE49-F238E27FC236}">
                <a16:creationId xmlns:a16="http://schemas.microsoft.com/office/drawing/2014/main" id="{61368B26-8ADF-46D1-A898-6F855EB83C22}"/>
              </a:ext>
            </a:extLst>
          </p:cNvPr>
          <p:cNvSpPr txBox="1"/>
          <p:nvPr/>
        </p:nvSpPr>
        <p:spPr>
          <a:xfrm>
            <a:off x="4490139" y="5829082"/>
            <a:ext cx="4545795" cy="646331"/>
          </a:xfrm>
          <a:prstGeom prst="rect">
            <a:avLst/>
          </a:prstGeom>
          <a:noFill/>
        </p:spPr>
        <p:txBody>
          <a:bodyPr wrap="square">
            <a:spAutoFit/>
          </a:bodyPr>
          <a:lstStyle/>
          <a:p>
            <a:r>
              <a:rPr lang="en-US" altLang="ja-JP" sz="1200" b="0" i="1" dirty="0">
                <a:solidFill>
                  <a:srgbClr val="000000"/>
                </a:solidFill>
                <a:effectLst/>
                <a:latin typeface="Times-Roman"/>
              </a:rPr>
              <a:t>[ref] Timo </a:t>
            </a:r>
            <a:r>
              <a:rPr lang="en-US" altLang="ja-JP" sz="1200" b="0" i="1" dirty="0" err="1">
                <a:solidFill>
                  <a:srgbClr val="000000"/>
                </a:solidFill>
                <a:effectLst/>
                <a:latin typeface="Times-Roman"/>
              </a:rPr>
              <a:t>Kumpuniemi</a:t>
            </a:r>
            <a:r>
              <a:rPr lang="en-US" altLang="ja-JP" sz="1200" b="0" i="1" dirty="0">
                <a:solidFill>
                  <a:srgbClr val="000000"/>
                </a:solidFill>
                <a:effectLst/>
                <a:latin typeface="Times-Roman"/>
              </a:rPr>
              <a:t>, Matti </a:t>
            </a:r>
            <a:r>
              <a:rPr lang="en-US" altLang="ja-JP" sz="1200" b="0" i="1" dirty="0" err="1">
                <a:solidFill>
                  <a:srgbClr val="000000"/>
                </a:solidFill>
                <a:effectLst/>
                <a:latin typeface="Times-Roman"/>
              </a:rPr>
              <a:t>Hämäläinen</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Kamya</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Yekeh</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Yazdandoost</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Jari</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Iinatti</a:t>
            </a:r>
            <a:r>
              <a:rPr lang="en-US" altLang="ja-JP" sz="1200" b="0" i="1" dirty="0">
                <a:solidFill>
                  <a:srgbClr val="000000"/>
                </a:solidFill>
                <a:effectLst/>
                <a:latin typeface="Times-Roman"/>
              </a:rPr>
              <a:t>, “Dynamic On-Body UWB Radio Channel Modeling”, ISMICT2015, (2015)</a:t>
            </a:r>
            <a:endParaRPr lang="ja-JP" altLang="en-US" sz="1200" i="1" dirty="0"/>
          </a:p>
        </p:txBody>
      </p:sp>
    </p:spTree>
    <p:extLst>
      <p:ext uri="{BB962C8B-B14F-4D97-AF65-F5344CB8AC3E}">
        <p14:creationId xmlns:p14="http://schemas.microsoft.com/office/powerpoint/2010/main" val="3190705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44FF409-AB22-42DB-8EB1-00A01CCC2828}"/>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B9751FA4-2483-4C14-807B-4878F77125CF}"/>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4FA248B2-E191-4B4A-AACE-4C478BCDA59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5" name="タイトル 4">
            <a:extLst>
              <a:ext uri="{FF2B5EF4-FFF2-40B4-BE49-F238E27FC236}">
                <a16:creationId xmlns:a16="http://schemas.microsoft.com/office/drawing/2014/main" id="{135F6D19-5396-44F6-B157-3F2EDA88CBD9}"/>
              </a:ext>
            </a:extLst>
          </p:cNvPr>
          <p:cNvSpPr>
            <a:spLocks noGrp="1"/>
          </p:cNvSpPr>
          <p:nvPr>
            <p:ph type="title"/>
          </p:nvPr>
        </p:nvSpPr>
        <p:spPr/>
        <p:txBody>
          <a:bodyPr/>
          <a:lstStyle/>
          <a:p>
            <a:r>
              <a:rPr kumimoji="1" lang="en-US" altLang="ja-JP" dirty="0"/>
              <a:t>Dynamic off-body channel modeling</a:t>
            </a:r>
            <a:endParaRPr kumimoji="1" lang="ja-JP" altLang="en-US" dirty="0"/>
          </a:p>
        </p:txBody>
      </p:sp>
      <p:sp>
        <p:nvSpPr>
          <p:cNvPr id="8" name="テキスト ボックス 7">
            <a:extLst>
              <a:ext uri="{FF2B5EF4-FFF2-40B4-BE49-F238E27FC236}">
                <a16:creationId xmlns:a16="http://schemas.microsoft.com/office/drawing/2014/main" id="{679A90C2-81B6-451B-89C8-914F6C0984C3}"/>
              </a:ext>
            </a:extLst>
          </p:cNvPr>
          <p:cNvSpPr txBox="1"/>
          <p:nvPr/>
        </p:nvSpPr>
        <p:spPr>
          <a:xfrm>
            <a:off x="234247" y="1353282"/>
            <a:ext cx="8215132" cy="830997"/>
          </a:xfrm>
          <a:prstGeom prst="rect">
            <a:avLst/>
          </a:prstGeom>
          <a:noFill/>
          <a:ln>
            <a:solidFill>
              <a:schemeClr val="tx2"/>
            </a:solidFill>
          </a:ln>
        </p:spPr>
        <p:txBody>
          <a:bodyPr wrap="square">
            <a:spAutoFit/>
          </a:bodyPr>
          <a:lstStyle>
            <a:defPPr>
              <a:defRPr lang="ja-JP"/>
            </a:defPPr>
            <a:lvl1pPr>
              <a:defRPr sz="1200" b="0" i="1">
                <a:solidFill>
                  <a:srgbClr val="000000"/>
                </a:solidFill>
                <a:effectLst/>
                <a:latin typeface="Times-Roman"/>
              </a:defRPr>
            </a:lvl1pPr>
          </a:lstStyle>
          <a:p>
            <a:r>
              <a:rPr lang="ja-JP" altLang="en-US" sz="1600" i="0" dirty="0"/>
              <a:t>Timo Kumpuniemi, Juha-Pekka Mäkelä, Matti Hämäläinen, Kamya Yekeh Yazdandoost, Jari Iinatti</a:t>
            </a:r>
            <a:r>
              <a:rPr lang="en-US" altLang="ja-JP" sz="1600" b="1" i="0" dirty="0"/>
              <a:t>, “</a:t>
            </a:r>
            <a:r>
              <a:rPr lang="ja-JP" altLang="en-US" sz="1600" b="1" i="0" dirty="0"/>
              <a:t>Measurements and Analysis on Dynamic Off-Body Radio Channels at UWB Frequencies</a:t>
            </a:r>
            <a:r>
              <a:rPr lang="en-US" altLang="ja-JP" sz="1600" b="1" i="0" dirty="0"/>
              <a:t>”</a:t>
            </a:r>
            <a:r>
              <a:rPr lang="en-US" altLang="ja-JP" sz="1600" i="0" dirty="0"/>
              <a:t>, ISMICT2019. (2019)</a:t>
            </a:r>
            <a:endParaRPr lang="ja-JP" altLang="en-US" sz="1600" i="0" dirty="0"/>
          </a:p>
        </p:txBody>
      </p:sp>
      <p:sp>
        <p:nvSpPr>
          <p:cNvPr id="9" name="テキスト ボックス 8">
            <a:extLst>
              <a:ext uri="{FF2B5EF4-FFF2-40B4-BE49-F238E27FC236}">
                <a16:creationId xmlns:a16="http://schemas.microsoft.com/office/drawing/2014/main" id="{DC3D6C4B-A01E-4A87-A170-15BDCA1E8D7C}"/>
              </a:ext>
            </a:extLst>
          </p:cNvPr>
          <p:cNvSpPr txBox="1"/>
          <p:nvPr/>
        </p:nvSpPr>
        <p:spPr>
          <a:xfrm>
            <a:off x="4541959" y="5644416"/>
            <a:ext cx="4572000" cy="830997"/>
          </a:xfrm>
          <a:prstGeom prst="rect">
            <a:avLst/>
          </a:prstGeom>
          <a:noFill/>
        </p:spPr>
        <p:txBody>
          <a:bodyPr wrap="square">
            <a:spAutoFit/>
          </a:bodyPr>
          <a:lstStyle>
            <a:defPPr>
              <a:defRPr lang="ja-JP"/>
            </a:defPPr>
            <a:lvl1pPr>
              <a:defRPr sz="1200" b="0" i="1">
                <a:solidFill>
                  <a:srgbClr val="000000"/>
                </a:solidFill>
                <a:effectLst/>
                <a:latin typeface="Times-Roman"/>
              </a:defRPr>
            </a:lvl1pPr>
          </a:lstStyle>
          <a:p>
            <a:r>
              <a:rPr lang="ja-JP" altLang="en-US" dirty="0"/>
              <a:t>Timo Kumpuniemi, Juha-Pekka Mäkelä, Matti Hämäläinen, Kamya Yekeh Yazdandoost, Jari Iinatti</a:t>
            </a:r>
            <a:r>
              <a:rPr lang="en-US" altLang="ja-JP" dirty="0"/>
              <a:t>, “</a:t>
            </a:r>
            <a:r>
              <a:rPr lang="ja-JP" altLang="en-US" dirty="0"/>
              <a:t>Measurements and Analysis on Dynamic Off-Body Radio Channels at UWB Frequencies</a:t>
            </a:r>
            <a:r>
              <a:rPr lang="en-US" altLang="ja-JP" dirty="0"/>
              <a:t>”, ISMICT2019. (2019)</a:t>
            </a:r>
            <a:endParaRPr lang="ja-JP" altLang="en-US" dirty="0"/>
          </a:p>
        </p:txBody>
      </p:sp>
      <p:sp>
        <p:nvSpPr>
          <p:cNvPr id="10" name="テキスト ボックス 9">
            <a:extLst>
              <a:ext uri="{FF2B5EF4-FFF2-40B4-BE49-F238E27FC236}">
                <a16:creationId xmlns:a16="http://schemas.microsoft.com/office/drawing/2014/main" id="{359BF7F0-869C-458F-AFC8-2E2B5FA10286}"/>
              </a:ext>
            </a:extLst>
          </p:cNvPr>
          <p:cNvSpPr txBox="1"/>
          <p:nvPr/>
        </p:nvSpPr>
        <p:spPr>
          <a:xfrm>
            <a:off x="106480" y="2274838"/>
            <a:ext cx="4235333" cy="2308324"/>
          </a:xfrm>
          <a:prstGeom prst="rect">
            <a:avLst/>
          </a:prstGeom>
          <a:noFill/>
        </p:spPr>
        <p:txBody>
          <a:bodyPr wrap="square">
            <a:spAutoFit/>
          </a:bodyPr>
          <a:lstStyle/>
          <a:p>
            <a:pPr algn="just"/>
            <a:r>
              <a:rPr lang="en-US" altLang="ja-JP" sz="1800" b="0" i="0" dirty="0">
                <a:solidFill>
                  <a:srgbClr val="000000"/>
                </a:solidFill>
                <a:effectLst/>
                <a:latin typeface="TimesNewRomanPS-BoldMT"/>
              </a:rPr>
              <a:t>Dynamic </a:t>
            </a:r>
            <a:r>
              <a:rPr lang="en-US" altLang="ja-JP" sz="1800" b="0" i="0" dirty="0" err="1">
                <a:solidFill>
                  <a:srgbClr val="000000"/>
                </a:solidFill>
                <a:effectLst/>
                <a:latin typeface="TimesNewRomanPS-BoldMT"/>
              </a:rPr>
              <a:t>offbody</a:t>
            </a:r>
            <a:r>
              <a:rPr lang="en-US" altLang="ja-JP" sz="1800" b="0" i="0" dirty="0">
                <a:solidFill>
                  <a:srgbClr val="000000"/>
                </a:solidFill>
                <a:effectLst/>
                <a:latin typeface="TimesNewRomanPS-BoldMT"/>
              </a:rPr>
              <a:t> radio channels in an UWB frequency range for wireless BAN was presented </a:t>
            </a:r>
            <a:r>
              <a:rPr lang="en-US" altLang="ja-JP" b="0" i="1" dirty="0">
                <a:latin typeface="+mn-lt"/>
                <a:ea typeface="+mn-ea"/>
              </a:rPr>
              <a:t>(T. </a:t>
            </a:r>
            <a:r>
              <a:rPr lang="en-US" altLang="ja-JP" b="0" i="1" dirty="0" err="1">
                <a:latin typeface="+mn-lt"/>
                <a:ea typeface="+mn-ea"/>
              </a:rPr>
              <a:t>Kumpuniemi</a:t>
            </a:r>
            <a:r>
              <a:rPr lang="en-US" altLang="ja-JP" b="0" i="1" dirty="0">
                <a:latin typeface="+mn-lt"/>
                <a:ea typeface="+mn-ea"/>
              </a:rPr>
              <a:t> et al. 2019) . </a:t>
            </a:r>
            <a:r>
              <a:rPr lang="en-US" altLang="ja-JP" b="0" dirty="0">
                <a:latin typeface="+mn-lt"/>
                <a:ea typeface="+mn-ea"/>
              </a:rPr>
              <a:t>Ten frequencies were examined at two links, and the path loss values and standard</a:t>
            </a:r>
          </a:p>
          <a:p>
            <a:pPr algn="just"/>
            <a:r>
              <a:rPr lang="en-US" altLang="ja-JP" b="0" dirty="0">
                <a:latin typeface="+mn-lt"/>
                <a:ea typeface="+mn-ea"/>
              </a:rPr>
              <a:t>deviations were determined. Then, all the links were considered at three discrete frequencies. </a:t>
            </a:r>
            <a:endParaRPr lang="ja-JP" altLang="en-US" b="0" dirty="0">
              <a:latin typeface="+mn-lt"/>
              <a:ea typeface="+mn-ea"/>
            </a:endParaRPr>
          </a:p>
        </p:txBody>
      </p:sp>
      <p:pic>
        <p:nvPicPr>
          <p:cNvPr id="12" name="図 11">
            <a:extLst>
              <a:ext uri="{FF2B5EF4-FFF2-40B4-BE49-F238E27FC236}">
                <a16:creationId xmlns:a16="http://schemas.microsoft.com/office/drawing/2014/main" id="{CFE28678-8142-43D7-ACB2-3A535A8F4574}"/>
              </a:ext>
            </a:extLst>
          </p:cNvPr>
          <p:cNvPicPr>
            <a:picLocks noChangeAspect="1"/>
          </p:cNvPicPr>
          <p:nvPr/>
        </p:nvPicPr>
        <p:blipFill>
          <a:blip r:embed="rId2"/>
          <a:stretch>
            <a:fillRect/>
          </a:stretch>
        </p:blipFill>
        <p:spPr>
          <a:xfrm>
            <a:off x="106480" y="5090128"/>
            <a:ext cx="4435479" cy="1331233"/>
          </a:xfrm>
          <a:prstGeom prst="rect">
            <a:avLst/>
          </a:prstGeom>
        </p:spPr>
      </p:pic>
      <p:pic>
        <p:nvPicPr>
          <p:cNvPr id="14" name="図 13">
            <a:extLst>
              <a:ext uri="{FF2B5EF4-FFF2-40B4-BE49-F238E27FC236}">
                <a16:creationId xmlns:a16="http://schemas.microsoft.com/office/drawing/2014/main" id="{6624A439-F4AE-4997-9285-B0FF2200959E}"/>
              </a:ext>
            </a:extLst>
          </p:cNvPr>
          <p:cNvPicPr>
            <a:picLocks noChangeAspect="1"/>
          </p:cNvPicPr>
          <p:nvPr/>
        </p:nvPicPr>
        <p:blipFill>
          <a:blip r:embed="rId3"/>
          <a:stretch>
            <a:fillRect/>
          </a:stretch>
        </p:blipFill>
        <p:spPr>
          <a:xfrm>
            <a:off x="503238" y="4886034"/>
            <a:ext cx="3838575" cy="150042"/>
          </a:xfrm>
          <a:prstGeom prst="rect">
            <a:avLst/>
          </a:prstGeom>
        </p:spPr>
      </p:pic>
      <p:pic>
        <p:nvPicPr>
          <p:cNvPr id="16" name="図 15">
            <a:extLst>
              <a:ext uri="{FF2B5EF4-FFF2-40B4-BE49-F238E27FC236}">
                <a16:creationId xmlns:a16="http://schemas.microsoft.com/office/drawing/2014/main" id="{D0CC97B4-8651-4582-8BA9-DC32078EE0C5}"/>
              </a:ext>
            </a:extLst>
          </p:cNvPr>
          <p:cNvPicPr>
            <a:picLocks noChangeAspect="1"/>
          </p:cNvPicPr>
          <p:nvPr/>
        </p:nvPicPr>
        <p:blipFill>
          <a:blip r:embed="rId4"/>
          <a:stretch>
            <a:fillRect/>
          </a:stretch>
        </p:blipFill>
        <p:spPr>
          <a:xfrm>
            <a:off x="4934861" y="2252017"/>
            <a:ext cx="3786196" cy="3054410"/>
          </a:xfrm>
          <a:prstGeom prst="rect">
            <a:avLst/>
          </a:prstGeom>
        </p:spPr>
      </p:pic>
    </p:spTree>
    <p:extLst>
      <p:ext uri="{BB962C8B-B14F-4D97-AF65-F5344CB8AC3E}">
        <p14:creationId xmlns:p14="http://schemas.microsoft.com/office/powerpoint/2010/main" val="3619185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5C7833-1908-4384-AF52-74073A0A99EC}"/>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55F25E00-D29B-42C4-B7DC-4DD601AB6959}"/>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FDC91630-D881-4918-97F1-148A6806B0D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5" name="タイトル 4">
            <a:extLst>
              <a:ext uri="{FF2B5EF4-FFF2-40B4-BE49-F238E27FC236}">
                <a16:creationId xmlns:a16="http://schemas.microsoft.com/office/drawing/2014/main" id="{9F60DF15-B7D6-43F2-B955-11412066E63B}"/>
              </a:ext>
            </a:extLst>
          </p:cNvPr>
          <p:cNvSpPr>
            <a:spLocks noGrp="1"/>
          </p:cNvSpPr>
          <p:nvPr>
            <p:ph type="title"/>
          </p:nvPr>
        </p:nvSpPr>
        <p:spPr/>
        <p:txBody>
          <a:bodyPr/>
          <a:lstStyle/>
          <a:p>
            <a:r>
              <a:rPr kumimoji="1" lang="en-US" altLang="ja-JP" dirty="0"/>
              <a:t>Summary</a:t>
            </a:r>
            <a:endParaRPr kumimoji="1" lang="ja-JP" altLang="en-US" dirty="0"/>
          </a:p>
        </p:txBody>
      </p:sp>
      <p:sp>
        <p:nvSpPr>
          <p:cNvPr id="6" name="テキスト ボックス 5">
            <a:extLst>
              <a:ext uri="{FF2B5EF4-FFF2-40B4-BE49-F238E27FC236}">
                <a16:creationId xmlns:a16="http://schemas.microsoft.com/office/drawing/2014/main" id="{1FE9F3EC-F108-44B3-88D5-F65212C9388B}"/>
              </a:ext>
            </a:extLst>
          </p:cNvPr>
          <p:cNvSpPr txBox="1"/>
          <p:nvPr/>
        </p:nvSpPr>
        <p:spPr>
          <a:xfrm>
            <a:off x="539580" y="1711105"/>
            <a:ext cx="8064839" cy="4580158"/>
          </a:xfrm>
          <a:prstGeom prst="rect">
            <a:avLst/>
          </a:prstGeom>
          <a:noFill/>
        </p:spPr>
        <p:txBody>
          <a:bodyPr wrap="square" rtlCol="0">
            <a:normAutofit/>
          </a:bodyPr>
          <a:lstStyle/>
          <a:p>
            <a:pPr marL="342900" indent="-342900">
              <a:buFont typeface="+mj-lt"/>
              <a:buAutoNum type="arabicPeriod"/>
            </a:pPr>
            <a:r>
              <a:rPr lang="en-US" altLang="ja-JP" dirty="0"/>
              <a:t>Environment model which has wider meaning than channel model has been proposed.</a:t>
            </a:r>
          </a:p>
          <a:p>
            <a:pPr marL="342900" indent="-342900">
              <a:buFont typeface="+mj-lt"/>
              <a:buAutoNum type="arabicPeriod"/>
            </a:pPr>
            <a:endParaRPr lang="en-US" altLang="ja-JP" dirty="0"/>
          </a:p>
          <a:p>
            <a:pPr marL="342900" indent="-342900">
              <a:buFont typeface="+mj-lt"/>
              <a:buAutoNum type="arabicPeriod"/>
            </a:pPr>
            <a:r>
              <a:rPr lang="en-US" altLang="ja-JP" dirty="0"/>
              <a:t>Environment model including not only channel characteristics but also including interference, colored noise, EMC and human impact issues.</a:t>
            </a:r>
            <a:br>
              <a:rPr lang="en-US" altLang="ja-JP" dirty="0"/>
            </a:br>
            <a:endParaRPr lang="en-US" altLang="ja-JP" dirty="0"/>
          </a:p>
          <a:p>
            <a:pPr marL="342900" indent="-342900">
              <a:buFont typeface="+mj-lt"/>
              <a:buAutoNum type="arabicPeriod"/>
            </a:pPr>
            <a:r>
              <a:rPr lang="en-US" altLang="ja-JP" dirty="0"/>
              <a:t>Channel and Environmental models discussed in TG6a were described.</a:t>
            </a:r>
            <a:br>
              <a:rPr lang="en-US" altLang="ja-JP" dirty="0"/>
            </a:br>
            <a:endParaRPr lang="en-US" altLang="ja-JP" dirty="0"/>
          </a:p>
          <a:p>
            <a:pPr marL="342900" indent="-342900">
              <a:buFont typeface="+mj-lt"/>
              <a:buAutoNum type="arabicPeriod"/>
            </a:pPr>
            <a:r>
              <a:rPr lang="en-US" altLang="ja-JP" dirty="0"/>
              <a:t>Importance to discuss dynamic and time-varying channel and environment modeling against person (user) and vehicle mobility was explained.</a:t>
            </a:r>
            <a:br>
              <a:rPr lang="en-US" altLang="ja-JP" dirty="0"/>
            </a:br>
            <a:endParaRPr lang="en-US" altLang="ja-JP" dirty="0"/>
          </a:p>
        </p:txBody>
      </p:sp>
    </p:spTree>
    <p:extLst>
      <p:ext uri="{BB962C8B-B14F-4D97-AF65-F5344CB8AC3E}">
        <p14:creationId xmlns:p14="http://schemas.microsoft.com/office/powerpoint/2010/main" val="38661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17336AE2-092E-4A18-A5F5-B851F893B26B}"/>
              </a:ext>
            </a:extLst>
          </p:cNvPr>
          <p:cNvSpPr>
            <a:spLocks noGrp="1"/>
          </p:cNvSpPr>
          <p:nvPr>
            <p:ph type="ctrTitle"/>
          </p:nvPr>
        </p:nvSpPr>
        <p:spPr/>
        <p:txBody>
          <a:bodyPr/>
          <a:lstStyle/>
          <a:p>
            <a:r>
              <a:rPr lang="en-US" altLang="ja-JP" dirty="0"/>
              <a:t>Thank you for your attention</a:t>
            </a:r>
            <a:endParaRPr lang="ja-JP" altLang="en-US" dirty="0"/>
          </a:p>
        </p:txBody>
      </p:sp>
      <p:sp>
        <p:nvSpPr>
          <p:cNvPr id="2" name="日付プレースホルダー 1">
            <a:extLst>
              <a:ext uri="{FF2B5EF4-FFF2-40B4-BE49-F238E27FC236}">
                <a16:creationId xmlns:a16="http://schemas.microsoft.com/office/drawing/2014/main" id="{F6213E2D-FF1A-4240-AD15-176518E1BB17}"/>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024EBF9D-CA6B-4B52-B9DB-DFD6820697AB}"/>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37EDC2D3-B458-4F9C-AF29-006D418BCF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6" name="字幕 5">
            <a:extLst>
              <a:ext uri="{FF2B5EF4-FFF2-40B4-BE49-F238E27FC236}">
                <a16:creationId xmlns:a16="http://schemas.microsoft.com/office/drawing/2014/main" id="{FEB0C4AF-199B-437A-91A4-979B68EE7001}"/>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69116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475C45C8-A1E3-4CE1-A8B4-B52D9693D76E}"/>
              </a:ext>
            </a:extLst>
          </p:cNvPr>
          <p:cNvSpPr>
            <a:spLocks noGrp="1"/>
          </p:cNvSpPr>
          <p:nvPr>
            <p:ph type="dt" idx="10"/>
          </p:nvPr>
        </p:nvSpPr>
        <p:spPr/>
        <p:txBody>
          <a:bodyPr/>
          <a:lstStyle/>
          <a:p>
            <a:r>
              <a:rPr lang="en-US" altLang="ja-JP"/>
              <a:t>January 2022</a:t>
            </a:r>
            <a:endParaRPr lang="en-US" dirty="0"/>
          </a:p>
        </p:txBody>
      </p:sp>
      <p:sp>
        <p:nvSpPr>
          <p:cNvPr id="5" name="フッター プレースホルダー 4">
            <a:extLst>
              <a:ext uri="{FF2B5EF4-FFF2-40B4-BE49-F238E27FC236}">
                <a16:creationId xmlns:a16="http://schemas.microsoft.com/office/drawing/2014/main" id="{087B8825-B992-423F-B55E-7ABB2A703CAF}"/>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3CC0721C-5B42-4923-961D-94AE862C4D7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8" name="テキスト ボックス 7">
            <a:extLst>
              <a:ext uri="{FF2B5EF4-FFF2-40B4-BE49-F238E27FC236}">
                <a16:creationId xmlns:a16="http://schemas.microsoft.com/office/drawing/2014/main" id="{D9C972C1-3429-4899-8293-5D289A028A30}"/>
              </a:ext>
            </a:extLst>
          </p:cNvPr>
          <p:cNvSpPr txBox="1"/>
          <p:nvPr/>
        </p:nvSpPr>
        <p:spPr>
          <a:xfrm>
            <a:off x="558596" y="1211606"/>
            <a:ext cx="7566434" cy="1077218"/>
          </a:xfrm>
          <a:prstGeom prst="rect">
            <a:avLst/>
          </a:prstGeom>
          <a:noFill/>
        </p:spPr>
        <p:txBody>
          <a:bodyPr wrap="square">
            <a:spAutoFit/>
          </a:bodyPr>
          <a:lstStyle/>
          <a:p>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This presentation</a:t>
            </a:r>
            <a:r>
              <a:rPr kumimoji="0" lang="ja-JP" altLang="en-US"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is</a:t>
            </a:r>
            <a:r>
              <a:rPr kumimoji="0" lang="ja-JP" altLang="en-US"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a:t>
            </a:r>
            <a:r>
              <a:rPr kumimoji="0" lang="ja-JP" altLang="en-US"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summary of 3 documents below</a:t>
            </a:r>
            <a:r>
              <a:rPr kumimoji="0" lang="en-US" altLang="ja-JP" sz="3200" b="0" kern="0" dirty="0">
                <a:solidFill>
                  <a:srgbClr val="000000"/>
                </a:solidFill>
                <a:latin typeface="Times New Roman"/>
                <a:ea typeface="Times New Roman"/>
                <a:cs typeface="Times New Roman"/>
                <a:sym typeface="Times New Roman"/>
              </a:rPr>
              <a:t>.</a:t>
            </a:r>
            <a:endPar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9" name="テキスト ボックス 8">
            <a:extLst>
              <a:ext uri="{FF2B5EF4-FFF2-40B4-BE49-F238E27FC236}">
                <a16:creationId xmlns:a16="http://schemas.microsoft.com/office/drawing/2014/main" id="{A405D662-44BD-4214-84C0-F0D3BB7710DD}"/>
              </a:ext>
            </a:extLst>
          </p:cNvPr>
          <p:cNvSpPr txBox="1"/>
          <p:nvPr/>
        </p:nvSpPr>
        <p:spPr>
          <a:xfrm>
            <a:off x="491151" y="2525062"/>
            <a:ext cx="7566434" cy="3477875"/>
          </a:xfrm>
          <a:prstGeom prst="rect">
            <a:avLst/>
          </a:prstGeom>
          <a:noFill/>
        </p:spPr>
        <p:txBody>
          <a:bodyPr wrap="square">
            <a:spAutoFit/>
          </a:bodyPr>
          <a:lstStyle/>
          <a:p>
            <a:pPr marL="457200" indent="-457200">
              <a:buFont typeface="Arial" panose="020B0604020202020204" pitchFamily="34" charset="0"/>
              <a:buChar char="•"/>
            </a:pP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Channel and Environmental Models of Human and Vehicle Body Area Network, </a:t>
            </a:r>
            <a:b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b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doc.# 15-21-0244-06-006a</a:t>
            </a:r>
          </a:p>
          <a:p>
            <a:pPr marL="457200" indent="-457200">
              <a:buFont typeface="Arial" panose="020B0604020202020204" pitchFamily="34" charset="0"/>
              <a:buChar char="•"/>
            </a:pPr>
            <a:endPar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457200" indent="-457200">
              <a:buFont typeface="Arial" panose="020B0604020202020204" pitchFamily="34" charset="0"/>
              <a:buChar char="•"/>
            </a:pPr>
            <a:r>
              <a:rPr kumimoji="0" lang="en-US" altLang="ja-JP" sz="2000" b="0" kern="0" dirty="0">
                <a:solidFill>
                  <a:srgbClr val="000000"/>
                </a:solidFill>
                <a:latin typeface="Times New Roman"/>
                <a:ea typeface="Times New Roman"/>
                <a:cs typeface="Times New Roman"/>
                <a:sym typeface="Times New Roman"/>
              </a:rPr>
              <a:t>C</a:t>
            </a:r>
            <a:r>
              <a:rPr kumimoji="0" lang="en-US" altLang="ja-JP" sz="20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hannel</a:t>
            </a: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and Environmental Models Classification for Vehicle Body Area Network on TG15.6a,</a:t>
            </a:r>
            <a:b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br>
            <a:r>
              <a:rPr kumimoji="0" lang="en-US" altLang="ja-JP" sz="2000" b="0" kern="0" dirty="0">
                <a:solidFill>
                  <a:srgbClr val="000000"/>
                </a:solidFill>
                <a:latin typeface="Times New Roman"/>
                <a:ea typeface="Times New Roman"/>
                <a:cs typeface="Times New Roman"/>
                <a:sym typeface="Times New Roman"/>
              </a:rPr>
              <a:t>Doc.# 15-21-0560-01-006a</a:t>
            </a:r>
          </a:p>
          <a:p>
            <a:pPr marL="457200" indent="-457200">
              <a:buFont typeface="Arial" panose="020B0604020202020204" pitchFamily="34" charset="0"/>
              <a:buChar char="•"/>
            </a:pPr>
            <a:endParaRPr kumimoji="0" lang="en-US" altLang="ja-JP" sz="2000" b="0" kern="0" dirty="0">
              <a:solidFill>
                <a:srgbClr val="000000"/>
              </a:solidFill>
              <a:latin typeface="Times New Roman"/>
              <a:ea typeface="Times New Roman"/>
              <a:cs typeface="Times New Roman"/>
              <a:sym typeface="Times New Roman"/>
            </a:endParaRPr>
          </a:p>
          <a:p>
            <a:pPr marL="457200" indent="-457200">
              <a:buFont typeface="Arial" panose="020B0604020202020204" pitchFamily="34" charset="0"/>
              <a:buChar char="•"/>
            </a:pP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Dynamic Channel and Environmental Modeling Scheme for BANs on TG15.6a,</a:t>
            </a:r>
            <a:b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b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Doc.# 15-22-0023-00-006a</a:t>
            </a:r>
          </a:p>
        </p:txBody>
      </p:sp>
    </p:spTree>
    <p:extLst>
      <p:ext uri="{BB962C8B-B14F-4D97-AF65-F5344CB8AC3E}">
        <p14:creationId xmlns:p14="http://schemas.microsoft.com/office/powerpoint/2010/main" val="186270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212719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January 2022</a:t>
            </a:r>
            <a:endParaRPr kumimoji="1" lang="ja-JP" altLang="en-US"/>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5</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194568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6" name="テキスト ボックス 65">
            <a:extLst>
              <a:ext uri="{FF2B5EF4-FFF2-40B4-BE49-F238E27FC236}">
                <a16:creationId xmlns:a16="http://schemas.microsoft.com/office/drawing/2014/main" id="{E389F74C-93CF-4400-AF20-80B3C76852ED}"/>
              </a:ext>
            </a:extLst>
          </p:cNvPr>
          <p:cNvSpPr txBox="1"/>
          <p:nvPr/>
        </p:nvSpPr>
        <p:spPr>
          <a:xfrm>
            <a:off x="3284735" y="2368700"/>
            <a:ext cx="1482572" cy="261610"/>
          </a:xfrm>
          <a:prstGeom prst="rect">
            <a:avLst/>
          </a:prstGeom>
          <a:noFill/>
        </p:spPr>
        <p:txBody>
          <a:bodyPr wrap="square" rtlCol="0">
            <a:spAutoFit/>
          </a:bodyPr>
          <a:lstStyle/>
          <a:p>
            <a:r>
              <a:rPr lang="en-US" altLang="ja-JP" sz="1100" b="0" dirty="0"/>
              <a:t>※not covered yet</a:t>
            </a:r>
            <a:endParaRPr kumimoji="1" lang="ja-JP" altLang="en-US" sz="1100" b="0" dirty="0"/>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2" name="フッター プレースホルダー 1">
            <a:extLst>
              <a:ext uri="{FF2B5EF4-FFF2-40B4-BE49-F238E27FC236}">
                <a16:creationId xmlns:a16="http://schemas.microsoft.com/office/drawing/2014/main" id="{15D60210-5854-4A78-A120-7D6205E0F909}"/>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99635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855810" y="5287427"/>
            <a:ext cx="2914236" cy="261610"/>
          </a:xfrm>
          <a:prstGeom prst="rect">
            <a:avLst/>
          </a:prstGeom>
          <a:noFill/>
        </p:spPr>
        <p:txBody>
          <a:bodyPr wrap="square">
            <a:spAutoFit/>
          </a:bodyPr>
          <a:lstStyle/>
          <a:p>
            <a:r>
              <a:rPr lang="en-US" altLang="ja-JP" sz="1100" b="0" dirty="0">
                <a:solidFill>
                  <a:srgbClr val="FF0000"/>
                </a:solidFill>
              </a:rPr>
              <a:t>※Comments in May</a:t>
            </a:r>
            <a:r>
              <a:rPr lang="ja-JP" altLang="en-US" sz="1100" b="0" dirty="0">
                <a:solidFill>
                  <a:srgbClr val="FF0000"/>
                </a:solidFill>
              </a:rPr>
              <a:t> </a:t>
            </a:r>
            <a:r>
              <a:rPr lang="en-US" altLang="ja-JP" sz="1100" b="0" dirty="0">
                <a:solidFill>
                  <a:srgbClr val="FF0000"/>
                </a:solidFill>
              </a:rPr>
              <a:t>2021.</a:t>
            </a:r>
            <a:endParaRPr lang="ja-JP" altLang="en-US" sz="1100" dirty="0">
              <a:solidFill>
                <a:srgbClr val="FF0000"/>
              </a:solidFill>
            </a:endParaRPr>
          </a:p>
        </p:txBody>
      </p:sp>
    </p:spTree>
    <p:extLst>
      <p:ext uri="{BB962C8B-B14F-4D97-AF65-F5344CB8AC3E}">
        <p14:creationId xmlns:p14="http://schemas.microsoft.com/office/powerpoint/2010/main" val="501960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62D0FD9-CC6B-418C-9853-5662EC257BE8}"/>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310D112D-B3C5-4521-B491-CBA4073F6952}"/>
              </a:ext>
            </a:extLst>
          </p:cNvPr>
          <p:cNvSpPr>
            <a:spLocks noGrp="1"/>
          </p:cNvSpPr>
          <p:nvPr>
            <p:ph type="sldNum" idx="12"/>
          </p:nvPr>
        </p:nvSpPr>
        <p:spPr/>
        <p:txBody>
          <a:bodyPr/>
          <a:lstStyle/>
          <a:p>
            <a:fld id="{EA116F86-812A-4319-ABC4-0D99E5901A41}" type="slidenum">
              <a:rPr lang="ja-JP" altLang="en-US" smtClean="0"/>
              <a:pPr/>
              <a:t>7</a:t>
            </a:fld>
            <a:endParaRPr lang="ja-JP" altLang="en-US" dirty="0"/>
          </a:p>
        </p:txBody>
      </p:sp>
      <p:sp>
        <p:nvSpPr>
          <p:cNvPr id="6" name="正方形/長方形 5">
            <a:extLst>
              <a:ext uri="{FF2B5EF4-FFF2-40B4-BE49-F238E27FC236}">
                <a16:creationId xmlns:a16="http://schemas.microsoft.com/office/drawing/2014/main" id="{D82A9AD3-6DFA-45A2-95B5-DE5ABD64E1DB}"/>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052FC8FF-0176-4044-8699-80767CD27AD4}"/>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B09ED9CC-32CD-403B-9AB9-87FE3FC6E056}"/>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13" name="正方形/長方形 12">
            <a:extLst>
              <a:ext uri="{FF2B5EF4-FFF2-40B4-BE49-F238E27FC236}">
                <a16:creationId xmlns:a16="http://schemas.microsoft.com/office/drawing/2014/main" id="{3B6A8359-371A-4388-A143-410F158838C4}"/>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C5ABCDA3-08A6-4D45-BB7D-EBF1FF97D960}"/>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5" name="楕円 14">
            <a:extLst>
              <a:ext uri="{FF2B5EF4-FFF2-40B4-BE49-F238E27FC236}">
                <a16:creationId xmlns:a16="http://schemas.microsoft.com/office/drawing/2014/main" id="{4AA6134B-981B-4410-BABC-B7D9ACB996C2}"/>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0FD20670-09C2-4284-A3B1-4571856B11F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DC32291F-32D9-4523-9865-09D550AAEF11}"/>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20" name="正方形/長方形 19">
            <a:extLst>
              <a:ext uri="{FF2B5EF4-FFF2-40B4-BE49-F238E27FC236}">
                <a16:creationId xmlns:a16="http://schemas.microsoft.com/office/drawing/2014/main" id="{7BDA7398-9AE4-48EF-B004-22049611D302}"/>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2A1245CB-0E7A-460E-8EF9-324C0C7CEC75}"/>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25" name="直線コネクタ 24">
            <a:extLst>
              <a:ext uri="{FF2B5EF4-FFF2-40B4-BE49-F238E27FC236}">
                <a16:creationId xmlns:a16="http://schemas.microsoft.com/office/drawing/2014/main" id="{028B24C1-91FB-4083-A459-1490E460E380}"/>
              </a:ext>
            </a:extLst>
          </p:cNvPr>
          <p:cNvCxnSpPr>
            <a:stCxn id="6" idx="3"/>
            <a:endCxn id="11"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E404A1-F4C9-467E-883F-590FADC0EC98}"/>
              </a:ext>
            </a:extLst>
          </p:cNvPr>
          <p:cNvCxnSpPr>
            <a:stCxn id="11" idx="3"/>
            <a:endCxn id="12"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F7724B8-1889-4FE5-BE92-A1953BC0913F}"/>
              </a:ext>
            </a:extLst>
          </p:cNvPr>
          <p:cNvCxnSpPr>
            <a:cxnSpLocks/>
            <a:stCxn id="12" idx="3"/>
            <a:endCxn id="15"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655F52-9DBA-4428-8E39-005850422A12}"/>
              </a:ext>
            </a:extLst>
          </p:cNvPr>
          <p:cNvCxnSpPr>
            <a:stCxn id="17" idx="2"/>
            <a:endCxn id="15"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D60A715-9BA8-419F-A00F-08A92E26C96F}"/>
              </a:ext>
            </a:extLst>
          </p:cNvPr>
          <p:cNvCxnSpPr>
            <a:cxnSpLocks/>
            <a:stCxn id="13" idx="0"/>
            <a:endCxn id="15"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F5B612D-C20D-48F0-B0C7-E27F88E37EDA}"/>
              </a:ext>
            </a:extLst>
          </p:cNvPr>
          <p:cNvCxnSpPr>
            <a:cxnSpLocks/>
            <a:stCxn id="14" idx="0"/>
            <a:endCxn id="15"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019AFAF-2978-409F-9971-6BF2BC653C92}"/>
              </a:ext>
            </a:extLst>
          </p:cNvPr>
          <p:cNvCxnSpPr>
            <a:stCxn id="15" idx="6"/>
            <a:endCxn id="21"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88B2BB-8BDA-4B76-A51D-97211E33C296}"/>
              </a:ext>
            </a:extLst>
          </p:cNvPr>
          <p:cNvCxnSpPr>
            <a:stCxn id="21" idx="3"/>
            <a:endCxn id="20"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7A80D6A0-5605-4F99-84C5-CD61F316EE08}"/>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四角形: 角を丸くする 43">
            <a:extLst>
              <a:ext uri="{FF2B5EF4-FFF2-40B4-BE49-F238E27FC236}">
                <a16:creationId xmlns:a16="http://schemas.microsoft.com/office/drawing/2014/main" id="{7170340C-D0B3-431D-9D89-75130172620F}"/>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テキスト ボックス 46">
            <a:extLst>
              <a:ext uri="{FF2B5EF4-FFF2-40B4-BE49-F238E27FC236}">
                <a16:creationId xmlns:a16="http://schemas.microsoft.com/office/drawing/2014/main" id="{A2E4AC1D-AA92-483A-BF17-9430ADDC0E12}"/>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48" name="四角形: 角を丸くする 47">
            <a:extLst>
              <a:ext uri="{FF2B5EF4-FFF2-40B4-BE49-F238E27FC236}">
                <a16:creationId xmlns:a16="http://schemas.microsoft.com/office/drawing/2014/main" id="{B5C60508-0571-45E1-8448-DADBB8057C8A}"/>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四角形: 角を丸くする 48">
            <a:extLst>
              <a:ext uri="{FF2B5EF4-FFF2-40B4-BE49-F238E27FC236}">
                <a16:creationId xmlns:a16="http://schemas.microsoft.com/office/drawing/2014/main" id="{D63B3CB7-CD29-4336-80A3-26E8F64EFD2E}"/>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6B53A1CA-7B73-4E0B-866E-BC2FD7B7E762}"/>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2" name="直線矢印コネクタ 51">
            <a:extLst>
              <a:ext uri="{FF2B5EF4-FFF2-40B4-BE49-F238E27FC236}">
                <a16:creationId xmlns:a16="http://schemas.microsoft.com/office/drawing/2014/main" id="{C9ED0D28-276B-4D92-8C82-5600668D998A}"/>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DFD87DD7-E580-4E9D-8331-F0CE2020EE06}"/>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4" name="直線矢印コネクタ 53">
            <a:extLst>
              <a:ext uri="{FF2B5EF4-FFF2-40B4-BE49-F238E27FC236}">
                <a16:creationId xmlns:a16="http://schemas.microsoft.com/office/drawing/2014/main" id="{2446BB8A-8032-4005-997A-AE2B194FF6FD}"/>
              </a:ext>
            </a:extLst>
          </p:cNvPr>
          <p:cNvCxnSpPr>
            <a:cxnSpLocks/>
            <a:stCxn id="53"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28CFBD5-1C06-4759-BF50-956029F0B2A6}"/>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03DAEF2-F170-4875-8599-EE90321F7F9D}"/>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45" name="直線矢印コネクタ 44">
            <a:extLst>
              <a:ext uri="{FF2B5EF4-FFF2-40B4-BE49-F238E27FC236}">
                <a16:creationId xmlns:a16="http://schemas.microsoft.com/office/drawing/2014/main" id="{95A93735-2623-483E-BC42-A82F9EAB7735}"/>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394E035-B357-443D-89A3-089C30BBAB59}"/>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18" name="フッター プレースホルダー 17">
            <a:extLst>
              <a:ext uri="{FF2B5EF4-FFF2-40B4-BE49-F238E27FC236}">
                <a16:creationId xmlns:a16="http://schemas.microsoft.com/office/drawing/2014/main" id="{BBE5D20E-2253-4528-BBB0-244D24135862}"/>
              </a:ext>
            </a:extLst>
          </p:cNvPr>
          <p:cNvSpPr>
            <a:spLocks noGrp="1"/>
          </p:cNvSpPr>
          <p:nvPr>
            <p:ph type="ftr" idx="11"/>
          </p:nvPr>
        </p:nvSpPr>
        <p:spPr/>
        <p:txBody>
          <a:bodyPr/>
          <a:lstStyle/>
          <a:p>
            <a:r>
              <a:rPr lang="en-US"/>
              <a:t>T.Kobayashi, M.Kim, M. Hernandez, R.Kohno (YNU/YRP-IAI)</a:t>
            </a:r>
            <a:endParaRPr lang="en-US" dirty="0"/>
          </a:p>
        </p:txBody>
      </p:sp>
      <p:sp>
        <p:nvSpPr>
          <p:cNvPr id="46" name="テキスト ボックス 45">
            <a:extLst>
              <a:ext uri="{FF2B5EF4-FFF2-40B4-BE49-F238E27FC236}">
                <a16:creationId xmlns:a16="http://schemas.microsoft.com/office/drawing/2014/main" id="{98ADC45B-5683-4E9E-9C20-A5FC302F6910}"/>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7" name="正方形/長方形 12">
            <a:extLst>
              <a:ext uri="{FF2B5EF4-FFF2-40B4-BE49-F238E27FC236}">
                <a16:creationId xmlns:a16="http://schemas.microsoft.com/office/drawing/2014/main" id="{04B49852-6921-45A4-BD58-BE6CE9864BEA}"/>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05240E26-77F6-4D31-8BBF-164F96CC56B2}"/>
              </a:ext>
            </a:extLst>
          </p:cNvPr>
          <p:cNvCxnSpPr>
            <a:cxnSpLocks/>
            <a:endCxn id="15"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934DAA3-6F5A-4F1C-9D7C-BDA5814372F8}"/>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137096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September 2021</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8</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September 2021</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9221</TotalTime>
  <Words>3136</Words>
  <Application>Microsoft Office PowerPoint</Application>
  <PresentationFormat>画面に合わせる (4:3)</PresentationFormat>
  <Paragraphs>535</Paragraphs>
  <Slides>24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HGSｺﾞｼｯｸE</vt:lpstr>
      <vt:lpstr>TimesNewRomanPS-BoldMT</vt:lpstr>
      <vt:lpstr>Times-Roman</vt:lpstr>
      <vt:lpstr>游ゴシック</vt:lpstr>
      <vt:lpstr>Arial</vt:lpstr>
      <vt:lpstr>Times New Roman</vt:lpstr>
      <vt:lpstr>Wingdings</vt:lpstr>
      <vt:lpstr>Default Design</vt:lpstr>
      <vt:lpstr>PowerPoint プレゼンテーション</vt:lpstr>
      <vt:lpstr>Summary of Channel and Environmental Modeling Activities for BANs on TG15.6a </vt:lpstr>
      <vt:lpstr>PowerPoint プレゼンテーション</vt:lpstr>
      <vt:lpstr>Channel models and scenarios in IEEE802.15.6-2012</vt:lpstr>
      <vt:lpstr>Classification of Channel and Environment Models for Human and Vehicle Body Area Networks (HBAN&amp;VBAN)</vt:lpstr>
      <vt:lpstr>Channel and Environmental Models</vt:lpstr>
      <vt:lpstr>PowerPoint プレゼンテーション</vt:lpstr>
      <vt:lpstr>Environment Model in Vehicle</vt:lpstr>
      <vt:lpstr>Engine/Motor Room Environment</vt:lpstr>
      <vt:lpstr>Environment models that can be applicable against different type of vehicles</vt:lpstr>
      <vt:lpstr>PowerPoint プレゼンテーション</vt:lpstr>
      <vt:lpstr>Use cases</vt:lpstr>
      <vt:lpstr>Use cases</vt:lpstr>
      <vt:lpstr>Models between VBAN and HBAN</vt:lpstr>
      <vt:lpstr>Channel and Environmental models between VBAN and HBAN</vt:lpstr>
      <vt:lpstr>Scenario 3</vt:lpstr>
      <vt:lpstr>Scenario 3’ for BUS</vt:lpstr>
      <vt:lpstr>Scenario 4</vt:lpstr>
      <vt:lpstr>Scenario 5</vt:lpstr>
      <vt:lpstr>Dynamic Channel Models Situations</vt:lpstr>
      <vt:lpstr>Dynamic on-body channel modeling</vt:lpstr>
      <vt:lpstr>Dynamic off-body channel modeling</vt:lpstr>
      <vt:lpstr>Summary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363</cp:revision>
  <dcterms:created xsi:type="dcterms:W3CDTF">2021-04-23T05:27:11Z</dcterms:created>
  <dcterms:modified xsi:type="dcterms:W3CDTF">2022-01-25T15:36:18Z</dcterms:modified>
</cp:coreProperties>
</file>