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9"/>
  </p:notesMasterIdLst>
  <p:handoutMasterIdLst>
    <p:handoutMasterId r:id="rId10"/>
  </p:handoutMasterIdLst>
  <p:sldIdLst>
    <p:sldId id="259" r:id="rId2"/>
    <p:sldId id="1021" r:id="rId3"/>
    <p:sldId id="1022" r:id="rId4"/>
    <p:sldId id="990" r:id="rId5"/>
    <p:sldId id="1017" r:id="rId6"/>
    <p:sldId id="1023" r:id="rId7"/>
    <p:sldId id="965" r:id="rId8"/>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7410" autoAdjust="0"/>
    <p:restoredTop sz="96869" autoAdjust="0"/>
  </p:normalViewPr>
  <p:slideViewPr>
    <p:cSldViewPr>
      <p:cViewPr varScale="1">
        <p:scale>
          <a:sx n="106" d="100"/>
          <a:sy n="106" d="100"/>
        </p:scale>
        <p:origin x="126" y="85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January_2022</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840842"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doc.:IEEE802.15-22-00027r2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January_2022</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2/15-22-0084-00-016t-802-16t-system-description-document.docx" TargetMode="External"/><Relationship Id="rId2" Type="http://schemas.openxmlformats.org/officeDocument/2006/relationships/hyperlink" Target="https://mentor.ieee.org/802.15/dcn/22/15-22-0033-00-016t-802-16t-system-requirements-documen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5/dcn/22/15-22-0081-01-016t-example-draft-amendment-for-16t.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January 2022 Interim Closing Report</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2022-01-25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38C8AF-295E-4140-BC5F-58C9288FD175}"/>
              </a:ext>
            </a:extLst>
          </p:cNvPr>
          <p:cNvSpPr>
            <a:spLocks noGrp="1"/>
          </p:cNvSpPr>
          <p:nvPr>
            <p:ph type="title"/>
          </p:nvPr>
        </p:nvSpPr>
        <p:spPr/>
        <p:txBody>
          <a:bodyPr/>
          <a:lstStyle/>
          <a:p>
            <a:r>
              <a:rPr lang="en-US" dirty="0"/>
              <a:t>January Interim Meeting Plan</a:t>
            </a:r>
          </a:p>
        </p:txBody>
      </p:sp>
      <p:sp>
        <p:nvSpPr>
          <p:cNvPr id="5" name="Content Placeholder 4">
            <a:extLst>
              <a:ext uri="{FF2B5EF4-FFF2-40B4-BE49-F238E27FC236}">
                <a16:creationId xmlns:a16="http://schemas.microsoft.com/office/drawing/2014/main" id="{34FB552E-47A7-41E4-B860-2007F5385E02}"/>
              </a:ext>
            </a:extLst>
          </p:cNvPr>
          <p:cNvSpPr>
            <a:spLocks noGrp="1"/>
          </p:cNvSpPr>
          <p:nvPr>
            <p:ph idx="1"/>
          </p:nvPr>
        </p:nvSpPr>
        <p:spPr>
          <a:xfrm>
            <a:off x="838200" y="1825625"/>
            <a:ext cx="10515600" cy="4667250"/>
          </a:xfrm>
        </p:spPr>
        <p:txBody>
          <a:bodyPr>
            <a:normAutofit/>
          </a:bodyPr>
          <a:lstStyle/>
          <a:p>
            <a:r>
              <a:rPr lang="en-US" sz="2400" b="1" dirty="0">
                <a:effectLst/>
                <a:latin typeface="Arial" panose="020B0604020202020204" pitchFamily="34" charset="0"/>
                <a:ea typeface="Calibri" panose="020F0502020204030204" pitchFamily="34" charset="0"/>
              </a:rPr>
              <a:t>January 18</a:t>
            </a:r>
            <a:r>
              <a:rPr lang="en-US" sz="2400" b="1" baseline="30000" dirty="0">
                <a:effectLst/>
                <a:latin typeface="Arial" panose="020B0604020202020204" pitchFamily="34" charset="0"/>
                <a:ea typeface="Calibri" panose="020F0502020204030204" pitchFamily="34" charset="0"/>
              </a:rPr>
              <a:t>th</a:t>
            </a:r>
            <a:r>
              <a:rPr lang="en-US" sz="2400" b="1" dirty="0">
                <a:effectLst/>
                <a:latin typeface="Arial" panose="020B0604020202020204" pitchFamily="34" charset="0"/>
                <a:ea typeface="Calibri" panose="020F0502020204030204" pitchFamily="34" charset="0"/>
              </a:rPr>
              <a:t> Meeting     PM1 	1pm ET</a:t>
            </a:r>
          </a:p>
          <a:p>
            <a:endParaRPr lang="en-US" sz="2400" dirty="0">
              <a:latin typeface="Arial" panose="020B0604020202020204" pitchFamily="34" charset="0"/>
              <a:ea typeface="Calibri" panose="020F0502020204030204" pitchFamily="34" charset="0"/>
            </a:endParaRPr>
          </a:p>
          <a:p>
            <a:r>
              <a:rPr lang="en-US" sz="2400" b="1" dirty="0">
                <a:latin typeface="Arial" panose="020B0604020202020204" pitchFamily="34" charset="0"/>
                <a:ea typeface="Calibri" panose="020F0502020204030204" pitchFamily="34" charset="0"/>
              </a:rPr>
              <a:t>January 24</a:t>
            </a:r>
            <a:r>
              <a:rPr lang="en-US" sz="2400" b="1" baseline="30000" dirty="0">
                <a:latin typeface="Arial" panose="020B0604020202020204" pitchFamily="34" charset="0"/>
                <a:ea typeface="Calibri" panose="020F0502020204030204" pitchFamily="34" charset="0"/>
              </a:rPr>
              <a:t>th</a:t>
            </a:r>
            <a:r>
              <a:rPr lang="en-US" sz="2400" b="1" dirty="0">
                <a:latin typeface="Arial" panose="020B0604020202020204" pitchFamily="34" charset="0"/>
                <a:ea typeface="Calibri" panose="020F0502020204030204" pitchFamily="34" charset="0"/>
              </a:rPr>
              <a:t> Meeting   PM2 	3pm ET</a:t>
            </a:r>
          </a:p>
          <a:p>
            <a:endParaRPr lang="en-US" sz="1800" b="1" dirty="0">
              <a:latin typeface="Arial" panose="020B0604020202020204" pitchFamily="34" charset="0"/>
              <a:ea typeface="Calibri" panose="020F0502020204030204" pitchFamily="34" charset="0"/>
            </a:endParaRPr>
          </a:p>
        </p:txBody>
      </p:sp>
      <p:sp>
        <p:nvSpPr>
          <p:cNvPr id="2" name="Footer Placeholder 1">
            <a:extLst>
              <a:ext uri="{FF2B5EF4-FFF2-40B4-BE49-F238E27FC236}">
                <a16:creationId xmlns:a16="http://schemas.microsoft.com/office/drawing/2014/main" id="{3FFFC527-9B00-4BFB-A625-2A5F20F2802C}"/>
              </a:ext>
            </a:extLst>
          </p:cNvPr>
          <p:cNvSpPr>
            <a:spLocks noGrp="1"/>
          </p:cNvSpPr>
          <p:nvPr>
            <p:ph type="ftr" sz="quarter" idx="11"/>
          </p:nvPr>
        </p:nvSpPr>
        <p:spPr/>
        <p:txBody>
          <a:bodyPr/>
          <a:lstStyle/>
          <a:p>
            <a:r>
              <a:rPr lang="en-US"/>
              <a:t>Tim Godfrey, EPRI</a:t>
            </a:r>
          </a:p>
        </p:txBody>
      </p:sp>
      <p:sp>
        <p:nvSpPr>
          <p:cNvPr id="3" name="Slide Number Placeholder 2">
            <a:extLst>
              <a:ext uri="{FF2B5EF4-FFF2-40B4-BE49-F238E27FC236}">
                <a16:creationId xmlns:a16="http://schemas.microsoft.com/office/drawing/2014/main" id="{E0182A84-BC1F-44C8-AF6C-14EECF97DD68}"/>
              </a:ext>
            </a:extLst>
          </p:cNvPr>
          <p:cNvSpPr>
            <a:spLocks noGrp="1"/>
          </p:cNvSpPr>
          <p:nvPr>
            <p:ph type="sldNum" sz="quarter" idx="12"/>
          </p:nvPr>
        </p:nvSpPr>
        <p:spPr/>
        <p:txBody>
          <a:bodyPr/>
          <a:lstStyle/>
          <a:p>
            <a:fld id="{20092462-9859-4223-AEDC-0764803AB50E}" type="slidenum">
              <a:rPr lang="en-US" smtClean="0"/>
              <a:pPr/>
              <a:t>2</a:t>
            </a:fld>
            <a:endParaRPr lang="en-US" dirty="0"/>
          </a:p>
        </p:txBody>
      </p:sp>
    </p:spTree>
    <p:extLst>
      <p:ext uri="{BB962C8B-B14F-4D97-AF65-F5344CB8AC3E}">
        <p14:creationId xmlns:p14="http://schemas.microsoft.com/office/powerpoint/2010/main" val="1634164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4451A-3C3D-4F0B-B57B-849D23548168}"/>
              </a:ext>
            </a:extLst>
          </p:cNvPr>
          <p:cNvSpPr>
            <a:spLocks noGrp="1"/>
          </p:cNvSpPr>
          <p:nvPr>
            <p:ph type="title"/>
          </p:nvPr>
        </p:nvSpPr>
        <p:spPr/>
        <p:txBody>
          <a:bodyPr/>
          <a:lstStyle/>
          <a:p>
            <a:r>
              <a:rPr lang="en-US" dirty="0"/>
              <a:t>Goals for Meeting</a:t>
            </a:r>
          </a:p>
        </p:txBody>
      </p:sp>
      <p:sp>
        <p:nvSpPr>
          <p:cNvPr id="3" name="Content Placeholder 2">
            <a:extLst>
              <a:ext uri="{FF2B5EF4-FFF2-40B4-BE49-F238E27FC236}">
                <a16:creationId xmlns:a16="http://schemas.microsoft.com/office/drawing/2014/main" id="{05886316-B5C5-4651-BECA-01CA9CA88EAD}"/>
              </a:ext>
            </a:extLst>
          </p:cNvPr>
          <p:cNvSpPr>
            <a:spLocks noGrp="1"/>
          </p:cNvSpPr>
          <p:nvPr>
            <p:ph idx="1"/>
          </p:nvPr>
        </p:nvSpPr>
        <p:spPr/>
        <p:txBody>
          <a:bodyPr/>
          <a:lstStyle/>
          <a:p>
            <a:r>
              <a:rPr lang="en-US" dirty="0"/>
              <a:t>Conclude discussion on Peer-to-Peer </a:t>
            </a:r>
          </a:p>
          <a:p>
            <a:r>
              <a:rPr lang="en-US" dirty="0"/>
              <a:t>SRD Update and Approval</a:t>
            </a:r>
          </a:p>
          <a:p>
            <a:r>
              <a:rPr lang="en-US" dirty="0"/>
              <a:t>SDD Update and Approval</a:t>
            </a:r>
          </a:p>
          <a:p>
            <a:r>
              <a:rPr lang="en-US" dirty="0"/>
              <a:t>Initiate Draft Development</a:t>
            </a:r>
          </a:p>
          <a:p>
            <a:endParaRPr lang="en-US" dirty="0"/>
          </a:p>
        </p:txBody>
      </p:sp>
      <p:sp>
        <p:nvSpPr>
          <p:cNvPr id="4" name="Date Placeholder 3">
            <a:extLst>
              <a:ext uri="{FF2B5EF4-FFF2-40B4-BE49-F238E27FC236}">
                <a16:creationId xmlns:a16="http://schemas.microsoft.com/office/drawing/2014/main" id="{6BE63A3E-B99D-4995-AAF6-82BBFCE41A05}"/>
              </a:ext>
            </a:extLst>
          </p:cNvPr>
          <p:cNvSpPr>
            <a:spLocks noGrp="1"/>
          </p:cNvSpPr>
          <p:nvPr>
            <p:ph type="dt" sz="half" idx="10"/>
          </p:nvPr>
        </p:nvSpPr>
        <p:spPr/>
        <p:txBody>
          <a:bodyPr/>
          <a:lstStyle/>
          <a:p>
            <a:r>
              <a:rPr lang="en-US"/>
              <a:t>January_2022</a:t>
            </a:r>
            <a:endParaRPr lang="en-US" dirty="0"/>
          </a:p>
        </p:txBody>
      </p:sp>
      <p:sp>
        <p:nvSpPr>
          <p:cNvPr id="5" name="Footer Placeholder 4">
            <a:extLst>
              <a:ext uri="{FF2B5EF4-FFF2-40B4-BE49-F238E27FC236}">
                <a16:creationId xmlns:a16="http://schemas.microsoft.com/office/drawing/2014/main" id="{3369798D-FB1F-4536-A7DD-6C72039C40EF}"/>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5F6AA4-B90E-4F0A-8479-1F01875CB5C1}"/>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Tree>
    <p:extLst>
      <p:ext uri="{BB962C8B-B14F-4D97-AF65-F5344CB8AC3E}">
        <p14:creationId xmlns:p14="http://schemas.microsoft.com/office/powerpoint/2010/main" val="3224310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January</a:t>
            </a:r>
          </a:p>
        </p:txBody>
      </p:sp>
      <p:graphicFrame>
        <p:nvGraphicFramePr>
          <p:cNvPr id="3" name="Table 2">
            <a:extLst>
              <a:ext uri="{FF2B5EF4-FFF2-40B4-BE49-F238E27FC236}">
                <a16:creationId xmlns:a16="http://schemas.microsoft.com/office/drawing/2014/main" id="{0C97018D-13C4-4C12-8EF6-3BD9CF6E39AD}"/>
              </a:ext>
            </a:extLst>
          </p:cNvPr>
          <p:cNvGraphicFramePr>
            <a:graphicFrameLocks noGrp="1"/>
          </p:cNvGraphicFramePr>
          <p:nvPr/>
        </p:nvGraphicFramePr>
        <p:xfrm>
          <a:off x="1386689" y="2865174"/>
          <a:ext cx="10515603" cy="914400"/>
        </p:xfrm>
        <a:graphic>
          <a:graphicData uri="http://schemas.openxmlformats.org/drawingml/2006/table">
            <a:tbl>
              <a:tblPr/>
              <a:tblGrid>
                <a:gridCol w="1502229">
                  <a:extLst>
                    <a:ext uri="{9D8B030D-6E8A-4147-A177-3AD203B41FA5}">
                      <a16:colId xmlns:a16="http://schemas.microsoft.com/office/drawing/2014/main" val="2668355323"/>
                    </a:ext>
                  </a:extLst>
                </a:gridCol>
                <a:gridCol w="1502229">
                  <a:extLst>
                    <a:ext uri="{9D8B030D-6E8A-4147-A177-3AD203B41FA5}">
                      <a16:colId xmlns:a16="http://schemas.microsoft.com/office/drawing/2014/main" val="3718217414"/>
                    </a:ext>
                  </a:extLst>
                </a:gridCol>
                <a:gridCol w="1502229">
                  <a:extLst>
                    <a:ext uri="{9D8B030D-6E8A-4147-A177-3AD203B41FA5}">
                      <a16:colId xmlns:a16="http://schemas.microsoft.com/office/drawing/2014/main" val="23123839"/>
                    </a:ext>
                  </a:extLst>
                </a:gridCol>
                <a:gridCol w="1502229">
                  <a:extLst>
                    <a:ext uri="{9D8B030D-6E8A-4147-A177-3AD203B41FA5}">
                      <a16:colId xmlns:a16="http://schemas.microsoft.com/office/drawing/2014/main" val="1825776270"/>
                    </a:ext>
                  </a:extLst>
                </a:gridCol>
                <a:gridCol w="1502229">
                  <a:extLst>
                    <a:ext uri="{9D8B030D-6E8A-4147-A177-3AD203B41FA5}">
                      <a16:colId xmlns:a16="http://schemas.microsoft.com/office/drawing/2014/main" val="719855856"/>
                    </a:ext>
                  </a:extLst>
                </a:gridCol>
                <a:gridCol w="1502229">
                  <a:extLst>
                    <a:ext uri="{9D8B030D-6E8A-4147-A177-3AD203B41FA5}">
                      <a16:colId xmlns:a16="http://schemas.microsoft.com/office/drawing/2014/main" val="2378284656"/>
                    </a:ext>
                  </a:extLst>
                </a:gridCol>
                <a:gridCol w="1502229">
                  <a:extLst>
                    <a:ext uri="{9D8B030D-6E8A-4147-A177-3AD203B41FA5}">
                      <a16:colId xmlns:a16="http://schemas.microsoft.com/office/drawing/2014/main" val="560322466"/>
                    </a:ext>
                  </a:extLst>
                </a:gridCol>
              </a:tblGrid>
              <a:tr h="914400">
                <a:tc>
                  <a:txBody>
                    <a:bodyPr/>
                    <a:lstStyle/>
                    <a:p>
                      <a:r>
                        <a:rPr lang="en-US" sz="1800"/>
                        <a:t>17-Jan-2022 ET</a:t>
                      </a:r>
                    </a:p>
                  </a:txBody>
                  <a:tcPr anchor="ctr">
                    <a:lnL>
                      <a:noFill/>
                    </a:lnL>
                    <a:lnR>
                      <a:noFill/>
                    </a:lnR>
                    <a:lnT>
                      <a:noFill/>
                    </a:lnT>
                    <a:lnB>
                      <a:noFill/>
                    </a:lnB>
                  </a:tcPr>
                </a:tc>
                <a:tc>
                  <a:txBody>
                    <a:bodyPr/>
                    <a:lstStyle/>
                    <a:p>
                      <a:r>
                        <a:rPr lang="en-US" sz="1800" dirty="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dirty="0"/>
                        <a:t>11</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01240550"/>
                  </a:ext>
                </a:extLst>
              </a:tr>
            </a:tbl>
          </a:graphicData>
        </a:graphic>
      </p:graphicFrame>
      <p:graphicFrame>
        <p:nvGraphicFramePr>
          <p:cNvPr id="4" name="Table 3">
            <a:extLst>
              <a:ext uri="{FF2B5EF4-FFF2-40B4-BE49-F238E27FC236}">
                <a16:creationId xmlns:a16="http://schemas.microsoft.com/office/drawing/2014/main" id="{08ECA60A-9B06-44E9-B3D8-80D7899FDC42}"/>
              </a:ext>
            </a:extLst>
          </p:cNvPr>
          <p:cNvGraphicFramePr>
            <a:graphicFrameLocks noGrp="1"/>
          </p:cNvGraphicFramePr>
          <p:nvPr/>
        </p:nvGraphicFramePr>
        <p:xfrm>
          <a:off x="1371600" y="1752600"/>
          <a:ext cx="10515603" cy="914400"/>
        </p:xfrm>
        <a:graphic>
          <a:graphicData uri="http://schemas.openxmlformats.org/drawingml/2006/table">
            <a:tbl>
              <a:tblPr/>
              <a:tblGrid>
                <a:gridCol w="1502229">
                  <a:extLst>
                    <a:ext uri="{9D8B030D-6E8A-4147-A177-3AD203B41FA5}">
                      <a16:colId xmlns:a16="http://schemas.microsoft.com/office/drawing/2014/main" val="467095581"/>
                    </a:ext>
                  </a:extLst>
                </a:gridCol>
                <a:gridCol w="1502229">
                  <a:extLst>
                    <a:ext uri="{9D8B030D-6E8A-4147-A177-3AD203B41FA5}">
                      <a16:colId xmlns:a16="http://schemas.microsoft.com/office/drawing/2014/main" val="3052625917"/>
                    </a:ext>
                  </a:extLst>
                </a:gridCol>
                <a:gridCol w="1502229">
                  <a:extLst>
                    <a:ext uri="{9D8B030D-6E8A-4147-A177-3AD203B41FA5}">
                      <a16:colId xmlns:a16="http://schemas.microsoft.com/office/drawing/2014/main" val="486389710"/>
                    </a:ext>
                  </a:extLst>
                </a:gridCol>
                <a:gridCol w="1502229">
                  <a:extLst>
                    <a:ext uri="{9D8B030D-6E8A-4147-A177-3AD203B41FA5}">
                      <a16:colId xmlns:a16="http://schemas.microsoft.com/office/drawing/2014/main" val="3277745467"/>
                    </a:ext>
                  </a:extLst>
                </a:gridCol>
                <a:gridCol w="1502229">
                  <a:extLst>
                    <a:ext uri="{9D8B030D-6E8A-4147-A177-3AD203B41FA5}">
                      <a16:colId xmlns:a16="http://schemas.microsoft.com/office/drawing/2014/main" val="1322904957"/>
                    </a:ext>
                  </a:extLst>
                </a:gridCol>
                <a:gridCol w="1502229">
                  <a:extLst>
                    <a:ext uri="{9D8B030D-6E8A-4147-A177-3AD203B41FA5}">
                      <a16:colId xmlns:a16="http://schemas.microsoft.com/office/drawing/2014/main" val="1273705177"/>
                    </a:ext>
                  </a:extLst>
                </a:gridCol>
                <a:gridCol w="1502229">
                  <a:extLst>
                    <a:ext uri="{9D8B030D-6E8A-4147-A177-3AD203B41FA5}">
                      <a16:colId xmlns:a16="http://schemas.microsoft.com/office/drawing/2014/main" val="4213814787"/>
                    </a:ext>
                  </a:extLst>
                </a:gridCol>
              </a:tblGrid>
              <a:tr h="914400">
                <a:tc>
                  <a:txBody>
                    <a:bodyPr/>
                    <a:lstStyle/>
                    <a:p>
                      <a:r>
                        <a:rPr lang="en-US" sz="1800" dirty="0"/>
                        <a:t>7-Jan-2022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97</a:t>
                      </a:r>
                    </a:p>
                  </a:txBody>
                  <a:tcPr anchor="ctr">
                    <a:lnL>
                      <a:noFill/>
                    </a:lnL>
                    <a:lnR>
                      <a:noFill/>
                    </a:lnR>
                    <a:lnT>
                      <a:noFill/>
                    </a:lnT>
                    <a:lnB>
                      <a:noFill/>
                    </a:lnB>
                  </a:tcPr>
                </a:tc>
                <a:tc>
                  <a:txBody>
                    <a:bodyPr/>
                    <a:lstStyle/>
                    <a:p>
                      <a:r>
                        <a:rPr lang="en-US" sz="1800"/>
                        <a:t>17</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2836424021"/>
                  </a:ext>
                </a:extLst>
              </a:tr>
            </a:tbl>
          </a:graphicData>
        </a:graphic>
      </p:graphicFrame>
      <p:graphicFrame>
        <p:nvGraphicFramePr>
          <p:cNvPr id="5" name="Table 4">
            <a:extLst>
              <a:ext uri="{FF2B5EF4-FFF2-40B4-BE49-F238E27FC236}">
                <a16:creationId xmlns:a16="http://schemas.microsoft.com/office/drawing/2014/main" id="{D1B68001-A7AC-48B4-B076-206A638C6B87}"/>
              </a:ext>
            </a:extLst>
          </p:cNvPr>
          <p:cNvGraphicFramePr>
            <a:graphicFrameLocks noGrp="1"/>
          </p:cNvGraphicFramePr>
          <p:nvPr/>
        </p:nvGraphicFramePr>
        <p:xfrm>
          <a:off x="1404040" y="5332412"/>
          <a:ext cx="10515603" cy="914400"/>
        </p:xfrm>
        <a:graphic>
          <a:graphicData uri="http://schemas.openxmlformats.org/drawingml/2006/table">
            <a:tbl>
              <a:tblPr/>
              <a:tblGrid>
                <a:gridCol w="1502229">
                  <a:extLst>
                    <a:ext uri="{9D8B030D-6E8A-4147-A177-3AD203B41FA5}">
                      <a16:colId xmlns:a16="http://schemas.microsoft.com/office/drawing/2014/main" val="18803470"/>
                    </a:ext>
                  </a:extLst>
                </a:gridCol>
                <a:gridCol w="1502229">
                  <a:extLst>
                    <a:ext uri="{9D8B030D-6E8A-4147-A177-3AD203B41FA5}">
                      <a16:colId xmlns:a16="http://schemas.microsoft.com/office/drawing/2014/main" val="2609308917"/>
                    </a:ext>
                  </a:extLst>
                </a:gridCol>
                <a:gridCol w="1502229">
                  <a:extLst>
                    <a:ext uri="{9D8B030D-6E8A-4147-A177-3AD203B41FA5}">
                      <a16:colId xmlns:a16="http://schemas.microsoft.com/office/drawing/2014/main" val="2230938225"/>
                    </a:ext>
                  </a:extLst>
                </a:gridCol>
                <a:gridCol w="1502229">
                  <a:extLst>
                    <a:ext uri="{9D8B030D-6E8A-4147-A177-3AD203B41FA5}">
                      <a16:colId xmlns:a16="http://schemas.microsoft.com/office/drawing/2014/main" val="3213709435"/>
                    </a:ext>
                  </a:extLst>
                </a:gridCol>
                <a:gridCol w="1502229">
                  <a:extLst>
                    <a:ext uri="{9D8B030D-6E8A-4147-A177-3AD203B41FA5}">
                      <a16:colId xmlns:a16="http://schemas.microsoft.com/office/drawing/2014/main" val="2858394203"/>
                    </a:ext>
                  </a:extLst>
                </a:gridCol>
                <a:gridCol w="1502229">
                  <a:extLst>
                    <a:ext uri="{9D8B030D-6E8A-4147-A177-3AD203B41FA5}">
                      <a16:colId xmlns:a16="http://schemas.microsoft.com/office/drawing/2014/main" val="1927070649"/>
                    </a:ext>
                  </a:extLst>
                </a:gridCol>
                <a:gridCol w="1502229">
                  <a:extLst>
                    <a:ext uri="{9D8B030D-6E8A-4147-A177-3AD203B41FA5}">
                      <a16:colId xmlns:a16="http://schemas.microsoft.com/office/drawing/2014/main" val="1008365367"/>
                    </a:ext>
                  </a:extLst>
                </a:gridCol>
              </a:tblGrid>
              <a:tr h="914400">
                <a:tc>
                  <a:txBody>
                    <a:bodyPr/>
                    <a:lstStyle/>
                    <a:p>
                      <a:r>
                        <a:rPr lang="en-US" sz="1800"/>
                        <a:t>24-Jan-2022 ET</a:t>
                      </a:r>
                    </a:p>
                  </a:txBody>
                  <a:tcPr anchor="ctr">
                    <a:lnL>
                      <a:noFill/>
                    </a:lnL>
                    <a:lnR>
                      <a:noFill/>
                    </a:lnR>
                    <a:lnT>
                      <a:noFill/>
                    </a:lnT>
                    <a:lnB>
                      <a:noFill/>
                    </a:lnB>
                  </a:tcPr>
                </a:tc>
                <a:tc>
                  <a:txBody>
                    <a:bodyPr/>
                    <a:lstStyle/>
                    <a:p>
                      <a:r>
                        <a:rPr lang="en-US" sz="1800"/>
                        <a:t>2022</a:t>
                      </a:r>
                    </a:p>
                  </a:txBody>
                  <a:tcPr anchor="ctr">
                    <a:lnL>
                      <a:noFill/>
                    </a:lnL>
                    <a:lnR>
                      <a:noFill/>
                    </a:lnR>
                    <a:lnT>
                      <a:noFill/>
                    </a:lnT>
                    <a:lnB>
                      <a:noFill/>
                    </a:lnB>
                  </a:tcPr>
                </a:tc>
                <a:tc>
                  <a:txBody>
                    <a:bodyPr/>
                    <a:lstStyle/>
                    <a:p>
                      <a:r>
                        <a:rPr lang="en-US" sz="1800"/>
                        <a:t>81</a:t>
                      </a:r>
                    </a:p>
                  </a:txBody>
                  <a:tcPr anchor="ctr">
                    <a:lnL>
                      <a:noFill/>
                    </a:lnL>
                    <a:lnR>
                      <a:noFill/>
                    </a:lnR>
                    <a:lnT>
                      <a:noFill/>
                    </a:lnT>
                    <a:lnB>
                      <a:noFill/>
                    </a:lnB>
                  </a:tcPr>
                </a:tc>
                <a:tc>
                  <a:txBody>
                    <a:bodyPr/>
                    <a:lstStyle/>
                    <a:p>
                      <a:r>
                        <a:rPr lang="en-US" sz="1800"/>
                        <a:t>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Example Draft Amendment for 16t</a:t>
                      </a:r>
                    </a:p>
                  </a:txBody>
                  <a:tcPr anchor="ctr">
                    <a:lnL>
                      <a:noFill/>
                    </a:lnL>
                    <a:lnR>
                      <a:noFill/>
                    </a:lnR>
                    <a:lnT>
                      <a:noFill/>
                    </a:lnT>
                    <a:lnB>
                      <a:noFill/>
                    </a:lnB>
                  </a:tcPr>
                </a:tc>
                <a:tc>
                  <a:txBody>
                    <a:bodyPr/>
                    <a:lstStyle/>
                    <a:p>
                      <a:r>
                        <a:rPr lang="en-US" sz="1800" dirty="0"/>
                        <a:t>Harry Bims (Technical Editor)</a:t>
                      </a:r>
                    </a:p>
                  </a:txBody>
                  <a:tcPr anchor="ctr">
                    <a:lnL>
                      <a:noFill/>
                    </a:lnL>
                    <a:lnR>
                      <a:noFill/>
                    </a:lnR>
                    <a:lnT>
                      <a:noFill/>
                    </a:lnT>
                    <a:lnB>
                      <a:noFill/>
                    </a:lnB>
                  </a:tcPr>
                </a:tc>
                <a:extLst>
                  <a:ext uri="{0D108BD9-81ED-4DB2-BD59-A6C34878D82A}">
                    <a16:rowId xmlns:a16="http://schemas.microsoft.com/office/drawing/2014/main" val="2563444720"/>
                  </a:ext>
                </a:extLst>
              </a:tr>
            </a:tbl>
          </a:graphicData>
        </a:graphic>
      </p:graphicFrame>
      <p:graphicFrame>
        <p:nvGraphicFramePr>
          <p:cNvPr id="6" name="Table 5">
            <a:extLst>
              <a:ext uri="{FF2B5EF4-FFF2-40B4-BE49-F238E27FC236}">
                <a16:creationId xmlns:a16="http://schemas.microsoft.com/office/drawing/2014/main" id="{C6F62265-305A-4CE8-BF5F-9625BCB67E45}"/>
              </a:ext>
            </a:extLst>
          </p:cNvPr>
          <p:cNvGraphicFramePr>
            <a:graphicFrameLocks noGrp="1"/>
          </p:cNvGraphicFramePr>
          <p:nvPr/>
        </p:nvGraphicFramePr>
        <p:xfrm>
          <a:off x="1376125" y="4208859"/>
          <a:ext cx="10515603" cy="914400"/>
        </p:xfrm>
        <a:graphic>
          <a:graphicData uri="http://schemas.openxmlformats.org/drawingml/2006/table">
            <a:tbl>
              <a:tblPr/>
              <a:tblGrid>
                <a:gridCol w="1502229">
                  <a:extLst>
                    <a:ext uri="{9D8B030D-6E8A-4147-A177-3AD203B41FA5}">
                      <a16:colId xmlns:a16="http://schemas.microsoft.com/office/drawing/2014/main" val="3709414210"/>
                    </a:ext>
                  </a:extLst>
                </a:gridCol>
                <a:gridCol w="1502229">
                  <a:extLst>
                    <a:ext uri="{9D8B030D-6E8A-4147-A177-3AD203B41FA5}">
                      <a16:colId xmlns:a16="http://schemas.microsoft.com/office/drawing/2014/main" val="4149881199"/>
                    </a:ext>
                  </a:extLst>
                </a:gridCol>
                <a:gridCol w="1502229">
                  <a:extLst>
                    <a:ext uri="{9D8B030D-6E8A-4147-A177-3AD203B41FA5}">
                      <a16:colId xmlns:a16="http://schemas.microsoft.com/office/drawing/2014/main" val="3115315720"/>
                    </a:ext>
                  </a:extLst>
                </a:gridCol>
                <a:gridCol w="1502229">
                  <a:extLst>
                    <a:ext uri="{9D8B030D-6E8A-4147-A177-3AD203B41FA5}">
                      <a16:colId xmlns:a16="http://schemas.microsoft.com/office/drawing/2014/main" val="964364136"/>
                    </a:ext>
                  </a:extLst>
                </a:gridCol>
                <a:gridCol w="1502229">
                  <a:extLst>
                    <a:ext uri="{9D8B030D-6E8A-4147-A177-3AD203B41FA5}">
                      <a16:colId xmlns:a16="http://schemas.microsoft.com/office/drawing/2014/main" val="1390209295"/>
                    </a:ext>
                  </a:extLst>
                </a:gridCol>
                <a:gridCol w="1502229">
                  <a:extLst>
                    <a:ext uri="{9D8B030D-6E8A-4147-A177-3AD203B41FA5}">
                      <a16:colId xmlns:a16="http://schemas.microsoft.com/office/drawing/2014/main" val="2209076321"/>
                    </a:ext>
                  </a:extLst>
                </a:gridCol>
                <a:gridCol w="1502229">
                  <a:extLst>
                    <a:ext uri="{9D8B030D-6E8A-4147-A177-3AD203B41FA5}">
                      <a16:colId xmlns:a16="http://schemas.microsoft.com/office/drawing/2014/main" val="716926390"/>
                    </a:ext>
                  </a:extLst>
                </a:gridCol>
              </a:tblGrid>
              <a:tr h="914400">
                <a:tc>
                  <a:txBody>
                    <a:bodyPr/>
                    <a:lstStyle/>
                    <a:p>
                      <a:r>
                        <a:rPr lang="en-US" sz="1800"/>
                        <a:t>20-Jan-2022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a:t>306</a:t>
                      </a:r>
                    </a:p>
                  </a:txBody>
                  <a:tcPr anchor="ctr">
                    <a:lnL>
                      <a:noFill/>
                    </a:lnL>
                    <a:lnR>
                      <a:noFill/>
                    </a:lnR>
                    <a:lnT>
                      <a:noFill/>
                    </a:lnT>
                    <a:lnB>
                      <a:noFill/>
                    </a:lnB>
                  </a:tcPr>
                </a:tc>
                <a:tc>
                  <a:txBody>
                    <a:bodyPr/>
                    <a:lstStyle/>
                    <a:p>
                      <a:r>
                        <a:rPr lang="en-US" sz="1800"/>
                        <a:t>13</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Description Document</a:t>
                      </a:r>
                    </a:p>
                  </a:txBody>
                  <a:tcPr anchor="ctr">
                    <a:lnL>
                      <a:noFill/>
                    </a:lnL>
                    <a:lnR>
                      <a:noFill/>
                    </a:lnR>
                    <a:lnT>
                      <a:noFill/>
                    </a:lnT>
                    <a:lnB>
                      <a:noFill/>
                    </a:lnB>
                  </a:tcPr>
                </a:tc>
                <a:tc>
                  <a:txBody>
                    <a:bodyPr/>
                    <a:lstStyle/>
                    <a:p>
                      <a:r>
                        <a:rPr lang="en-US" sz="1800" dirty="0"/>
                        <a:t>Menashe Shahar (</a:t>
                      </a:r>
                      <a:r>
                        <a:rPr lang="en-US" sz="1800" dirty="0" err="1"/>
                        <a:t>Ondas</a:t>
                      </a:r>
                      <a:r>
                        <a:rPr lang="en-US" sz="1800" dirty="0"/>
                        <a:t>)</a:t>
                      </a:r>
                    </a:p>
                  </a:txBody>
                  <a:tcPr anchor="ctr">
                    <a:lnL>
                      <a:noFill/>
                    </a:lnL>
                    <a:lnR>
                      <a:noFill/>
                    </a:lnR>
                    <a:lnT>
                      <a:noFill/>
                    </a:lnT>
                    <a:lnB>
                      <a:noFill/>
                    </a:lnB>
                  </a:tcPr>
                </a:tc>
                <a:extLst>
                  <a:ext uri="{0D108BD9-81ED-4DB2-BD59-A6C34878D82A}">
                    <a16:rowId xmlns:a16="http://schemas.microsoft.com/office/drawing/2014/main" val="360971014"/>
                  </a:ext>
                </a:extLst>
              </a:tr>
            </a:tbl>
          </a:graphicData>
        </a:graphic>
      </p:graphicFrame>
      <p:sp>
        <p:nvSpPr>
          <p:cNvPr id="7" name="TextBox 6">
            <a:extLst>
              <a:ext uri="{FF2B5EF4-FFF2-40B4-BE49-F238E27FC236}">
                <a16:creationId xmlns:a16="http://schemas.microsoft.com/office/drawing/2014/main" id="{0AD9B2E6-ED72-4CAA-A681-D399EC73124D}"/>
              </a:ext>
            </a:extLst>
          </p:cNvPr>
          <p:cNvSpPr txBox="1"/>
          <p:nvPr/>
        </p:nvSpPr>
        <p:spPr>
          <a:xfrm>
            <a:off x="304800" y="1524000"/>
            <a:ext cx="976549" cy="369332"/>
          </a:xfrm>
          <a:prstGeom prst="rect">
            <a:avLst/>
          </a:prstGeom>
          <a:noFill/>
        </p:spPr>
        <p:txBody>
          <a:bodyPr wrap="none" rtlCol="0">
            <a:spAutoFit/>
          </a:bodyPr>
          <a:lstStyle/>
          <a:p>
            <a:r>
              <a:rPr lang="en-US" dirty="0"/>
              <a:t>Jan 18th</a:t>
            </a:r>
          </a:p>
        </p:txBody>
      </p:sp>
      <p:sp>
        <p:nvSpPr>
          <p:cNvPr id="8" name="TextBox 7">
            <a:extLst>
              <a:ext uri="{FF2B5EF4-FFF2-40B4-BE49-F238E27FC236}">
                <a16:creationId xmlns:a16="http://schemas.microsoft.com/office/drawing/2014/main" id="{91392FD5-1241-4827-BC53-81CA07240F10}"/>
              </a:ext>
            </a:extLst>
          </p:cNvPr>
          <p:cNvSpPr txBox="1"/>
          <p:nvPr/>
        </p:nvSpPr>
        <p:spPr>
          <a:xfrm>
            <a:off x="286692" y="3779574"/>
            <a:ext cx="976549" cy="369332"/>
          </a:xfrm>
          <a:prstGeom prst="rect">
            <a:avLst/>
          </a:prstGeom>
          <a:noFill/>
        </p:spPr>
        <p:txBody>
          <a:bodyPr wrap="none" rtlCol="0">
            <a:spAutoFit/>
          </a:bodyPr>
          <a:lstStyle/>
          <a:p>
            <a:r>
              <a:rPr lang="en-US" dirty="0"/>
              <a:t>Jan 24th</a:t>
            </a:r>
          </a:p>
        </p:txBody>
      </p:sp>
    </p:spTree>
    <p:extLst>
      <p:ext uri="{BB962C8B-B14F-4D97-AF65-F5344CB8AC3E}">
        <p14:creationId xmlns:p14="http://schemas.microsoft.com/office/powerpoint/2010/main" val="1231182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1C6F4-CBCE-42F6-8843-B089D5776ECB}"/>
              </a:ext>
            </a:extLst>
          </p:cNvPr>
          <p:cNvSpPr>
            <a:spLocks noGrp="1"/>
          </p:cNvSpPr>
          <p:nvPr>
            <p:ph type="title"/>
          </p:nvPr>
        </p:nvSpPr>
        <p:spPr/>
        <p:txBody>
          <a:bodyPr/>
          <a:lstStyle/>
          <a:p>
            <a:r>
              <a:rPr lang="en-US" dirty="0"/>
              <a:t>Output Documents</a:t>
            </a:r>
          </a:p>
        </p:txBody>
      </p:sp>
      <p:sp>
        <p:nvSpPr>
          <p:cNvPr id="3" name="Content Placeholder 2">
            <a:extLst>
              <a:ext uri="{FF2B5EF4-FFF2-40B4-BE49-F238E27FC236}">
                <a16:creationId xmlns:a16="http://schemas.microsoft.com/office/drawing/2014/main" id="{601E0268-1926-421A-A2E6-85F621B10F35}"/>
              </a:ext>
            </a:extLst>
          </p:cNvPr>
          <p:cNvSpPr>
            <a:spLocks noGrp="1"/>
          </p:cNvSpPr>
          <p:nvPr>
            <p:ph idx="1"/>
          </p:nvPr>
        </p:nvSpPr>
        <p:spPr/>
        <p:txBody>
          <a:bodyPr>
            <a:normAutofit/>
          </a:bodyPr>
          <a:lstStyle/>
          <a:p>
            <a:r>
              <a:rPr lang="en-US" dirty="0"/>
              <a:t>Clean versions of SRD and SDD created with 2022 numbers </a:t>
            </a:r>
          </a:p>
          <a:p>
            <a:endParaRPr lang="en-US" dirty="0"/>
          </a:p>
          <a:p>
            <a:r>
              <a:rPr lang="en-US" dirty="0"/>
              <a:t>Approved SRD is </a:t>
            </a:r>
            <a:r>
              <a:rPr lang="en-US" dirty="0">
                <a:hlinkClick r:id="rId2"/>
              </a:rPr>
              <a:t>802.15-22-0033r0</a:t>
            </a:r>
            <a:endParaRPr lang="en-US" dirty="0"/>
          </a:p>
          <a:p>
            <a:r>
              <a:rPr lang="en-US" dirty="0"/>
              <a:t>Approved SDD is </a:t>
            </a:r>
            <a:r>
              <a:rPr lang="en-US" dirty="0">
                <a:hlinkClick r:id="rId3"/>
              </a:rPr>
              <a:t>802.15-22-0084r0</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447C9541-5F08-469C-B29A-F02BE1012D6E}"/>
              </a:ext>
            </a:extLst>
          </p:cNvPr>
          <p:cNvSpPr>
            <a:spLocks noGrp="1"/>
          </p:cNvSpPr>
          <p:nvPr>
            <p:ph type="dt" sz="half" idx="10"/>
          </p:nvPr>
        </p:nvSpPr>
        <p:spPr/>
        <p:txBody>
          <a:bodyPr/>
          <a:lstStyle/>
          <a:p>
            <a:r>
              <a:rPr lang="en-US" dirty="0"/>
              <a:t>January_2022</a:t>
            </a:r>
          </a:p>
        </p:txBody>
      </p:sp>
      <p:sp>
        <p:nvSpPr>
          <p:cNvPr id="5" name="Footer Placeholder 4">
            <a:extLst>
              <a:ext uri="{FF2B5EF4-FFF2-40B4-BE49-F238E27FC236}">
                <a16:creationId xmlns:a16="http://schemas.microsoft.com/office/drawing/2014/main" id="{AD9CEE63-DBF4-4A1D-A49C-19CA62BD3B9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4051AA2-914A-471E-B930-12F45AECDA56}"/>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Tree>
    <p:extLst>
      <p:ext uri="{BB962C8B-B14F-4D97-AF65-F5344CB8AC3E}">
        <p14:creationId xmlns:p14="http://schemas.microsoft.com/office/powerpoint/2010/main" val="588745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A8837-33D5-4129-9A80-FA59C4804582}"/>
              </a:ext>
            </a:extLst>
          </p:cNvPr>
          <p:cNvSpPr>
            <a:spLocks noGrp="1"/>
          </p:cNvSpPr>
          <p:nvPr>
            <p:ph type="title"/>
          </p:nvPr>
        </p:nvSpPr>
        <p:spPr/>
        <p:txBody>
          <a:bodyPr/>
          <a:lstStyle/>
          <a:p>
            <a:r>
              <a:rPr lang="en-US" dirty="0"/>
              <a:t>Draft Development</a:t>
            </a:r>
          </a:p>
        </p:txBody>
      </p:sp>
      <p:sp>
        <p:nvSpPr>
          <p:cNvPr id="3" name="Content Placeholder 2">
            <a:extLst>
              <a:ext uri="{FF2B5EF4-FFF2-40B4-BE49-F238E27FC236}">
                <a16:creationId xmlns:a16="http://schemas.microsoft.com/office/drawing/2014/main" id="{3EA6AB50-865B-4B94-892E-581E70EEA911}"/>
              </a:ext>
            </a:extLst>
          </p:cNvPr>
          <p:cNvSpPr>
            <a:spLocks noGrp="1"/>
          </p:cNvSpPr>
          <p:nvPr>
            <p:ph idx="1"/>
          </p:nvPr>
        </p:nvSpPr>
        <p:spPr/>
        <p:txBody>
          <a:bodyPr>
            <a:normAutofit/>
          </a:bodyPr>
          <a:lstStyle/>
          <a:p>
            <a:r>
              <a:rPr lang="en-US" dirty="0"/>
              <a:t>Harry Bims is the Technical Editor</a:t>
            </a:r>
          </a:p>
          <a:p>
            <a:r>
              <a:rPr lang="en-US" dirty="0"/>
              <a:t>Outline Template for contributions for inclusion in draft:</a:t>
            </a:r>
          </a:p>
          <a:p>
            <a:pPr lvl="1"/>
            <a:r>
              <a:rPr lang="en-US" dirty="0"/>
              <a:t> “</a:t>
            </a:r>
            <a:r>
              <a:rPr lang="en-US" dirty="0">
                <a:hlinkClick r:id="rId2"/>
              </a:rPr>
              <a:t>15-22-0081-01-016t-example-draft-amendment-for-16t.pdf</a:t>
            </a:r>
            <a:r>
              <a:rPr lang="en-US" dirty="0"/>
              <a:t>”</a:t>
            </a:r>
          </a:p>
          <a:p>
            <a:r>
              <a:rPr lang="en-US" dirty="0"/>
              <a:t>Need a name for new PHY clause   (8.6)</a:t>
            </a:r>
          </a:p>
          <a:p>
            <a:pPr lvl="1"/>
            <a:r>
              <a:rPr lang="en-US" dirty="0"/>
              <a:t>“Licensed Narrowband PHY”? </a:t>
            </a:r>
          </a:p>
          <a:p>
            <a:pPr lvl="1"/>
            <a:endParaRPr lang="en-US" dirty="0"/>
          </a:p>
          <a:p>
            <a:endParaRPr lang="en-US" dirty="0"/>
          </a:p>
        </p:txBody>
      </p:sp>
      <p:sp>
        <p:nvSpPr>
          <p:cNvPr id="4" name="Date Placeholder 3">
            <a:extLst>
              <a:ext uri="{FF2B5EF4-FFF2-40B4-BE49-F238E27FC236}">
                <a16:creationId xmlns:a16="http://schemas.microsoft.com/office/drawing/2014/main" id="{6AF7640D-5669-494A-82A1-6DAF4324690D}"/>
              </a:ext>
            </a:extLst>
          </p:cNvPr>
          <p:cNvSpPr>
            <a:spLocks noGrp="1"/>
          </p:cNvSpPr>
          <p:nvPr>
            <p:ph type="dt" sz="half" idx="10"/>
          </p:nvPr>
        </p:nvSpPr>
        <p:spPr/>
        <p:txBody>
          <a:bodyPr/>
          <a:lstStyle/>
          <a:p>
            <a:r>
              <a:rPr lang="en-US"/>
              <a:t>January_2022</a:t>
            </a:r>
            <a:endParaRPr lang="en-US" dirty="0"/>
          </a:p>
        </p:txBody>
      </p:sp>
      <p:sp>
        <p:nvSpPr>
          <p:cNvPr id="5" name="Footer Placeholder 4">
            <a:extLst>
              <a:ext uri="{FF2B5EF4-FFF2-40B4-BE49-F238E27FC236}">
                <a16:creationId xmlns:a16="http://schemas.microsoft.com/office/drawing/2014/main" id="{30E2C18C-0401-429A-8109-101AAA0BEC0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F77BF26-9A2B-45E8-8849-BC725AAD95A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Tree>
    <p:extLst>
      <p:ext uri="{BB962C8B-B14F-4D97-AF65-F5344CB8AC3E}">
        <p14:creationId xmlns:p14="http://schemas.microsoft.com/office/powerpoint/2010/main" val="3929231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TG16t 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February 2022 Teleconference</a:t>
            </a:r>
          </a:p>
          <a:p>
            <a:pPr lvl="1"/>
            <a:r>
              <a:rPr lang="en-US" dirty="0"/>
              <a:t>Wednesday February 16</a:t>
            </a:r>
            <a:r>
              <a:rPr lang="en-US" baseline="30000" dirty="0"/>
              <a:t>th</a:t>
            </a:r>
            <a:r>
              <a:rPr lang="en-US" dirty="0"/>
              <a:t>  Noon PT, 3pm ET</a:t>
            </a:r>
          </a:p>
          <a:p>
            <a:pPr lvl="1"/>
            <a:endParaRPr lang="en-US" dirty="0"/>
          </a:p>
          <a:p>
            <a:r>
              <a:rPr lang="en-US" dirty="0"/>
              <a:t>March 2022 Plenary – TG16t meetings</a:t>
            </a:r>
          </a:p>
          <a:p>
            <a:pPr lvl="1"/>
            <a:r>
              <a:rPr lang="en-US" dirty="0"/>
              <a:t>March 8</a:t>
            </a:r>
          </a:p>
          <a:p>
            <a:pPr lvl="1"/>
            <a:r>
              <a:rPr lang="en-US" dirty="0"/>
              <a:t>March 15</a:t>
            </a:r>
          </a:p>
          <a:p>
            <a:pPr lvl="1"/>
            <a:endParaRPr lang="en-US" dirty="0"/>
          </a:p>
          <a:p>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January_2022</a:t>
            </a:r>
          </a:p>
        </p:txBody>
      </p:sp>
    </p:spTree>
    <p:extLst>
      <p:ext uri="{BB962C8B-B14F-4D97-AF65-F5344CB8AC3E}">
        <p14:creationId xmlns:p14="http://schemas.microsoft.com/office/powerpoint/2010/main" val="391923512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13099</TotalTime>
  <Words>387</Words>
  <Application>Microsoft Office PowerPoint</Application>
  <PresentationFormat>Widescreen</PresentationFormat>
  <Paragraphs>91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Custom Design</vt:lpstr>
      <vt:lpstr>PowerPoint Presentation</vt:lpstr>
      <vt:lpstr>January Interim Meeting Plan</vt:lpstr>
      <vt:lpstr>Goals for Meeting</vt:lpstr>
      <vt:lpstr>Contributions for January</vt:lpstr>
      <vt:lpstr>Output Documents</vt:lpstr>
      <vt:lpstr>Draft Development</vt:lpstr>
      <vt:lpstr>TG16t Teleconference Planning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441</cp:revision>
  <cp:lastPrinted>1998-02-10T13:28:06Z</cp:lastPrinted>
  <dcterms:created xsi:type="dcterms:W3CDTF">2020-01-06T16:34:14Z</dcterms:created>
  <dcterms:modified xsi:type="dcterms:W3CDTF">2022-01-25T15:15:40Z</dcterms:modified>
</cp:coreProperties>
</file>