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handoutMasterIdLst>
    <p:handoutMasterId r:id="rId6"/>
  </p:handoutMasterIdLst>
  <p:sldIdLst>
    <p:sldId id="318" r:id="rId2"/>
    <p:sldId id="319" r:id="rId3"/>
    <p:sldId id="320"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48"/>
      </p:cViewPr>
      <p:guideLst/>
    </p:cSldViewPr>
  </p:slideViewPr>
  <p:notesTextViewPr>
    <p:cViewPr>
      <p:scale>
        <a:sx n="1" d="1"/>
        <a:sy n="1" d="1"/>
      </p:scale>
      <p:origin x="0" y="0"/>
    </p:cViewPr>
  </p:notesTextViewPr>
  <p:notesViewPr>
    <p:cSldViewPr snapToGrid="0">
      <p:cViewPr varScale="1">
        <p:scale>
          <a:sx n="85" d="100"/>
          <a:sy n="85" d="100"/>
        </p:scale>
        <p:origin x="207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041681-4060-49C8-8A14-AC667BD898B8}"/>
              </a:ext>
            </a:extLst>
          </p:cNvPr>
          <p:cNvSpPr>
            <a:spLocks noGrp="1"/>
          </p:cNvSpPr>
          <p:nvPr>
            <p:ph type="hdr" sz="quarter"/>
          </p:nvPr>
        </p:nvSpPr>
        <p:spPr>
          <a:xfrm>
            <a:off x="0" y="0"/>
            <a:ext cx="4021138" cy="3476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EA1B3DE-E7A2-40A9-8D03-A218F3F9C222}"/>
              </a:ext>
            </a:extLst>
          </p:cNvPr>
          <p:cNvSpPr>
            <a:spLocks noGrp="1"/>
          </p:cNvSpPr>
          <p:nvPr>
            <p:ph type="dt" sz="quarter" idx="1"/>
          </p:nvPr>
        </p:nvSpPr>
        <p:spPr>
          <a:xfrm>
            <a:off x="5256213" y="0"/>
            <a:ext cx="4022725" cy="347663"/>
          </a:xfrm>
          <a:prstGeom prst="rect">
            <a:avLst/>
          </a:prstGeom>
        </p:spPr>
        <p:txBody>
          <a:bodyPr vert="horz" lIns="91440" tIns="45720" rIns="91440" bIns="45720" rtlCol="0"/>
          <a:lstStyle>
            <a:lvl1pPr algn="r">
              <a:defRPr sz="1200"/>
            </a:lvl1pPr>
          </a:lstStyle>
          <a:p>
            <a:fld id="{79955FFD-3A7B-4178-8F1C-FCE5DA119649}" type="datetimeFigureOut">
              <a:rPr lang="en-US" smtClean="0"/>
              <a:t>1/25/2022</a:t>
            </a:fld>
            <a:endParaRPr lang="en-US"/>
          </a:p>
        </p:txBody>
      </p:sp>
      <p:sp>
        <p:nvSpPr>
          <p:cNvPr id="4" name="Footer Placeholder 3">
            <a:extLst>
              <a:ext uri="{FF2B5EF4-FFF2-40B4-BE49-F238E27FC236}">
                <a16:creationId xmlns:a16="http://schemas.microsoft.com/office/drawing/2014/main" id="{8E354D6E-346B-4537-BDA0-FD6214AFD54C}"/>
              </a:ext>
            </a:extLst>
          </p:cNvPr>
          <p:cNvSpPr>
            <a:spLocks noGrp="1"/>
          </p:cNvSpPr>
          <p:nvPr>
            <p:ph type="ftr" sz="quarter" idx="2"/>
          </p:nvPr>
        </p:nvSpPr>
        <p:spPr>
          <a:xfrm>
            <a:off x="0" y="6586538"/>
            <a:ext cx="4021138" cy="3476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C054889-E0F2-4A15-A2E1-A7FD35CB64EC}"/>
              </a:ext>
            </a:extLst>
          </p:cNvPr>
          <p:cNvSpPr>
            <a:spLocks noGrp="1"/>
          </p:cNvSpPr>
          <p:nvPr>
            <p:ph type="sldNum" sz="quarter" idx="3"/>
          </p:nvPr>
        </p:nvSpPr>
        <p:spPr>
          <a:xfrm>
            <a:off x="5256213" y="6586538"/>
            <a:ext cx="4022725" cy="347662"/>
          </a:xfrm>
          <a:prstGeom prst="rect">
            <a:avLst/>
          </a:prstGeom>
        </p:spPr>
        <p:txBody>
          <a:bodyPr vert="horz" lIns="91440" tIns="45720" rIns="91440" bIns="45720" rtlCol="0" anchor="b"/>
          <a:lstStyle>
            <a:lvl1pPr algn="r">
              <a:defRPr sz="1200"/>
            </a:lvl1pPr>
          </a:lstStyle>
          <a:p>
            <a:fld id="{B6BD81CE-2D3D-40EE-B004-47FF73420C23}" type="slidenum">
              <a:rPr lang="en-US" smtClean="0"/>
              <a:t>‹#›</a:t>
            </a:fld>
            <a:endParaRPr lang="en-US"/>
          </a:p>
        </p:txBody>
      </p:sp>
    </p:spTree>
    <p:extLst>
      <p:ext uri="{BB962C8B-B14F-4D97-AF65-F5344CB8AC3E}">
        <p14:creationId xmlns:p14="http://schemas.microsoft.com/office/powerpoint/2010/main" val="447169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P802.15-22-0089-00-6a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January 2022</a:t>
            </a:r>
            <a:endParaRPr dirty="0"/>
          </a:p>
        </p:txBody>
      </p:sp>
      <p:sp>
        <p:nvSpPr>
          <p:cNvPr id="175" name="Google Shape;175;p25"/>
          <p:cNvSpPr txBox="1">
            <a:spLocks noGrp="1"/>
          </p:cNvSpPr>
          <p:nvPr>
            <p:ph type="ftr" idx="11"/>
          </p:nvPr>
        </p:nvSpPr>
        <p:spPr>
          <a:xfrm>
            <a:off x="5255581" y="6475413"/>
            <a:ext cx="3355019"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(YRP-IAI,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Motion to approve amendment PAR withdrawal and revision PAR submission</a:t>
            </a:r>
            <a:r>
              <a:rPr lang="en-US" sz="1600" dirty="0">
                <a:solidFill>
                  <a:schemeClr val="dk2"/>
                </a:solidFill>
                <a:latin typeface="Times New Roman"/>
                <a:ea typeface="Times New Roman"/>
                <a:cs typeface="Times New Roman"/>
                <a:sym typeface="Times New Roman"/>
              </a:rPr>
              <a:t>.</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25</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 1</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that the PAR withdrawal request contained in document 15-22-0067-00 be approved by the IEEE 802.15 WG and that the EC be requested to forward the PAR withdrawal to NesCom. The 802.15 WG Chair and Technical Editor are authorized to make additional modifications to the PAR withdrawal as needed to reflect EC discussion at its closing meeting.</a:t>
            </a:r>
          </a:p>
          <a:p>
            <a:pPr lvl="1"/>
            <a:r>
              <a:rPr lang="en-US" sz="2000" dirty="0">
                <a:latin typeface="Arial" panose="020B0604020202020204" pitchFamily="34" charset="0"/>
                <a:cs typeface="Arial" panose="020B0604020202020204" pitchFamily="34" charset="0"/>
              </a:rPr>
              <a:t>Move:</a:t>
            </a:r>
            <a:r>
              <a:rPr lang="en-US" sz="2000" dirty="0">
                <a:latin typeface="+mn-lt"/>
              </a:rPr>
              <a:t> Marco H.   </a:t>
            </a:r>
            <a:r>
              <a:rPr lang="en-US" sz="2000" dirty="0">
                <a:latin typeface="Arial" panose="020B0604020202020204" pitchFamily="34" charset="0"/>
                <a:cs typeface="Arial" panose="020B0604020202020204" pitchFamily="34" charset="0"/>
              </a:rPr>
              <a:t>Second: Minsoo Kim</a:t>
            </a:r>
            <a:r>
              <a:rPr lang="en-US" sz="2000" dirty="0">
                <a:latin typeface="+mn-lt"/>
              </a:rPr>
              <a:t> </a:t>
            </a:r>
          </a:p>
          <a:p>
            <a:pPr lvl="1"/>
            <a:r>
              <a:rPr lang="en-US" sz="2000" dirty="0">
                <a:latin typeface="+mn-lt"/>
              </a:rPr>
              <a:t>Approve:    Disapprove:    Abstain: </a:t>
            </a:r>
          </a:p>
          <a:p>
            <a:r>
              <a:rPr lang="en-US" sz="2400" dirty="0">
                <a:solidFill>
                  <a:schemeClr val="tx1"/>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22394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 2</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a:xfrm>
            <a:off x="685800" y="1752599"/>
            <a:ext cx="7772400" cy="4523913"/>
          </a:xfrm>
        </p:spPr>
        <p:txBody>
          <a:bodyPr/>
          <a:lstStyle/>
          <a:p>
            <a:r>
              <a:rPr lang="en-US" sz="2400" dirty="0">
                <a:latin typeface="+mn-lt"/>
              </a:rPr>
              <a:t>Motion that the PAR Revision to IEEE Standard 802.15.6-2012 and CSD contained in documents 15-22-0088-00 and 15-22-0087-01, respectively, be approved by the IEEE 802.15 WG and that the EC be requested to forward the PAR Revision to NesCom. The 802.15 WG Chair and Technical Editor are authorized to make additional modifications to the PAR Revision and CSD as needed to reflect EC discussion at its closing meeting.</a:t>
            </a:r>
          </a:p>
          <a:p>
            <a:pPr lvl="1"/>
            <a:r>
              <a:rPr lang="en-US" sz="2000" dirty="0">
                <a:latin typeface="Arial" panose="020B0604020202020204" pitchFamily="34" charset="0"/>
                <a:cs typeface="Arial" panose="020B0604020202020204" pitchFamily="34" charset="0"/>
              </a:rPr>
              <a:t>Move: Marco</a:t>
            </a:r>
            <a:r>
              <a:rPr lang="en-US" sz="2000" dirty="0">
                <a:latin typeface="+mn-lt"/>
              </a:rPr>
              <a:t>  H.  </a:t>
            </a:r>
            <a:r>
              <a:rPr lang="en-US" sz="2000" dirty="0">
                <a:latin typeface="Arial" panose="020B0604020202020204" pitchFamily="34" charset="0"/>
                <a:cs typeface="Arial" panose="020B0604020202020204" pitchFamily="34" charset="0"/>
              </a:rPr>
              <a:t>Second: Minsoo Kim</a:t>
            </a:r>
            <a:r>
              <a:rPr lang="en-US" sz="2000" dirty="0">
                <a:latin typeface="+mn-lt"/>
              </a:rPr>
              <a:t> </a:t>
            </a:r>
          </a:p>
          <a:p>
            <a:pPr lvl="1"/>
            <a:r>
              <a:rPr lang="en-US" sz="2000" dirty="0">
                <a:latin typeface="+mn-lt"/>
              </a:rPr>
              <a:t>Approve:    Disapprove:    Abstain: </a:t>
            </a:r>
          </a:p>
          <a:p>
            <a:r>
              <a:rPr lang="en-US" sz="2400" dirty="0">
                <a:solidFill>
                  <a:schemeClr val="tx1"/>
                </a:solidFill>
                <a:latin typeface="+mn-lt"/>
              </a:rPr>
              <a:t>Unanimous consent. Motion carries</a:t>
            </a:r>
            <a:r>
              <a:rPr lang="en-US" sz="2400" dirty="0">
                <a:solidFill>
                  <a:schemeClr val="accent3">
                    <a:lumMod val="95000"/>
                  </a:schemeClr>
                </a:solidFill>
                <a:latin typeface="+mn-lt"/>
              </a:rPr>
              <a:t>.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382468203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7166</TotalTime>
  <Words>479</Words>
  <Application>Microsoft Office PowerPoint</Application>
  <PresentationFormat>On-screen Show (4:3)</PresentationFormat>
  <Paragraphs>36</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Task Group Motion 1</vt:lpstr>
      <vt:lpstr>Task Group Motion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365</cp:revision>
  <dcterms:modified xsi:type="dcterms:W3CDTF">2022-01-25T14:59:54Z</dcterms:modified>
</cp:coreProperties>
</file>