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9"/>
  </p:notesMasterIdLst>
  <p:sldIdLst>
    <p:sldId id="318" r:id="rId2"/>
    <p:sldId id="334" r:id="rId3"/>
    <p:sldId id="335" r:id="rId4"/>
    <p:sldId id="336" r:id="rId5"/>
    <p:sldId id="337" r:id="rId6"/>
    <p:sldId id="338" r:id="rId7"/>
    <p:sldId id="339" r:id="rId8"/>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P802.15-22-0086-00-6a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January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Review </a:t>
            </a:r>
            <a:r>
              <a:rPr lang="en-US" sz="1600" dirty="0">
                <a:solidFill>
                  <a:schemeClr val="dk2"/>
                </a:solidFill>
                <a:latin typeface="Times New Roman"/>
                <a:ea typeface="Times New Roman"/>
                <a:cs typeface="Times New Roman"/>
                <a:sym typeface="Times New Roman"/>
              </a:rPr>
              <a:t>of PAR amendment withdrawal and PAR revision submission</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25</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E372-1580-4DD7-B2F3-1C2E93087838}"/>
              </a:ext>
            </a:extLst>
          </p:cNvPr>
          <p:cNvSpPr>
            <a:spLocks noGrp="1"/>
          </p:cNvSpPr>
          <p:nvPr>
            <p:ph type="title"/>
          </p:nvPr>
        </p:nvSpPr>
        <p:spPr/>
        <p:txBody>
          <a:bodyPr/>
          <a:lstStyle/>
          <a:p>
            <a:r>
              <a:rPr lang="en-US" sz="2800" dirty="0"/>
              <a:t>PAR amendment withdrawal </a:t>
            </a:r>
          </a:p>
        </p:txBody>
      </p:sp>
      <p:sp>
        <p:nvSpPr>
          <p:cNvPr id="3" name="Text Placeholder 2">
            <a:extLst>
              <a:ext uri="{FF2B5EF4-FFF2-40B4-BE49-F238E27FC236}">
                <a16:creationId xmlns:a16="http://schemas.microsoft.com/office/drawing/2014/main" id="{2782BA25-E6C4-4DFE-8B9D-045851DA0667}"/>
              </a:ext>
            </a:extLst>
          </p:cNvPr>
          <p:cNvSpPr>
            <a:spLocks noGrp="1"/>
          </p:cNvSpPr>
          <p:nvPr>
            <p:ph type="body" idx="1"/>
          </p:nvPr>
        </p:nvSpPr>
        <p:spPr/>
        <p:txBody>
          <a:bodyPr/>
          <a:lstStyle/>
          <a:p>
            <a:r>
              <a:rPr lang="en-US" sz="2400" dirty="0">
                <a:latin typeface="+mn-lt"/>
              </a:rPr>
              <a:t>According to the IEEE Standards Board Operations Manual, December 2020; and IEEE Standards Board Bylaws, August 2020:</a:t>
            </a:r>
          </a:p>
          <a:p>
            <a:pPr lvl="1"/>
            <a:r>
              <a:rPr lang="en-US" sz="2000" dirty="0">
                <a:latin typeface="+mn-lt"/>
              </a:rPr>
              <a:t>The status of an IEEE Std (full-cycle) shall be considered transfer to inactive after it is ten years past its approval date. </a:t>
            </a:r>
          </a:p>
          <a:p>
            <a:pPr lvl="1"/>
            <a:r>
              <a:rPr lang="en-US" sz="2000" dirty="0">
                <a:latin typeface="+mn-lt"/>
              </a:rPr>
              <a:t>The way to extend the life-cycle is to </a:t>
            </a:r>
            <a:r>
              <a:rPr lang="en-US" sz="2000" i="1" dirty="0">
                <a:latin typeface="+mn-lt"/>
              </a:rPr>
              <a:t>revise </a:t>
            </a:r>
            <a:r>
              <a:rPr lang="en-US" sz="2000" dirty="0">
                <a:latin typeface="+mn-lt"/>
              </a:rPr>
              <a:t>such Std.</a:t>
            </a:r>
          </a:p>
          <a:p>
            <a:pPr lvl="1"/>
            <a:r>
              <a:rPr lang="en-US" sz="2000" dirty="0">
                <a:latin typeface="+mn-lt"/>
              </a:rPr>
              <a:t>The point here is that an inactive Std cannot add amendments.</a:t>
            </a:r>
          </a:p>
          <a:p>
            <a:r>
              <a:rPr lang="en-US" sz="2400" dirty="0">
                <a:latin typeface="+mn-lt"/>
              </a:rPr>
              <a:t> We must tweak project 6a to be 6ma</a:t>
            </a:r>
          </a:p>
          <a:p>
            <a:pPr lvl="1"/>
            <a:r>
              <a:rPr lang="en-US" sz="2000" dirty="0">
                <a:latin typeface="+mn-lt"/>
              </a:rPr>
              <a:t>The administrative path is to withdraw the PAR amendment and submit for approval the PAR revision at the same time to NesCom. </a:t>
            </a:r>
          </a:p>
          <a:p>
            <a:endParaRPr lang="en-US" sz="24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259CB4C6-BADF-43A9-AA73-4628E555CFAD}"/>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4F27951E-68A9-4ED5-8E09-E1914CD2CE9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8120C48-4BBC-4DB2-A42E-630B5151152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73406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E2CB9-F4A2-423A-BA7D-4F970EC3E4F5}"/>
              </a:ext>
            </a:extLst>
          </p:cNvPr>
          <p:cNvSpPr>
            <a:spLocks noGrp="1"/>
          </p:cNvSpPr>
          <p:nvPr>
            <p:ph type="title"/>
          </p:nvPr>
        </p:nvSpPr>
        <p:spPr/>
        <p:txBody>
          <a:bodyPr/>
          <a:lstStyle/>
          <a:p>
            <a:r>
              <a:rPr lang="en-US" dirty="0"/>
              <a:t>PAR revision</a:t>
            </a:r>
          </a:p>
        </p:txBody>
      </p:sp>
      <p:sp>
        <p:nvSpPr>
          <p:cNvPr id="3" name="Text Placeholder 2">
            <a:extLst>
              <a:ext uri="{FF2B5EF4-FFF2-40B4-BE49-F238E27FC236}">
                <a16:creationId xmlns:a16="http://schemas.microsoft.com/office/drawing/2014/main" id="{B9C78DC7-2CC0-4485-8E33-85706AFA1496}"/>
              </a:ext>
            </a:extLst>
          </p:cNvPr>
          <p:cNvSpPr>
            <a:spLocks noGrp="1"/>
          </p:cNvSpPr>
          <p:nvPr>
            <p:ph type="body" idx="1"/>
          </p:nvPr>
        </p:nvSpPr>
        <p:spPr/>
        <p:txBody>
          <a:bodyPr/>
          <a:lstStyle/>
          <a:p>
            <a:r>
              <a:rPr lang="en-US" sz="2400" dirty="0">
                <a:latin typeface="+mn-lt"/>
              </a:rPr>
              <a:t>Although we intend to keep the same content of the PAR amendment, we have to address what it means a PAR revision is. </a:t>
            </a:r>
          </a:p>
          <a:p>
            <a:r>
              <a:rPr lang="en-US" sz="2400" dirty="0">
                <a:latin typeface="+mn-lt"/>
              </a:rPr>
              <a:t>According to the IEEE Standards Board Operations Manual:</a:t>
            </a:r>
          </a:p>
          <a:p>
            <a:pPr lvl="1"/>
            <a:r>
              <a:rPr lang="en-US" sz="2000" dirty="0">
                <a:latin typeface="+mn-lt"/>
              </a:rPr>
              <a:t>“The Standards Committee may initiate revision of a standard when new material becomes available and normal evaluation of need and feasibility indicates revision is warranted”</a:t>
            </a:r>
          </a:p>
          <a:p>
            <a:pPr lvl="1"/>
            <a:r>
              <a:rPr lang="en-US" sz="2000" dirty="0">
                <a:latin typeface="+mn-lt"/>
              </a:rPr>
              <a:t>The content of the PAR amendment would be the new material to request the Std 802.15.6-2012 revision. </a:t>
            </a:r>
          </a:p>
          <a:p>
            <a:endParaRPr lang="en-US" sz="2400" dirty="0">
              <a:latin typeface="+mn-lt"/>
            </a:endParaRPr>
          </a:p>
        </p:txBody>
      </p:sp>
      <p:sp>
        <p:nvSpPr>
          <p:cNvPr id="4" name="Date Placeholder 3">
            <a:extLst>
              <a:ext uri="{FF2B5EF4-FFF2-40B4-BE49-F238E27FC236}">
                <a16:creationId xmlns:a16="http://schemas.microsoft.com/office/drawing/2014/main" id="{989BC43F-3EC2-458C-B029-C6E3B16A863D}"/>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B775C871-320C-4CC3-9BFB-DA44B85A022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CC5F286-3B7B-4F59-A145-B176F2D598D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624975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86650-DE0A-4CA9-991C-031AED6757F3}"/>
              </a:ext>
            </a:extLst>
          </p:cNvPr>
          <p:cNvSpPr>
            <a:spLocks noGrp="1"/>
          </p:cNvSpPr>
          <p:nvPr>
            <p:ph type="title"/>
          </p:nvPr>
        </p:nvSpPr>
        <p:spPr/>
        <p:txBody>
          <a:bodyPr/>
          <a:lstStyle/>
          <a:p>
            <a:r>
              <a:rPr lang="en-US" dirty="0"/>
              <a:t>PAR revision</a:t>
            </a:r>
          </a:p>
        </p:txBody>
      </p:sp>
      <p:sp>
        <p:nvSpPr>
          <p:cNvPr id="3" name="Text Placeholder 2">
            <a:extLst>
              <a:ext uri="{FF2B5EF4-FFF2-40B4-BE49-F238E27FC236}">
                <a16:creationId xmlns:a16="http://schemas.microsoft.com/office/drawing/2014/main" id="{478FB4EF-3DEF-4639-B653-1D9BB92D7147}"/>
              </a:ext>
            </a:extLst>
          </p:cNvPr>
          <p:cNvSpPr>
            <a:spLocks noGrp="1"/>
          </p:cNvSpPr>
          <p:nvPr>
            <p:ph type="body" idx="1"/>
          </p:nvPr>
        </p:nvSpPr>
        <p:spPr/>
        <p:txBody>
          <a:bodyPr/>
          <a:lstStyle/>
          <a:p>
            <a:r>
              <a:rPr lang="en-US" sz="2400" dirty="0">
                <a:latin typeface="+mn-lt"/>
              </a:rPr>
              <a:t>The entire 802.15.6-2012 Std document is open for change, addition, or deprecation. </a:t>
            </a:r>
          </a:p>
          <a:p>
            <a:r>
              <a:rPr lang="en-US" sz="2400" dirty="0">
                <a:latin typeface="+mn-lt"/>
              </a:rPr>
              <a:t>Also, it means that balloters may register objections (comments) to any part of the standard, as the revision process opens the entire document to comment.</a:t>
            </a:r>
          </a:p>
          <a:p>
            <a:pPr lvl="1"/>
            <a:r>
              <a:rPr lang="en-US" sz="2000" dirty="0">
                <a:latin typeface="+mn-lt"/>
              </a:rPr>
              <a:t>Balloters from the 802.15 WG, IEEE SA Sponsor-ballot. </a:t>
            </a:r>
          </a:p>
          <a:p>
            <a:endParaRPr lang="en-US" sz="2400" dirty="0">
              <a:latin typeface="+mn-lt"/>
            </a:endParaRPr>
          </a:p>
        </p:txBody>
      </p:sp>
      <p:sp>
        <p:nvSpPr>
          <p:cNvPr id="4" name="Date Placeholder 3">
            <a:extLst>
              <a:ext uri="{FF2B5EF4-FFF2-40B4-BE49-F238E27FC236}">
                <a16:creationId xmlns:a16="http://schemas.microsoft.com/office/drawing/2014/main" id="{C5030A30-CE6B-4EB9-AFA1-974FFC910CF8}"/>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34779622-C03D-4EF4-977A-65F08A67B86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F82B53B1-5EB1-469D-AD75-BF8EC94CF3C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3918509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8765C-24A1-4713-A6DD-FB8245D206AE}"/>
              </a:ext>
            </a:extLst>
          </p:cNvPr>
          <p:cNvSpPr>
            <a:spLocks noGrp="1"/>
          </p:cNvSpPr>
          <p:nvPr>
            <p:ph type="title"/>
          </p:nvPr>
        </p:nvSpPr>
        <p:spPr/>
        <p:txBody>
          <a:bodyPr/>
          <a:lstStyle/>
          <a:p>
            <a:r>
              <a:rPr lang="en-US" dirty="0"/>
              <a:t>15.6ma Revision</a:t>
            </a:r>
          </a:p>
        </p:txBody>
      </p:sp>
      <p:sp>
        <p:nvSpPr>
          <p:cNvPr id="3" name="Text Placeholder 2">
            <a:extLst>
              <a:ext uri="{FF2B5EF4-FFF2-40B4-BE49-F238E27FC236}">
                <a16:creationId xmlns:a16="http://schemas.microsoft.com/office/drawing/2014/main" id="{A499CDA8-F391-4EC0-AAFD-ED2740873528}"/>
              </a:ext>
            </a:extLst>
          </p:cNvPr>
          <p:cNvSpPr>
            <a:spLocks noGrp="1"/>
          </p:cNvSpPr>
          <p:nvPr>
            <p:ph type="body" idx="1"/>
          </p:nvPr>
        </p:nvSpPr>
        <p:spPr/>
        <p:txBody>
          <a:bodyPr/>
          <a:lstStyle/>
          <a:p>
            <a:r>
              <a:rPr lang="en-US" sz="2400" dirty="0">
                <a:latin typeface="+mn-lt"/>
              </a:rPr>
              <a:t>It does not mean the 15.6ma project will make changes to the 802.15.6-2012 Std as we have limited time, 1 or 2 years, for </a:t>
            </a:r>
            <a:r>
              <a:rPr lang="en-US" sz="2400" dirty="0" err="1">
                <a:latin typeface="+mn-lt"/>
              </a:rPr>
              <a:t>RevCom</a:t>
            </a:r>
            <a:r>
              <a:rPr lang="en-US" sz="2400" dirty="0">
                <a:latin typeface="+mn-lt"/>
              </a:rPr>
              <a:t> submission.   </a:t>
            </a:r>
          </a:p>
          <a:p>
            <a:r>
              <a:rPr lang="en-US" sz="2400" dirty="0">
                <a:latin typeface="+mn-lt"/>
              </a:rPr>
              <a:t>The intention is to add only the content of the planned 6a amendment. </a:t>
            </a:r>
          </a:p>
          <a:p>
            <a:endParaRPr lang="en-US" sz="2400" dirty="0">
              <a:latin typeface="+mn-lt"/>
            </a:endParaRPr>
          </a:p>
        </p:txBody>
      </p:sp>
      <p:sp>
        <p:nvSpPr>
          <p:cNvPr id="4" name="Date Placeholder 3">
            <a:extLst>
              <a:ext uri="{FF2B5EF4-FFF2-40B4-BE49-F238E27FC236}">
                <a16:creationId xmlns:a16="http://schemas.microsoft.com/office/drawing/2014/main" id="{B804AE58-A60A-4407-920A-BE74758A8C47}"/>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6DA83B37-97F4-4C99-B90E-12DC9B4B44F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CE8F517-4AE2-4478-BA8E-A5AB8A63C5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1357333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D6A8A-76FC-452C-B8BF-41E6F5F47E91}"/>
              </a:ext>
            </a:extLst>
          </p:cNvPr>
          <p:cNvSpPr>
            <a:spLocks noGrp="1"/>
          </p:cNvSpPr>
          <p:nvPr>
            <p:ph type="title"/>
          </p:nvPr>
        </p:nvSpPr>
        <p:spPr/>
        <p:txBody>
          <a:bodyPr/>
          <a:lstStyle/>
          <a:p>
            <a:r>
              <a:rPr lang="en-US" dirty="0"/>
              <a:t>Path forward</a:t>
            </a:r>
          </a:p>
        </p:txBody>
      </p:sp>
      <p:sp>
        <p:nvSpPr>
          <p:cNvPr id="3" name="Text Placeholder 2">
            <a:extLst>
              <a:ext uri="{FF2B5EF4-FFF2-40B4-BE49-F238E27FC236}">
                <a16:creationId xmlns:a16="http://schemas.microsoft.com/office/drawing/2014/main" id="{E6C7A03F-382A-4127-BEE2-A8ACBA0CE8A6}"/>
              </a:ext>
            </a:extLst>
          </p:cNvPr>
          <p:cNvSpPr>
            <a:spLocks noGrp="1"/>
          </p:cNvSpPr>
          <p:nvPr>
            <p:ph type="body" idx="1"/>
          </p:nvPr>
        </p:nvSpPr>
        <p:spPr/>
        <p:txBody>
          <a:bodyPr/>
          <a:lstStyle/>
          <a:p>
            <a:r>
              <a:rPr lang="en-US" sz="2400" dirty="0">
                <a:latin typeface="+mn-lt"/>
              </a:rPr>
              <a:t>The revision PAR must be approved by the 802.15 WG and the EC.  </a:t>
            </a:r>
          </a:p>
          <a:p>
            <a:r>
              <a:rPr lang="en-US" sz="2400" dirty="0">
                <a:latin typeface="+mn-lt"/>
              </a:rPr>
              <a:t>Hence, we have to work out the EC and other 802 groups' comments to the revision PAR during the March Plenary Meeting.</a:t>
            </a:r>
          </a:p>
          <a:p>
            <a:r>
              <a:rPr lang="en-US" sz="2400" dirty="0">
                <a:latin typeface="+mn-lt"/>
              </a:rPr>
              <a:t>If the revision PAR is approved by the EC (March), it will be  forwarded to NesCom. NesCom would approve it during their June meeting. </a:t>
            </a:r>
          </a:p>
          <a:p>
            <a:pPr lvl="1"/>
            <a:r>
              <a:rPr lang="en-US" sz="2000" dirty="0">
                <a:latin typeface="+mn-lt"/>
              </a:rPr>
              <a:t>From that moment on 15.6ma would start operating. Meanwhile, 15.6a can continue. </a:t>
            </a:r>
          </a:p>
          <a:p>
            <a:endParaRPr lang="en-US" sz="24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D554A750-E559-4CB4-B0DA-E7CC61288ECE}"/>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73ECEC29-79FC-4EE8-89E9-AF58CABAFB9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603EDFC1-C8C9-49E1-98BE-04C18DB2A91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2889646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9B5BFED-1BC1-4393-8256-8AFCC3CAC24F}"/>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7AC78B49-6332-44FE-92CA-E4B52E374B6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F4C043C-2E6C-4367-A5BD-EB4172D7AEA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2" name="Title 1">
            <a:extLst>
              <a:ext uri="{FF2B5EF4-FFF2-40B4-BE49-F238E27FC236}">
                <a16:creationId xmlns:a16="http://schemas.microsoft.com/office/drawing/2014/main" id="{3D572EA3-3048-4735-9E43-CA8830B3420E}"/>
              </a:ext>
            </a:extLst>
          </p:cNvPr>
          <p:cNvSpPr>
            <a:spLocks noGrp="1"/>
          </p:cNvSpPr>
          <p:nvPr>
            <p:ph type="title" idx="4294967295"/>
          </p:nvPr>
        </p:nvSpPr>
        <p:spPr>
          <a:xfrm>
            <a:off x="723900" y="485775"/>
            <a:ext cx="7772400" cy="1066800"/>
          </a:xfrm>
        </p:spPr>
        <p:txBody>
          <a:bodyPr/>
          <a:lstStyle/>
          <a:p>
            <a:r>
              <a:rPr lang="en-US" dirty="0"/>
              <a:t>Timeline</a:t>
            </a:r>
          </a:p>
        </p:txBody>
      </p:sp>
      <p:graphicFrame>
        <p:nvGraphicFramePr>
          <p:cNvPr id="8" name="Table 7">
            <a:extLst>
              <a:ext uri="{FF2B5EF4-FFF2-40B4-BE49-F238E27FC236}">
                <a16:creationId xmlns:a16="http://schemas.microsoft.com/office/drawing/2014/main" id="{5A34E36A-1F6A-44E7-8C63-2AA5D8B5B463}"/>
              </a:ext>
            </a:extLst>
          </p:cNvPr>
          <p:cNvGraphicFramePr>
            <a:graphicFrameLocks noGrp="1"/>
          </p:cNvGraphicFramePr>
          <p:nvPr>
            <p:extLst>
              <p:ext uri="{D42A27DB-BD31-4B8C-83A1-F6EECF244321}">
                <p14:modId xmlns:p14="http://schemas.microsoft.com/office/powerpoint/2010/main" val="658147841"/>
              </p:ext>
            </p:extLst>
          </p:nvPr>
        </p:nvGraphicFramePr>
        <p:xfrm>
          <a:off x="932154" y="1473692"/>
          <a:ext cx="7487946" cy="4669656"/>
        </p:xfrm>
        <a:graphic>
          <a:graphicData uri="http://schemas.openxmlformats.org/drawingml/2006/table">
            <a:tbl>
              <a:tblPr firstRow="1" firstCol="1" bandRow="1"/>
              <a:tblGrid>
                <a:gridCol w="3743973">
                  <a:extLst>
                    <a:ext uri="{9D8B030D-6E8A-4147-A177-3AD203B41FA5}">
                      <a16:colId xmlns:a16="http://schemas.microsoft.com/office/drawing/2014/main" val="2490804438"/>
                    </a:ext>
                  </a:extLst>
                </a:gridCol>
                <a:gridCol w="3743973">
                  <a:extLst>
                    <a:ext uri="{9D8B030D-6E8A-4147-A177-3AD203B41FA5}">
                      <a16:colId xmlns:a16="http://schemas.microsoft.com/office/drawing/2014/main" val="1094561789"/>
                    </a:ext>
                  </a:extLst>
                </a:gridCol>
              </a:tblGrid>
              <a:tr h="316248">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Topics</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b="1">
                          <a:effectLst/>
                          <a:latin typeface="Times New Roman" panose="02020603050405020304" pitchFamily="18" charset="0"/>
                          <a:ea typeface="Calibri" panose="020F0502020204030204" pitchFamily="34" charset="0"/>
                          <a:cs typeface="Times New Roman" panose="02020603050405020304" pitchFamily="18" charset="0"/>
                        </a:rPr>
                        <a:t>Target Due date</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328975"/>
                  </a:ext>
                </a:extLst>
              </a:tr>
              <a:tr h="7384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Finalizing Technical Requirements Document, Channel Model Document, Use Cases Document.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March 2022</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66918"/>
                  </a:ext>
                </a:extLst>
              </a:tr>
              <a:tr h="3498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Call for proposals.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March/April 2022</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287367"/>
                  </a:ext>
                </a:extLst>
              </a:tr>
              <a:tr h="3498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Presentation of proposals.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May/July 2022</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9692840"/>
                  </a:ext>
                </a:extLst>
              </a:tr>
              <a:tr h="1127076">
                <a:tc>
                  <a:txBody>
                    <a:bodyPr/>
                    <a:lstStyle/>
                    <a:p>
                      <a:pPr marL="0" marR="0">
                        <a:lnSpc>
                          <a:spcPct val="130000"/>
                        </a:lnSpc>
                        <a:spcBef>
                          <a:spcPts val="300"/>
                        </a:spcBef>
                        <a:spcAft>
                          <a:spcPts val="3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Harmonization of proposals, Specification Framework Document (compilation of technical proposals), start drafting the 15.6ma specification.</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September/November 2022</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8117729"/>
                  </a:ext>
                </a:extLst>
              </a:tr>
              <a:tr h="7384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Finalize drafting the 15.6ma specification document.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January/March 2023</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0852600"/>
                  </a:ext>
                </a:extLst>
              </a:tr>
              <a:tr h="3498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802.15 WG Letter ballot comment-resolution.</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May 2023</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977456"/>
                  </a:ext>
                </a:extLst>
              </a:tr>
              <a:tr h="3498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IEEE SA Sponsor ballot comment-resolution.</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November 2023</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816708"/>
                  </a:ext>
                </a:extLst>
              </a:tr>
              <a:tr h="349876">
                <a:tc>
                  <a:txBody>
                    <a:bodyPr/>
                    <a:lstStyle/>
                    <a:p>
                      <a:pPr marL="0" marR="0">
                        <a:lnSpc>
                          <a:spcPct val="130000"/>
                        </a:lnSpc>
                        <a:spcBef>
                          <a:spcPts val="300"/>
                        </a:spcBef>
                        <a:spcAft>
                          <a:spcPts val="300"/>
                        </a:spcAft>
                      </a:pPr>
                      <a:r>
                        <a:rPr lang="en-US" sz="1100">
                          <a:effectLst/>
                          <a:latin typeface="Times New Roman" panose="02020603050405020304" pitchFamily="18" charset="0"/>
                          <a:ea typeface="Calibri" panose="020F0502020204030204" pitchFamily="34" charset="0"/>
                          <a:cs typeface="Times New Roman" panose="02020603050405020304" pitchFamily="18" charset="0"/>
                        </a:rPr>
                        <a:t>Submission to RevCom.</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30000"/>
                        </a:lnSpc>
                        <a:spcBef>
                          <a:spcPts val="300"/>
                        </a:spcBef>
                        <a:spcAft>
                          <a:spcPts val="300"/>
                        </a:spcAft>
                      </a:pPr>
                      <a:r>
                        <a:rPr lang="en-US" sz="1100" dirty="0">
                          <a:effectLst/>
                          <a:latin typeface="Times New Roman" panose="02020603050405020304" pitchFamily="18" charset="0"/>
                          <a:ea typeface="Calibri" panose="020F0502020204030204" pitchFamily="34" charset="0"/>
                          <a:cs typeface="Times New Roman" panose="02020603050405020304" pitchFamily="18" charset="0"/>
                        </a:rPr>
                        <a:t>December 2023</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5443331"/>
                  </a:ext>
                </a:extLst>
              </a:tr>
            </a:tbl>
          </a:graphicData>
        </a:graphic>
      </p:graphicFrame>
    </p:spTree>
    <p:extLst>
      <p:ext uri="{BB962C8B-B14F-4D97-AF65-F5344CB8AC3E}">
        <p14:creationId xmlns:p14="http://schemas.microsoft.com/office/powerpoint/2010/main" val="128142869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7198</TotalTime>
  <Words>812</Words>
  <Application>Microsoft Office PowerPoint</Application>
  <PresentationFormat>On-screen Show (4:3)</PresentationFormat>
  <Paragraphs>81</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PAR amendment withdrawal </vt:lpstr>
      <vt:lpstr>PAR revision</vt:lpstr>
      <vt:lpstr>PAR revision</vt:lpstr>
      <vt:lpstr>15.6ma Revision</vt:lpstr>
      <vt:lpstr>Path forward</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361</cp:revision>
  <dcterms:modified xsi:type="dcterms:W3CDTF">2022-01-25T13:37:31Z</dcterms:modified>
</cp:coreProperties>
</file>