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6"/>
  </p:sldMasterIdLst>
  <p:notesMasterIdLst>
    <p:notesMasterId r:id="rId22"/>
  </p:notesMasterIdLst>
  <p:handoutMasterIdLst>
    <p:handoutMasterId r:id="rId23"/>
  </p:handoutMasterIdLst>
  <p:sldIdLst>
    <p:sldId id="259" r:id="rId7"/>
    <p:sldId id="258" r:id="rId8"/>
    <p:sldId id="285" r:id="rId9"/>
    <p:sldId id="286" r:id="rId10"/>
    <p:sldId id="295" r:id="rId11"/>
    <p:sldId id="297" r:id="rId12"/>
    <p:sldId id="847" r:id="rId13"/>
    <p:sldId id="941" r:id="rId14"/>
    <p:sldId id="296" r:id="rId15"/>
    <p:sldId id="298" r:id="rId16"/>
    <p:sldId id="940" r:id="rId17"/>
    <p:sldId id="895" r:id="rId18"/>
    <p:sldId id="289" r:id="rId19"/>
    <p:sldId id="942" r:id="rId20"/>
    <p:sldId id="94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54175E-D75B-F04B-83BE-AD5C6599F15F}" v="95" dt="2022-01-24T21:52:50.303"/>
    <p1510:client id="{93AFD4B0-E4B7-6D8E-6218-5091FB7BD82B}" v="16" dt="2022-01-24T21:15:13.247"/>
    <p1510:client id="{B82F085D-9B00-224D-A8EE-0A607CEDC383}" v="3935" dt="2022-01-24T21:55:15.8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57"/>
    <p:restoredTop sz="94785"/>
  </p:normalViewPr>
  <p:slideViewPr>
    <p:cSldViewPr>
      <p:cViewPr>
        <p:scale>
          <a:sx n="134" d="100"/>
          <a:sy n="134" d="100"/>
        </p:scale>
        <p:origin x="1312" y="6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44927E4-7171-4872-98B6-7439342399EA}" type="slidenum">
              <a:rPr lang="en-US" altLang="ja-JP" smtClean="0"/>
              <a:pPr>
                <a:defRPr/>
              </a:pPr>
              <a:t>7</a:t>
            </a:fld>
            <a:endParaRPr lang="en-US" altLang="ja-JP"/>
          </a:p>
        </p:txBody>
      </p:sp>
    </p:spTree>
    <p:extLst>
      <p:ext uri="{BB962C8B-B14F-4D97-AF65-F5344CB8AC3E}">
        <p14:creationId xmlns:p14="http://schemas.microsoft.com/office/powerpoint/2010/main" val="3318234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44927E4-7171-4872-98B6-7439342399EA}" type="slidenum">
              <a:rPr lang="en-US" altLang="ja-JP" smtClean="0"/>
              <a:pPr>
                <a:defRPr/>
              </a:pPr>
              <a:t>11</a:t>
            </a:fld>
            <a:endParaRPr lang="en-US" altLang="ja-JP"/>
          </a:p>
        </p:txBody>
      </p:sp>
    </p:spTree>
    <p:extLst>
      <p:ext uri="{BB962C8B-B14F-4D97-AF65-F5344CB8AC3E}">
        <p14:creationId xmlns:p14="http://schemas.microsoft.com/office/powerpoint/2010/main" val="1996873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January 2022</a:t>
            </a:r>
          </a:p>
        </p:txBody>
      </p:sp>
      <p:sp>
        <p:nvSpPr>
          <p:cNvPr id="5" name="Footer Placeholder 4"/>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January 2022</a:t>
            </a:r>
          </a:p>
        </p:txBody>
      </p:sp>
      <p:sp>
        <p:nvSpPr>
          <p:cNvPr id="5" name="Footer Placeholder 4"/>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January 2022</a:t>
            </a:r>
          </a:p>
        </p:txBody>
      </p:sp>
      <p:sp>
        <p:nvSpPr>
          <p:cNvPr id="5" name="Footer Placeholder 4"/>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January 2022</a:t>
            </a:r>
          </a:p>
        </p:txBody>
      </p:sp>
      <p:sp>
        <p:nvSpPr>
          <p:cNvPr id="5" name="Footer Placeholder 4"/>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a:t>January 2022</a:t>
            </a:r>
          </a:p>
        </p:txBody>
      </p:sp>
      <p:sp>
        <p:nvSpPr>
          <p:cNvPr id="5" name="Footer Placeholder 4"/>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a:t>January 2022</a:t>
            </a:r>
          </a:p>
        </p:txBody>
      </p:sp>
      <p:sp>
        <p:nvSpPr>
          <p:cNvPr id="6" name="Footer Placeholder 5"/>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a:t>January 2022</a:t>
            </a:r>
          </a:p>
        </p:txBody>
      </p:sp>
      <p:sp>
        <p:nvSpPr>
          <p:cNvPr id="8" name="Footer Placeholder 7"/>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January 2022</a:t>
            </a:r>
          </a:p>
        </p:txBody>
      </p:sp>
      <p:sp>
        <p:nvSpPr>
          <p:cNvPr id="4" name="Footer Placeholder 3"/>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January 2022</a:t>
            </a:r>
          </a:p>
        </p:txBody>
      </p:sp>
      <p:sp>
        <p:nvSpPr>
          <p:cNvPr id="3" name="Footer Placeholder 2"/>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January 2022</a:t>
            </a:r>
          </a:p>
        </p:txBody>
      </p:sp>
      <p:sp>
        <p:nvSpPr>
          <p:cNvPr id="6" name="Footer Placeholder 5"/>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January 2022</a:t>
            </a:r>
          </a:p>
        </p:txBody>
      </p:sp>
      <p:sp>
        <p:nvSpPr>
          <p:cNvPr id="6" name="Footer Placeholder 5"/>
          <p:cNvSpPr>
            <a:spLocks noGrp="1"/>
          </p:cNvSpPr>
          <p:nvPr>
            <p:ph type="ftr" sz="quarter" idx="11"/>
          </p:nvPr>
        </p:nvSpPr>
        <p:spPr/>
        <p:txBody>
          <a:bodyPr/>
          <a:lstStyle>
            <a:lvl1pPr>
              <a:defRPr/>
            </a:lvl1pPr>
          </a:lstStyle>
          <a:p>
            <a:r>
              <a:rPr lang="en-US" altLang="en-US" dirty="0" err="1"/>
              <a:t>Wisland</a:t>
            </a:r>
            <a:r>
              <a:rPr lang="en-US" altLang="en-US" dirty="0"/>
              <a:t>, et al., </a:t>
            </a:r>
            <a:r>
              <a:rPr lang="en-US" altLang="en-US" dirty="0" err="1"/>
              <a:t>Novelda</a:t>
            </a:r>
            <a:r>
              <a:rPr lang="en-US" altLang="en-US" dirty="0"/>
              <a:t> AS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Wisland</a:t>
            </a:r>
            <a:r>
              <a:rPr lang="en-US" altLang="en-US" dirty="0"/>
              <a:t>, et al., </a:t>
            </a:r>
            <a:r>
              <a:rPr lang="en-US" altLang="en-US" dirty="0" err="1"/>
              <a:t>Novelda</a:t>
            </a:r>
            <a:r>
              <a:rPr lang="en-US" altLang="en-US" dirty="0"/>
              <a:t> AS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&lt;15-22-0083-00</a:t>
            </a:r>
            <a:r>
              <a:rPr lang="en-US" sz="1400" b="1" dirty="0"/>
              <a:t>-04ab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Wisland</a:t>
            </a:r>
            <a:r>
              <a:rPr lang="en-US" altLang="en-US" dirty="0"/>
              <a:t> </a:t>
            </a:r>
            <a:r>
              <a:rPr lang="en-US" altLang="en-US" dirty="0" err="1"/>
              <a:t>et.al</a:t>
            </a:r>
            <a:r>
              <a:rPr lang="en-US" altLang="en-US" dirty="0"/>
              <a:t>., </a:t>
            </a:r>
            <a:r>
              <a:rPr lang="en-US" altLang="en-US" dirty="0" err="1"/>
              <a:t>Novelda</a:t>
            </a:r>
            <a:r>
              <a:rPr lang="en-US" altLang="en-US" dirty="0"/>
              <a:t> AS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UWB sensing concepts]	</a:t>
            </a:r>
          </a:p>
          <a:p>
            <a:r>
              <a:rPr lang="en-US" altLang="en-US" sz="1600" b="1" dirty="0"/>
              <a:t>Date Submitted: </a:t>
            </a:r>
            <a:r>
              <a:rPr lang="en-US" altLang="en-US" sz="1600" dirty="0"/>
              <a:t>[24 Jan, 2022]	</a:t>
            </a:r>
          </a:p>
          <a:p>
            <a:r>
              <a:rPr lang="en-US" altLang="en-US" sz="1600" b="1" dirty="0"/>
              <a:t>Source:</a:t>
            </a:r>
            <a:r>
              <a:rPr lang="en-US" altLang="en-US" sz="1600" dirty="0"/>
              <a:t> [Dag T. </a:t>
            </a:r>
            <a:r>
              <a:rPr lang="en-US" altLang="en-US" sz="1600" dirty="0" err="1"/>
              <a:t>Wisland</a:t>
            </a:r>
            <a:r>
              <a:rPr lang="en-US" altLang="en-US" sz="1600" dirty="0"/>
              <a:t>, Kristian </a:t>
            </a:r>
            <a:r>
              <a:rPr lang="en-US" altLang="en-US" sz="1600" dirty="0" err="1"/>
              <a:t>Granhaug</a:t>
            </a:r>
            <a:r>
              <a:rPr lang="en-US" altLang="en-US" sz="1600" dirty="0"/>
              <a:t>, Dries </a:t>
            </a:r>
            <a:r>
              <a:rPr lang="en-US" altLang="en-US" sz="1600" dirty="0" err="1"/>
              <a:t>Neirynck</a:t>
            </a:r>
            <a:r>
              <a:rPr lang="en-US" altLang="en-US" sz="1600" dirty="0"/>
              <a:t>] Company [</a:t>
            </a:r>
            <a:r>
              <a:rPr lang="en-US" altLang="en-US" sz="1600" dirty="0" err="1"/>
              <a:t>Novelda</a:t>
            </a:r>
            <a:r>
              <a:rPr lang="en-US" altLang="en-US" sz="1600" dirty="0"/>
              <a:t> AS]</a:t>
            </a:r>
          </a:p>
          <a:p>
            <a:endParaRPr lang="en-US" altLang="en-US" sz="1600" dirty="0"/>
          </a:p>
          <a:p>
            <a:r>
              <a:rPr lang="en-US" altLang="en-US" sz="1600" b="1" dirty="0"/>
              <a:t>E-mail:</a:t>
            </a:r>
            <a:r>
              <a:rPr lang="en-US" altLang="en-US" sz="1600" dirty="0"/>
              <a:t> [</a:t>
            </a:r>
            <a:r>
              <a:rPr lang="en-US" altLang="en-US" sz="1600" dirty="0" err="1"/>
              <a:t>dag.wisland@novelda.com</a:t>
            </a:r>
            <a:r>
              <a:rPr lang="en-US" altLang="en-US" sz="1600" dirty="0"/>
              <a:t>]</a:t>
            </a:r>
          </a:p>
          <a:p>
            <a:r>
              <a:rPr lang="en-US" altLang="en-US" sz="1600" dirty="0"/>
              <a:t>	</a:t>
            </a:r>
          </a:p>
          <a:p>
            <a:pPr>
              <a:spcBef>
                <a:spcPts val="600"/>
              </a:spcBef>
              <a:spcAft>
                <a:spcPts val="600"/>
              </a:spcAft>
            </a:pPr>
            <a:r>
              <a:rPr lang="en-US" altLang="en-US" sz="1600" b="1" dirty="0"/>
              <a:t>Re:</a:t>
            </a:r>
            <a:r>
              <a:rPr lang="en-US" altLang="en-US" sz="1600" dirty="0"/>
              <a:t> [Working Group input]</a:t>
            </a:r>
            <a:endParaRPr lang="en-US" altLang="en-US" dirty="0">
              <a:solidFill>
                <a:schemeClr val="tx2"/>
              </a:solidFill>
              <a:highlight>
                <a:srgbClr val="FFFF00"/>
              </a:highlight>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[Presents sensing use-case scenario and related sensing concepts]</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E39C667-7FE7-A64B-A91E-676F392EDDBB}"/>
              </a:ext>
            </a:extLst>
          </p:cNvPr>
          <p:cNvSpPr>
            <a:spLocks noGrp="1"/>
          </p:cNvSpPr>
          <p:nvPr>
            <p:ph type="title"/>
          </p:nvPr>
        </p:nvSpPr>
        <p:spPr/>
        <p:txBody>
          <a:bodyPr/>
          <a:lstStyle/>
          <a:p>
            <a:r>
              <a:rPr lang="nb-NO" dirty="0" err="1"/>
              <a:t>Dynamic</a:t>
            </a:r>
            <a:r>
              <a:rPr lang="nb-NO" dirty="0"/>
              <a:t> range </a:t>
            </a:r>
            <a:r>
              <a:rPr lang="nb-NO" dirty="0" err="1"/>
              <a:t>requirements</a:t>
            </a:r>
            <a:endParaRPr lang="nb-NO"/>
          </a:p>
        </p:txBody>
      </p:sp>
      <mc:AlternateContent xmlns:mc="http://schemas.openxmlformats.org/markup-compatibility/2006">
        <mc:Choice xmlns:a14="http://schemas.microsoft.com/office/drawing/2010/main" Requires="a14">
          <p:sp>
            <p:nvSpPr>
              <p:cNvPr id="3" name="Plassholder for innhold 2">
                <a:extLst>
                  <a:ext uri="{FF2B5EF4-FFF2-40B4-BE49-F238E27FC236}">
                    <a16:creationId xmlns:a16="http://schemas.microsoft.com/office/drawing/2014/main" id="{490A5AAC-DD40-174D-8F7D-9DC328F37381}"/>
                  </a:ext>
                </a:extLst>
              </p:cNvPr>
              <p:cNvSpPr>
                <a:spLocks noGrp="1"/>
              </p:cNvSpPr>
              <p:nvPr>
                <p:ph idx="1"/>
              </p:nvPr>
            </p:nvSpPr>
            <p:spPr/>
            <p:txBody>
              <a:bodyPr/>
              <a:lstStyle/>
              <a:p>
                <a:r>
                  <a:rPr lang="nb-NO" sz="1800" b="0" dirty="0"/>
                  <a:t>Ability to </a:t>
                </a:r>
                <a:r>
                  <a:rPr lang="nb-NO" sz="1800" b="0" dirty="0" err="1"/>
                  <a:t>distinguish</a:t>
                </a:r>
                <a:r>
                  <a:rPr lang="nb-NO" sz="1800" b="0" dirty="0"/>
                  <a:t> </a:t>
                </a:r>
                <a:r>
                  <a:rPr lang="nb-NO" sz="1800" b="0" dirty="0" err="1"/>
                  <a:t>large</a:t>
                </a:r>
                <a:r>
                  <a:rPr lang="nb-NO" sz="1800" b="0" dirty="0"/>
                  <a:t> </a:t>
                </a:r>
                <a:r>
                  <a:rPr lang="nb-NO" sz="1800" b="0" dirty="0" err="1"/>
                  <a:t>object</a:t>
                </a:r>
                <a:r>
                  <a:rPr lang="nb-NO" sz="1800" b="0" dirty="0"/>
                  <a:t> </a:t>
                </a:r>
                <a:r>
                  <a:rPr lang="nb-NO" sz="1800" b="0" dirty="0" err="1"/>
                  <a:t>close</a:t>
                </a:r>
                <a:r>
                  <a:rPr lang="nb-NO" sz="1800" b="0" dirty="0"/>
                  <a:t>-by and </a:t>
                </a:r>
                <a:r>
                  <a:rPr lang="nb-NO" sz="1800" b="0" dirty="0" err="1"/>
                  <a:t>small</a:t>
                </a:r>
                <a:r>
                  <a:rPr lang="nb-NO" sz="1800" b="0" dirty="0"/>
                  <a:t> </a:t>
                </a:r>
                <a:r>
                  <a:rPr lang="nb-NO" sz="1800" b="0" dirty="0" err="1"/>
                  <a:t>object</a:t>
                </a:r>
                <a:r>
                  <a:rPr lang="nb-NO" sz="1800" b="0" dirty="0"/>
                  <a:t> at far </a:t>
                </a:r>
                <a:r>
                  <a:rPr lang="nb-NO" sz="1800" b="0" dirty="0" err="1"/>
                  <a:t>distance</a:t>
                </a:r>
                <a:endParaRPr lang="nb-NO" sz="1800" b="0" dirty="0"/>
              </a:p>
              <a:p>
                <a:r>
                  <a:rPr lang="nb-NO" sz="1800" b="0" dirty="0"/>
                  <a:t>Radar </a:t>
                </a:r>
                <a:r>
                  <a:rPr lang="nb-NO" sz="1800" b="0" dirty="0" err="1"/>
                  <a:t>equation</a:t>
                </a:r>
                <a:r>
                  <a:rPr lang="nb-NO" sz="1800" b="0" dirty="0"/>
                  <a:t>: </a:t>
                </a:r>
                <a14:m>
                  <m:oMath xmlns:m="http://schemas.openxmlformats.org/officeDocument/2006/math">
                    <m:sSub>
                      <m:sSubPr>
                        <m:ctrlPr>
                          <a:rPr lang="nb-NO" sz="1800" b="0" i="1" smtClean="0">
                            <a:latin typeface="Cambria Math" panose="02040503050406030204" pitchFamily="18" charset="0"/>
                          </a:rPr>
                        </m:ctrlPr>
                      </m:sSubPr>
                      <m:e>
                        <m:r>
                          <a:rPr lang="nb-NO" sz="1800" b="0" i="1" smtClean="0">
                            <a:latin typeface="Cambria Math" panose="02040503050406030204" pitchFamily="18" charset="0"/>
                          </a:rPr>
                          <m:t>𝑃</m:t>
                        </m:r>
                      </m:e>
                      <m:sub>
                        <m:r>
                          <a:rPr lang="nb-NO" sz="1800" b="0" i="1" smtClean="0">
                            <a:latin typeface="Cambria Math" panose="02040503050406030204" pitchFamily="18" charset="0"/>
                          </a:rPr>
                          <m:t>𝑟</m:t>
                        </m:r>
                      </m:sub>
                    </m:sSub>
                    <m:r>
                      <a:rPr lang="nb-NO" sz="1800" b="0" i="1" smtClean="0">
                        <a:latin typeface="Cambria Math" panose="02040503050406030204" pitchFamily="18" charset="0"/>
                      </a:rPr>
                      <m:t>=</m:t>
                    </m:r>
                  </m:oMath>
                </a14:m>
                <a:r>
                  <a:rPr lang="nb-NO" sz="1800" dirty="0"/>
                  <a:t> </a:t>
                </a:r>
                <a14:m>
                  <m:oMath xmlns:m="http://schemas.openxmlformats.org/officeDocument/2006/math">
                    <m:sSub>
                      <m:sSubPr>
                        <m:ctrlPr>
                          <a:rPr lang="nb-NO" sz="1800" i="1">
                            <a:latin typeface="Cambria Math" panose="02040503050406030204" pitchFamily="18" charset="0"/>
                          </a:rPr>
                        </m:ctrlPr>
                      </m:sSubPr>
                      <m:e>
                        <m:r>
                          <a:rPr lang="nb-NO" sz="1800" i="1">
                            <a:latin typeface="Cambria Math" panose="02040503050406030204" pitchFamily="18" charset="0"/>
                          </a:rPr>
                          <m:t>𝑃</m:t>
                        </m:r>
                      </m:e>
                      <m:sub>
                        <m:r>
                          <a:rPr lang="nb-NO" sz="1800" b="0" i="1" smtClean="0">
                            <a:latin typeface="Cambria Math" panose="02040503050406030204" pitchFamily="18" charset="0"/>
                          </a:rPr>
                          <m:t>𝑡</m:t>
                        </m:r>
                      </m:sub>
                    </m:sSub>
                    <m:f>
                      <m:fPr>
                        <m:ctrlPr>
                          <a:rPr lang="nb-NO" sz="1800" i="1" smtClean="0">
                            <a:latin typeface="Cambria Math" panose="02040503050406030204" pitchFamily="18" charset="0"/>
                          </a:rPr>
                        </m:ctrlPr>
                      </m:fPr>
                      <m:num>
                        <m:sSup>
                          <m:sSupPr>
                            <m:ctrlPr>
                              <a:rPr lang="nb-NO" sz="1800" b="0" i="1" smtClean="0">
                                <a:latin typeface="Cambria Math" panose="02040503050406030204" pitchFamily="18" charset="0"/>
                              </a:rPr>
                            </m:ctrlPr>
                          </m:sSupPr>
                          <m:e>
                            <m:r>
                              <a:rPr lang="nb-NO" sz="1800" b="0" i="1" smtClean="0">
                                <a:latin typeface="Cambria Math" panose="02040503050406030204" pitchFamily="18" charset="0"/>
                              </a:rPr>
                              <m:t>𝐺</m:t>
                            </m:r>
                          </m:e>
                          <m:sup>
                            <m:r>
                              <a:rPr lang="nb-NO" sz="1800" b="0" i="1" smtClean="0">
                                <a:latin typeface="Cambria Math" panose="02040503050406030204" pitchFamily="18" charset="0"/>
                              </a:rPr>
                              <m:t>2</m:t>
                            </m:r>
                          </m:sup>
                        </m:sSup>
                        <m:sSup>
                          <m:sSupPr>
                            <m:ctrlPr>
                              <a:rPr lang="nb-NO" sz="1800" b="0" i="1" smtClean="0">
                                <a:latin typeface="Cambria Math" panose="02040503050406030204" pitchFamily="18" charset="0"/>
                              </a:rPr>
                            </m:ctrlPr>
                          </m:sSupPr>
                          <m:e>
                            <m:r>
                              <a:rPr lang="nb-NO" sz="1800" b="0" i="1" smtClean="0">
                                <a:latin typeface="Cambria Math" panose="02040503050406030204" pitchFamily="18" charset="0"/>
                                <a:ea typeface="Cambria Math" panose="02040503050406030204" pitchFamily="18" charset="0"/>
                              </a:rPr>
                              <m:t>𝜆</m:t>
                            </m:r>
                          </m:e>
                          <m:sup>
                            <m:r>
                              <a:rPr lang="nb-NO" sz="1800" b="0" i="1" smtClean="0">
                                <a:latin typeface="Cambria Math" panose="02040503050406030204" pitchFamily="18" charset="0"/>
                              </a:rPr>
                              <m:t>2</m:t>
                            </m:r>
                          </m:sup>
                        </m:sSup>
                        <m:r>
                          <a:rPr lang="nb-NO" sz="1800" b="0" i="1" smtClean="0">
                            <a:latin typeface="Cambria Math" panose="02040503050406030204" pitchFamily="18" charset="0"/>
                            <a:ea typeface="Cambria Math" panose="02040503050406030204" pitchFamily="18" charset="0"/>
                          </a:rPr>
                          <m:t>𝜎</m:t>
                        </m:r>
                      </m:num>
                      <m:den>
                        <m:sSup>
                          <m:sSupPr>
                            <m:ctrlPr>
                              <a:rPr lang="nb-NO" sz="1800" i="1" smtClean="0">
                                <a:latin typeface="Cambria Math" panose="02040503050406030204" pitchFamily="18" charset="0"/>
                              </a:rPr>
                            </m:ctrlPr>
                          </m:sSupPr>
                          <m:e>
                            <m:r>
                              <a:rPr lang="nb-NO" sz="1800" b="0" i="1" smtClean="0">
                                <a:latin typeface="Cambria Math" panose="02040503050406030204" pitchFamily="18" charset="0"/>
                              </a:rPr>
                              <m:t>(4</m:t>
                            </m:r>
                            <m:r>
                              <a:rPr lang="nb-NO" sz="1800" b="0" i="1" smtClean="0">
                                <a:latin typeface="Cambria Math" panose="02040503050406030204" pitchFamily="18" charset="0"/>
                                <a:ea typeface="Cambria Math" panose="02040503050406030204" pitchFamily="18" charset="0"/>
                              </a:rPr>
                              <m:t>𝜋</m:t>
                            </m:r>
                            <m:r>
                              <a:rPr lang="nb-NO" sz="1800" b="0" i="1" smtClean="0">
                                <a:latin typeface="Cambria Math" panose="02040503050406030204" pitchFamily="18" charset="0"/>
                                <a:ea typeface="Cambria Math" panose="02040503050406030204" pitchFamily="18" charset="0"/>
                              </a:rPr>
                              <m:t>)</m:t>
                            </m:r>
                          </m:e>
                          <m:sup>
                            <m:r>
                              <a:rPr lang="nb-NO" sz="1800" b="0" i="1" smtClean="0">
                                <a:latin typeface="Cambria Math" panose="02040503050406030204" pitchFamily="18" charset="0"/>
                              </a:rPr>
                              <m:t>3</m:t>
                            </m:r>
                          </m:sup>
                        </m:sSup>
                        <m:sSup>
                          <m:sSupPr>
                            <m:ctrlPr>
                              <a:rPr lang="nb-NO" sz="1800" i="1" smtClean="0">
                                <a:latin typeface="Cambria Math" panose="02040503050406030204" pitchFamily="18" charset="0"/>
                              </a:rPr>
                            </m:ctrlPr>
                          </m:sSupPr>
                          <m:e>
                            <m:r>
                              <a:rPr lang="nb-NO" sz="1800" b="0" i="1" smtClean="0">
                                <a:latin typeface="Cambria Math" panose="02040503050406030204" pitchFamily="18" charset="0"/>
                              </a:rPr>
                              <m:t>𝑅</m:t>
                            </m:r>
                          </m:e>
                          <m:sup>
                            <m:r>
                              <a:rPr lang="nb-NO" sz="1800" b="0" i="1" smtClean="0">
                                <a:latin typeface="Cambria Math" panose="02040503050406030204" pitchFamily="18" charset="0"/>
                              </a:rPr>
                              <m:t>4</m:t>
                            </m:r>
                          </m:sup>
                        </m:sSup>
                        <m:r>
                          <a:rPr lang="nb-NO" sz="1800" b="0" i="1" smtClean="0">
                            <a:latin typeface="Cambria Math" panose="02040503050406030204" pitchFamily="18" charset="0"/>
                          </a:rPr>
                          <m:t>𝐿</m:t>
                        </m:r>
                      </m:den>
                    </m:f>
                  </m:oMath>
                </a14:m>
                <a:endParaRPr lang="nb-NO" sz="1800" dirty="0"/>
              </a:p>
              <a:p>
                <a:r>
                  <a:rPr lang="nb-NO" sz="1800" dirty="0"/>
                  <a:t>Due to </a:t>
                </a:r>
                <a14:m>
                  <m:oMath xmlns:m="http://schemas.openxmlformats.org/officeDocument/2006/math">
                    <m:r>
                      <a:rPr lang="en-US" sz="1800" i="1">
                        <a:latin typeface="Cambria Math" panose="02040503050406030204" pitchFamily="18" charset="0"/>
                      </a:rPr>
                      <m:t>∝</m:t>
                    </m:r>
                    <m:sSup>
                      <m:sSupPr>
                        <m:ctrlPr>
                          <a:rPr lang="en-US" sz="1800" i="1">
                            <a:latin typeface="Cambria Math" panose="02040503050406030204" pitchFamily="18" charset="0"/>
                          </a:rPr>
                        </m:ctrlPr>
                      </m:sSupPr>
                      <m:e>
                        <m:r>
                          <a:rPr lang="en-US" sz="1800" i="1">
                            <a:latin typeface="Cambria Math" panose="02040503050406030204" pitchFamily="18" charset="0"/>
                          </a:rPr>
                          <m:t>𝑅</m:t>
                        </m:r>
                      </m:e>
                      <m:sup>
                        <m:r>
                          <a:rPr lang="en-US" sz="1800" i="1">
                            <a:latin typeface="Cambria Math" panose="02040503050406030204" pitchFamily="18" charset="0"/>
                          </a:rPr>
                          <m:t>−4</m:t>
                        </m:r>
                      </m:sup>
                    </m:sSup>
                  </m:oMath>
                </a14:m>
                <a:r>
                  <a:rPr lang="nb-NO" sz="1800" dirty="0"/>
                  <a:t>, </a:t>
                </a:r>
                <a:r>
                  <a:rPr lang="nb-NO" sz="1800" dirty="0" err="1"/>
                  <a:t>path</a:t>
                </a:r>
                <a:r>
                  <a:rPr lang="nb-NO" sz="1800" dirty="0"/>
                  <a:t> loss is </a:t>
                </a:r>
                <a:r>
                  <a:rPr lang="nb-NO" sz="1800" dirty="0" err="1"/>
                  <a:t>very</a:t>
                </a:r>
                <a:r>
                  <a:rPr lang="nb-NO" sz="1800" dirty="0"/>
                  <a:t> </a:t>
                </a:r>
                <a:r>
                  <a:rPr lang="nb-NO" sz="1800" dirty="0" err="1"/>
                  <a:t>high</a:t>
                </a:r>
                <a:r>
                  <a:rPr lang="nb-NO" sz="1800" dirty="0"/>
                  <a:t> for </a:t>
                </a:r>
                <a:r>
                  <a:rPr lang="nb-NO" sz="1800" dirty="0" err="1"/>
                  <a:t>sensing</a:t>
                </a:r>
                <a:r>
                  <a:rPr lang="nb-NO" sz="1800" dirty="0"/>
                  <a:t> </a:t>
                </a:r>
                <a:r>
                  <a:rPr lang="nb-NO" sz="1800" dirty="0" err="1"/>
                  <a:t>applications</a:t>
                </a:r>
                <a:r>
                  <a:rPr lang="nb-NO" sz="1800" dirty="0"/>
                  <a:t> </a:t>
                </a:r>
                <a:r>
                  <a:rPr lang="nb-NO" sz="1800" dirty="0" err="1"/>
                  <a:t>even</a:t>
                </a:r>
                <a:r>
                  <a:rPr lang="nb-NO" sz="1800" dirty="0"/>
                  <a:t> for adult person (</a:t>
                </a:r>
                <a14:m>
                  <m:oMath xmlns:m="http://schemas.openxmlformats.org/officeDocument/2006/math">
                    <m:r>
                      <a:rPr lang="nb-NO" sz="1800" i="1" dirty="0" smtClean="0">
                        <a:latin typeface="Cambria Math" panose="02040503050406030204" pitchFamily="18" charset="0"/>
                        <a:ea typeface="Cambria Math" panose="02040503050406030204" pitchFamily="18" charset="0"/>
                      </a:rPr>
                      <m:t>𝜎</m:t>
                    </m:r>
                  </m:oMath>
                </a14:m>
                <a:r>
                  <a:rPr lang="nb-NO" sz="1800" dirty="0"/>
                  <a:t>=1m</a:t>
                </a:r>
                <a:r>
                  <a:rPr lang="nb-NO" sz="1800" baseline="30000" dirty="0"/>
                  <a:t>2</a:t>
                </a:r>
                <a:r>
                  <a:rPr lang="nb-NO" sz="1800" dirty="0"/>
                  <a:t>) </a:t>
                </a:r>
                <a:r>
                  <a:rPr lang="nb-NO" sz="1800" dirty="0" err="1"/>
                  <a:t>when</a:t>
                </a:r>
                <a:r>
                  <a:rPr lang="nb-NO" sz="1800" dirty="0"/>
                  <a:t> range </a:t>
                </a:r>
                <a:r>
                  <a:rPr lang="nb-NO" sz="1800" dirty="0" err="1"/>
                  <a:t>increases</a:t>
                </a:r>
                <a:endParaRPr lang="nb-NO" sz="1800" dirty="0"/>
              </a:p>
              <a:p>
                <a:r>
                  <a:rPr lang="nb-NO" sz="1800" dirty="0"/>
                  <a:t>For </a:t>
                </a:r>
                <a:r>
                  <a:rPr lang="nb-NO" sz="1800" dirty="0" err="1"/>
                  <a:t>use</a:t>
                </a:r>
                <a:r>
                  <a:rPr lang="nb-NO" sz="1800" dirty="0"/>
                  <a:t>-cases </a:t>
                </a:r>
                <a:r>
                  <a:rPr lang="nb-NO" sz="1800" dirty="0" err="1"/>
                  <a:t>involving</a:t>
                </a:r>
                <a:r>
                  <a:rPr lang="nb-NO" sz="1800" dirty="0"/>
                  <a:t> vital-</a:t>
                </a:r>
                <a:r>
                  <a:rPr lang="nb-NO" sz="1800" dirty="0" err="1"/>
                  <a:t>signs</a:t>
                </a:r>
                <a:r>
                  <a:rPr lang="nb-NO" sz="1800" dirty="0"/>
                  <a:t> </a:t>
                </a:r>
                <a:r>
                  <a:rPr lang="nb-NO" sz="1800" dirty="0" err="1"/>
                  <a:t>measurements</a:t>
                </a:r>
                <a:r>
                  <a:rPr lang="nb-NO" sz="1800" dirty="0"/>
                  <a:t>, </a:t>
                </a:r>
                <a:r>
                  <a:rPr lang="nb-NO" sz="1800" dirty="0" err="1"/>
                  <a:t>equivalent</a:t>
                </a:r>
                <a:r>
                  <a:rPr lang="nb-NO" sz="1800" dirty="0"/>
                  <a:t> RCS </a:t>
                </a:r>
                <a:r>
                  <a:rPr lang="nb-NO" sz="1800" dirty="0" err="1"/>
                  <a:t>will</a:t>
                </a:r>
                <a:r>
                  <a:rPr lang="nb-NO" sz="1800" dirty="0"/>
                  <a:t> be </a:t>
                </a:r>
                <a:r>
                  <a:rPr lang="nb-NO" sz="1800" dirty="0" err="1"/>
                  <a:t>smaller</a:t>
                </a:r>
                <a:r>
                  <a:rPr lang="nb-NO" sz="1800" dirty="0"/>
                  <a:t>, i.e. </a:t>
                </a:r>
                <a:r>
                  <a:rPr lang="nb-NO" sz="1800" dirty="0" err="1"/>
                  <a:t>breathing</a:t>
                </a:r>
                <a:r>
                  <a:rPr lang="nb-NO" sz="1800" dirty="0"/>
                  <a:t>: </a:t>
                </a:r>
                <a14:m>
                  <m:oMath xmlns:m="http://schemas.openxmlformats.org/officeDocument/2006/math">
                    <m:r>
                      <a:rPr lang="nb-NO" sz="1800" i="1" dirty="0">
                        <a:latin typeface="Cambria Math" panose="02040503050406030204" pitchFamily="18" charset="0"/>
                        <a:ea typeface="Cambria Math" panose="02040503050406030204" pitchFamily="18" charset="0"/>
                      </a:rPr>
                      <m:t>𝜎</m:t>
                    </m:r>
                  </m:oMath>
                </a14:m>
                <a:r>
                  <a:rPr lang="nb-NO" sz="1800" dirty="0"/>
                  <a:t>= 0.01m</a:t>
                </a:r>
                <a:r>
                  <a:rPr lang="nb-NO" sz="1800" baseline="30000" dirty="0"/>
                  <a:t>2</a:t>
                </a:r>
                <a:r>
                  <a:rPr lang="nb-NO" sz="1800" dirty="0"/>
                  <a:t> and </a:t>
                </a:r>
                <a:r>
                  <a:rPr lang="nb-NO" sz="1800" dirty="0" err="1"/>
                  <a:t>heart</a:t>
                </a:r>
                <a:r>
                  <a:rPr lang="nb-NO" sz="1800" dirty="0"/>
                  <a:t>-beats: </a:t>
                </a:r>
                <a14:m>
                  <m:oMath xmlns:m="http://schemas.openxmlformats.org/officeDocument/2006/math">
                    <m:r>
                      <a:rPr lang="nb-NO" sz="1800" i="1" dirty="0">
                        <a:latin typeface="Cambria Math" panose="02040503050406030204" pitchFamily="18" charset="0"/>
                        <a:ea typeface="Cambria Math" panose="02040503050406030204" pitchFamily="18" charset="0"/>
                      </a:rPr>
                      <m:t>𝜎</m:t>
                    </m:r>
                  </m:oMath>
                </a14:m>
                <a:r>
                  <a:rPr lang="nb-NO" sz="1800" dirty="0"/>
                  <a:t>= 6.5*10</a:t>
                </a:r>
                <a:r>
                  <a:rPr lang="nb-NO" sz="1800" baseline="30000" dirty="0"/>
                  <a:t>-6</a:t>
                </a:r>
                <a:r>
                  <a:rPr lang="nb-NO" sz="1800" dirty="0"/>
                  <a:t>m</a:t>
                </a:r>
                <a:r>
                  <a:rPr lang="nb-NO" sz="1800" baseline="30000" dirty="0"/>
                  <a:t>2</a:t>
                </a:r>
              </a:p>
              <a:p>
                <a:r>
                  <a:rPr lang="nb-NO" sz="1800" dirty="0" err="1"/>
                  <a:t>Implies</a:t>
                </a:r>
                <a:r>
                  <a:rPr lang="nb-NO" sz="1800" dirty="0"/>
                  <a:t> </a:t>
                </a:r>
                <a:r>
                  <a:rPr lang="nb-NO" sz="1800" dirty="0" err="1"/>
                  <a:t>high</a:t>
                </a:r>
                <a:r>
                  <a:rPr lang="nb-NO" sz="1800" dirty="0"/>
                  <a:t> </a:t>
                </a:r>
                <a:r>
                  <a:rPr lang="nb-NO" sz="1800" dirty="0" err="1"/>
                  <a:t>dynamic</a:t>
                </a:r>
                <a:r>
                  <a:rPr lang="nb-NO" sz="1800" dirty="0"/>
                  <a:t> range (&gt;100dB) and </a:t>
                </a:r>
                <a:r>
                  <a:rPr lang="nb-NO" sz="1800" dirty="0" err="1"/>
                  <a:t>very</a:t>
                </a:r>
                <a:r>
                  <a:rPr lang="nb-NO" sz="1800" dirty="0"/>
                  <a:t> </a:t>
                </a:r>
                <a:r>
                  <a:rPr lang="nb-NO" sz="1800" dirty="0" err="1"/>
                  <a:t>strict</a:t>
                </a:r>
                <a:r>
                  <a:rPr lang="nb-NO" sz="1800" dirty="0"/>
                  <a:t> </a:t>
                </a:r>
                <a:r>
                  <a:rPr lang="nb-NO" sz="1800" dirty="0" err="1"/>
                  <a:t>phase-noise</a:t>
                </a:r>
                <a:r>
                  <a:rPr lang="nb-NO" sz="1800" dirty="0"/>
                  <a:t> </a:t>
                </a:r>
                <a:r>
                  <a:rPr lang="nb-NO" sz="1800" dirty="0" err="1"/>
                  <a:t>requirements</a:t>
                </a:r>
                <a:endParaRPr lang="nb-NO" sz="1800" dirty="0"/>
              </a:p>
              <a:p>
                <a:r>
                  <a:rPr lang="nb-NO" sz="1800" dirty="0"/>
                  <a:t>Pulse-Doppler </a:t>
                </a:r>
                <a:r>
                  <a:rPr lang="nb-NO" sz="1800" dirty="0" err="1"/>
                  <a:t>processing</a:t>
                </a:r>
                <a:r>
                  <a:rPr lang="nb-NO" sz="1800" dirty="0"/>
                  <a:t> </a:t>
                </a:r>
                <a:r>
                  <a:rPr lang="nb-NO" sz="1800" dirty="0" err="1"/>
                  <a:t>often</a:t>
                </a:r>
                <a:r>
                  <a:rPr lang="nb-NO" sz="1800" dirty="0"/>
                  <a:t> used to </a:t>
                </a:r>
                <a:r>
                  <a:rPr lang="nb-NO" sz="1800" dirty="0" err="1"/>
                  <a:t>enhance</a:t>
                </a:r>
                <a:r>
                  <a:rPr lang="nb-NO" sz="1800" dirty="0"/>
                  <a:t> SNR</a:t>
                </a:r>
              </a:p>
              <a:p>
                <a:r>
                  <a:rPr lang="en-US" sz="1800" dirty="0">
                    <a:sym typeface="Wingdings" panose="05000000000000000000" pitchFamily="2" charset="2"/>
                  </a:rPr>
                  <a:t> </a:t>
                </a:r>
                <a:r>
                  <a:rPr lang="nb-NO" sz="1800" dirty="0" err="1">
                    <a:sym typeface="Wingdings" panose="05000000000000000000" pitchFamily="2" charset="2"/>
                  </a:rPr>
                  <a:t>Suggest</a:t>
                </a:r>
                <a:r>
                  <a:rPr lang="nb-NO" sz="1800" dirty="0">
                    <a:sym typeface="Wingdings" panose="05000000000000000000" pitchFamily="2" charset="2"/>
                  </a:rPr>
                  <a:t> to </a:t>
                </a:r>
                <a:r>
                  <a:rPr lang="nb-NO" sz="1800" dirty="0" err="1">
                    <a:sym typeface="Wingdings" panose="05000000000000000000" pitchFamily="2" charset="2"/>
                  </a:rPr>
                  <a:t>study</a:t>
                </a:r>
                <a:r>
                  <a:rPr lang="nb-NO" sz="1800" dirty="0">
                    <a:sym typeface="Wingdings" panose="05000000000000000000" pitchFamily="2" charset="2"/>
                  </a:rPr>
                  <a:t> </a:t>
                </a:r>
                <a:r>
                  <a:rPr lang="nb-NO" sz="1800" dirty="0" err="1">
                    <a:sym typeface="Wingdings" panose="05000000000000000000" pitchFamily="2" charset="2"/>
                  </a:rPr>
                  <a:t>dynamic</a:t>
                </a:r>
                <a:r>
                  <a:rPr lang="nb-NO" sz="1800" dirty="0">
                    <a:sym typeface="Wingdings" panose="05000000000000000000" pitchFamily="2" charset="2"/>
                  </a:rPr>
                  <a:t> range </a:t>
                </a:r>
                <a:r>
                  <a:rPr lang="nb-NO" sz="1800" dirty="0" err="1">
                    <a:sym typeface="Wingdings" panose="05000000000000000000" pitchFamily="2" charset="2"/>
                  </a:rPr>
                  <a:t>requirements</a:t>
                </a:r>
                <a:r>
                  <a:rPr lang="nb-NO" sz="1800" dirty="0">
                    <a:sym typeface="Wingdings" panose="05000000000000000000" pitchFamily="2" charset="2"/>
                  </a:rPr>
                  <a:t> for </a:t>
                </a:r>
                <a:r>
                  <a:rPr lang="nb-NO" sz="1800" dirty="0" err="1">
                    <a:sym typeface="Wingdings" panose="05000000000000000000" pitchFamily="2" charset="2"/>
                  </a:rPr>
                  <a:t>sensing</a:t>
                </a:r>
                <a:r>
                  <a:rPr lang="nb-NO" sz="1800" dirty="0">
                    <a:sym typeface="Wingdings" panose="05000000000000000000" pitchFamily="2" charset="2"/>
                  </a:rPr>
                  <a:t> report </a:t>
                </a:r>
                <a:r>
                  <a:rPr lang="nb-NO" sz="1800" dirty="0" err="1">
                    <a:sym typeface="Wingdings" panose="05000000000000000000" pitchFamily="2" charset="2"/>
                  </a:rPr>
                  <a:t>package</a:t>
                </a:r>
                <a:r>
                  <a:rPr lang="nb-NO" sz="1800" dirty="0">
                    <a:sym typeface="Wingdings" panose="05000000000000000000" pitchFamily="2" charset="2"/>
                  </a:rPr>
                  <a:t> data formats</a:t>
                </a:r>
                <a:endParaRPr lang="en-US" sz="1800" dirty="0">
                  <a:sym typeface="Wingdings" panose="05000000000000000000" pitchFamily="2" charset="2"/>
                </a:endParaRPr>
              </a:p>
            </p:txBody>
          </p:sp>
        </mc:Choice>
        <mc:Fallback>
          <p:sp>
            <p:nvSpPr>
              <p:cNvPr id="3" name="Plassholder for innhold 2">
                <a:extLst>
                  <a:ext uri="{FF2B5EF4-FFF2-40B4-BE49-F238E27FC236}">
                    <a16:creationId xmlns:a16="http://schemas.microsoft.com/office/drawing/2014/main" id="{490A5AAC-DD40-174D-8F7D-9DC328F37381}"/>
                  </a:ext>
                </a:extLst>
              </p:cNvPr>
              <p:cNvSpPr>
                <a:spLocks noGrp="1" noRot="1" noChangeAspect="1" noMove="1" noResize="1" noEditPoints="1" noAdjustHandles="1" noChangeArrowheads="1" noChangeShapeType="1" noTextEdit="1"/>
              </p:cNvSpPr>
              <p:nvPr>
                <p:ph idx="1"/>
              </p:nvPr>
            </p:nvSpPr>
            <p:spPr>
              <a:blipFill>
                <a:blip r:embed="rId2"/>
                <a:stretch>
                  <a:fillRect l="-653" t="-615"/>
                </a:stretch>
              </a:blipFill>
            </p:spPr>
            <p:txBody>
              <a:bodyPr/>
              <a:lstStyle/>
              <a:p>
                <a:r>
                  <a:rPr lang="en-US">
                    <a:noFill/>
                  </a:rPr>
                  <a:t> </a:t>
                </a:r>
              </a:p>
            </p:txBody>
          </p:sp>
        </mc:Fallback>
      </mc:AlternateContent>
      <p:sp>
        <p:nvSpPr>
          <p:cNvPr id="4" name="Plassholder for dato 3">
            <a:extLst>
              <a:ext uri="{FF2B5EF4-FFF2-40B4-BE49-F238E27FC236}">
                <a16:creationId xmlns:a16="http://schemas.microsoft.com/office/drawing/2014/main" id="{36063BB7-137A-1440-8F48-61847A218FE7}"/>
              </a:ext>
            </a:extLst>
          </p:cNvPr>
          <p:cNvSpPr>
            <a:spLocks noGrp="1"/>
          </p:cNvSpPr>
          <p:nvPr>
            <p:ph type="dt" sz="half" idx="10"/>
          </p:nvPr>
        </p:nvSpPr>
        <p:spPr/>
        <p:txBody>
          <a:bodyPr/>
          <a:lstStyle/>
          <a:p>
            <a:r>
              <a:rPr lang="en-US" altLang="en-US"/>
              <a:t>January 2022</a:t>
            </a:r>
            <a:endParaRPr lang="en-US" altLang="en-US" dirty="0"/>
          </a:p>
        </p:txBody>
      </p:sp>
      <p:sp>
        <p:nvSpPr>
          <p:cNvPr id="5" name="Plassholder for bunntekst 4">
            <a:extLst>
              <a:ext uri="{FF2B5EF4-FFF2-40B4-BE49-F238E27FC236}">
                <a16:creationId xmlns:a16="http://schemas.microsoft.com/office/drawing/2014/main" id="{41ACE6E6-996E-1843-9003-0520BE7EF856}"/>
              </a:ext>
            </a:extLst>
          </p:cNvPr>
          <p:cNvSpPr>
            <a:spLocks noGrp="1"/>
          </p:cNvSpPr>
          <p:nvPr>
            <p:ph type="ftr" sz="quarter" idx="11"/>
          </p:nvPr>
        </p:nvSpPr>
        <p:spPr/>
        <p:txBody>
          <a:bodyPr/>
          <a:lstStyle/>
          <a:p>
            <a:r>
              <a:rPr lang="en-US" altLang="en-US" dirty="0" err="1"/>
              <a:t>Wisland</a:t>
            </a:r>
            <a:r>
              <a:rPr lang="en-US" altLang="en-US" dirty="0"/>
              <a:t> </a:t>
            </a:r>
            <a:r>
              <a:rPr lang="en-US" altLang="en-US" dirty="0" err="1"/>
              <a:t>et.al</a:t>
            </a:r>
            <a:r>
              <a:rPr lang="en-US" altLang="en-US" dirty="0"/>
              <a:t>., </a:t>
            </a:r>
            <a:r>
              <a:rPr lang="en-US" altLang="en-US" dirty="0" err="1"/>
              <a:t>Novelda</a:t>
            </a:r>
            <a:r>
              <a:rPr lang="en-US" altLang="en-US" dirty="0"/>
              <a:t> AS</a:t>
            </a:r>
          </a:p>
        </p:txBody>
      </p:sp>
      <p:sp>
        <p:nvSpPr>
          <p:cNvPr id="6" name="Plassholder for lysbildenummer 5">
            <a:extLst>
              <a:ext uri="{FF2B5EF4-FFF2-40B4-BE49-F238E27FC236}">
                <a16:creationId xmlns:a16="http://schemas.microsoft.com/office/drawing/2014/main" id="{6BF8A2FD-828B-0244-8569-F51C0BBB83E9}"/>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a:p>
        </p:txBody>
      </p:sp>
    </p:spTree>
    <p:extLst>
      <p:ext uri="{BB962C8B-B14F-4D97-AF65-F5344CB8AC3E}">
        <p14:creationId xmlns:p14="http://schemas.microsoft.com/office/powerpoint/2010/main" val="3264725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Link budget for human heartbeats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11365" y="1857375"/>
            <a:ext cx="7511745" cy="3514725"/>
          </a:xfrm>
        </p:spPr>
      </p:pic>
      <p:sp>
        <p:nvSpPr>
          <p:cNvPr id="5" name="Plassholder for dato 3">
            <a:extLst>
              <a:ext uri="{FF2B5EF4-FFF2-40B4-BE49-F238E27FC236}">
                <a16:creationId xmlns:a16="http://schemas.microsoft.com/office/drawing/2014/main" id="{3BA3D6D5-293D-124D-AE6D-77011C150A31}"/>
              </a:ext>
            </a:extLst>
          </p:cNvPr>
          <p:cNvSpPr>
            <a:spLocks noGrp="1"/>
          </p:cNvSpPr>
          <p:nvPr>
            <p:ph type="dt" sz="half" idx="10"/>
          </p:nvPr>
        </p:nvSpPr>
        <p:spPr>
          <a:xfrm>
            <a:off x="685800" y="378281"/>
            <a:ext cx="1600200" cy="215444"/>
          </a:xfrm>
        </p:spPr>
        <p:txBody>
          <a:bodyPr/>
          <a:lstStyle/>
          <a:p>
            <a:r>
              <a:rPr lang="en-US" altLang="en-US"/>
              <a:t>January 2022</a:t>
            </a:r>
            <a:endParaRPr lang="en-US" altLang="en-US" dirty="0"/>
          </a:p>
        </p:txBody>
      </p:sp>
      <p:sp>
        <p:nvSpPr>
          <p:cNvPr id="6" name="Plassholder for bunntekst 4">
            <a:extLst>
              <a:ext uri="{FF2B5EF4-FFF2-40B4-BE49-F238E27FC236}">
                <a16:creationId xmlns:a16="http://schemas.microsoft.com/office/drawing/2014/main" id="{1107A1EB-5970-C24C-AC55-926562129449}"/>
              </a:ext>
            </a:extLst>
          </p:cNvPr>
          <p:cNvSpPr>
            <a:spLocks noGrp="1"/>
          </p:cNvSpPr>
          <p:nvPr>
            <p:ph type="ftr" sz="quarter" idx="11"/>
          </p:nvPr>
        </p:nvSpPr>
        <p:spPr>
          <a:xfrm>
            <a:off x="5486400" y="6475413"/>
            <a:ext cx="3124200" cy="184666"/>
          </a:xfrm>
        </p:spPr>
        <p:txBody>
          <a:bodyPr/>
          <a:lstStyle/>
          <a:p>
            <a:r>
              <a:rPr lang="en-US" altLang="en-US" dirty="0" err="1"/>
              <a:t>Wisland</a:t>
            </a:r>
            <a:r>
              <a:rPr lang="en-US" altLang="en-US" dirty="0"/>
              <a:t> </a:t>
            </a:r>
            <a:r>
              <a:rPr lang="en-US" altLang="en-US" dirty="0" err="1"/>
              <a:t>et.al</a:t>
            </a:r>
            <a:r>
              <a:rPr lang="en-US" altLang="en-US" dirty="0"/>
              <a:t>., </a:t>
            </a:r>
            <a:r>
              <a:rPr lang="en-US" altLang="en-US" dirty="0" err="1"/>
              <a:t>Novelda</a:t>
            </a:r>
            <a:r>
              <a:rPr lang="en-US" altLang="en-US" dirty="0"/>
              <a:t> AS</a:t>
            </a:r>
          </a:p>
        </p:txBody>
      </p:sp>
      <p:sp>
        <p:nvSpPr>
          <p:cNvPr id="8" name="Plassholder for lysbildenummer 5">
            <a:extLst>
              <a:ext uri="{FF2B5EF4-FFF2-40B4-BE49-F238E27FC236}">
                <a16:creationId xmlns:a16="http://schemas.microsoft.com/office/drawing/2014/main" id="{5D9649D5-9B40-5946-8E22-523216FBFAF5}"/>
              </a:ext>
            </a:extLst>
          </p:cNvPr>
          <p:cNvSpPr>
            <a:spLocks noGrp="1"/>
          </p:cNvSpPr>
          <p:nvPr>
            <p:ph type="sldNum" sz="quarter" idx="12"/>
          </p:nvPr>
        </p:nvSpPr>
        <p:spPr>
          <a:xfrm>
            <a:off x="4344988" y="6475413"/>
            <a:ext cx="530225" cy="182562"/>
          </a:xfrm>
        </p:spPr>
        <p:txBody>
          <a:bodyPr/>
          <a:lstStyle/>
          <a:p>
            <a:r>
              <a:rPr lang="en-US" altLang="en-US" dirty="0"/>
              <a:t>Slide </a:t>
            </a:r>
            <a:fld id="{7FFA85FD-E192-4C2D-9860-28C59D48001D}" type="slidenum">
              <a:rPr lang="en-US" altLang="en-US" smtClean="0"/>
              <a:pPr/>
              <a:t>11</a:t>
            </a:fld>
            <a:endParaRPr lang="en-US" altLang="en-US" dirty="0"/>
          </a:p>
        </p:txBody>
      </p:sp>
    </p:spTree>
    <p:extLst>
      <p:ext uri="{BB962C8B-B14F-4D97-AF65-F5344CB8AC3E}">
        <p14:creationId xmlns:p14="http://schemas.microsoft.com/office/powerpoint/2010/main" val="275180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3645024"/>
            <a:ext cx="5615630" cy="2743200"/>
          </a:xfrm>
        </p:spPr>
      </p:pic>
      <p:sp>
        <p:nvSpPr>
          <p:cNvPr id="3" name="Title 2"/>
          <p:cNvSpPr>
            <a:spLocks noGrp="1"/>
          </p:cNvSpPr>
          <p:nvPr>
            <p:ph type="title"/>
          </p:nvPr>
        </p:nvSpPr>
        <p:spPr/>
        <p:txBody>
          <a:bodyPr/>
          <a:lstStyle/>
          <a:p>
            <a:r>
              <a:rPr lang="en-US" dirty="0"/>
              <a:t>Radar signals overview / classification</a:t>
            </a:r>
          </a:p>
        </p:txBody>
      </p:sp>
      <p:sp>
        <p:nvSpPr>
          <p:cNvPr id="5" name="Plassholder for innhold 2">
            <a:extLst>
              <a:ext uri="{FF2B5EF4-FFF2-40B4-BE49-F238E27FC236}">
                <a16:creationId xmlns:a16="http://schemas.microsoft.com/office/drawing/2014/main" id="{AB463C68-3696-1F4E-AC30-248216874452}"/>
              </a:ext>
            </a:extLst>
          </p:cNvPr>
          <p:cNvSpPr txBox="1">
            <a:spLocks/>
          </p:cNvSpPr>
          <p:nvPr/>
        </p:nvSpPr>
        <p:spPr bwMode="auto">
          <a:xfrm>
            <a:off x="685800" y="1628800"/>
            <a:ext cx="7772400"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nb-NO" sz="1800" kern="0" dirty="0" err="1"/>
              <a:t>Gaussian</a:t>
            </a:r>
            <a:r>
              <a:rPr lang="nb-NO" sz="1800" kern="0" dirty="0"/>
              <a:t> pulse </a:t>
            </a:r>
            <a:r>
              <a:rPr lang="nb-NO" sz="1800" kern="0" dirty="0" err="1"/>
              <a:t>commonly</a:t>
            </a:r>
            <a:r>
              <a:rPr lang="nb-NO" sz="1800" kern="0" dirty="0"/>
              <a:t> used </a:t>
            </a:r>
            <a:r>
              <a:rPr lang="nb-NO" sz="1800" kern="0" dirty="0" err="1"/>
              <a:t>offering</a:t>
            </a:r>
            <a:r>
              <a:rPr lang="nb-NO" sz="1800" kern="0" dirty="0"/>
              <a:t> </a:t>
            </a:r>
            <a:r>
              <a:rPr lang="nb-NO" sz="1800" kern="0" dirty="0" err="1"/>
              <a:t>good</a:t>
            </a:r>
            <a:r>
              <a:rPr lang="nb-NO" sz="1800" kern="0" dirty="0"/>
              <a:t> </a:t>
            </a:r>
            <a:r>
              <a:rPr lang="nb-NO" sz="1800" kern="0" dirty="0" err="1"/>
              <a:t>sensing</a:t>
            </a:r>
            <a:r>
              <a:rPr lang="nb-NO" sz="1800" kern="0" dirty="0"/>
              <a:t> </a:t>
            </a:r>
            <a:r>
              <a:rPr lang="nb-NO" sz="1800" kern="0" dirty="0" err="1"/>
              <a:t>characteristics</a:t>
            </a:r>
            <a:endParaRPr lang="nb-NO" sz="1800" kern="0" dirty="0"/>
          </a:p>
          <a:p>
            <a:r>
              <a:rPr lang="nb-NO" sz="1800" kern="0" dirty="0"/>
              <a:t>Pulse-Doppler </a:t>
            </a:r>
            <a:r>
              <a:rPr lang="nb-NO" sz="1800" kern="0" dirty="0" err="1"/>
              <a:t>processing</a:t>
            </a:r>
            <a:r>
              <a:rPr lang="nb-NO" sz="1800" kern="0" dirty="0"/>
              <a:t> </a:t>
            </a:r>
            <a:r>
              <a:rPr lang="nb-NO" sz="1800" kern="0" dirty="0" err="1"/>
              <a:t>very</a:t>
            </a:r>
            <a:r>
              <a:rPr lang="nb-NO" sz="1800" kern="0" dirty="0"/>
              <a:t> </a:t>
            </a:r>
            <a:r>
              <a:rPr lang="nb-NO" sz="1800" kern="0" dirty="0" err="1"/>
              <a:t>useful</a:t>
            </a:r>
            <a:r>
              <a:rPr lang="nb-NO" sz="1800" kern="0" dirty="0"/>
              <a:t> to </a:t>
            </a:r>
            <a:r>
              <a:rPr lang="nb-NO" sz="1800" kern="0" dirty="0" err="1"/>
              <a:t>enhance</a:t>
            </a:r>
            <a:r>
              <a:rPr lang="nb-NO" sz="1800" kern="0" dirty="0"/>
              <a:t> SNR and as basis for </a:t>
            </a:r>
            <a:r>
              <a:rPr lang="nb-NO" sz="1800" kern="0" dirty="0" err="1"/>
              <a:t>classification</a:t>
            </a:r>
            <a:endParaRPr lang="nb-NO" sz="1800" kern="0" dirty="0"/>
          </a:p>
          <a:p>
            <a:r>
              <a:rPr lang="nb-NO" sz="1800" kern="0" dirty="0"/>
              <a:t>Processing </a:t>
            </a:r>
            <a:r>
              <a:rPr lang="nb-NO" sz="1800" kern="0" dirty="0" err="1"/>
              <a:t>may</a:t>
            </a:r>
            <a:r>
              <a:rPr lang="nb-NO" sz="1800" kern="0" dirty="0"/>
              <a:t> be </a:t>
            </a:r>
            <a:r>
              <a:rPr lang="nb-NO" sz="1800" kern="0" dirty="0" err="1"/>
              <a:t>performed</a:t>
            </a:r>
            <a:r>
              <a:rPr lang="nb-NO" sz="1800" kern="0" dirty="0"/>
              <a:t> by </a:t>
            </a:r>
            <a:r>
              <a:rPr lang="nb-NO" sz="1800" kern="0" dirty="0" err="1"/>
              <a:t>edge</a:t>
            </a:r>
            <a:r>
              <a:rPr lang="nb-NO" sz="1800" kern="0" dirty="0"/>
              <a:t>-nodes or in a </a:t>
            </a:r>
            <a:r>
              <a:rPr lang="nb-NO" sz="1800" kern="0" dirty="0" err="1"/>
              <a:t>centralized</a:t>
            </a:r>
            <a:r>
              <a:rPr lang="nb-NO" sz="1800" kern="0" dirty="0"/>
              <a:t> </a:t>
            </a:r>
            <a:r>
              <a:rPr lang="nb-NO" sz="1800" kern="0" dirty="0" err="1"/>
              <a:t>processor</a:t>
            </a:r>
            <a:endParaRPr lang="nb-NO" sz="1800" kern="0" dirty="0"/>
          </a:p>
          <a:p>
            <a:r>
              <a:rPr lang="nb-NO" sz="1800" kern="0" dirty="0" err="1"/>
              <a:t>Suggest</a:t>
            </a:r>
            <a:r>
              <a:rPr lang="nb-NO" sz="1800" kern="0" dirty="0"/>
              <a:t> to </a:t>
            </a:r>
            <a:r>
              <a:rPr lang="nb-NO" sz="1800" kern="0" dirty="0" err="1"/>
              <a:t>further</a:t>
            </a:r>
            <a:r>
              <a:rPr lang="nb-NO" sz="1800" kern="0" dirty="0"/>
              <a:t> </a:t>
            </a:r>
            <a:r>
              <a:rPr lang="nb-NO" sz="1800" kern="0" dirty="0" err="1"/>
              <a:t>study</a:t>
            </a:r>
            <a:r>
              <a:rPr lang="nb-NO" sz="1800" kern="0" dirty="0"/>
              <a:t> CIR </a:t>
            </a:r>
            <a:r>
              <a:rPr lang="nb-NO" sz="1800" kern="0" dirty="0" err="1"/>
              <a:t>window</a:t>
            </a:r>
            <a:r>
              <a:rPr lang="nb-NO" sz="1800" kern="0" dirty="0"/>
              <a:t> </a:t>
            </a:r>
            <a:r>
              <a:rPr lang="nb-NO" sz="1800" kern="0" dirty="0" err="1"/>
              <a:t>size</a:t>
            </a:r>
            <a:r>
              <a:rPr lang="nb-NO" sz="1800" kern="0" dirty="0"/>
              <a:t> and sampling-rate  </a:t>
            </a:r>
          </a:p>
        </p:txBody>
      </p:sp>
      <p:sp>
        <p:nvSpPr>
          <p:cNvPr id="6" name="Plassholder for dato 3">
            <a:extLst>
              <a:ext uri="{FF2B5EF4-FFF2-40B4-BE49-F238E27FC236}">
                <a16:creationId xmlns:a16="http://schemas.microsoft.com/office/drawing/2014/main" id="{A2AD6E82-9268-3140-9663-C8BD0167B77B}"/>
              </a:ext>
            </a:extLst>
          </p:cNvPr>
          <p:cNvSpPr>
            <a:spLocks noGrp="1"/>
          </p:cNvSpPr>
          <p:nvPr>
            <p:ph type="dt" sz="half" idx="10"/>
          </p:nvPr>
        </p:nvSpPr>
        <p:spPr>
          <a:xfrm>
            <a:off x="685800" y="378281"/>
            <a:ext cx="1600200" cy="215444"/>
          </a:xfrm>
        </p:spPr>
        <p:txBody>
          <a:bodyPr/>
          <a:lstStyle/>
          <a:p>
            <a:r>
              <a:rPr lang="en-US" altLang="en-US" dirty="0"/>
              <a:t>January 2022</a:t>
            </a:r>
          </a:p>
        </p:txBody>
      </p:sp>
      <p:sp>
        <p:nvSpPr>
          <p:cNvPr id="8" name="Plassholder for bunntekst 4">
            <a:extLst>
              <a:ext uri="{FF2B5EF4-FFF2-40B4-BE49-F238E27FC236}">
                <a16:creationId xmlns:a16="http://schemas.microsoft.com/office/drawing/2014/main" id="{6BF7951F-C10F-6F4B-9F74-2AEA34CC6FE9}"/>
              </a:ext>
            </a:extLst>
          </p:cNvPr>
          <p:cNvSpPr>
            <a:spLocks noGrp="1"/>
          </p:cNvSpPr>
          <p:nvPr>
            <p:ph type="ftr" sz="quarter" idx="11"/>
          </p:nvPr>
        </p:nvSpPr>
        <p:spPr>
          <a:xfrm>
            <a:off x="5486400" y="6475413"/>
            <a:ext cx="3124200" cy="184666"/>
          </a:xfrm>
        </p:spPr>
        <p:txBody>
          <a:bodyPr/>
          <a:lstStyle/>
          <a:p>
            <a:r>
              <a:rPr lang="en-US" altLang="en-US" dirty="0" err="1"/>
              <a:t>Wisland</a:t>
            </a:r>
            <a:r>
              <a:rPr lang="en-US" altLang="en-US" dirty="0"/>
              <a:t> </a:t>
            </a:r>
            <a:r>
              <a:rPr lang="en-US" altLang="en-US" dirty="0" err="1"/>
              <a:t>et.al</a:t>
            </a:r>
            <a:r>
              <a:rPr lang="en-US" altLang="en-US" dirty="0"/>
              <a:t>., </a:t>
            </a:r>
            <a:r>
              <a:rPr lang="en-US" altLang="en-US" dirty="0" err="1"/>
              <a:t>Novelda</a:t>
            </a:r>
            <a:r>
              <a:rPr lang="en-US" altLang="en-US" dirty="0"/>
              <a:t> AS</a:t>
            </a:r>
          </a:p>
        </p:txBody>
      </p:sp>
      <p:sp>
        <p:nvSpPr>
          <p:cNvPr id="9" name="Plassholder for lysbildenummer 5">
            <a:extLst>
              <a:ext uri="{FF2B5EF4-FFF2-40B4-BE49-F238E27FC236}">
                <a16:creationId xmlns:a16="http://schemas.microsoft.com/office/drawing/2014/main" id="{A38475D4-6D11-4F4C-8348-BDC9402EBF9E}"/>
              </a:ext>
            </a:extLst>
          </p:cNvPr>
          <p:cNvSpPr>
            <a:spLocks noGrp="1"/>
          </p:cNvSpPr>
          <p:nvPr>
            <p:ph type="sldNum" sz="quarter" idx="12"/>
          </p:nvPr>
        </p:nvSpPr>
        <p:spPr>
          <a:xfrm>
            <a:off x="4344988" y="6475413"/>
            <a:ext cx="530225" cy="182562"/>
          </a:xfrm>
        </p:spPr>
        <p:txBody>
          <a:bodyPr/>
          <a:lstStyle/>
          <a:p>
            <a:r>
              <a:rPr lang="en-US" altLang="en-US" dirty="0"/>
              <a:t>Slide </a:t>
            </a:r>
            <a:fld id="{7FFA85FD-E192-4C2D-9860-28C59D48001D}" type="slidenum">
              <a:rPr lang="en-US" altLang="en-US" smtClean="0"/>
              <a:pPr/>
              <a:t>12</a:t>
            </a:fld>
            <a:endParaRPr lang="en-US" altLang="en-US" dirty="0"/>
          </a:p>
        </p:txBody>
      </p:sp>
    </p:spTree>
    <p:extLst>
      <p:ext uri="{BB962C8B-B14F-4D97-AF65-F5344CB8AC3E}">
        <p14:creationId xmlns:p14="http://schemas.microsoft.com/office/powerpoint/2010/main" val="670632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D3931-426B-CC46-A624-EF83669E4F9D}"/>
              </a:ext>
            </a:extLst>
          </p:cNvPr>
          <p:cNvSpPr>
            <a:spLocks noGrp="1"/>
          </p:cNvSpPr>
          <p:nvPr>
            <p:ph type="title"/>
          </p:nvPr>
        </p:nvSpPr>
        <p:spPr/>
        <p:txBody>
          <a:bodyPr/>
          <a:lstStyle/>
          <a:p>
            <a:r>
              <a:rPr lang="en-US" sz="3200" dirty="0"/>
              <a:t>Monostatic MIMO / Digital RX beamforming</a:t>
            </a:r>
          </a:p>
        </p:txBody>
      </p:sp>
      <p:sp>
        <p:nvSpPr>
          <p:cNvPr id="3" name="Content Placeholder 2">
            <a:extLst>
              <a:ext uri="{FF2B5EF4-FFF2-40B4-BE49-F238E27FC236}">
                <a16:creationId xmlns:a16="http://schemas.microsoft.com/office/drawing/2014/main" id="{B579C8FA-DF51-1D49-8F77-77A4D3B8429C}"/>
              </a:ext>
            </a:extLst>
          </p:cNvPr>
          <p:cNvSpPr>
            <a:spLocks noGrp="1"/>
          </p:cNvSpPr>
          <p:nvPr>
            <p:ph idx="1"/>
          </p:nvPr>
        </p:nvSpPr>
        <p:spPr>
          <a:xfrm>
            <a:off x="685800" y="1981200"/>
            <a:ext cx="4606280" cy="4114800"/>
          </a:xfrm>
        </p:spPr>
        <p:txBody>
          <a:bodyPr/>
          <a:lstStyle/>
          <a:p>
            <a:r>
              <a:rPr lang="en-US" sz="1800" dirty="0"/>
              <a:t>Multiple TRX-antennas utilizing digital RX-beamforming may enhance angular resolution through virtual aperture</a:t>
            </a:r>
          </a:p>
          <a:p>
            <a:r>
              <a:rPr lang="en-US" sz="1800" dirty="0"/>
              <a:t>Diversity through orthogonal codes or time-multiplexing</a:t>
            </a:r>
          </a:p>
          <a:p>
            <a:r>
              <a:rPr lang="en-US" sz="1800" dirty="0"/>
              <a:t>Re-use data-packet for sensing</a:t>
            </a:r>
          </a:p>
          <a:p>
            <a:r>
              <a:rPr lang="en-US" sz="1800" dirty="0"/>
              <a:t>Resolves ambiguities</a:t>
            </a:r>
          </a:p>
          <a:p>
            <a:r>
              <a:rPr lang="en-US" sz="1800" dirty="0"/>
              <a:t>Enables full-duplex</a:t>
            </a:r>
          </a:p>
          <a:p>
            <a:r>
              <a:rPr lang="en-US" sz="1800" dirty="0"/>
              <a:t>May share detection / track list</a:t>
            </a:r>
          </a:p>
          <a:p>
            <a:r>
              <a:rPr lang="en-US" sz="1800" dirty="0">
                <a:sym typeface="Wingdings" panose="05000000000000000000" pitchFamily="2" charset="2"/>
              </a:rPr>
              <a:t> Sensing report should include option for this configuration</a:t>
            </a:r>
          </a:p>
          <a:p>
            <a:r>
              <a:rPr lang="en-US" sz="1800" dirty="0">
                <a:sym typeface="Wingdings" panose="05000000000000000000" pitchFamily="2" charset="2"/>
              </a:rPr>
              <a:t> Optional support for orthogonal codes</a:t>
            </a: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1FBD96D6-64DB-1D43-B87D-31232B8969A5}"/>
              </a:ext>
            </a:extLst>
          </p:cNvPr>
          <p:cNvSpPr>
            <a:spLocks noGrp="1"/>
          </p:cNvSpPr>
          <p:nvPr>
            <p:ph type="dt" sz="half" idx="10"/>
          </p:nvPr>
        </p:nvSpPr>
        <p:spPr/>
        <p:txBody>
          <a:bodyPr/>
          <a:lstStyle/>
          <a:p>
            <a:r>
              <a:rPr lang="en-US" altLang="en-US"/>
              <a:t>January 2022</a:t>
            </a:r>
            <a:endParaRPr lang="en-US" altLang="en-US" dirty="0"/>
          </a:p>
        </p:txBody>
      </p:sp>
      <p:sp>
        <p:nvSpPr>
          <p:cNvPr id="5" name="Footer Placeholder 4">
            <a:extLst>
              <a:ext uri="{FF2B5EF4-FFF2-40B4-BE49-F238E27FC236}">
                <a16:creationId xmlns:a16="http://schemas.microsoft.com/office/drawing/2014/main" id="{C26F9055-356F-C64B-9AF4-6CBF99FC98AE}"/>
              </a:ext>
            </a:extLst>
          </p:cNvPr>
          <p:cNvSpPr>
            <a:spLocks noGrp="1"/>
          </p:cNvSpPr>
          <p:nvPr>
            <p:ph type="ftr" sz="quarter" idx="11"/>
          </p:nvPr>
        </p:nvSpPr>
        <p:spPr/>
        <p:txBody>
          <a:bodyPr/>
          <a:lstStyle/>
          <a:p>
            <a:r>
              <a:rPr lang="en-US" altLang="en-US" dirty="0" err="1"/>
              <a:t>Wisland</a:t>
            </a:r>
            <a:r>
              <a:rPr lang="en-US" altLang="en-US" dirty="0"/>
              <a:t> </a:t>
            </a:r>
            <a:r>
              <a:rPr lang="en-US" altLang="en-US" dirty="0" err="1"/>
              <a:t>et.al</a:t>
            </a:r>
            <a:r>
              <a:rPr lang="en-US" altLang="en-US" dirty="0"/>
              <a:t>.,</a:t>
            </a:r>
            <a:r>
              <a:rPr lang="en-US" altLang="en-US"/>
              <a:t> </a:t>
            </a:r>
            <a:r>
              <a:rPr lang="en-US" altLang="en-US" dirty="0" err="1"/>
              <a:t>Novelda</a:t>
            </a:r>
            <a:r>
              <a:rPr lang="en-US" altLang="en-US"/>
              <a:t> AS</a:t>
            </a:r>
            <a:endParaRPr lang="en-US" altLang="en-US" dirty="0"/>
          </a:p>
        </p:txBody>
      </p:sp>
      <p:sp>
        <p:nvSpPr>
          <p:cNvPr id="6" name="Slide Number Placeholder 5">
            <a:extLst>
              <a:ext uri="{FF2B5EF4-FFF2-40B4-BE49-F238E27FC236}">
                <a16:creationId xmlns:a16="http://schemas.microsoft.com/office/drawing/2014/main" id="{F4428B66-3124-DD48-8A5B-2421DAC72B33}"/>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a:p>
        </p:txBody>
      </p:sp>
    </p:spTree>
    <p:extLst>
      <p:ext uri="{BB962C8B-B14F-4D97-AF65-F5344CB8AC3E}">
        <p14:creationId xmlns:p14="http://schemas.microsoft.com/office/powerpoint/2010/main" val="656654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CC9B02-FCBE-3848-BA97-4F46F1114300}"/>
              </a:ext>
            </a:extLst>
          </p:cNvPr>
          <p:cNvSpPr>
            <a:spLocks noGrp="1"/>
          </p:cNvSpPr>
          <p:nvPr>
            <p:ph type="title"/>
          </p:nvPr>
        </p:nvSpPr>
        <p:spPr/>
        <p:txBody>
          <a:bodyPr/>
          <a:lstStyle/>
          <a:p>
            <a:r>
              <a:rPr lang="nb-NO" dirty="0" err="1"/>
              <a:t>Discussions</a:t>
            </a:r>
            <a:r>
              <a:rPr lang="nb-NO" dirty="0"/>
              <a:t> / </a:t>
            </a:r>
            <a:r>
              <a:rPr lang="nb-NO" dirty="0" err="1"/>
              <a:t>proposals</a:t>
            </a:r>
            <a:endParaRPr lang="nb-NO" dirty="0"/>
          </a:p>
        </p:txBody>
      </p:sp>
      <p:sp>
        <p:nvSpPr>
          <p:cNvPr id="3" name="Plassholder for innhold 2">
            <a:extLst>
              <a:ext uri="{FF2B5EF4-FFF2-40B4-BE49-F238E27FC236}">
                <a16:creationId xmlns:a16="http://schemas.microsoft.com/office/drawing/2014/main" id="{A36078B8-A527-D54D-896C-DC95548E0BCB}"/>
              </a:ext>
            </a:extLst>
          </p:cNvPr>
          <p:cNvSpPr>
            <a:spLocks noGrp="1"/>
          </p:cNvSpPr>
          <p:nvPr>
            <p:ph idx="1"/>
          </p:nvPr>
        </p:nvSpPr>
        <p:spPr/>
        <p:txBody>
          <a:bodyPr/>
          <a:lstStyle/>
          <a:p>
            <a:r>
              <a:rPr lang="nb-NO" sz="1600" dirty="0" err="1"/>
              <a:t>Gaussian</a:t>
            </a:r>
            <a:r>
              <a:rPr lang="nb-NO" sz="1600" dirty="0"/>
              <a:t> pulse-</a:t>
            </a:r>
            <a:r>
              <a:rPr lang="nb-NO" sz="1600" dirty="0" err="1"/>
              <a:t>shape</a:t>
            </a:r>
            <a:r>
              <a:rPr lang="nb-NO" sz="1600" dirty="0"/>
              <a:t> offers </a:t>
            </a:r>
            <a:r>
              <a:rPr lang="nb-NO" sz="1600" dirty="0" err="1"/>
              <a:t>good</a:t>
            </a:r>
            <a:r>
              <a:rPr lang="nb-NO" sz="1600" dirty="0"/>
              <a:t> trade-</a:t>
            </a:r>
            <a:r>
              <a:rPr lang="nb-NO" sz="1600" dirty="0" err="1"/>
              <a:t>off</a:t>
            </a:r>
            <a:r>
              <a:rPr lang="nb-NO" sz="1600" dirty="0"/>
              <a:t> </a:t>
            </a:r>
            <a:r>
              <a:rPr lang="nb-NO" sz="1600" dirty="0" err="1"/>
              <a:t>between</a:t>
            </a:r>
            <a:r>
              <a:rPr lang="nb-NO" sz="1600" dirty="0"/>
              <a:t> pulse </a:t>
            </a:r>
            <a:r>
              <a:rPr lang="nb-NO" sz="1600" dirty="0" err="1"/>
              <a:t>duration</a:t>
            </a:r>
            <a:r>
              <a:rPr lang="nb-NO" sz="1600" dirty="0"/>
              <a:t> and </a:t>
            </a:r>
            <a:r>
              <a:rPr lang="nb-NO" sz="1600" dirty="0" err="1"/>
              <a:t>spectrum</a:t>
            </a:r>
            <a:r>
              <a:rPr lang="nb-NO" sz="1600" dirty="0"/>
              <a:t>-mask </a:t>
            </a:r>
            <a:r>
              <a:rPr lang="nb-NO" sz="1600" dirty="0" err="1"/>
              <a:t>filling</a:t>
            </a:r>
            <a:r>
              <a:rPr lang="nb-NO" sz="1600" dirty="0"/>
              <a:t> </a:t>
            </a:r>
            <a:r>
              <a:rPr lang="nb-NO" sz="1600" b="1" dirty="0">
                <a:sym typeface="Wingdings" pitchFamily="2" charset="2"/>
              </a:rPr>
              <a:t> </a:t>
            </a:r>
            <a:r>
              <a:rPr lang="nb-NO" sz="1600" b="1" dirty="0" err="1">
                <a:sym typeface="Wingdings" pitchFamily="2" charset="2"/>
              </a:rPr>
              <a:t>Further</a:t>
            </a:r>
            <a:r>
              <a:rPr lang="nb-NO" sz="1600" b="1" dirty="0">
                <a:sym typeface="Wingdings" pitchFamily="2" charset="2"/>
              </a:rPr>
              <a:t> </a:t>
            </a:r>
            <a:r>
              <a:rPr lang="nb-NO" sz="1600" b="1" dirty="0" err="1">
                <a:sym typeface="Wingdings" pitchFamily="2" charset="2"/>
              </a:rPr>
              <a:t>study</a:t>
            </a:r>
            <a:r>
              <a:rPr lang="nb-NO" sz="1600" b="1" dirty="0">
                <a:sym typeface="Wingdings" pitchFamily="2" charset="2"/>
              </a:rPr>
              <a:t> </a:t>
            </a:r>
            <a:r>
              <a:rPr lang="nb-NO" sz="1600" b="1" dirty="0" err="1">
                <a:sym typeface="Wingdings" pitchFamily="2" charset="2"/>
              </a:rPr>
              <a:t>Gaussian</a:t>
            </a:r>
            <a:r>
              <a:rPr lang="nb-NO" sz="1600" b="1" dirty="0">
                <a:sym typeface="Wingdings" pitchFamily="2" charset="2"/>
              </a:rPr>
              <a:t> </a:t>
            </a:r>
            <a:r>
              <a:rPr lang="nb-NO" sz="1600" b="1" dirty="0" err="1">
                <a:sym typeface="Wingdings" pitchFamily="2" charset="2"/>
              </a:rPr>
              <a:t>approximated</a:t>
            </a:r>
            <a:r>
              <a:rPr lang="nb-NO" sz="1600" b="1" dirty="0">
                <a:sym typeface="Wingdings" pitchFamily="2" charset="2"/>
              </a:rPr>
              <a:t> pulse-</a:t>
            </a:r>
            <a:r>
              <a:rPr lang="nb-NO" sz="1600" b="1" dirty="0" err="1">
                <a:sym typeface="Wingdings" pitchFamily="2" charset="2"/>
              </a:rPr>
              <a:t>shape</a:t>
            </a:r>
            <a:r>
              <a:rPr lang="nb-NO" sz="1600" b="1" dirty="0">
                <a:sym typeface="Wingdings" pitchFamily="2" charset="2"/>
              </a:rPr>
              <a:t> for 4ab </a:t>
            </a:r>
            <a:r>
              <a:rPr lang="nb-NO" sz="1600" b="1" dirty="0" err="1">
                <a:sym typeface="Wingdings" pitchFamily="2" charset="2"/>
              </a:rPr>
              <a:t>sensing</a:t>
            </a:r>
            <a:r>
              <a:rPr lang="nb-NO" sz="1600" b="1" dirty="0">
                <a:sym typeface="Wingdings" pitchFamily="2" charset="2"/>
              </a:rPr>
              <a:t> </a:t>
            </a:r>
            <a:r>
              <a:rPr lang="nb-NO" sz="1600" b="1" dirty="0" err="1">
                <a:sym typeface="Wingdings" pitchFamily="2" charset="2"/>
              </a:rPr>
              <a:t>devices</a:t>
            </a:r>
            <a:endParaRPr lang="nb-NO" sz="1600" b="1" dirty="0"/>
          </a:p>
          <a:p>
            <a:r>
              <a:rPr lang="nb-NO" sz="1600" dirty="0"/>
              <a:t>Range </a:t>
            </a:r>
            <a:r>
              <a:rPr lang="nb-NO" sz="1600" dirty="0" err="1"/>
              <a:t>resolution</a:t>
            </a:r>
            <a:r>
              <a:rPr lang="nb-NO" sz="1600" dirty="0"/>
              <a:t> </a:t>
            </a:r>
            <a:r>
              <a:rPr lang="nb-NO" sz="1600" dirty="0" err="1"/>
              <a:t>of</a:t>
            </a:r>
            <a:r>
              <a:rPr lang="nb-NO" sz="1600" dirty="0"/>
              <a:t> 30cm </a:t>
            </a:r>
            <a:r>
              <a:rPr lang="nb-NO" sz="1600" dirty="0" err="1"/>
              <a:t>sufficient</a:t>
            </a:r>
            <a:r>
              <a:rPr lang="nb-NO" sz="1600" dirty="0"/>
              <a:t> for most </a:t>
            </a:r>
            <a:r>
              <a:rPr lang="nb-NO" sz="1600" dirty="0" err="1"/>
              <a:t>sensing</a:t>
            </a:r>
            <a:r>
              <a:rPr lang="nb-NO" sz="1600" dirty="0"/>
              <a:t> scenarios, </a:t>
            </a:r>
            <a:r>
              <a:rPr lang="nb-NO" sz="1600" dirty="0" err="1"/>
              <a:t>but</a:t>
            </a:r>
            <a:r>
              <a:rPr lang="nb-NO" sz="1600" dirty="0"/>
              <a:t> </a:t>
            </a:r>
            <a:r>
              <a:rPr lang="nb-NO" sz="1600" dirty="0" err="1"/>
              <a:t>may</a:t>
            </a:r>
            <a:r>
              <a:rPr lang="nb-NO" sz="1600" dirty="0"/>
              <a:t> limit </a:t>
            </a:r>
            <a:r>
              <a:rPr lang="nb-NO" sz="1600" dirty="0" err="1"/>
              <a:t>some</a:t>
            </a:r>
            <a:r>
              <a:rPr lang="nb-NO" sz="1600" dirty="0"/>
              <a:t> </a:t>
            </a:r>
            <a:r>
              <a:rPr lang="nb-NO" sz="1600" dirty="0" err="1"/>
              <a:t>use</a:t>
            </a:r>
            <a:r>
              <a:rPr lang="nb-NO" sz="1600" dirty="0"/>
              <a:t>-cases </a:t>
            </a:r>
            <a:r>
              <a:rPr lang="nb-NO" sz="1600" dirty="0">
                <a:sym typeface="Wingdings" pitchFamily="2" charset="2"/>
              </a:rPr>
              <a:t> </a:t>
            </a:r>
            <a:r>
              <a:rPr lang="nb-NO" sz="1600" b="1" dirty="0" err="1"/>
              <a:t>Suggest</a:t>
            </a:r>
            <a:r>
              <a:rPr lang="nb-NO" sz="1600" b="1" dirty="0"/>
              <a:t> 499.2 MHz </a:t>
            </a:r>
            <a:r>
              <a:rPr lang="nb-NO" sz="1600" b="1" dirty="0" err="1"/>
              <a:t>sensing</a:t>
            </a:r>
            <a:r>
              <a:rPr lang="nb-NO" sz="1600" b="1" dirty="0"/>
              <a:t> BW for </a:t>
            </a:r>
            <a:r>
              <a:rPr lang="nb-NO" sz="1600" b="1" dirty="0" err="1"/>
              <a:t>packet</a:t>
            </a:r>
            <a:r>
              <a:rPr lang="nb-NO" sz="1600" b="1" dirty="0"/>
              <a:t> re-</a:t>
            </a:r>
            <a:r>
              <a:rPr lang="nb-NO" sz="1600" b="1" dirty="0" err="1"/>
              <a:t>use</a:t>
            </a:r>
            <a:r>
              <a:rPr lang="nb-NO" sz="1600" b="1" dirty="0"/>
              <a:t>, </a:t>
            </a:r>
            <a:r>
              <a:rPr lang="nb-NO" sz="1600" b="1" dirty="0" err="1"/>
              <a:t>but</a:t>
            </a:r>
            <a:r>
              <a:rPr lang="nb-NO" sz="1600" b="1" dirty="0"/>
              <a:t> </a:t>
            </a:r>
            <a:r>
              <a:rPr lang="nb-NO" sz="1600" b="1" dirty="0" err="1"/>
              <a:t>include</a:t>
            </a:r>
            <a:r>
              <a:rPr lang="nb-NO" sz="1600" b="1" dirty="0"/>
              <a:t> </a:t>
            </a:r>
            <a:r>
              <a:rPr lang="nb-NO" sz="1600" b="1" dirty="0" err="1"/>
              <a:t>optional</a:t>
            </a:r>
            <a:r>
              <a:rPr lang="nb-NO" sz="1600" b="1" dirty="0"/>
              <a:t> support </a:t>
            </a:r>
            <a:r>
              <a:rPr lang="nb-NO" sz="1600" b="1" dirty="0" err="1"/>
              <a:t>of</a:t>
            </a:r>
            <a:r>
              <a:rPr lang="nb-NO" sz="1600" b="1" dirty="0"/>
              <a:t> </a:t>
            </a:r>
            <a:r>
              <a:rPr lang="nb-NO" sz="1600" b="1" dirty="0" err="1"/>
              <a:t>scheme</a:t>
            </a:r>
            <a:r>
              <a:rPr lang="nb-NO" sz="1600" b="1" dirty="0"/>
              <a:t> like </a:t>
            </a:r>
            <a:r>
              <a:rPr lang="nb-NO" sz="1600" b="1" dirty="0" err="1"/>
              <a:t>the</a:t>
            </a:r>
            <a:r>
              <a:rPr lang="nb-NO" sz="1600" b="1" dirty="0"/>
              <a:t> </a:t>
            </a:r>
            <a:r>
              <a:rPr lang="nb-NO" sz="1600" b="1" dirty="0" err="1"/>
              <a:t>one</a:t>
            </a:r>
            <a:r>
              <a:rPr lang="nb-NO" sz="1600" b="1" dirty="0"/>
              <a:t> </a:t>
            </a:r>
            <a:r>
              <a:rPr lang="nb-NO" sz="1600" b="1" dirty="0" err="1"/>
              <a:t>proposed</a:t>
            </a:r>
            <a:r>
              <a:rPr lang="nb-NO" sz="1600" b="1" dirty="0"/>
              <a:t> in [5]</a:t>
            </a:r>
          </a:p>
          <a:p>
            <a:r>
              <a:rPr lang="nb-NO" sz="1600" dirty="0" err="1"/>
              <a:t>Monostatic</a:t>
            </a:r>
            <a:r>
              <a:rPr lang="nb-NO" sz="1600" dirty="0"/>
              <a:t> </a:t>
            </a:r>
            <a:r>
              <a:rPr lang="nb-NO" sz="1600" dirty="0" err="1"/>
              <a:t>sensing</a:t>
            </a:r>
            <a:r>
              <a:rPr lang="nb-NO" sz="1600" dirty="0"/>
              <a:t> </a:t>
            </a:r>
            <a:r>
              <a:rPr lang="nb-NO" sz="1600" dirty="0" err="1"/>
              <a:t>may</a:t>
            </a:r>
            <a:r>
              <a:rPr lang="nb-NO" sz="1600" dirty="0"/>
              <a:t> play </a:t>
            </a:r>
            <a:r>
              <a:rPr lang="nb-NO" sz="1600" dirty="0" err="1"/>
              <a:t>important</a:t>
            </a:r>
            <a:r>
              <a:rPr lang="nb-NO" sz="1600" dirty="0"/>
              <a:t> </a:t>
            </a:r>
            <a:r>
              <a:rPr lang="nb-NO" sz="1600" dirty="0" err="1"/>
              <a:t>role</a:t>
            </a:r>
            <a:r>
              <a:rPr lang="nb-NO" sz="1600" dirty="0"/>
              <a:t> in </a:t>
            </a:r>
            <a:r>
              <a:rPr lang="nb-NO" sz="1600" dirty="0" err="1"/>
              <a:t>use</a:t>
            </a:r>
            <a:r>
              <a:rPr lang="nb-NO" sz="1600" dirty="0"/>
              <a:t>-cases </a:t>
            </a:r>
            <a:r>
              <a:rPr lang="nb-NO" sz="1600" dirty="0" err="1"/>
              <a:t>with</a:t>
            </a:r>
            <a:r>
              <a:rPr lang="nb-NO" sz="1600" dirty="0"/>
              <a:t> marginal SNR and to </a:t>
            </a:r>
            <a:r>
              <a:rPr lang="nb-NO" sz="1600" dirty="0" err="1"/>
              <a:t>resolve</a:t>
            </a:r>
            <a:r>
              <a:rPr lang="nb-NO" sz="1600" dirty="0"/>
              <a:t> </a:t>
            </a:r>
            <a:r>
              <a:rPr lang="nb-NO" sz="1600" dirty="0" err="1"/>
              <a:t>ambiguities</a:t>
            </a:r>
            <a:r>
              <a:rPr lang="nb-NO" sz="1600" dirty="0"/>
              <a:t> </a:t>
            </a:r>
            <a:r>
              <a:rPr lang="nb-NO" sz="1600" dirty="0">
                <a:sym typeface="Wingdings" pitchFamily="2" charset="2"/>
              </a:rPr>
              <a:t> </a:t>
            </a:r>
            <a:r>
              <a:rPr lang="nb-NO" sz="1600" b="1" dirty="0" err="1">
                <a:sym typeface="Wingdings" pitchFamily="2" charset="2"/>
              </a:rPr>
              <a:t>Standardize</a:t>
            </a:r>
            <a:r>
              <a:rPr lang="nb-NO" sz="1600" b="1" dirty="0">
                <a:sym typeface="Wingdings" pitchFamily="2" charset="2"/>
              </a:rPr>
              <a:t> </a:t>
            </a:r>
            <a:r>
              <a:rPr lang="nb-NO" sz="1600" b="1" dirty="0" err="1">
                <a:sym typeface="Wingdings" pitchFamily="2" charset="2"/>
              </a:rPr>
              <a:t>packet</a:t>
            </a:r>
            <a:r>
              <a:rPr lang="nb-NO" sz="1600" b="1" dirty="0">
                <a:sym typeface="Wingdings" pitchFamily="2" charset="2"/>
              </a:rPr>
              <a:t> formats for re-</a:t>
            </a:r>
            <a:r>
              <a:rPr lang="nb-NO" sz="1600" b="1" dirty="0" err="1">
                <a:sym typeface="Wingdings" pitchFamily="2" charset="2"/>
              </a:rPr>
              <a:t>use</a:t>
            </a:r>
            <a:r>
              <a:rPr lang="nb-NO" sz="1600" b="1" dirty="0">
                <a:sym typeface="Wingdings" pitchFamily="2" charset="2"/>
              </a:rPr>
              <a:t> </a:t>
            </a:r>
            <a:r>
              <a:rPr lang="nb-NO" sz="1600" b="1" dirty="0" err="1">
                <a:sym typeface="Wingdings" pitchFamily="2" charset="2"/>
              </a:rPr>
              <a:t>between</a:t>
            </a:r>
            <a:r>
              <a:rPr lang="nb-NO" sz="1600" b="1" dirty="0">
                <a:sym typeface="Wingdings" pitchFamily="2" charset="2"/>
              </a:rPr>
              <a:t> ranging / </a:t>
            </a:r>
            <a:r>
              <a:rPr lang="nb-NO" sz="1600" b="1" dirty="0" err="1">
                <a:sym typeface="Wingdings" pitchFamily="2" charset="2"/>
              </a:rPr>
              <a:t>sensing</a:t>
            </a:r>
            <a:r>
              <a:rPr lang="nb-NO" sz="1600" b="1" dirty="0">
                <a:sym typeface="Wingdings" pitchFamily="2" charset="2"/>
              </a:rPr>
              <a:t> and data format for </a:t>
            </a:r>
            <a:r>
              <a:rPr lang="nb-NO" sz="1600" b="1" dirty="0" err="1">
                <a:sym typeface="Wingdings" pitchFamily="2" charset="2"/>
              </a:rPr>
              <a:t>sensing</a:t>
            </a:r>
            <a:r>
              <a:rPr lang="nb-NO" sz="1600" b="1" dirty="0">
                <a:sym typeface="Wingdings" pitchFamily="2" charset="2"/>
              </a:rPr>
              <a:t> </a:t>
            </a:r>
            <a:r>
              <a:rPr lang="nb-NO" sz="1600" b="1" dirty="0" err="1">
                <a:sym typeface="Wingdings" pitchFamily="2" charset="2"/>
              </a:rPr>
              <a:t>measurement</a:t>
            </a:r>
            <a:r>
              <a:rPr lang="nb-NO" sz="1600" b="1" dirty="0">
                <a:sym typeface="Wingdings" pitchFamily="2" charset="2"/>
              </a:rPr>
              <a:t> report</a:t>
            </a:r>
            <a:endParaRPr lang="nb-NO" sz="1600" b="1" dirty="0"/>
          </a:p>
          <a:p>
            <a:r>
              <a:rPr lang="nb-NO" sz="1600" dirty="0" err="1"/>
              <a:t>Many</a:t>
            </a:r>
            <a:r>
              <a:rPr lang="nb-NO" sz="1600" dirty="0"/>
              <a:t> 4ab-compliant </a:t>
            </a:r>
            <a:r>
              <a:rPr lang="nb-NO" sz="1600" dirty="0" err="1"/>
              <a:t>devices</a:t>
            </a:r>
            <a:r>
              <a:rPr lang="nb-NO" sz="1600" dirty="0"/>
              <a:t> </a:t>
            </a:r>
            <a:r>
              <a:rPr lang="nb-NO" sz="1600" dirty="0" err="1"/>
              <a:t>will</a:t>
            </a:r>
            <a:r>
              <a:rPr lang="nb-NO" sz="1600" dirty="0"/>
              <a:t> have multiple </a:t>
            </a:r>
            <a:r>
              <a:rPr lang="nb-NO" sz="1600" dirty="0" err="1"/>
              <a:t>coherent</a:t>
            </a:r>
            <a:r>
              <a:rPr lang="nb-NO" sz="1600" dirty="0"/>
              <a:t> TRX-</a:t>
            </a:r>
            <a:r>
              <a:rPr lang="nb-NO" sz="1600" dirty="0" err="1"/>
              <a:t>channels</a:t>
            </a:r>
            <a:r>
              <a:rPr lang="nb-NO" sz="1600" dirty="0"/>
              <a:t> </a:t>
            </a:r>
            <a:r>
              <a:rPr lang="nb-NO" sz="1600" dirty="0" err="1"/>
              <a:t>enabling</a:t>
            </a:r>
            <a:r>
              <a:rPr lang="nb-NO" sz="1600" dirty="0"/>
              <a:t> digital RX beamforming </a:t>
            </a:r>
            <a:r>
              <a:rPr lang="nb-NO" sz="1600" b="1" dirty="0">
                <a:sym typeface="Wingdings" pitchFamily="2" charset="2"/>
              </a:rPr>
              <a:t> </a:t>
            </a:r>
            <a:r>
              <a:rPr lang="nb-NO" sz="1600" b="1" dirty="0" err="1">
                <a:sym typeface="Wingdings" pitchFamily="2" charset="2"/>
              </a:rPr>
              <a:t>Include</a:t>
            </a:r>
            <a:r>
              <a:rPr lang="nb-NO" sz="1600" b="1" dirty="0">
                <a:sym typeface="Wingdings" pitchFamily="2" charset="2"/>
              </a:rPr>
              <a:t> </a:t>
            </a:r>
            <a:r>
              <a:rPr lang="nb-NO" sz="1600" b="1" dirty="0" err="1">
                <a:sym typeface="Wingdings" pitchFamily="2" charset="2"/>
              </a:rPr>
              <a:t>optional</a:t>
            </a:r>
            <a:r>
              <a:rPr lang="nb-NO" sz="1600" b="1" dirty="0">
                <a:sym typeface="Wingdings" pitchFamily="2" charset="2"/>
              </a:rPr>
              <a:t> support for </a:t>
            </a:r>
            <a:r>
              <a:rPr lang="nb-NO" sz="1600" b="1" dirty="0" err="1">
                <a:sym typeface="Wingdings" pitchFamily="2" charset="2"/>
              </a:rPr>
              <a:t>orthogonal</a:t>
            </a:r>
            <a:r>
              <a:rPr lang="nb-NO" sz="1600" b="1" dirty="0">
                <a:sym typeface="Wingdings" pitchFamily="2" charset="2"/>
              </a:rPr>
              <a:t> </a:t>
            </a:r>
            <a:r>
              <a:rPr lang="nb-NO" sz="1600" b="1" dirty="0" err="1">
                <a:sym typeface="Wingdings" pitchFamily="2" charset="2"/>
              </a:rPr>
              <a:t>sensing</a:t>
            </a:r>
            <a:r>
              <a:rPr lang="nb-NO" sz="1600" b="1" dirty="0">
                <a:sym typeface="Wingdings" pitchFamily="2" charset="2"/>
              </a:rPr>
              <a:t> </a:t>
            </a:r>
            <a:r>
              <a:rPr lang="nb-NO" sz="1600" b="1" dirty="0" err="1">
                <a:sym typeface="Wingdings" pitchFamily="2" charset="2"/>
              </a:rPr>
              <a:t>codes</a:t>
            </a:r>
            <a:r>
              <a:rPr lang="nb-NO" sz="1600" b="1" dirty="0">
                <a:sym typeface="Wingdings" pitchFamily="2" charset="2"/>
              </a:rPr>
              <a:t> and </a:t>
            </a:r>
            <a:r>
              <a:rPr lang="nb-NO" sz="1600" b="1" dirty="0" err="1">
                <a:sym typeface="Wingdings" pitchFamily="2" charset="2"/>
              </a:rPr>
              <a:t>include</a:t>
            </a:r>
            <a:r>
              <a:rPr lang="nb-NO" sz="1600" b="1" dirty="0">
                <a:sym typeface="Wingdings" pitchFamily="2" charset="2"/>
              </a:rPr>
              <a:t> in data format for </a:t>
            </a:r>
            <a:r>
              <a:rPr lang="nb-NO" sz="1600" b="1" dirty="0" err="1">
                <a:sym typeface="Wingdings" pitchFamily="2" charset="2"/>
              </a:rPr>
              <a:t>sensing</a:t>
            </a:r>
            <a:r>
              <a:rPr lang="nb-NO" sz="1600" b="1" dirty="0">
                <a:sym typeface="Wingdings" pitchFamily="2" charset="2"/>
              </a:rPr>
              <a:t> </a:t>
            </a:r>
            <a:r>
              <a:rPr lang="nb-NO" sz="1600" b="1" dirty="0" err="1">
                <a:sym typeface="Wingdings" pitchFamily="2" charset="2"/>
              </a:rPr>
              <a:t>measurement</a:t>
            </a:r>
            <a:r>
              <a:rPr lang="nb-NO" sz="1600" b="1" dirty="0">
                <a:sym typeface="Wingdings" pitchFamily="2" charset="2"/>
              </a:rPr>
              <a:t> report</a:t>
            </a:r>
          </a:p>
          <a:p>
            <a:r>
              <a:rPr lang="nb-NO" sz="1600" dirty="0" err="1">
                <a:sym typeface="Wingdings" pitchFamily="2" charset="2"/>
              </a:rPr>
              <a:t>Centralized</a:t>
            </a:r>
            <a:r>
              <a:rPr lang="nb-NO" sz="1600" dirty="0">
                <a:sym typeface="Wingdings" pitchFamily="2" charset="2"/>
              </a:rPr>
              <a:t> </a:t>
            </a:r>
            <a:r>
              <a:rPr lang="nb-NO" sz="1600" dirty="0" err="1">
                <a:sym typeface="Wingdings" pitchFamily="2" charset="2"/>
              </a:rPr>
              <a:t>processing</a:t>
            </a:r>
            <a:r>
              <a:rPr lang="nb-NO" sz="1600" dirty="0">
                <a:sym typeface="Wingdings" pitchFamily="2" charset="2"/>
              </a:rPr>
              <a:t> most </a:t>
            </a:r>
            <a:r>
              <a:rPr lang="nb-NO" sz="1600" dirty="0" err="1">
                <a:sym typeface="Wingdings" pitchFamily="2" charset="2"/>
              </a:rPr>
              <a:t>likely</a:t>
            </a:r>
            <a:r>
              <a:rPr lang="nb-NO" sz="1600" dirty="0">
                <a:sym typeface="Wingdings" pitchFamily="2" charset="2"/>
              </a:rPr>
              <a:t> </a:t>
            </a:r>
            <a:r>
              <a:rPr lang="nb-NO" sz="1600" dirty="0" err="1">
                <a:sym typeface="Wingdings" pitchFamily="2" charset="2"/>
              </a:rPr>
              <a:t>required</a:t>
            </a:r>
            <a:r>
              <a:rPr lang="nb-NO" sz="1600" dirty="0">
                <a:sym typeface="Wingdings" pitchFamily="2" charset="2"/>
              </a:rPr>
              <a:t> in </a:t>
            </a:r>
            <a:r>
              <a:rPr lang="nb-NO" sz="1600" dirty="0" err="1">
                <a:sym typeface="Wingdings" pitchFamily="2" charset="2"/>
              </a:rPr>
              <a:t>complex</a:t>
            </a:r>
            <a:r>
              <a:rPr lang="nb-NO" sz="1600" dirty="0">
                <a:sym typeface="Wingdings" pitchFamily="2" charset="2"/>
              </a:rPr>
              <a:t> </a:t>
            </a:r>
            <a:r>
              <a:rPr lang="nb-NO" sz="1600" dirty="0" err="1">
                <a:sym typeface="Wingdings" pitchFamily="2" charset="2"/>
              </a:rPr>
              <a:t>use</a:t>
            </a:r>
            <a:r>
              <a:rPr lang="nb-NO" sz="1600" dirty="0">
                <a:sym typeface="Wingdings" pitchFamily="2" charset="2"/>
              </a:rPr>
              <a:t>-cases </a:t>
            </a:r>
            <a:r>
              <a:rPr lang="nb-NO" sz="1600" b="1" dirty="0">
                <a:sym typeface="Wingdings" pitchFamily="2" charset="2"/>
              </a:rPr>
              <a:t> </a:t>
            </a:r>
            <a:r>
              <a:rPr lang="nb-NO" sz="1600" b="1" dirty="0" err="1">
                <a:sym typeface="Wingdings" pitchFamily="2" charset="2"/>
              </a:rPr>
              <a:t>Align</a:t>
            </a:r>
            <a:r>
              <a:rPr lang="nb-NO" sz="1600" b="1" dirty="0">
                <a:sym typeface="Wingdings" pitchFamily="2" charset="2"/>
              </a:rPr>
              <a:t> </a:t>
            </a:r>
            <a:r>
              <a:rPr lang="nb-NO" sz="1600" b="1" dirty="0" err="1">
                <a:sym typeface="Wingdings" pitchFamily="2" charset="2"/>
              </a:rPr>
              <a:t>on</a:t>
            </a:r>
            <a:r>
              <a:rPr lang="nb-NO" sz="1600" b="1" dirty="0">
                <a:sym typeface="Wingdings" pitchFamily="2" charset="2"/>
              </a:rPr>
              <a:t> CIR </a:t>
            </a:r>
            <a:r>
              <a:rPr lang="nb-NO" sz="1600" b="1" dirty="0" err="1">
                <a:sym typeface="Wingdings" pitchFamily="2" charset="2"/>
              </a:rPr>
              <a:t>window</a:t>
            </a:r>
            <a:r>
              <a:rPr lang="nb-NO" sz="1600" b="1" dirty="0">
                <a:sym typeface="Wingdings" pitchFamily="2" charset="2"/>
              </a:rPr>
              <a:t> </a:t>
            </a:r>
            <a:r>
              <a:rPr lang="nb-NO" sz="1600" b="1" dirty="0" err="1">
                <a:sym typeface="Wingdings" pitchFamily="2" charset="2"/>
              </a:rPr>
              <a:t>size</a:t>
            </a:r>
            <a:r>
              <a:rPr lang="nb-NO" sz="1600" b="1" dirty="0">
                <a:sym typeface="Wingdings" pitchFamily="2" charset="2"/>
              </a:rPr>
              <a:t>(s) and </a:t>
            </a:r>
            <a:r>
              <a:rPr lang="nb-NO" sz="1600" b="1" dirty="0" err="1">
                <a:sym typeface="Wingdings" pitchFamily="2" charset="2"/>
              </a:rPr>
              <a:t>associated</a:t>
            </a:r>
            <a:r>
              <a:rPr lang="nb-NO" sz="1600" b="1" dirty="0">
                <a:sym typeface="Wingdings" pitchFamily="2" charset="2"/>
              </a:rPr>
              <a:t> sampling rate</a:t>
            </a:r>
            <a:endParaRPr lang="nb-NO" sz="2000" dirty="0"/>
          </a:p>
        </p:txBody>
      </p:sp>
      <p:sp>
        <p:nvSpPr>
          <p:cNvPr id="4" name="Plassholder for dato 3">
            <a:extLst>
              <a:ext uri="{FF2B5EF4-FFF2-40B4-BE49-F238E27FC236}">
                <a16:creationId xmlns:a16="http://schemas.microsoft.com/office/drawing/2014/main" id="{6179CAC1-ACDB-0D4F-868E-EE61E37FEFEA}"/>
              </a:ext>
            </a:extLst>
          </p:cNvPr>
          <p:cNvSpPr>
            <a:spLocks noGrp="1"/>
          </p:cNvSpPr>
          <p:nvPr>
            <p:ph type="dt" sz="half" idx="10"/>
          </p:nvPr>
        </p:nvSpPr>
        <p:spPr/>
        <p:txBody>
          <a:bodyPr/>
          <a:lstStyle/>
          <a:p>
            <a:r>
              <a:rPr lang="en-US" altLang="en-US"/>
              <a:t>January 2022</a:t>
            </a:r>
            <a:endParaRPr lang="en-US" altLang="en-US" dirty="0"/>
          </a:p>
        </p:txBody>
      </p:sp>
      <p:sp>
        <p:nvSpPr>
          <p:cNvPr id="5" name="Plassholder for bunntekst 4">
            <a:extLst>
              <a:ext uri="{FF2B5EF4-FFF2-40B4-BE49-F238E27FC236}">
                <a16:creationId xmlns:a16="http://schemas.microsoft.com/office/drawing/2014/main" id="{ACA5AADB-F458-974E-B291-60052484CCD3}"/>
              </a:ext>
            </a:extLst>
          </p:cNvPr>
          <p:cNvSpPr>
            <a:spLocks noGrp="1"/>
          </p:cNvSpPr>
          <p:nvPr>
            <p:ph type="ftr" sz="quarter" idx="11"/>
          </p:nvPr>
        </p:nvSpPr>
        <p:spPr/>
        <p:txBody>
          <a:bodyPr/>
          <a:lstStyle/>
          <a:p>
            <a:r>
              <a:rPr lang="en-US" altLang="en-US" dirty="0" err="1"/>
              <a:t>Wisland</a:t>
            </a:r>
            <a:r>
              <a:rPr lang="en-US" altLang="en-US" dirty="0"/>
              <a:t> </a:t>
            </a:r>
            <a:r>
              <a:rPr lang="en-US" altLang="en-US" dirty="0" err="1"/>
              <a:t>et.al</a:t>
            </a:r>
            <a:r>
              <a:rPr lang="en-US" altLang="en-US" dirty="0"/>
              <a:t>.,</a:t>
            </a:r>
            <a:r>
              <a:rPr lang="en-US" altLang="en-US"/>
              <a:t> </a:t>
            </a:r>
            <a:r>
              <a:rPr lang="en-US" altLang="en-US" dirty="0" err="1"/>
              <a:t>Novelda</a:t>
            </a:r>
            <a:r>
              <a:rPr lang="en-US" altLang="en-US"/>
              <a:t> AS</a:t>
            </a:r>
            <a:endParaRPr lang="en-US" altLang="en-US" dirty="0"/>
          </a:p>
        </p:txBody>
      </p:sp>
      <p:sp>
        <p:nvSpPr>
          <p:cNvPr id="6" name="Plassholder for lysbildenummer 5">
            <a:extLst>
              <a:ext uri="{FF2B5EF4-FFF2-40B4-BE49-F238E27FC236}">
                <a16:creationId xmlns:a16="http://schemas.microsoft.com/office/drawing/2014/main" id="{A462BA3B-4090-7741-A9E9-5709B9506FD4}"/>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14</a:t>
            </a:fld>
            <a:endParaRPr lang="en-US" altLang="en-US"/>
          </a:p>
        </p:txBody>
      </p:sp>
    </p:spTree>
    <p:extLst>
      <p:ext uri="{BB962C8B-B14F-4D97-AF65-F5344CB8AC3E}">
        <p14:creationId xmlns:p14="http://schemas.microsoft.com/office/powerpoint/2010/main" val="3974893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EFB3333-BFFE-1A41-9BA4-CFD128CBCD70}"/>
              </a:ext>
            </a:extLst>
          </p:cNvPr>
          <p:cNvSpPr>
            <a:spLocks noGrp="1"/>
          </p:cNvSpPr>
          <p:nvPr>
            <p:ph type="title"/>
          </p:nvPr>
        </p:nvSpPr>
        <p:spPr/>
        <p:txBody>
          <a:bodyPr/>
          <a:lstStyle/>
          <a:p>
            <a:r>
              <a:rPr lang="en-US" dirty="0"/>
              <a:t>References</a:t>
            </a:r>
          </a:p>
        </p:txBody>
      </p:sp>
      <p:sp>
        <p:nvSpPr>
          <p:cNvPr id="3" name="Plassholder for innhold 2">
            <a:extLst>
              <a:ext uri="{FF2B5EF4-FFF2-40B4-BE49-F238E27FC236}">
                <a16:creationId xmlns:a16="http://schemas.microsoft.com/office/drawing/2014/main" id="{BE0A58C9-7B0F-EE42-AA13-792F199B6C47}"/>
              </a:ext>
            </a:extLst>
          </p:cNvPr>
          <p:cNvSpPr>
            <a:spLocks noGrp="1"/>
          </p:cNvSpPr>
          <p:nvPr>
            <p:ph idx="1"/>
          </p:nvPr>
        </p:nvSpPr>
        <p:spPr>
          <a:xfrm>
            <a:off x="685800" y="1981200"/>
            <a:ext cx="7772400" cy="4400128"/>
          </a:xfrm>
        </p:spPr>
        <p:txBody>
          <a:bodyPr/>
          <a:lstStyle/>
          <a:p>
            <a:pPr marL="457200" indent="-457200">
              <a:buFont typeface="+mj-lt"/>
              <a:buAutoNum type="arabicPeriod"/>
            </a:pPr>
            <a:r>
              <a:rPr lang="en-US" sz="1600" dirty="0">
                <a:cs typeface="Calibri" panose="020F0502020204030204" pitchFamily="34" charset="0"/>
              </a:rPr>
              <a:t>Frank Leong, Wolfgang </a:t>
            </a:r>
            <a:r>
              <a:rPr lang="en-US" sz="1600" dirty="0" err="1">
                <a:cs typeface="Calibri" panose="020F0502020204030204" pitchFamily="34" charset="0"/>
              </a:rPr>
              <a:t>Küchler</a:t>
            </a:r>
            <a:r>
              <a:rPr lang="en-US" sz="1600" dirty="0">
                <a:cs typeface="Calibri" panose="020F0502020204030204" pitchFamily="34" charset="0"/>
              </a:rPr>
              <a:t>, </a:t>
            </a:r>
            <a:r>
              <a:rPr lang="en-US" sz="1600" dirty="0" err="1">
                <a:cs typeface="Calibri" panose="020F0502020204030204" pitchFamily="34" charset="0"/>
              </a:rPr>
              <a:t>Riku</a:t>
            </a:r>
            <a:r>
              <a:rPr lang="en-US" sz="1600" dirty="0">
                <a:cs typeface="Calibri" panose="020F0502020204030204" pitchFamily="34" charset="0"/>
              </a:rPr>
              <a:t> </a:t>
            </a:r>
            <a:r>
              <a:rPr lang="en-US" sz="1600" dirty="0" err="1">
                <a:cs typeface="Calibri" panose="020F0502020204030204" pitchFamily="34" charset="0"/>
              </a:rPr>
              <a:t>Pirhonen</a:t>
            </a:r>
            <a:r>
              <a:rPr lang="en-US" sz="1600" dirty="0">
                <a:cs typeface="Calibri" panose="020F0502020204030204" pitchFamily="34" charset="0"/>
              </a:rPr>
              <a:t>, “UWB Sensing in 802.15”, IEEE 802.15-21-0399-00-04ab, July 2021</a:t>
            </a:r>
          </a:p>
          <a:p>
            <a:pPr marL="457200" indent="-457200">
              <a:buFont typeface="+mj-lt"/>
              <a:buAutoNum type="arabicPeriod"/>
            </a:pPr>
            <a:r>
              <a:rPr lang="en-US" sz="1600" dirty="0" err="1">
                <a:cs typeface="Calibri" panose="020F0502020204030204" pitchFamily="34" charset="0"/>
              </a:rPr>
              <a:t>Xiaohui</a:t>
            </a:r>
            <a:r>
              <a:rPr lang="en-US" sz="1600" dirty="0">
                <a:cs typeface="Calibri" panose="020F0502020204030204" pitchFamily="34" charset="0"/>
              </a:rPr>
              <a:t> Peng, David </a:t>
            </a:r>
            <a:r>
              <a:rPr lang="en-US" sz="1600" dirty="0" err="1">
                <a:cs typeface="Calibri" panose="020F0502020204030204" pitchFamily="34" charset="0"/>
              </a:rPr>
              <a:t>Xun</a:t>
            </a:r>
            <a:r>
              <a:rPr lang="en-US" sz="1600" dirty="0">
                <a:cs typeface="Calibri" panose="020F0502020204030204" pitchFamily="34" charset="0"/>
              </a:rPr>
              <a:t> Yang, </a:t>
            </a:r>
            <a:r>
              <a:rPr lang="en-US" sz="1600" dirty="0" err="1">
                <a:cs typeface="Calibri" panose="020F0502020204030204" pitchFamily="34" charset="0"/>
              </a:rPr>
              <a:t>Chenchen</a:t>
            </a:r>
            <a:r>
              <a:rPr lang="en-US" sz="1600" dirty="0">
                <a:cs typeface="Calibri" panose="020F0502020204030204" pitchFamily="34" charset="0"/>
              </a:rPr>
              <a:t> Liu, Rani Keren, </a:t>
            </a:r>
            <a:r>
              <a:rPr lang="en-US" sz="1600" dirty="0" err="1">
                <a:cs typeface="Calibri" panose="020F0502020204030204" pitchFamily="34" charset="0"/>
              </a:rPr>
              <a:t>Kuan</a:t>
            </a:r>
            <a:r>
              <a:rPr lang="en-US" sz="1600" dirty="0">
                <a:cs typeface="Calibri" panose="020F0502020204030204" pitchFamily="34" charset="0"/>
              </a:rPr>
              <a:t> Wu, “CIR feedback for UWB sensing,” IEEE 802.15-21-057-00-04ab, November 2021</a:t>
            </a:r>
          </a:p>
          <a:p>
            <a:pPr marL="457200" indent="-457200">
              <a:buFont typeface="+mj-lt"/>
              <a:buAutoNum type="arabicPeriod"/>
            </a:pPr>
            <a:r>
              <a:rPr lang="en-US" sz="1600" dirty="0" err="1">
                <a:cs typeface="Calibri" panose="020F0502020204030204" pitchFamily="34" charset="0"/>
              </a:rPr>
              <a:t>Xiaohui</a:t>
            </a:r>
            <a:r>
              <a:rPr lang="en-US" sz="1600" dirty="0">
                <a:cs typeface="Calibri" panose="020F0502020204030204" pitchFamily="34" charset="0"/>
              </a:rPr>
              <a:t> Peng, David </a:t>
            </a:r>
            <a:r>
              <a:rPr lang="en-US" sz="1600" dirty="0" err="1">
                <a:cs typeface="Calibri" panose="020F0502020204030204" pitchFamily="34" charset="0"/>
              </a:rPr>
              <a:t>Xun</a:t>
            </a:r>
            <a:r>
              <a:rPr lang="en-US" sz="1600" dirty="0">
                <a:cs typeface="Calibri" panose="020F0502020204030204" pitchFamily="34" charset="0"/>
              </a:rPr>
              <a:t> Yang, </a:t>
            </a:r>
            <a:r>
              <a:rPr lang="en-US" sz="1600" dirty="0" err="1">
                <a:cs typeface="Calibri" panose="020F0502020204030204" pitchFamily="34" charset="0"/>
              </a:rPr>
              <a:t>Chenchen</a:t>
            </a:r>
            <a:r>
              <a:rPr lang="en-US" sz="1600" dirty="0">
                <a:cs typeface="Calibri" panose="020F0502020204030204" pitchFamily="34" charset="0"/>
              </a:rPr>
              <a:t> Liu, Rani Keren, </a:t>
            </a:r>
            <a:r>
              <a:rPr lang="en-US" sz="1600" dirty="0" err="1">
                <a:cs typeface="Calibri" panose="020F0502020204030204" pitchFamily="34" charset="0"/>
              </a:rPr>
              <a:t>Kuan</a:t>
            </a:r>
            <a:r>
              <a:rPr lang="en-US" sz="1600" dirty="0">
                <a:cs typeface="Calibri" panose="020F0502020204030204" pitchFamily="34" charset="0"/>
              </a:rPr>
              <a:t> Wu, “Waveform design for UWB sensing,” IEEE 802.15-22-0040-00-04ab, January 2022</a:t>
            </a:r>
          </a:p>
          <a:p>
            <a:pPr marL="457200" indent="-457200">
              <a:buFont typeface="+mj-lt"/>
              <a:buAutoNum type="arabicPeriod"/>
            </a:pPr>
            <a:r>
              <a:rPr lang="en-US" sz="1600" dirty="0" err="1">
                <a:cs typeface="Calibri" panose="020F0502020204030204" pitchFamily="34" charset="0"/>
              </a:rPr>
              <a:t>Pooria</a:t>
            </a:r>
            <a:r>
              <a:rPr lang="en-US" sz="1600" dirty="0">
                <a:cs typeface="Calibri" panose="020F0502020204030204" pitchFamily="34" charset="0"/>
              </a:rPr>
              <a:t> </a:t>
            </a:r>
            <a:r>
              <a:rPr lang="en-US" sz="1600" dirty="0" err="1">
                <a:cs typeface="Calibri" panose="020F0502020204030204" pitchFamily="34" charset="0"/>
              </a:rPr>
              <a:t>Pakrooh</a:t>
            </a:r>
            <a:r>
              <a:rPr lang="en-US" sz="1600" dirty="0">
                <a:cs typeface="Calibri" panose="020F0502020204030204" pitchFamily="34" charset="0"/>
              </a:rPr>
              <a:t>, Bin Tian, Steve </a:t>
            </a:r>
            <a:r>
              <a:rPr lang="en-US" sz="1600" dirty="0" err="1">
                <a:cs typeface="Calibri" panose="020F0502020204030204" pitchFamily="34" charset="0"/>
              </a:rPr>
              <a:t>Shellhammer</a:t>
            </a:r>
            <a:r>
              <a:rPr lang="en-US" sz="1600" dirty="0">
                <a:cs typeface="Calibri" panose="020F0502020204030204" pitchFamily="34" charset="0"/>
              </a:rPr>
              <a:t>, and </a:t>
            </a:r>
            <a:r>
              <a:rPr lang="en-US" sz="1600" dirty="0" err="1">
                <a:cs typeface="Calibri" panose="020F0502020204030204" pitchFamily="34" charset="0"/>
              </a:rPr>
              <a:t>Koorosh</a:t>
            </a:r>
            <a:r>
              <a:rPr lang="en-US" sz="1600" dirty="0">
                <a:cs typeface="Calibri" panose="020F0502020204030204" pitchFamily="34" charset="0"/>
              </a:rPr>
              <a:t> </a:t>
            </a:r>
            <a:r>
              <a:rPr lang="en-US" sz="1600" dirty="0" err="1">
                <a:cs typeface="Calibri" panose="020F0502020204030204" pitchFamily="34" charset="0"/>
              </a:rPr>
              <a:t>Akhavan</a:t>
            </a:r>
            <a:r>
              <a:rPr lang="en-US" sz="1600" dirty="0">
                <a:cs typeface="Calibri" panose="020F0502020204030204" pitchFamily="34" charset="0"/>
              </a:rPr>
              <a:t> “</a:t>
            </a:r>
            <a:r>
              <a:rPr lang="nn-NO" sz="1600" dirty="0">
                <a:cs typeface="Calibri" panose="020F0502020204030204" pitchFamily="34" charset="0"/>
              </a:rPr>
              <a:t>UWB </a:t>
            </a:r>
            <a:r>
              <a:rPr lang="nn-NO" sz="1600" dirty="0" err="1">
                <a:cs typeface="Calibri" panose="020F0502020204030204" pitchFamily="34" charset="0"/>
              </a:rPr>
              <a:t>Sensing</a:t>
            </a:r>
            <a:r>
              <a:rPr lang="nn-NO" sz="1600" dirty="0">
                <a:cs typeface="Calibri" panose="020F0502020204030204" pitchFamily="34" charset="0"/>
              </a:rPr>
              <a:t> Scenarios for 802.15.4ab</a:t>
            </a:r>
            <a:r>
              <a:rPr lang="en-US" sz="1600" dirty="0">
                <a:cs typeface="Calibri" panose="020F0502020204030204" pitchFamily="34" charset="0"/>
              </a:rPr>
              <a:t>”, IEEE 802.15-22-0012-01-04ab, January 2022</a:t>
            </a:r>
          </a:p>
          <a:p>
            <a:pPr marL="457200" indent="-457200">
              <a:buFont typeface="+mj-lt"/>
              <a:buAutoNum type="arabicPeriod"/>
            </a:pPr>
            <a:r>
              <a:rPr lang="en-US" sz="1600" dirty="0">
                <a:cs typeface="Calibri" panose="020F0502020204030204" pitchFamily="34" charset="0"/>
              </a:rPr>
              <a:t>Frank Leong, Wolfgang </a:t>
            </a:r>
            <a:r>
              <a:rPr lang="en-US" sz="1600" dirty="0" err="1">
                <a:cs typeface="Calibri" panose="020F0502020204030204" pitchFamily="34" charset="0"/>
              </a:rPr>
              <a:t>Küchler</a:t>
            </a:r>
            <a:r>
              <a:rPr lang="en-US" sz="1600" dirty="0">
                <a:cs typeface="Calibri" panose="020F0502020204030204" pitchFamily="34" charset="0"/>
              </a:rPr>
              <a:t>, </a:t>
            </a:r>
            <a:r>
              <a:rPr lang="en-US" sz="1600" dirty="0" err="1">
                <a:cs typeface="Calibri" panose="020F0502020204030204" pitchFamily="34" charset="0"/>
              </a:rPr>
              <a:t>Riku</a:t>
            </a:r>
            <a:r>
              <a:rPr lang="en-US" sz="1600" dirty="0">
                <a:cs typeface="Calibri" panose="020F0502020204030204" pitchFamily="34" charset="0"/>
              </a:rPr>
              <a:t> </a:t>
            </a:r>
            <a:r>
              <a:rPr lang="en-US" sz="1600" dirty="0" err="1">
                <a:cs typeface="Calibri" panose="020F0502020204030204" pitchFamily="34" charset="0"/>
              </a:rPr>
              <a:t>Pirhonen</a:t>
            </a:r>
            <a:r>
              <a:rPr lang="en-US" sz="1600" dirty="0">
                <a:cs typeface="Calibri" panose="020F0502020204030204" pitchFamily="34" charset="0"/>
              </a:rPr>
              <a:t>, “Sensing - Continued, IEEE 802.15-22-0061-00-04ab, January 2022</a:t>
            </a:r>
          </a:p>
          <a:p>
            <a:pPr marL="457200" indent="-457200">
              <a:buFont typeface="+mj-lt"/>
              <a:buAutoNum type="arabicPeriod"/>
            </a:pPr>
            <a:r>
              <a:rPr lang="en-US" sz="1600" dirty="0" err="1">
                <a:cs typeface="Calibri" panose="020F0502020204030204" pitchFamily="34" charset="0"/>
              </a:rPr>
              <a:t>Pooria</a:t>
            </a:r>
            <a:r>
              <a:rPr lang="en-US" sz="1600" dirty="0">
                <a:cs typeface="Calibri" panose="020F0502020204030204" pitchFamily="34" charset="0"/>
              </a:rPr>
              <a:t> </a:t>
            </a:r>
            <a:r>
              <a:rPr lang="en-US" sz="1600" dirty="0" err="1">
                <a:cs typeface="Calibri" panose="020F0502020204030204" pitchFamily="34" charset="0"/>
              </a:rPr>
              <a:t>Pakrooh</a:t>
            </a:r>
            <a:r>
              <a:rPr lang="en-US" sz="1600" dirty="0">
                <a:cs typeface="Calibri" panose="020F0502020204030204" pitchFamily="34" charset="0"/>
              </a:rPr>
              <a:t>, Bin Tian, Steve </a:t>
            </a:r>
            <a:r>
              <a:rPr lang="en-US" sz="1600" dirty="0" err="1">
                <a:cs typeface="Calibri" panose="020F0502020204030204" pitchFamily="34" charset="0"/>
              </a:rPr>
              <a:t>Shellhammer</a:t>
            </a:r>
            <a:r>
              <a:rPr lang="en-US" sz="1600" dirty="0">
                <a:cs typeface="Calibri" panose="020F0502020204030204" pitchFamily="34" charset="0"/>
              </a:rPr>
              <a:t>, and </a:t>
            </a:r>
            <a:r>
              <a:rPr lang="en-US" sz="1600" dirty="0" err="1">
                <a:cs typeface="Calibri" panose="020F0502020204030204" pitchFamily="34" charset="0"/>
              </a:rPr>
              <a:t>Koorosh</a:t>
            </a:r>
            <a:r>
              <a:rPr lang="en-US" sz="1600" dirty="0">
                <a:cs typeface="Calibri" panose="020F0502020204030204" pitchFamily="34" charset="0"/>
              </a:rPr>
              <a:t> </a:t>
            </a:r>
            <a:r>
              <a:rPr lang="en-US" sz="1600" dirty="0" err="1">
                <a:cs typeface="Calibri" panose="020F0502020204030204" pitchFamily="34" charset="0"/>
              </a:rPr>
              <a:t>Akhavan</a:t>
            </a:r>
            <a:r>
              <a:rPr lang="en-US" sz="1600" dirty="0">
                <a:cs typeface="Calibri" panose="020F0502020204030204" pitchFamily="34" charset="0"/>
              </a:rPr>
              <a:t> “</a:t>
            </a:r>
            <a:r>
              <a:rPr lang="nn-NO" sz="1600" dirty="0">
                <a:cs typeface="Calibri" panose="020F0502020204030204" pitchFamily="34" charset="0"/>
              </a:rPr>
              <a:t>Link </a:t>
            </a:r>
            <a:r>
              <a:rPr lang="nn-NO" sz="1600" dirty="0" err="1">
                <a:cs typeface="Calibri" panose="020F0502020204030204" pitchFamily="34" charset="0"/>
              </a:rPr>
              <a:t>budget</a:t>
            </a:r>
            <a:r>
              <a:rPr lang="nn-NO" sz="1600" dirty="0">
                <a:cs typeface="Calibri" panose="020F0502020204030204" pitchFamily="34" charset="0"/>
              </a:rPr>
              <a:t> </a:t>
            </a:r>
            <a:r>
              <a:rPr lang="nn-NO" sz="1600" dirty="0" err="1">
                <a:cs typeface="Calibri" panose="020F0502020204030204" pitchFamily="34" charset="0"/>
              </a:rPr>
              <a:t>analysis</a:t>
            </a:r>
            <a:r>
              <a:rPr lang="nn-NO" sz="1600" dirty="0">
                <a:cs typeface="Calibri" panose="020F0502020204030204" pitchFamily="34" charset="0"/>
              </a:rPr>
              <a:t> and CIR </a:t>
            </a:r>
            <a:r>
              <a:rPr lang="nn-NO" sz="1600" dirty="0" err="1">
                <a:cs typeface="Calibri" panose="020F0502020204030204" pitchFamily="34" charset="0"/>
              </a:rPr>
              <a:t>reporting</a:t>
            </a:r>
            <a:r>
              <a:rPr lang="nn-NO" sz="1600" dirty="0">
                <a:cs typeface="Calibri" panose="020F0502020204030204" pitchFamily="34" charset="0"/>
              </a:rPr>
              <a:t> for UWB RF </a:t>
            </a:r>
            <a:r>
              <a:rPr lang="nn-NO" sz="1600" dirty="0" err="1">
                <a:cs typeface="Calibri" panose="020F0502020204030204" pitchFamily="34" charset="0"/>
              </a:rPr>
              <a:t>sensing</a:t>
            </a:r>
            <a:r>
              <a:rPr lang="en-US" sz="1600" dirty="0">
                <a:cs typeface="Calibri" panose="020F0502020204030204" pitchFamily="34" charset="0"/>
              </a:rPr>
              <a:t>”, IEEE 802.15-22-0066-01-04ab, January 2022</a:t>
            </a:r>
          </a:p>
          <a:p>
            <a:pPr marL="457200" indent="-457200">
              <a:buFont typeface="+mj-lt"/>
              <a:buAutoNum type="arabicPeriod"/>
            </a:pPr>
            <a:r>
              <a:rPr lang="nb-NO" sz="1600" dirty="0"/>
              <a:t>IEEE </a:t>
            </a:r>
            <a:r>
              <a:rPr lang="nb-NO" sz="1600" dirty="0" err="1"/>
              <a:t>Std</a:t>
            </a:r>
            <a:r>
              <a:rPr lang="nb-NO" sz="1600" dirty="0"/>
              <a:t>. 686</a:t>
            </a:r>
            <a:r>
              <a:rPr lang="nb-NO" sz="1600" baseline="30000" dirty="0"/>
              <a:t>TM</a:t>
            </a:r>
            <a:r>
              <a:rPr lang="nb-NO" sz="1600" dirty="0"/>
              <a:t>-2017, IEEE Standard for Radar Definitions</a:t>
            </a:r>
            <a:endParaRPr lang="en-US" sz="1600" dirty="0">
              <a:cs typeface="Calibri" panose="020F0502020204030204" pitchFamily="34" charset="0"/>
            </a:endParaRPr>
          </a:p>
          <a:p>
            <a:pPr marL="0" indent="0">
              <a:buNone/>
            </a:pPr>
            <a:endParaRPr lang="en-US" sz="1600" dirty="0">
              <a:cs typeface="Calibri" panose="020F0502020204030204" pitchFamily="34" charset="0"/>
            </a:endParaRPr>
          </a:p>
          <a:p>
            <a:pPr marL="457200" indent="-457200">
              <a:buFont typeface="+mj-lt"/>
              <a:buAutoNum type="arabicPeriod"/>
            </a:pPr>
            <a:endParaRPr lang="en-US" sz="1600" dirty="0">
              <a:cs typeface="Calibri" panose="020F0502020204030204" pitchFamily="34" charset="0"/>
            </a:endParaRPr>
          </a:p>
          <a:p>
            <a:pPr marL="457200" indent="-457200">
              <a:buFont typeface="+mj-lt"/>
              <a:buAutoNum type="arabicPeriod"/>
            </a:pPr>
            <a:endParaRPr lang="en-US" sz="1600" dirty="0">
              <a:cs typeface="Calibri" panose="020F0502020204030204" pitchFamily="34" charset="0"/>
            </a:endParaRPr>
          </a:p>
          <a:p>
            <a:endParaRPr lang="en-US" sz="1600" dirty="0"/>
          </a:p>
        </p:txBody>
      </p:sp>
      <p:sp>
        <p:nvSpPr>
          <p:cNvPr id="4" name="Plassholder for dato 3">
            <a:extLst>
              <a:ext uri="{FF2B5EF4-FFF2-40B4-BE49-F238E27FC236}">
                <a16:creationId xmlns:a16="http://schemas.microsoft.com/office/drawing/2014/main" id="{1F525326-C10D-BE45-B929-4085906537A0}"/>
              </a:ext>
            </a:extLst>
          </p:cNvPr>
          <p:cNvSpPr>
            <a:spLocks noGrp="1"/>
          </p:cNvSpPr>
          <p:nvPr>
            <p:ph type="dt" sz="half" idx="10"/>
          </p:nvPr>
        </p:nvSpPr>
        <p:spPr/>
        <p:txBody>
          <a:bodyPr/>
          <a:lstStyle/>
          <a:p>
            <a:r>
              <a:rPr lang="en-US" altLang="en-US"/>
              <a:t>January 2022</a:t>
            </a:r>
            <a:endParaRPr lang="en-US" altLang="en-US" dirty="0"/>
          </a:p>
        </p:txBody>
      </p:sp>
      <p:sp>
        <p:nvSpPr>
          <p:cNvPr id="5" name="Plassholder for bunntekst 4">
            <a:extLst>
              <a:ext uri="{FF2B5EF4-FFF2-40B4-BE49-F238E27FC236}">
                <a16:creationId xmlns:a16="http://schemas.microsoft.com/office/drawing/2014/main" id="{299615D9-3468-1F4C-BA2C-6D80D4DA805F}"/>
              </a:ext>
            </a:extLst>
          </p:cNvPr>
          <p:cNvSpPr>
            <a:spLocks noGrp="1"/>
          </p:cNvSpPr>
          <p:nvPr>
            <p:ph type="ftr" sz="quarter" idx="11"/>
          </p:nvPr>
        </p:nvSpPr>
        <p:spPr/>
        <p:txBody>
          <a:bodyPr/>
          <a:lstStyle/>
          <a:p>
            <a:r>
              <a:rPr lang="en-US" altLang="en-US" dirty="0" err="1"/>
              <a:t>Wisland</a:t>
            </a:r>
            <a:r>
              <a:rPr lang="en-US" altLang="en-US" dirty="0"/>
              <a:t> </a:t>
            </a:r>
            <a:r>
              <a:rPr lang="en-US" altLang="en-US" dirty="0" err="1"/>
              <a:t>et.al</a:t>
            </a:r>
            <a:r>
              <a:rPr lang="en-US" altLang="en-US" dirty="0"/>
              <a:t>.,</a:t>
            </a:r>
            <a:r>
              <a:rPr lang="en-US" altLang="en-US"/>
              <a:t> </a:t>
            </a:r>
            <a:r>
              <a:rPr lang="en-US" altLang="en-US" dirty="0" err="1"/>
              <a:t>Novelda</a:t>
            </a:r>
            <a:r>
              <a:rPr lang="en-US" altLang="en-US"/>
              <a:t> AS</a:t>
            </a:r>
            <a:endParaRPr lang="en-US" altLang="en-US" dirty="0"/>
          </a:p>
        </p:txBody>
      </p:sp>
      <p:sp>
        <p:nvSpPr>
          <p:cNvPr id="6" name="Plassholder for lysbildenummer 5">
            <a:extLst>
              <a:ext uri="{FF2B5EF4-FFF2-40B4-BE49-F238E27FC236}">
                <a16:creationId xmlns:a16="http://schemas.microsoft.com/office/drawing/2014/main" id="{FBC57674-212B-3940-8BF4-941FE96AB3F3}"/>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15</a:t>
            </a:fld>
            <a:endParaRPr lang="en-US" altLang="en-US"/>
          </a:p>
        </p:txBody>
      </p:sp>
    </p:spTree>
    <p:extLst>
      <p:ext uri="{BB962C8B-B14F-4D97-AF65-F5344CB8AC3E}">
        <p14:creationId xmlns:p14="http://schemas.microsoft.com/office/powerpoint/2010/main" val="2786881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dirty="0" err="1"/>
              <a:t>Wisland</a:t>
            </a:r>
            <a:r>
              <a:rPr lang="en-US" altLang="en-US" dirty="0"/>
              <a:t> </a:t>
            </a:r>
            <a:r>
              <a:rPr lang="en-US" altLang="en-US" dirty="0" err="1"/>
              <a:t>et.al</a:t>
            </a:r>
            <a:r>
              <a:rPr lang="en-US" altLang="en-US" dirty="0"/>
              <a:t>., </a:t>
            </a:r>
            <a:r>
              <a:rPr lang="en-US" altLang="en-US" dirty="0" err="1"/>
              <a:t>Novelda</a:t>
            </a:r>
            <a:r>
              <a:rPr lang="en-US" altLang="en-US" dirty="0"/>
              <a:t> AS</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dirty="0"/>
              <a:t>January 2022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5939509"/>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kern="1200" dirty="0">
                        <a:solidFill>
                          <a:schemeClr val="tx1"/>
                        </a:solidFill>
                        <a:effectLst/>
                        <a:latin typeface="+mn-lt"/>
                        <a:ea typeface="+mn-ea"/>
                        <a:cs typeface="+mn-cs"/>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kern="1200" dirty="0">
                          <a:solidFill>
                            <a:schemeClr val="tx1"/>
                          </a:solidFill>
                          <a:effectLst/>
                          <a:latin typeface="+mn-lt"/>
                          <a:ea typeface="+mn-ea"/>
                          <a:cs typeface="+mn-cs"/>
                        </a:rPr>
                        <a:t>Efficient collaboration over multiple sensing-capable nodes</a:t>
                      </a: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UWB Sensing Concepts</a:t>
            </a:r>
            <a:br>
              <a:rPr lang="en-US" altLang="en-US" dirty="0"/>
            </a:br>
            <a:br>
              <a:rPr lang="en-US" altLang="en-US" dirty="0"/>
            </a:br>
            <a:br>
              <a:rPr lang="en-US" altLang="en-US" dirty="0"/>
            </a:br>
            <a:endParaRPr lang="en-US" altLang="en-US" sz="1800" dirty="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dirty="0" err="1"/>
              <a:t>Wisland</a:t>
            </a:r>
            <a:r>
              <a:rPr lang="en-US" altLang="en-US" dirty="0"/>
              <a:t> </a:t>
            </a:r>
            <a:r>
              <a:rPr lang="en-US" altLang="en-US" dirty="0" err="1"/>
              <a:t>et.al</a:t>
            </a:r>
            <a:r>
              <a:rPr lang="en-US" altLang="en-US" dirty="0"/>
              <a:t>., </a:t>
            </a:r>
            <a:r>
              <a:rPr lang="en-US" altLang="en-US" dirty="0" err="1"/>
              <a:t>Novelda</a:t>
            </a:r>
            <a:r>
              <a:rPr lang="en-US" altLang="en-US" dirty="0"/>
              <a:t> AS</a:t>
            </a:r>
          </a:p>
        </p:txBody>
      </p:sp>
      <p:sp>
        <p:nvSpPr>
          <p:cNvPr id="7" name="Date Placeholder 1">
            <a:extLst>
              <a:ext uri="{FF2B5EF4-FFF2-40B4-BE49-F238E27FC236}">
                <a16:creationId xmlns:a16="http://schemas.microsoft.com/office/drawing/2014/main" id="{16916403-3FE1-452D-B6ED-3B80CF0BFA0B}"/>
              </a:ext>
            </a:extLst>
          </p:cNvPr>
          <p:cNvSpPr>
            <a:spLocks noGrp="1"/>
          </p:cNvSpPr>
          <p:nvPr>
            <p:ph type="dt" sz="half" idx="10"/>
          </p:nvPr>
        </p:nvSpPr>
        <p:spPr>
          <a:xfrm>
            <a:off x="685800" y="378281"/>
            <a:ext cx="1600200" cy="215444"/>
          </a:xfrm>
        </p:spPr>
        <p:txBody>
          <a:bodyPr/>
          <a:lstStyle/>
          <a:p>
            <a:r>
              <a:rPr lang="en-US" altLang="en-US" dirty="0"/>
              <a:t>January 2022</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4447C-AC18-6844-A7C4-B81CA24F03A9}"/>
              </a:ext>
            </a:extLst>
          </p:cNvPr>
          <p:cNvSpPr>
            <a:spLocks noGrp="1"/>
          </p:cNvSpPr>
          <p:nvPr>
            <p:ph type="title"/>
          </p:nvPr>
        </p:nvSpPr>
        <p:spPr/>
        <p:txBody>
          <a:bodyPr/>
          <a:lstStyle/>
          <a:p>
            <a:r>
              <a:rPr lang="en-US" dirty="0"/>
              <a:t>Introduction / Content</a:t>
            </a:r>
          </a:p>
        </p:txBody>
      </p:sp>
      <p:sp>
        <p:nvSpPr>
          <p:cNvPr id="3" name="Content Placeholder 2">
            <a:extLst>
              <a:ext uri="{FF2B5EF4-FFF2-40B4-BE49-F238E27FC236}">
                <a16:creationId xmlns:a16="http://schemas.microsoft.com/office/drawing/2014/main" id="{D39668A9-18C8-4B4D-A6BC-A5CDE18BE0CE}"/>
              </a:ext>
            </a:extLst>
          </p:cNvPr>
          <p:cNvSpPr>
            <a:spLocks noGrp="1"/>
          </p:cNvSpPr>
          <p:nvPr>
            <p:ph idx="1"/>
          </p:nvPr>
        </p:nvSpPr>
        <p:spPr/>
        <p:txBody>
          <a:bodyPr/>
          <a:lstStyle/>
          <a:p>
            <a:r>
              <a:rPr lang="en-US" sz="2000" dirty="0"/>
              <a:t>Content is viewed from a radar / sensor point-of-view including terminology</a:t>
            </a:r>
          </a:p>
          <a:p>
            <a:r>
              <a:rPr lang="en-US" sz="2000" dirty="0"/>
              <a:t>Several good contributions in TG4ab showing alignment on direction [1-5]</a:t>
            </a:r>
          </a:p>
          <a:p>
            <a:r>
              <a:rPr lang="en-US" sz="2000" dirty="0"/>
              <a:t>Discuss collaborative sensing use-case and opportunities within scope of TG4ab</a:t>
            </a:r>
          </a:p>
          <a:p>
            <a:r>
              <a:rPr lang="en-US" sz="2000" dirty="0"/>
              <a:t>Address dynamic range requirements and link budget implications</a:t>
            </a:r>
          </a:p>
          <a:p>
            <a:r>
              <a:rPr lang="en-US" sz="2000" dirty="0"/>
              <a:t>Monostatic MIMO / Digital RX beamforming</a:t>
            </a:r>
          </a:p>
          <a:p>
            <a:r>
              <a:rPr lang="en-US" sz="2000" dirty="0"/>
              <a:t>Discussion and suggestions for further studies in TG4ab</a:t>
            </a:r>
          </a:p>
          <a:p>
            <a:endParaRPr lang="en-US" sz="2000" dirty="0"/>
          </a:p>
        </p:txBody>
      </p:sp>
      <p:sp>
        <p:nvSpPr>
          <p:cNvPr id="4" name="Date Placeholder 3">
            <a:extLst>
              <a:ext uri="{FF2B5EF4-FFF2-40B4-BE49-F238E27FC236}">
                <a16:creationId xmlns:a16="http://schemas.microsoft.com/office/drawing/2014/main" id="{C1F22771-9A33-3547-A5AF-EB710A054E9B}"/>
              </a:ext>
            </a:extLst>
          </p:cNvPr>
          <p:cNvSpPr>
            <a:spLocks noGrp="1"/>
          </p:cNvSpPr>
          <p:nvPr>
            <p:ph type="dt" sz="half" idx="10"/>
          </p:nvPr>
        </p:nvSpPr>
        <p:spPr/>
        <p:txBody>
          <a:bodyPr/>
          <a:lstStyle/>
          <a:p>
            <a:r>
              <a:rPr lang="en-US" altLang="en-US"/>
              <a:t>January 2022</a:t>
            </a:r>
            <a:endParaRPr lang="en-US" altLang="en-US" dirty="0"/>
          </a:p>
        </p:txBody>
      </p:sp>
      <p:sp>
        <p:nvSpPr>
          <p:cNvPr id="5" name="Footer Placeholder 4">
            <a:extLst>
              <a:ext uri="{FF2B5EF4-FFF2-40B4-BE49-F238E27FC236}">
                <a16:creationId xmlns:a16="http://schemas.microsoft.com/office/drawing/2014/main" id="{18EB9CA0-02A1-604D-BEEB-7BF30BD1B4AB}"/>
              </a:ext>
            </a:extLst>
          </p:cNvPr>
          <p:cNvSpPr>
            <a:spLocks noGrp="1"/>
          </p:cNvSpPr>
          <p:nvPr>
            <p:ph type="ftr" sz="quarter" idx="11"/>
          </p:nvPr>
        </p:nvSpPr>
        <p:spPr/>
        <p:txBody>
          <a:bodyPr/>
          <a:lstStyle/>
          <a:p>
            <a:r>
              <a:rPr lang="en-US" altLang="en-US" dirty="0" err="1"/>
              <a:t>Wisland</a:t>
            </a:r>
            <a:r>
              <a:rPr lang="en-US" altLang="en-US" dirty="0"/>
              <a:t> </a:t>
            </a:r>
            <a:r>
              <a:rPr lang="en-US" altLang="en-US" dirty="0" err="1"/>
              <a:t>et.al</a:t>
            </a:r>
            <a:r>
              <a:rPr lang="en-US" altLang="en-US" dirty="0"/>
              <a:t>.,</a:t>
            </a:r>
            <a:r>
              <a:rPr lang="en-US" altLang="en-US"/>
              <a:t> </a:t>
            </a:r>
            <a:r>
              <a:rPr lang="en-US" altLang="en-US" dirty="0" err="1"/>
              <a:t>Novelda</a:t>
            </a:r>
            <a:r>
              <a:rPr lang="en-US" altLang="en-US"/>
              <a:t> AS</a:t>
            </a:r>
            <a:endParaRPr lang="en-US" altLang="en-US" dirty="0"/>
          </a:p>
        </p:txBody>
      </p:sp>
      <p:sp>
        <p:nvSpPr>
          <p:cNvPr id="6" name="Slide Number Placeholder 5">
            <a:extLst>
              <a:ext uri="{FF2B5EF4-FFF2-40B4-BE49-F238E27FC236}">
                <a16:creationId xmlns:a16="http://schemas.microsoft.com/office/drawing/2014/main" id="{C5F8CB44-F826-2842-9776-91AA9F8EC1CE}"/>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a:p>
        </p:txBody>
      </p:sp>
    </p:spTree>
    <p:extLst>
      <p:ext uri="{BB962C8B-B14F-4D97-AF65-F5344CB8AC3E}">
        <p14:creationId xmlns:p14="http://schemas.microsoft.com/office/powerpoint/2010/main" val="2632661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CD540F9-078C-2048-82A0-26C527054FE6}"/>
              </a:ext>
            </a:extLst>
          </p:cNvPr>
          <p:cNvSpPr>
            <a:spLocks noGrp="1"/>
          </p:cNvSpPr>
          <p:nvPr>
            <p:ph type="title"/>
          </p:nvPr>
        </p:nvSpPr>
        <p:spPr/>
        <p:txBody>
          <a:bodyPr/>
          <a:lstStyle/>
          <a:p>
            <a:r>
              <a:rPr lang="nb-NO" dirty="0" err="1"/>
              <a:t>Terminology</a:t>
            </a:r>
            <a:r>
              <a:rPr lang="nb-NO" dirty="0"/>
              <a:t> (IEEE </a:t>
            </a:r>
            <a:r>
              <a:rPr lang="nb-NO" dirty="0" err="1"/>
              <a:t>Std</a:t>
            </a:r>
            <a:r>
              <a:rPr lang="nb-NO" dirty="0"/>
              <a:t>. 686</a:t>
            </a:r>
            <a:r>
              <a:rPr lang="nb-NO" baseline="30000" dirty="0"/>
              <a:t>TM</a:t>
            </a:r>
            <a:r>
              <a:rPr lang="nb-NO" dirty="0"/>
              <a:t>-2017)</a:t>
            </a:r>
          </a:p>
        </p:txBody>
      </p:sp>
      <p:sp>
        <p:nvSpPr>
          <p:cNvPr id="3" name="Plassholder for innhold 2">
            <a:extLst>
              <a:ext uri="{FF2B5EF4-FFF2-40B4-BE49-F238E27FC236}">
                <a16:creationId xmlns:a16="http://schemas.microsoft.com/office/drawing/2014/main" id="{256B7E6C-FAAB-2141-BEA1-B8FEC82C86BE}"/>
              </a:ext>
            </a:extLst>
          </p:cNvPr>
          <p:cNvSpPr>
            <a:spLocks noGrp="1"/>
          </p:cNvSpPr>
          <p:nvPr>
            <p:ph idx="1"/>
          </p:nvPr>
        </p:nvSpPr>
        <p:spPr>
          <a:xfrm>
            <a:off x="685800" y="1752600"/>
            <a:ext cx="7772400" cy="4343400"/>
          </a:xfrm>
        </p:spPr>
        <p:txBody>
          <a:bodyPr/>
          <a:lstStyle/>
          <a:p>
            <a:r>
              <a:rPr lang="nb-NO" sz="1600" b="1" dirty="0" err="1"/>
              <a:t>Monostatic</a:t>
            </a:r>
            <a:r>
              <a:rPr lang="nb-NO" sz="1600" b="1" dirty="0"/>
              <a:t> radar: </a:t>
            </a:r>
            <a:r>
              <a:rPr lang="nb-NO" sz="1600" dirty="0"/>
              <a:t>A radar system </a:t>
            </a:r>
            <a:r>
              <a:rPr lang="nb-NO" sz="1600" dirty="0" err="1"/>
              <a:t>that</a:t>
            </a:r>
            <a:r>
              <a:rPr lang="nb-NO" sz="1600" dirty="0"/>
              <a:t> </a:t>
            </a:r>
            <a:r>
              <a:rPr lang="nb-NO" sz="1600" dirty="0" err="1"/>
              <a:t>transmits</a:t>
            </a:r>
            <a:r>
              <a:rPr lang="nb-NO" sz="1600" dirty="0"/>
              <a:t> and </a:t>
            </a:r>
            <a:r>
              <a:rPr lang="nb-NO" sz="1600" dirty="0" err="1"/>
              <a:t>receives</a:t>
            </a:r>
            <a:r>
              <a:rPr lang="nb-NO" sz="1600" dirty="0"/>
              <a:t> </a:t>
            </a:r>
            <a:r>
              <a:rPr lang="nb-NO" sz="1600" dirty="0" err="1"/>
              <a:t>through</a:t>
            </a:r>
            <a:r>
              <a:rPr lang="nb-NO" sz="1600" dirty="0"/>
              <a:t> </a:t>
            </a:r>
            <a:r>
              <a:rPr lang="nb-NO" sz="1600" dirty="0" err="1"/>
              <a:t>either</a:t>
            </a:r>
            <a:r>
              <a:rPr lang="nb-NO" sz="1600" dirty="0"/>
              <a:t> a </a:t>
            </a:r>
            <a:r>
              <a:rPr lang="nb-NO" sz="1600" dirty="0" err="1"/>
              <a:t>common</a:t>
            </a:r>
            <a:r>
              <a:rPr lang="nb-NO" sz="1600" dirty="0"/>
              <a:t> antenna or </a:t>
            </a:r>
            <a:r>
              <a:rPr lang="nb-NO" sz="1600" dirty="0" err="1"/>
              <a:t>through</a:t>
            </a:r>
            <a:r>
              <a:rPr lang="nb-NO" sz="1600" dirty="0"/>
              <a:t> </a:t>
            </a:r>
            <a:r>
              <a:rPr lang="nb-NO" sz="1600" dirty="0" err="1"/>
              <a:t>collocated</a:t>
            </a:r>
            <a:r>
              <a:rPr lang="nb-NO" sz="1600" dirty="0"/>
              <a:t> antennas</a:t>
            </a:r>
          </a:p>
          <a:p>
            <a:r>
              <a:rPr lang="nb-NO" sz="1600" b="1" dirty="0" err="1"/>
              <a:t>Multistatic</a:t>
            </a:r>
            <a:r>
              <a:rPr lang="nb-NO" sz="1600" b="1" dirty="0"/>
              <a:t> radar: </a:t>
            </a:r>
            <a:r>
              <a:rPr lang="nb-NO" sz="1600" dirty="0"/>
              <a:t>A radar system </a:t>
            </a:r>
            <a:r>
              <a:rPr lang="nb-NO" sz="1600" dirty="0" err="1"/>
              <a:t>having</a:t>
            </a:r>
            <a:r>
              <a:rPr lang="nb-NO" sz="1600" dirty="0"/>
              <a:t> </a:t>
            </a:r>
            <a:r>
              <a:rPr lang="nb-NO" sz="1600" dirty="0" err="1"/>
              <a:t>two</a:t>
            </a:r>
            <a:r>
              <a:rPr lang="nb-NO" sz="1600" dirty="0"/>
              <a:t> or more </a:t>
            </a:r>
            <a:r>
              <a:rPr lang="nb-NO" sz="1600" dirty="0" err="1"/>
              <a:t>transmitting</a:t>
            </a:r>
            <a:r>
              <a:rPr lang="nb-NO" sz="1600" dirty="0"/>
              <a:t> or </a:t>
            </a:r>
            <a:r>
              <a:rPr lang="nb-NO" sz="1600" dirty="0" err="1"/>
              <a:t>receiving</a:t>
            </a:r>
            <a:r>
              <a:rPr lang="nb-NO" sz="1600" dirty="0"/>
              <a:t> antennas </a:t>
            </a:r>
            <a:r>
              <a:rPr lang="nb-NO" sz="1600" dirty="0" err="1"/>
              <a:t>with</a:t>
            </a:r>
            <a:r>
              <a:rPr lang="nb-NO" sz="1600" dirty="0"/>
              <a:t> all antennas </a:t>
            </a:r>
            <a:r>
              <a:rPr lang="nb-NO" sz="1600" dirty="0" err="1"/>
              <a:t>separated</a:t>
            </a:r>
            <a:r>
              <a:rPr lang="nb-NO" sz="1600" dirty="0"/>
              <a:t> by </a:t>
            </a:r>
            <a:r>
              <a:rPr lang="nb-NO" sz="1600" dirty="0" err="1"/>
              <a:t>large</a:t>
            </a:r>
            <a:r>
              <a:rPr lang="nb-NO" sz="1600" dirty="0"/>
              <a:t> </a:t>
            </a:r>
            <a:r>
              <a:rPr lang="nb-NO" sz="1600" dirty="0" err="1"/>
              <a:t>distances</a:t>
            </a:r>
            <a:r>
              <a:rPr lang="nb-NO" sz="1600" dirty="0"/>
              <a:t> </a:t>
            </a:r>
            <a:r>
              <a:rPr lang="nb-NO" sz="1600" dirty="0" err="1"/>
              <a:t>when</a:t>
            </a:r>
            <a:r>
              <a:rPr lang="nb-NO" sz="1600" dirty="0"/>
              <a:t> </a:t>
            </a:r>
            <a:r>
              <a:rPr lang="nb-NO" sz="1600" dirty="0" err="1"/>
              <a:t>compared</a:t>
            </a:r>
            <a:r>
              <a:rPr lang="nb-NO" sz="1600" dirty="0"/>
              <a:t> to </a:t>
            </a:r>
            <a:r>
              <a:rPr lang="nb-NO" sz="1600" dirty="0" err="1"/>
              <a:t>the</a:t>
            </a:r>
            <a:r>
              <a:rPr lang="nb-NO" sz="1600" dirty="0"/>
              <a:t> antenna </a:t>
            </a:r>
            <a:r>
              <a:rPr lang="nb-NO" sz="1600" dirty="0" err="1"/>
              <a:t>sizes</a:t>
            </a:r>
            <a:endParaRPr lang="nb-NO" sz="1600" dirty="0"/>
          </a:p>
          <a:p>
            <a:r>
              <a:rPr lang="nb-NO" sz="1600" b="1" dirty="0"/>
              <a:t>Multiple-input multiple-output (MIMO) radar: </a:t>
            </a:r>
            <a:r>
              <a:rPr lang="nb-NO" sz="1600" dirty="0"/>
              <a:t>A radar-</a:t>
            </a:r>
            <a:r>
              <a:rPr lang="nb-NO" sz="1600" dirty="0" err="1"/>
              <a:t>equipped</a:t>
            </a:r>
            <a:r>
              <a:rPr lang="nb-NO" sz="1600" dirty="0"/>
              <a:t> </a:t>
            </a:r>
            <a:r>
              <a:rPr lang="nb-NO" sz="1600" dirty="0" err="1"/>
              <a:t>with</a:t>
            </a:r>
            <a:r>
              <a:rPr lang="nb-NO" sz="1600" dirty="0"/>
              <a:t> multiple transmitters and multiple </a:t>
            </a:r>
            <a:r>
              <a:rPr lang="nb-NO" sz="1600" dirty="0" err="1"/>
              <a:t>receivers</a:t>
            </a:r>
            <a:endParaRPr lang="nb-NO" sz="1600" dirty="0"/>
          </a:p>
          <a:p>
            <a:r>
              <a:rPr lang="nb-NO" sz="1600" b="1" dirty="0" err="1"/>
              <a:t>Multilateration</a:t>
            </a:r>
            <a:r>
              <a:rPr lang="nb-NO" sz="1600" b="1" dirty="0"/>
              <a:t>: </a:t>
            </a:r>
            <a:r>
              <a:rPr lang="nb-NO" sz="1600" dirty="0"/>
              <a:t>The location </a:t>
            </a:r>
            <a:r>
              <a:rPr lang="nb-NO" sz="1600" dirty="0" err="1"/>
              <a:t>of</a:t>
            </a:r>
            <a:r>
              <a:rPr lang="nb-NO" sz="1600" dirty="0"/>
              <a:t> an </a:t>
            </a:r>
            <a:r>
              <a:rPr lang="nb-NO" sz="1600" dirty="0" err="1"/>
              <a:t>object</a:t>
            </a:r>
            <a:r>
              <a:rPr lang="nb-NO" sz="1600" dirty="0"/>
              <a:t> by </a:t>
            </a:r>
            <a:r>
              <a:rPr lang="nb-NO" sz="1600" dirty="0" err="1"/>
              <a:t>means</a:t>
            </a:r>
            <a:r>
              <a:rPr lang="nb-NO" sz="1600" dirty="0"/>
              <a:t> </a:t>
            </a:r>
            <a:r>
              <a:rPr lang="nb-NO" sz="1600" dirty="0" err="1"/>
              <a:t>of</a:t>
            </a:r>
            <a:r>
              <a:rPr lang="nb-NO" sz="1600" dirty="0"/>
              <a:t> </a:t>
            </a:r>
            <a:r>
              <a:rPr lang="nb-NO" sz="1600" dirty="0" err="1"/>
              <a:t>two</a:t>
            </a:r>
            <a:r>
              <a:rPr lang="nb-NO" sz="1600" dirty="0"/>
              <a:t> or more range </a:t>
            </a:r>
            <a:r>
              <a:rPr lang="nb-NO" sz="1600" dirty="0" err="1"/>
              <a:t>measurements</a:t>
            </a:r>
            <a:r>
              <a:rPr lang="nb-NO" sz="1600" dirty="0"/>
              <a:t> from different </a:t>
            </a:r>
            <a:r>
              <a:rPr lang="nb-NO" sz="1600" dirty="0" err="1"/>
              <a:t>reference</a:t>
            </a:r>
            <a:r>
              <a:rPr lang="nb-NO" sz="1600" dirty="0"/>
              <a:t> </a:t>
            </a:r>
            <a:r>
              <a:rPr lang="nb-NO" sz="1600" dirty="0" err="1"/>
              <a:t>points</a:t>
            </a:r>
            <a:endParaRPr lang="nb-NO" sz="1600" dirty="0"/>
          </a:p>
          <a:p>
            <a:r>
              <a:rPr lang="nb-NO" sz="1600" b="1" dirty="0"/>
              <a:t>Micro-Doppler radar: </a:t>
            </a:r>
            <a:r>
              <a:rPr lang="nb-NO" sz="1600" dirty="0"/>
              <a:t>Radar </a:t>
            </a:r>
            <a:r>
              <a:rPr lang="nb-NO" sz="1600" dirty="0" err="1"/>
              <a:t>which</a:t>
            </a:r>
            <a:r>
              <a:rPr lang="nb-NO" sz="1600" dirty="0"/>
              <a:t> </a:t>
            </a:r>
            <a:r>
              <a:rPr lang="nb-NO" sz="1600" dirty="0" err="1"/>
              <a:t>exploits</a:t>
            </a:r>
            <a:r>
              <a:rPr lang="nb-NO" sz="1600" dirty="0"/>
              <a:t> </a:t>
            </a:r>
            <a:r>
              <a:rPr lang="nb-NO" sz="1600" dirty="0" err="1"/>
              <a:t>the</a:t>
            </a:r>
            <a:r>
              <a:rPr lang="nb-NO" sz="1600" dirty="0"/>
              <a:t> </a:t>
            </a:r>
            <a:r>
              <a:rPr lang="nb-NO" sz="1600" dirty="0" err="1"/>
              <a:t>frequency</a:t>
            </a:r>
            <a:r>
              <a:rPr lang="nb-NO" sz="1600" dirty="0"/>
              <a:t> </a:t>
            </a:r>
            <a:r>
              <a:rPr lang="nb-NO" sz="1600" dirty="0" err="1"/>
              <a:t>modulation</a:t>
            </a:r>
            <a:r>
              <a:rPr lang="nb-NO" sz="1600" dirty="0"/>
              <a:t> </a:t>
            </a:r>
            <a:r>
              <a:rPr lang="nb-NO" sz="1600" dirty="0" err="1"/>
              <a:t>induced</a:t>
            </a:r>
            <a:r>
              <a:rPr lang="nb-NO" sz="1600" dirty="0"/>
              <a:t> </a:t>
            </a:r>
            <a:r>
              <a:rPr lang="nb-NO" sz="1600" dirty="0" err="1"/>
              <a:t>on</a:t>
            </a:r>
            <a:r>
              <a:rPr lang="nb-NO" sz="1600" dirty="0"/>
              <a:t> </a:t>
            </a:r>
            <a:r>
              <a:rPr lang="nb-NO" sz="1600" dirty="0" err="1"/>
              <a:t>the</a:t>
            </a:r>
            <a:r>
              <a:rPr lang="nb-NO" sz="1600" dirty="0"/>
              <a:t> </a:t>
            </a:r>
            <a:r>
              <a:rPr lang="nb-NO" sz="1600" dirty="0" err="1"/>
              <a:t>returned</a:t>
            </a:r>
            <a:r>
              <a:rPr lang="nb-NO" sz="1600" dirty="0"/>
              <a:t> radar signal due to micro-motion</a:t>
            </a:r>
          </a:p>
          <a:p>
            <a:r>
              <a:rPr lang="nb-NO" sz="1600" b="1" dirty="0"/>
              <a:t>Pulse-Doppler radar</a:t>
            </a:r>
            <a:r>
              <a:rPr lang="nb-NO" sz="1600" dirty="0"/>
              <a:t>: A Doppler radar </a:t>
            </a:r>
            <a:r>
              <a:rPr lang="nb-NO" sz="1600" dirty="0" err="1"/>
              <a:t>that</a:t>
            </a:r>
            <a:r>
              <a:rPr lang="nb-NO" sz="1600" dirty="0"/>
              <a:t> </a:t>
            </a:r>
            <a:r>
              <a:rPr lang="nb-NO" sz="1600" dirty="0" err="1"/>
              <a:t>uses</a:t>
            </a:r>
            <a:r>
              <a:rPr lang="nb-NO" sz="1600" dirty="0"/>
              <a:t> </a:t>
            </a:r>
            <a:r>
              <a:rPr lang="nb-NO" sz="1600" dirty="0" err="1"/>
              <a:t>pulsed</a:t>
            </a:r>
            <a:r>
              <a:rPr lang="nb-NO" sz="1600" dirty="0"/>
              <a:t> transmissions. The radar </a:t>
            </a:r>
            <a:r>
              <a:rPr lang="nb-NO" sz="1600" dirty="0" err="1"/>
              <a:t>transmits</a:t>
            </a:r>
            <a:r>
              <a:rPr lang="nb-NO" sz="1600" dirty="0"/>
              <a:t> </a:t>
            </a:r>
            <a:r>
              <a:rPr lang="nb-NO" sz="1600" i="1" dirty="0"/>
              <a:t>N </a:t>
            </a:r>
            <a:r>
              <a:rPr lang="nb-NO" sz="1600" dirty="0" err="1"/>
              <a:t>coherent</a:t>
            </a:r>
            <a:r>
              <a:rPr lang="nb-NO" sz="1600" dirty="0"/>
              <a:t> pulses </a:t>
            </a:r>
            <a:r>
              <a:rPr lang="nb-NO" sz="1600" dirty="0" err="1"/>
              <a:t>within</a:t>
            </a:r>
            <a:r>
              <a:rPr lang="nb-NO" sz="1600" dirty="0"/>
              <a:t> a </a:t>
            </a:r>
            <a:r>
              <a:rPr lang="nb-NO" sz="1600" dirty="0" err="1"/>
              <a:t>coherent</a:t>
            </a:r>
            <a:r>
              <a:rPr lang="nb-NO" sz="1600" dirty="0"/>
              <a:t> </a:t>
            </a:r>
            <a:r>
              <a:rPr lang="nb-NO" sz="1600" dirty="0" err="1"/>
              <a:t>processing</a:t>
            </a:r>
            <a:r>
              <a:rPr lang="nb-NO" sz="1600" dirty="0"/>
              <a:t> </a:t>
            </a:r>
            <a:r>
              <a:rPr lang="nb-NO" sz="1600" dirty="0" err="1"/>
              <a:t>interval</a:t>
            </a:r>
            <a:r>
              <a:rPr lang="nb-NO" sz="1600" dirty="0"/>
              <a:t> (CPI) and </a:t>
            </a:r>
            <a:r>
              <a:rPr lang="nb-NO" sz="1600" dirty="0" err="1"/>
              <a:t>usually</a:t>
            </a:r>
            <a:r>
              <a:rPr lang="nb-NO" sz="1600" dirty="0"/>
              <a:t> forms </a:t>
            </a:r>
            <a:r>
              <a:rPr lang="nb-NO" sz="1600" i="1" dirty="0"/>
              <a:t>N </a:t>
            </a:r>
            <a:r>
              <a:rPr lang="nb-NO" sz="1600" dirty="0"/>
              <a:t>Doppler filters </a:t>
            </a:r>
            <a:r>
              <a:rPr lang="nb-NO" sz="1600" dirty="0" err="1"/>
              <a:t>using</a:t>
            </a:r>
            <a:r>
              <a:rPr lang="nb-NO" sz="1600" dirty="0"/>
              <a:t> an FFT</a:t>
            </a:r>
            <a:endParaRPr lang="nb-NO" dirty="0"/>
          </a:p>
          <a:p>
            <a:endParaRPr lang="nb-NO" dirty="0"/>
          </a:p>
          <a:p>
            <a:endParaRPr lang="nb-NO" dirty="0"/>
          </a:p>
        </p:txBody>
      </p:sp>
      <p:sp>
        <p:nvSpPr>
          <p:cNvPr id="4" name="Plassholder for dato 3">
            <a:extLst>
              <a:ext uri="{FF2B5EF4-FFF2-40B4-BE49-F238E27FC236}">
                <a16:creationId xmlns:a16="http://schemas.microsoft.com/office/drawing/2014/main" id="{C10E0CAD-4159-D443-9FF6-C74389AD00AB}"/>
              </a:ext>
            </a:extLst>
          </p:cNvPr>
          <p:cNvSpPr>
            <a:spLocks noGrp="1"/>
          </p:cNvSpPr>
          <p:nvPr>
            <p:ph type="dt" sz="half" idx="10"/>
          </p:nvPr>
        </p:nvSpPr>
        <p:spPr/>
        <p:txBody>
          <a:bodyPr/>
          <a:lstStyle/>
          <a:p>
            <a:r>
              <a:rPr lang="en-US" altLang="en-US"/>
              <a:t>January 2022</a:t>
            </a:r>
            <a:endParaRPr lang="en-US" altLang="en-US" dirty="0"/>
          </a:p>
        </p:txBody>
      </p:sp>
      <p:sp>
        <p:nvSpPr>
          <p:cNvPr id="5" name="Plassholder for bunntekst 4">
            <a:extLst>
              <a:ext uri="{FF2B5EF4-FFF2-40B4-BE49-F238E27FC236}">
                <a16:creationId xmlns:a16="http://schemas.microsoft.com/office/drawing/2014/main" id="{DFE50C26-A918-AD49-80EE-29D2EF38F039}"/>
              </a:ext>
            </a:extLst>
          </p:cNvPr>
          <p:cNvSpPr>
            <a:spLocks noGrp="1"/>
          </p:cNvSpPr>
          <p:nvPr>
            <p:ph type="ftr" sz="quarter" idx="11"/>
          </p:nvPr>
        </p:nvSpPr>
        <p:spPr/>
        <p:txBody>
          <a:bodyPr/>
          <a:lstStyle/>
          <a:p>
            <a:r>
              <a:rPr lang="en-US" altLang="en-US" dirty="0" err="1"/>
              <a:t>Wisland</a:t>
            </a:r>
            <a:r>
              <a:rPr lang="en-US" altLang="en-US" dirty="0"/>
              <a:t> </a:t>
            </a:r>
            <a:r>
              <a:rPr lang="en-US" altLang="en-US" dirty="0" err="1"/>
              <a:t>et.al</a:t>
            </a:r>
            <a:r>
              <a:rPr lang="en-US" altLang="en-US" dirty="0"/>
              <a:t>.,</a:t>
            </a:r>
            <a:r>
              <a:rPr lang="en-US" altLang="en-US"/>
              <a:t> </a:t>
            </a:r>
            <a:r>
              <a:rPr lang="en-US" altLang="en-US" dirty="0" err="1"/>
              <a:t>Novelda</a:t>
            </a:r>
            <a:r>
              <a:rPr lang="en-US" altLang="en-US"/>
              <a:t> AS</a:t>
            </a:r>
            <a:endParaRPr lang="en-US" altLang="en-US" dirty="0"/>
          </a:p>
        </p:txBody>
      </p:sp>
      <p:sp>
        <p:nvSpPr>
          <p:cNvPr id="6" name="Plassholder for lysbildenummer 5">
            <a:extLst>
              <a:ext uri="{FF2B5EF4-FFF2-40B4-BE49-F238E27FC236}">
                <a16:creationId xmlns:a16="http://schemas.microsoft.com/office/drawing/2014/main" id="{0C77C7F4-2379-4E4A-A292-40E21F525E24}"/>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a:p>
        </p:txBody>
      </p:sp>
    </p:spTree>
    <p:extLst>
      <p:ext uri="{BB962C8B-B14F-4D97-AF65-F5344CB8AC3E}">
        <p14:creationId xmlns:p14="http://schemas.microsoft.com/office/powerpoint/2010/main" val="2295852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F3182F3-CD19-D942-9280-AB4E05881236}"/>
              </a:ext>
            </a:extLst>
          </p:cNvPr>
          <p:cNvSpPr>
            <a:spLocks noGrp="1"/>
          </p:cNvSpPr>
          <p:nvPr>
            <p:ph type="title"/>
          </p:nvPr>
        </p:nvSpPr>
        <p:spPr/>
        <p:txBody>
          <a:bodyPr/>
          <a:lstStyle/>
          <a:p>
            <a:r>
              <a:rPr lang="nb-NO" dirty="0" err="1"/>
              <a:t>Use</a:t>
            </a:r>
            <a:r>
              <a:rPr lang="nb-NO" dirty="0"/>
              <a:t>-case scenario: </a:t>
            </a:r>
            <a:r>
              <a:rPr lang="nb-NO" dirty="0" err="1"/>
              <a:t>Collaborative</a:t>
            </a:r>
            <a:r>
              <a:rPr lang="nb-NO" dirty="0"/>
              <a:t> </a:t>
            </a:r>
            <a:r>
              <a:rPr lang="nb-NO" dirty="0" err="1"/>
              <a:t>sensing</a:t>
            </a:r>
            <a:endParaRPr lang="nb-NO" dirty="0"/>
          </a:p>
        </p:txBody>
      </p:sp>
      <p:sp>
        <p:nvSpPr>
          <p:cNvPr id="3" name="Plassholder for innhold 2">
            <a:extLst>
              <a:ext uri="{FF2B5EF4-FFF2-40B4-BE49-F238E27FC236}">
                <a16:creationId xmlns:a16="http://schemas.microsoft.com/office/drawing/2014/main" id="{A179A433-9741-0247-B1F1-0E7BAC40A51E}"/>
              </a:ext>
            </a:extLst>
          </p:cNvPr>
          <p:cNvSpPr>
            <a:spLocks noGrp="1"/>
          </p:cNvSpPr>
          <p:nvPr>
            <p:ph idx="1"/>
          </p:nvPr>
        </p:nvSpPr>
        <p:spPr>
          <a:xfrm>
            <a:off x="685800" y="1652346"/>
            <a:ext cx="7772400" cy="401634"/>
          </a:xfrm>
        </p:spPr>
        <p:txBody>
          <a:bodyPr/>
          <a:lstStyle/>
          <a:p>
            <a:r>
              <a:rPr lang="nb-NO" sz="1600" dirty="0" err="1"/>
              <a:t>Sensing</a:t>
            </a:r>
            <a:r>
              <a:rPr lang="nb-NO" sz="1600" dirty="0"/>
              <a:t> / Ranging </a:t>
            </a:r>
            <a:r>
              <a:rPr lang="nb-NO" sz="1600" dirty="0" err="1"/>
              <a:t>anchors</a:t>
            </a:r>
            <a:r>
              <a:rPr lang="nb-NO" sz="1600" dirty="0"/>
              <a:t> </a:t>
            </a:r>
            <a:r>
              <a:rPr lang="nb-NO" sz="1600" dirty="0" err="1"/>
              <a:t>distributed</a:t>
            </a:r>
            <a:r>
              <a:rPr lang="nb-NO" sz="1600" dirty="0"/>
              <a:t> in </a:t>
            </a:r>
            <a:r>
              <a:rPr lang="nb-NO" sz="1600" dirty="0" err="1"/>
              <a:t>living</a:t>
            </a:r>
            <a:r>
              <a:rPr lang="nb-NO" sz="1600" dirty="0"/>
              <a:t> </a:t>
            </a:r>
            <a:r>
              <a:rPr lang="nb-NO" sz="1600" dirty="0" err="1"/>
              <a:t>space</a:t>
            </a:r>
            <a:endParaRPr lang="nb-NO" sz="1600" dirty="0"/>
          </a:p>
          <a:p>
            <a:r>
              <a:rPr lang="nb-NO" sz="1600" dirty="0"/>
              <a:t>Persons </a:t>
            </a:r>
            <a:r>
              <a:rPr lang="nb-NO" sz="1600" dirty="0" err="1"/>
              <a:t>may</a:t>
            </a:r>
            <a:r>
              <a:rPr lang="nb-NO" sz="1600" dirty="0"/>
              <a:t> have 802.15.4(z/ab) tag / </a:t>
            </a:r>
            <a:r>
              <a:rPr lang="nb-NO" sz="1600" dirty="0" err="1"/>
              <a:t>phone</a:t>
            </a:r>
            <a:r>
              <a:rPr lang="nb-NO" sz="1600" dirty="0"/>
              <a:t> / </a:t>
            </a:r>
            <a:r>
              <a:rPr lang="nb-NO" sz="1600" dirty="0" err="1"/>
              <a:t>watch</a:t>
            </a:r>
            <a:endParaRPr lang="nb-NO" sz="1600" dirty="0"/>
          </a:p>
          <a:p>
            <a:r>
              <a:rPr lang="nb-NO" sz="1600" dirty="0" err="1"/>
              <a:t>Context-based</a:t>
            </a:r>
            <a:r>
              <a:rPr lang="nb-NO" sz="1600" dirty="0"/>
              <a:t> </a:t>
            </a:r>
            <a:r>
              <a:rPr lang="nb-NO" sz="1600" dirty="0" err="1"/>
              <a:t>user</a:t>
            </a:r>
            <a:r>
              <a:rPr lang="nb-NO" sz="1600" dirty="0"/>
              <a:t> </a:t>
            </a:r>
            <a:r>
              <a:rPr lang="nb-NO" sz="1600" dirty="0" err="1"/>
              <a:t>experience</a:t>
            </a:r>
            <a:endParaRPr lang="nb-NO" sz="1600" dirty="0"/>
          </a:p>
          <a:p>
            <a:r>
              <a:rPr lang="nb-NO" sz="1600" dirty="0"/>
              <a:t>May </a:t>
            </a:r>
            <a:r>
              <a:rPr lang="nb-NO" sz="1600" dirty="0" err="1"/>
              <a:t>localize</a:t>
            </a:r>
            <a:r>
              <a:rPr lang="nb-NO" sz="1600" dirty="0"/>
              <a:t> and </a:t>
            </a:r>
            <a:r>
              <a:rPr lang="nb-NO" sz="1600" dirty="0" err="1"/>
              <a:t>authenticate</a:t>
            </a:r>
            <a:r>
              <a:rPr lang="nb-NO" sz="1600" dirty="0"/>
              <a:t> persons</a:t>
            </a:r>
          </a:p>
          <a:p>
            <a:r>
              <a:rPr lang="nb-NO" sz="1600" dirty="0" err="1"/>
              <a:t>Utilize</a:t>
            </a:r>
            <a:r>
              <a:rPr lang="nb-NO" sz="1600" dirty="0"/>
              <a:t> micro-Doppler to </a:t>
            </a:r>
            <a:r>
              <a:rPr lang="nb-NO" sz="1600" dirty="0" err="1"/>
              <a:t>sense</a:t>
            </a:r>
            <a:r>
              <a:rPr lang="nb-NO" sz="1600" dirty="0"/>
              <a:t> vital </a:t>
            </a:r>
            <a:r>
              <a:rPr lang="nb-NO" sz="1600" dirty="0" err="1"/>
              <a:t>signs</a:t>
            </a:r>
            <a:r>
              <a:rPr lang="nb-NO" sz="1600" dirty="0"/>
              <a:t> given </a:t>
            </a:r>
            <a:r>
              <a:rPr lang="nb-NO" sz="1600" dirty="0" err="1"/>
              <a:t>sufficient</a:t>
            </a:r>
            <a:r>
              <a:rPr lang="nb-NO" sz="1600" dirty="0"/>
              <a:t> SNR and </a:t>
            </a:r>
            <a:r>
              <a:rPr lang="nb-NO" sz="1600" dirty="0" err="1"/>
              <a:t>also</a:t>
            </a:r>
            <a:r>
              <a:rPr lang="nb-NO" sz="1600" dirty="0"/>
              <a:t> link to </a:t>
            </a:r>
            <a:r>
              <a:rPr lang="nb-NO" sz="1600" dirty="0" err="1"/>
              <a:t>unique</a:t>
            </a:r>
            <a:r>
              <a:rPr lang="nb-NO" sz="1600" dirty="0"/>
              <a:t> </a:t>
            </a:r>
            <a:r>
              <a:rPr lang="nb-NO" sz="1600" dirty="0" err="1"/>
              <a:t>individual</a:t>
            </a:r>
            <a:endParaRPr lang="nb-NO" sz="1600" dirty="0" err="1">
              <a:cs typeface="Arial"/>
            </a:endParaRPr>
          </a:p>
        </p:txBody>
      </p:sp>
      <p:sp>
        <p:nvSpPr>
          <p:cNvPr id="4" name="Plassholder for dato 3">
            <a:extLst>
              <a:ext uri="{FF2B5EF4-FFF2-40B4-BE49-F238E27FC236}">
                <a16:creationId xmlns:a16="http://schemas.microsoft.com/office/drawing/2014/main" id="{BCD14002-72ED-9742-AA0A-7BCF04A94319}"/>
              </a:ext>
            </a:extLst>
          </p:cNvPr>
          <p:cNvSpPr>
            <a:spLocks noGrp="1"/>
          </p:cNvSpPr>
          <p:nvPr>
            <p:ph type="dt" sz="half" idx="10"/>
          </p:nvPr>
        </p:nvSpPr>
        <p:spPr/>
        <p:txBody>
          <a:bodyPr/>
          <a:lstStyle/>
          <a:p>
            <a:r>
              <a:rPr lang="en-US" altLang="en-US"/>
              <a:t>January 2022</a:t>
            </a:r>
            <a:endParaRPr lang="en-US" altLang="en-US" dirty="0"/>
          </a:p>
        </p:txBody>
      </p:sp>
      <p:sp>
        <p:nvSpPr>
          <p:cNvPr id="5" name="Plassholder for bunntekst 4">
            <a:extLst>
              <a:ext uri="{FF2B5EF4-FFF2-40B4-BE49-F238E27FC236}">
                <a16:creationId xmlns:a16="http://schemas.microsoft.com/office/drawing/2014/main" id="{76211202-D8D6-B34D-AC6B-06325D3D48D9}"/>
              </a:ext>
            </a:extLst>
          </p:cNvPr>
          <p:cNvSpPr>
            <a:spLocks noGrp="1"/>
          </p:cNvSpPr>
          <p:nvPr>
            <p:ph type="ftr" sz="quarter" idx="11"/>
          </p:nvPr>
        </p:nvSpPr>
        <p:spPr/>
        <p:txBody>
          <a:bodyPr/>
          <a:lstStyle/>
          <a:p>
            <a:r>
              <a:rPr lang="en-US" altLang="en-US" dirty="0" err="1"/>
              <a:t>Wisland</a:t>
            </a:r>
            <a:r>
              <a:rPr lang="en-US" altLang="en-US" dirty="0"/>
              <a:t> </a:t>
            </a:r>
            <a:r>
              <a:rPr lang="en-US" altLang="en-US" dirty="0" err="1"/>
              <a:t>et.al</a:t>
            </a:r>
            <a:r>
              <a:rPr lang="en-US" altLang="en-US" dirty="0"/>
              <a:t>.,</a:t>
            </a:r>
            <a:r>
              <a:rPr lang="en-US" altLang="en-US"/>
              <a:t> </a:t>
            </a:r>
            <a:r>
              <a:rPr lang="en-US" altLang="en-US" dirty="0" err="1"/>
              <a:t>Novelda</a:t>
            </a:r>
            <a:r>
              <a:rPr lang="en-US" altLang="en-US"/>
              <a:t> AS</a:t>
            </a:r>
            <a:endParaRPr lang="en-US" altLang="en-US" dirty="0"/>
          </a:p>
        </p:txBody>
      </p:sp>
      <p:sp>
        <p:nvSpPr>
          <p:cNvPr id="6" name="Plassholder for lysbildenummer 5">
            <a:extLst>
              <a:ext uri="{FF2B5EF4-FFF2-40B4-BE49-F238E27FC236}">
                <a16:creationId xmlns:a16="http://schemas.microsoft.com/office/drawing/2014/main" id="{B198A840-92E8-124F-8397-6911E0D5521E}"/>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a:p>
        </p:txBody>
      </p:sp>
      <p:grpSp>
        <p:nvGrpSpPr>
          <p:cNvPr id="47" name="Gruppe 46">
            <a:extLst>
              <a:ext uri="{FF2B5EF4-FFF2-40B4-BE49-F238E27FC236}">
                <a16:creationId xmlns:a16="http://schemas.microsoft.com/office/drawing/2014/main" id="{6AD2272B-2E17-0A47-A166-D61086FA7DCD}"/>
              </a:ext>
            </a:extLst>
          </p:cNvPr>
          <p:cNvGrpSpPr/>
          <p:nvPr/>
        </p:nvGrpSpPr>
        <p:grpSpPr>
          <a:xfrm>
            <a:off x="1441425" y="3332027"/>
            <a:ext cx="6261150" cy="2943988"/>
            <a:chOff x="1485900" y="2372550"/>
            <a:chExt cx="6261150" cy="2943988"/>
          </a:xfrm>
        </p:grpSpPr>
        <p:grpSp>
          <p:nvGrpSpPr>
            <p:cNvPr id="7" name="Group 21">
              <a:extLst>
                <a:ext uri="{FF2B5EF4-FFF2-40B4-BE49-F238E27FC236}">
                  <a16:creationId xmlns:a16="http://schemas.microsoft.com/office/drawing/2014/main" id="{E5E4022C-672A-D244-B5E1-3FF950AD538D}"/>
                </a:ext>
              </a:extLst>
            </p:cNvPr>
            <p:cNvGrpSpPr/>
            <p:nvPr/>
          </p:nvGrpSpPr>
          <p:grpSpPr>
            <a:xfrm>
              <a:off x="1485900" y="2372550"/>
              <a:ext cx="6261150" cy="2943988"/>
              <a:chOff x="275063" y="886109"/>
              <a:chExt cx="7643641" cy="3837033"/>
            </a:xfrm>
          </p:grpSpPr>
          <p:sp>
            <p:nvSpPr>
              <p:cNvPr id="8" name="TextBox 22">
                <a:extLst>
                  <a:ext uri="{FF2B5EF4-FFF2-40B4-BE49-F238E27FC236}">
                    <a16:creationId xmlns:a16="http://schemas.microsoft.com/office/drawing/2014/main" id="{1B63A79B-BA8F-E645-9FB5-F2FAA65761BA}"/>
                  </a:ext>
                </a:extLst>
              </p:cNvPr>
              <p:cNvSpPr txBox="1"/>
              <p:nvPr/>
            </p:nvSpPr>
            <p:spPr>
              <a:xfrm>
                <a:off x="4869114" y="4382174"/>
                <a:ext cx="879064" cy="340968"/>
              </a:xfrm>
              <a:prstGeom prst="rect">
                <a:avLst/>
              </a:prstGeom>
              <a:noFill/>
            </p:spPr>
            <p:txBody>
              <a:bodyPr wrap="none" rtlCol="0">
                <a:spAutoFit/>
              </a:bodyPr>
              <a:lstStyle/>
              <a:p>
                <a:pPr algn="l"/>
                <a:r>
                  <a:rPr lang="en-US" sz="1100">
                    <a:solidFill>
                      <a:schemeClr val="tx2"/>
                    </a:solidFill>
                  </a:rPr>
                  <a:t>TVs, STBs</a:t>
                </a:r>
              </a:p>
            </p:txBody>
          </p:sp>
          <p:sp>
            <p:nvSpPr>
              <p:cNvPr id="9" name="TextBox 23">
                <a:extLst>
                  <a:ext uri="{FF2B5EF4-FFF2-40B4-BE49-F238E27FC236}">
                    <a16:creationId xmlns:a16="http://schemas.microsoft.com/office/drawing/2014/main" id="{86BA0F5B-DE27-D945-AF63-109575AF1F5F}"/>
                  </a:ext>
                </a:extLst>
              </p:cNvPr>
              <p:cNvSpPr txBox="1"/>
              <p:nvPr/>
            </p:nvSpPr>
            <p:spPr>
              <a:xfrm>
                <a:off x="275063" y="1323685"/>
                <a:ext cx="980825" cy="340968"/>
              </a:xfrm>
              <a:prstGeom prst="rect">
                <a:avLst/>
              </a:prstGeom>
              <a:noFill/>
            </p:spPr>
            <p:txBody>
              <a:bodyPr wrap="none" rtlCol="0">
                <a:spAutoFit/>
              </a:bodyPr>
              <a:lstStyle/>
              <a:p>
                <a:pPr algn="l"/>
                <a:r>
                  <a:rPr lang="en-US" sz="1100" dirty="0">
                    <a:solidFill>
                      <a:schemeClr val="tx2"/>
                    </a:solidFill>
                  </a:rPr>
                  <a:t>Appliances</a:t>
                </a:r>
              </a:p>
            </p:txBody>
          </p:sp>
          <p:sp>
            <p:nvSpPr>
              <p:cNvPr id="10" name="TextBox 24">
                <a:extLst>
                  <a:ext uri="{FF2B5EF4-FFF2-40B4-BE49-F238E27FC236}">
                    <a16:creationId xmlns:a16="http://schemas.microsoft.com/office/drawing/2014/main" id="{03309B23-F7B0-6F4F-BBC8-D52328A5F5AD}"/>
                  </a:ext>
                </a:extLst>
              </p:cNvPr>
              <p:cNvSpPr txBox="1"/>
              <p:nvPr/>
            </p:nvSpPr>
            <p:spPr>
              <a:xfrm>
                <a:off x="3428281" y="886109"/>
                <a:ext cx="1301766" cy="340968"/>
              </a:xfrm>
              <a:prstGeom prst="rect">
                <a:avLst/>
              </a:prstGeom>
              <a:noFill/>
            </p:spPr>
            <p:txBody>
              <a:bodyPr wrap="none" rtlCol="0">
                <a:spAutoFit/>
              </a:bodyPr>
              <a:lstStyle/>
              <a:p>
                <a:pPr algn="l"/>
                <a:r>
                  <a:rPr lang="en-US" sz="1100">
                    <a:solidFill>
                      <a:schemeClr val="tx2"/>
                    </a:solidFill>
                  </a:rPr>
                  <a:t>Robot vacuums</a:t>
                </a:r>
              </a:p>
            </p:txBody>
          </p:sp>
          <p:sp>
            <p:nvSpPr>
              <p:cNvPr id="11" name="TextBox 25">
                <a:extLst>
                  <a:ext uri="{FF2B5EF4-FFF2-40B4-BE49-F238E27FC236}">
                    <a16:creationId xmlns:a16="http://schemas.microsoft.com/office/drawing/2014/main" id="{C0FEFF20-2461-0E4E-B955-DB1166A4EE36}"/>
                  </a:ext>
                </a:extLst>
              </p:cNvPr>
              <p:cNvSpPr txBox="1"/>
              <p:nvPr/>
            </p:nvSpPr>
            <p:spPr>
              <a:xfrm>
                <a:off x="6532799" y="899513"/>
                <a:ext cx="1006267" cy="340968"/>
              </a:xfrm>
              <a:prstGeom prst="rect">
                <a:avLst/>
              </a:prstGeom>
              <a:noFill/>
            </p:spPr>
            <p:txBody>
              <a:bodyPr wrap="none" rtlCol="0">
                <a:spAutoFit/>
              </a:bodyPr>
              <a:lstStyle/>
              <a:p>
                <a:pPr algn="l"/>
                <a:r>
                  <a:rPr lang="en-US" sz="1100" dirty="0">
                    <a:solidFill>
                      <a:schemeClr val="tx2"/>
                    </a:solidFill>
                  </a:rPr>
                  <a:t>Luminaires</a:t>
                </a:r>
              </a:p>
            </p:txBody>
          </p:sp>
          <p:sp>
            <p:nvSpPr>
              <p:cNvPr id="12" name="TextBox 26">
                <a:extLst>
                  <a:ext uri="{FF2B5EF4-FFF2-40B4-BE49-F238E27FC236}">
                    <a16:creationId xmlns:a16="http://schemas.microsoft.com/office/drawing/2014/main" id="{FC152653-A465-674E-954C-C17937F81E15}"/>
                  </a:ext>
                </a:extLst>
              </p:cNvPr>
              <p:cNvSpPr txBox="1"/>
              <p:nvPr/>
            </p:nvSpPr>
            <p:spPr>
              <a:xfrm>
                <a:off x="6217964" y="4382174"/>
                <a:ext cx="1194134" cy="340968"/>
              </a:xfrm>
              <a:prstGeom prst="rect">
                <a:avLst/>
              </a:prstGeom>
              <a:noFill/>
            </p:spPr>
            <p:txBody>
              <a:bodyPr wrap="none" rtlCol="0">
                <a:spAutoFit/>
              </a:bodyPr>
              <a:lstStyle/>
              <a:p>
                <a:pPr algn="l"/>
                <a:r>
                  <a:rPr lang="en-US" sz="1100">
                    <a:solidFill>
                      <a:schemeClr val="tx2"/>
                    </a:solidFill>
                  </a:rPr>
                  <a:t>Smart mirrors</a:t>
                </a:r>
              </a:p>
            </p:txBody>
          </p:sp>
          <p:grpSp>
            <p:nvGrpSpPr>
              <p:cNvPr id="13" name="Group 27">
                <a:extLst>
                  <a:ext uri="{FF2B5EF4-FFF2-40B4-BE49-F238E27FC236}">
                    <a16:creationId xmlns:a16="http://schemas.microsoft.com/office/drawing/2014/main" id="{D7298802-CF87-2E4F-A1A7-52F589A2A004}"/>
                  </a:ext>
                </a:extLst>
              </p:cNvPr>
              <p:cNvGrpSpPr/>
              <p:nvPr/>
            </p:nvGrpSpPr>
            <p:grpSpPr>
              <a:xfrm>
                <a:off x="1408177" y="1282014"/>
                <a:ext cx="6510527" cy="3043098"/>
                <a:chOff x="1408177" y="1282014"/>
                <a:chExt cx="6510527" cy="3043098"/>
              </a:xfrm>
            </p:grpSpPr>
            <p:grpSp>
              <p:nvGrpSpPr>
                <p:cNvPr id="25" name="Group 39">
                  <a:extLst>
                    <a:ext uri="{FF2B5EF4-FFF2-40B4-BE49-F238E27FC236}">
                      <a16:creationId xmlns:a16="http://schemas.microsoft.com/office/drawing/2014/main" id="{6E6ED26A-A43C-D74D-B8BA-B8A89EE29846}"/>
                    </a:ext>
                  </a:extLst>
                </p:cNvPr>
                <p:cNvGrpSpPr/>
                <p:nvPr/>
              </p:nvGrpSpPr>
              <p:grpSpPr>
                <a:xfrm>
                  <a:off x="1408177" y="1282014"/>
                  <a:ext cx="6510527" cy="3043098"/>
                  <a:chOff x="786385" y="1117422"/>
                  <a:chExt cx="7251192" cy="3419918"/>
                </a:xfrm>
              </p:grpSpPr>
              <p:pic>
                <p:nvPicPr>
                  <p:cNvPr id="27" name="Picture 41" descr="Diagram&#10;&#10;Description automatically generated">
                    <a:extLst>
                      <a:ext uri="{FF2B5EF4-FFF2-40B4-BE49-F238E27FC236}">
                        <a16:creationId xmlns:a16="http://schemas.microsoft.com/office/drawing/2014/main" id="{CC13CBA8-0B3B-DF4B-BCC7-6C08129195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5" y="1117422"/>
                    <a:ext cx="7251192" cy="3419918"/>
                  </a:xfrm>
                  <a:prstGeom prst="rect">
                    <a:avLst/>
                  </a:prstGeom>
                </p:spPr>
              </p:pic>
              <p:pic>
                <p:nvPicPr>
                  <p:cNvPr id="28" name="Graphic 42" descr="Wireless with solid fill">
                    <a:extLst>
                      <a:ext uri="{FF2B5EF4-FFF2-40B4-BE49-F238E27FC236}">
                        <a16:creationId xmlns:a16="http://schemas.microsoft.com/office/drawing/2014/main" id="{8B22F6E9-39D9-0F4D-8118-9C99F33769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93379" y="2455003"/>
                    <a:ext cx="255461" cy="255461"/>
                  </a:xfrm>
                  <a:prstGeom prst="rect">
                    <a:avLst/>
                  </a:prstGeom>
                </p:spPr>
              </p:pic>
              <p:pic>
                <p:nvPicPr>
                  <p:cNvPr id="29" name="Graphic 43" descr="Wireless with solid fill">
                    <a:extLst>
                      <a:ext uri="{FF2B5EF4-FFF2-40B4-BE49-F238E27FC236}">
                        <a16:creationId xmlns:a16="http://schemas.microsoft.com/office/drawing/2014/main" id="{2303BC96-5F1D-D94F-9681-053D22558B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39555" y="1261395"/>
                    <a:ext cx="255461" cy="255461"/>
                  </a:xfrm>
                  <a:prstGeom prst="rect">
                    <a:avLst/>
                  </a:prstGeom>
                </p:spPr>
              </p:pic>
              <p:pic>
                <p:nvPicPr>
                  <p:cNvPr id="30" name="Graphic 44" descr="Wireless with solid fill">
                    <a:extLst>
                      <a:ext uri="{FF2B5EF4-FFF2-40B4-BE49-F238E27FC236}">
                        <a16:creationId xmlns:a16="http://schemas.microsoft.com/office/drawing/2014/main" id="{0CF1643E-56B2-5441-9415-E47D7ADD1F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55828" y="1272825"/>
                    <a:ext cx="255461" cy="255461"/>
                  </a:xfrm>
                  <a:prstGeom prst="rect">
                    <a:avLst/>
                  </a:prstGeom>
                </p:spPr>
              </p:pic>
              <p:pic>
                <p:nvPicPr>
                  <p:cNvPr id="31" name="Graphic 45" descr="Wireless with solid fill">
                    <a:extLst>
                      <a:ext uri="{FF2B5EF4-FFF2-40B4-BE49-F238E27FC236}">
                        <a16:creationId xmlns:a16="http://schemas.microsoft.com/office/drawing/2014/main" id="{D9596629-70DC-6447-8F59-371C871ACDD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47674" y="1849659"/>
                    <a:ext cx="255461" cy="255461"/>
                  </a:xfrm>
                  <a:prstGeom prst="rect">
                    <a:avLst/>
                  </a:prstGeom>
                </p:spPr>
              </p:pic>
              <p:pic>
                <p:nvPicPr>
                  <p:cNvPr id="32" name="Graphic 46" descr="Wireless with solid fill">
                    <a:extLst>
                      <a:ext uri="{FF2B5EF4-FFF2-40B4-BE49-F238E27FC236}">
                        <a16:creationId xmlns:a16="http://schemas.microsoft.com/office/drawing/2014/main" id="{9609599D-6314-034F-864F-199B9085AF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45139" y="3523011"/>
                    <a:ext cx="255461" cy="255461"/>
                  </a:xfrm>
                  <a:prstGeom prst="rect">
                    <a:avLst/>
                  </a:prstGeom>
                </p:spPr>
              </p:pic>
              <p:pic>
                <p:nvPicPr>
                  <p:cNvPr id="33" name="Graphic 47" descr="Wireless with solid fill">
                    <a:extLst>
                      <a:ext uri="{FF2B5EF4-FFF2-40B4-BE49-F238E27FC236}">
                        <a16:creationId xmlns:a16="http://schemas.microsoft.com/office/drawing/2014/main" id="{44778E05-C341-5044-B8E0-7FC86C45B0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27172" y="4117656"/>
                    <a:ext cx="255461" cy="255461"/>
                  </a:xfrm>
                  <a:prstGeom prst="rect">
                    <a:avLst/>
                  </a:prstGeom>
                </p:spPr>
              </p:pic>
              <p:pic>
                <p:nvPicPr>
                  <p:cNvPr id="34" name="Graphic 48" descr="Wireless with solid fill">
                    <a:extLst>
                      <a:ext uri="{FF2B5EF4-FFF2-40B4-BE49-F238E27FC236}">
                        <a16:creationId xmlns:a16="http://schemas.microsoft.com/office/drawing/2014/main" id="{2572A963-622C-6E44-B2EE-7CA52E5E43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28142" y="2804360"/>
                    <a:ext cx="255461" cy="255461"/>
                  </a:xfrm>
                  <a:prstGeom prst="rect">
                    <a:avLst/>
                  </a:prstGeom>
                </p:spPr>
              </p:pic>
              <p:pic>
                <p:nvPicPr>
                  <p:cNvPr id="35" name="Graphic 49" descr="Wireless with solid fill">
                    <a:extLst>
                      <a:ext uri="{FF2B5EF4-FFF2-40B4-BE49-F238E27FC236}">
                        <a16:creationId xmlns:a16="http://schemas.microsoft.com/office/drawing/2014/main" id="{BE7DC0D9-85C1-E24B-BB0E-EB87C23180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84221" y="3436288"/>
                    <a:ext cx="255461" cy="255461"/>
                  </a:xfrm>
                  <a:prstGeom prst="rect">
                    <a:avLst/>
                  </a:prstGeom>
                </p:spPr>
              </p:pic>
              <p:pic>
                <p:nvPicPr>
                  <p:cNvPr id="36" name="Graphic 50" descr="Wireless with solid fill">
                    <a:extLst>
                      <a:ext uri="{FF2B5EF4-FFF2-40B4-BE49-F238E27FC236}">
                        <a16:creationId xmlns:a16="http://schemas.microsoft.com/office/drawing/2014/main" id="{C1A18173-D700-C645-97D6-6078E7C0D70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44269" y="4220899"/>
                    <a:ext cx="255461" cy="255461"/>
                  </a:xfrm>
                  <a:prstGeom prst="rect">
                    <a:avLst/>
                  </a:prstGeom>
                </p:spPr>
              </p:pic>
            </p:grpSp>
            <p:pic>
              <p:nvPicPr>
                <p:cNvPr id="26" name="Graphic 40" descr="Wireless with solid fill">
                  <a:extLst>
                    <a:ext uri="{FF2B5EF4-FFF2-40B4-BE49-F238E27FC236}">
                      <a16:creationId xmlns:a16="http://schemas.microsoft.com/office/drawing/2014/main" id="{F27C81C1-BA4E-0142-A8BB-BF4E2906DE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55886" y="3651205"/>
                  <a:ext cx="229367" cy="227313"/>
                </a:xfrm>
                <a:prstGeom prst="rect">
                  <a:avLst/>
                </a:prstGeom>
              </p:spPr>
            </p:pic>
          </p:grpSp>
          <p:sp>
            <p:nvSpPr>
              <p:cNvPr id="14" name="TextBox 28">
                <a:extLst>
                  <a:ext uri="{FF2B5EF4-FFF2-40B4-BE49-F238E27FC236}">
                    <a16:creationId xmlns:a16="http://schemas.microsoft.com/office/drawing/2014/main" id="{905D79AE-D54E-3F41-A39C-04F03BB2BDB1}"/>
                  </a:ext>
                </a:extLst>
              </p:cNvPr>
              <p:cNvSpPr txBox="1"/>
              <p:nvPr/>
            </p:nvSpPr>
            <p:spPr>
              <a:xfrm>
                <a:off x="3096954" y="4382174"/>
                <a:ext cx="1295895" cy="340968"/>
              </a:xfrm>
              <a:prstGeom prst="rect">
                <a:avLst/>
              </a:prstGeom>
              <a:noFill/>
            </p:spPr>
            <p:txBody>
              <a:bodyPr wrap="none" rtlCol="0">
                <a:spAutoFit/>
              </a:bodyPr>
              <a:lstStyle/>
              <a:p>
                <a:pPr algn="l"/>
                <a:r>
                  <a:rPr lang="en-US" sz="1100">
                    <a:solidFill>
                      <a:schemeClr val="tx2"/>
                    </a:solidFill>
                  </a:rPr>
                  <a:t>Smart speakers</a:t>
                </a:r>
              </a:p>
            </p:txBody>
          </p:sp>
          <p:cxnSp>
            <p:nvCxnSpPr>
              <p:cNvPr id="15" name="Straight Connector 29">
                <a:extLst>
                  <a:ext uri="{FF2B5EF4-FFF2-40B4-BE49-F238E27FC236}">
                    <a16:creationId xmlns:a16="http://schemas.microsoft.com/office/drawing/2014/main" id="{6F0686C3-F44C-0644-8DB7-7BCC1DBA45D6}"/>
                  </a:ext>
                </a:extLst>
              </p:cNvPr>
              <p:cNvCxnSpPr>
                <a:cxnSpLocks/>
                <a:stCxn id="9" idx="3"/>
                <a:endCxn id="28" idx="1"/>
              </p:cNvCxnSpPr>
              <p:nvPr/>
            </p:nvCxnSpPr>
            <p:spPr>
              <a:xfrm>
                <a:off x="1255888" y="1494169"/>
                <a:ext cx="1146211" cy="109170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6" name="Straight Connector 30">
                <a:extLst>
                  <a:ext uri="{FF2B5EF4-FFF2-40B4-BE49-F238E27FC236}">
                    <a16:creationId xmlns:a16="http://schemas.microsoft.com/office/drawing/2014/main" id="{937CC046-313F-DC46-ABCF-D72CF2D22C89}"/>
                  </a:ext>
                </a:extLst>
              </p:cNvPr>
              <p:cNvCxnSpPr>
                <a:cxnSpLocks/>
                <a:stCxn id="9" idx="3"/>
                <a:endCxn id="29" idx="1"/>
              </p:cNvCxnSpPr>
              <p:nvPr/>
            </p:nvCxnSpPr>
            <p:spPr>
              <a:xfrm>
                <a:off x="1255888" y="1494169"/>
                <a:ext cx="1726384" cy="2961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 name="Straight Connector 31">
                <a:extLst>
                  <a:ext uri="{FF2B5EF4-FFF2-40B4-BE49-F238E27FC236}">
                    <a16:creationId xmlns:a16="http://schemas.microsoft.com/office/drawing/2014/main" id="{822990EE-AD5E-F64C-B05C-055F8F870A18}"/>
                  </a:ext>
                </a:extLst>
              </p:cNvPr>
              <p:cNvCxnSpPr>
                <a:cxnSpLocks/>
                <a:stCxn id="10" idx="2"/>
                <a:endCxn id="30" idx="0"/>
              </p:cNvCxnSpPr>
              <p:nvPr/>
            </p:nvCxnSpPr>
            <p:spPr>
              <a:xfrm flipH="1">
                <a:off x="3919636" y="1227077"/>
                <a:ext cx="159527" cy="19321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8" name="Straight Connector 32">
                <a:extLst>
                  <a:ext uri="{FF2B5EF4-FFF2-40B4-BE49-F238E27FC236}">
                    <a16:creationId xmlns:a16="http://schemas.microsoft.com/office/drawing/2014/main" id="{735BDC48-C9D9-794D-8496-9992724A42A6}"/>
                  </a:ext>
                </a:extLst>
              </p:cNvPr>
              <p:cNvCxnSpPr>
                <a:cxnSpLocks/>
                <a:stCxn id="11" idx="2"/>
                <a:endCxn id="35" idx="3"/>
              </p:cNvCxnSpPr>
              <p:nvPr/>
            </p:nvCxnSpPr>
            <p:spPr>
              <a:xfrm flipH="1">
                <a:off x="2533458" y="1240481"/>
                <a:ext cx="4502475" cy="221855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9" name="Straight Connector 33">
                <a:extLst>
                  <a:ext uri="{FF2B5EF4-FFF2-40B4-BE49-F238E27FC236}">
                    <a16:creationId xmlns:a16="http://schemas.microsoft.com/office/drawing/2014/main" id="{ADEF120A-EE2D-A04F-8100-6276C7E74EE5}"/>
                  </a:ext>
                </a:extLst>
              </p:cNvPr>
              <p:cNvCxnSpPr>
                <a:cxnSpLocks/>
                <a:stCxn id="26" idx="2"/>
                <a:endCxn id="14" idx="0"/>
              </p:cNvCxnSpPr>
              <p:nvPr/>
            </p:nvCxnSpPr>
            <p:spPr>
              <a:xfrm flipH="1">
                <a:off x="3744902" y="3878518"/>
                <a:ext cx="125667" cy="50365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 name="Straight Connector 34">
                <a:extLst>
                  <a:ext uri="{FF2B5EF4-FFF2-40B4-BE49-F238E27FC236}">
                    <a16:creationId xmlns:a16="http://schemas.microsoft.com/office/drawing/2014/main" id="{5CE7A6C8-3336-1A4F-AA3F-689EA7BCA3B3}"/>
                  </a:ext>
                </a:extLst>
              </p:cNvPr>
              <p:cNvCxnSpPr>
                <a:cxnSpLocks/>
                <a:stCxn id="36" idx="2"/>
                <a:endCxn id="8" idx="1"/>
              </p:cNvCxnSpPr>
              <p:nvPr/>
            </p:nvCxnSpPr>
            <p:spPr>
              <a:xfrm>
                <a:off x="4807115" y="4270851"/>
                <a:ext cx="62000" cy="28180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 name="Straight Connector 35">
                <a:extLst>
                  <a:ext uri="{FF2B5EF4-FFF2-40B4-BE49-F238E27FC236}">
                    <a16:creationId xmlns:a16="http://schemas.microsoft.com/office/drawing/2014/main" id="{D518F490-88B3-054D-96EE-9009C523B53E}"/>
                  </a:ext>
                </a:extLst>
              </p:cNvPr>
              <p:cNvCxnSpPr>
                <a:cxnSpLocks/>
                <a:stCxn id="33" idx="2"/>
                <a:endCxn id="12" idx="0"/>
              </p:cNvCxnSpPr>
              <p:nvPr/>
            </p:nvCxnSpPr>
            <p:spPr>
              <a:xfrm>
                <a:off x="6677262" y="4178985"/>
                <a:ext cx="137770" cy="20318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Straight Connector 36">
                <a:extLst>
                  <a:ext uri="{FF2B5EF4-FFF2-40B4-BE49-F238E27FC236}">
                    <a16:creationId xmlns:a16="http://schemas.microsoft.com/office/drawing/2014/main" id="{75F311E9-76D5-5743-AA4C-12BC0242DD71}"/>
                  </a:ext>
                </a:extLst>
              </p:cNvPr>
              <p:cNvCxnSpPr>
                <a:cxnSpLocks/>
                <a:stCxn id="11" idx="2"/>
                <a:endCxn id="31" idx="3"/>
              </p:cNvCxnSpPr>
              <p:nvPr/>
            </p:nvCxnSpPr>
            <p:spPr>
              <a:xfrm flipH="1">
                <a:off x="4745283" y="1240481"/>
                <a:ext cx="2290649" cy="8067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37">
                <a:extLst>
                  <a:ext uri="{FF2B5EF4-FFF2-40B4-BE49-F238E27FC236}">
                    <a16:creationId xmlns:a16="http://schemas.microsoft.com/office/drawing/2014/main" id="{0792F451-5800-C443-9229-57F2C39D638D}"/>
                  </a:ext>
                </a:extLst>
              </p:cNvPr>
              <p:cNvCxnSpPr>
                <a:cxnSpLocks/>
                <a:stCxn id="11" idx="2"/>
                <a:endCxn id="32" idx="0"/>
              </p:cNvCxnSpPr>
              <p:nvPr/>
            </p:nvCxnSpPr>
            <p:spPr>
              <a:xfrm flipH="1">
                <a:off x="4897681" y="1240481"/>
                <a:ext cx="2138252" cy="218206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38">
                <a:extLst>
                  <a:ext uri="{FF2B5EF4-FFF2-40B4-BE49-F238E27FC236}">
                    <a16:creationId xmlns:a16="http://schemas.microsoft.com/office/drawing/2014/main" id="{FB787848-AEF9-4D44-8F2E-076894BAB22F}"/>
                  </a:ext>
                </a:extLst>
              </p:cNvPr>
              <p:cNvCxnSpPr>
                <a:cxnSpLocks/>
                <a:stCxn id="11" idx="2"/>
                <a:endCxn id="34" idx="0"/>
              </p:cNvCxnSpPr>
              <p:nvPr/>
            </p:nvCxnSpPr>
            <p:spPr>
              <a:xfrm>
                <a:off x="7035933" y="1240481"/>
                <a:ext cx="450269" cy="1542598"/>
              </a:xfrm>
              <a:prstGeom prst="line">
                <a:avLst/>
              </a:prstGeom>
              <a:ln w="19050"/>
            </p:spPr>
            <p:style>
              <a:lnRef idx="1">
                <a:schemeClr val="accent1"/>
              </a:lnRef>
              <a:fillRef idx="0">
                <a:schemeClr val="accent1"/>
              </a:fillRef>
              <a:effectRef idx="0">
                <a:schemeClr val="accent1"/>
              </a:effectRef>
              <a:fontRef idx="minor">
                <a:schemeClr val="tx1"/>
              </a:fontRef>
            </p:style>
          </p:cxnSp>
        </p:grpSp>
        <p:pic>
          <p:nvPicPr>
            <p:cNvPr id="41" name="Grafikk 40" descr="Mann med heldekkende fyll">
              <a:extLst>
                <a:ext uri="{FF2B5EF4-FFF2-40B4-BE49-F238E27FC236}">
                  <a16:creationId xmlns:a16="http://schemas.microsoft.com/office/drawing/2014/main" id="{0D09BE47-4F7A-DF4D-B5E8-D05BAFD7BCF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603987" y="3195544"/>
              <a:ext cx="408682" cy="408682"/>
            </a:xfrm>
            <a:prstGeom prst="rect">
              <a:avLst/>
            </a:prstGeom>
          </p:spPr>
        </p:pic>
        <p:pic>
          <p:nvPicPr>
            <p:cNvPr id="43" name="Grafikk 42" descr="Mann med heldekkende fyll">
              <a:extLst>
                <a:ext uri="{FF2B5EF4-FFF2-40B4-BE49-F238E27FC236}">
                  <a16:creationId xmlns:a16="http://schemas.microsoft.com/office/drawing/2014/main" id="{C59C2914-918D-1B41-B9AA-07C8C28487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003860" y="3895125"/>
              <a:ext cx="408682" cy="408682"/>
            </a:xfrm>
            <a:prstGeom prst="rect">
              <a:avLst/>
            </a:prstGeom>
          </p:spPr>
        </p:pic>
        <p:pic>
          <p:nvPicPr>
            <p:cNvPr id="45" name="Grafikk 44" descr="Kvinne med heldekkende fyll">
              <a:extLst>
                <a:ext uri="{FF2B5EF4-FFF2-40B4-BE49-F238E27FC236}">
                  <a16:creationId xmlns:a16="http://schemas.microsoft.com/office/drawing/2014/main" id="{88215583-F762-C342-B916-0BE7FB1FEB3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824086" y="3888478"/>
              <a:ext cx="408682" cy="408682"/>
            </a:xfrm>
            <a:prstGeom prst="rect">
              <a:avLst/>
            </a:prstGeom>
          </p:spPr>
        </p:pic>
        <p:pic>
          <p:nvPicPr>
            <p:cNvPr id="46" name="Grafikk 45" descr="Kvinne med heldekkende fyll">
              <a:extLst>
                <a:ext uri="{FF2B5EF4-FFF2-40B4-BE49-F238E27FC236}">
                  <a16:creationId xmlns:a16="http://schemas.microsoft.com/office/drawing/2014/main" id="{06C65FE7-A54C-1246-9CCF-7D46F83B88B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223641" y="3461502"/>
              <a:ext cx="408682" cy="408682"/>
            </a:xfrm>
            <a:prstGeom prst="rect">
              <a:avLst/>
            </a:prstGeom>
          </p:spPr>
        </p:pic>
      </p:grpSp>
      <p:pic>
        <p:nvPicPr>
          <p:cNvPr id="48" name="Graphic 44" descr="Wireless with solid fill">
            <a:extLst>
              <a:ext uri="{FF2B5EF4-FFF2-40B4-BE49-F238E27FC236}">
                <a16:creationId xmlns:a16="http://schemas.microsoft.com/office/drawing/2014/main" id="{60B4E041-DF72-5347-8A22-326A9E4EE3F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01352" y="4192494"/>
            <a:ext cx="187882" cy="174408"/>
          </a:xfrm>
          <a:prstGeom prst="rect">
            <a:avLst/>
          </a:prstGeom>
        </p:spPr>
      </p:pic>
    </p:spTree>
    <p:extLst>
      <p:ext uri="{BB962C8B-B14F-4D97-AF65-F5344CB8AC3E}">
        <p14:creationId xmlns:p14="http://schemas.microsoft.com/office/powerpoint/2010/main" val="2284304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700435" y="1628800"/>
                <a:ext cx="7772400" cy="4114800"/>
              </a:xfrm>
            </p:spPr>
            <p:txBody>
              <a:bodyPr/>
              <a:lstStyle/>
              <a:p>
                <a:r>
                  <a:rPr lang="en-US" sz="1400" dirty="0"/>
                  <a:t>Path loss (radar equation) and blockers</a:t>
                </a:r>
              </a:p>
              <a:p>
                <a:pPr lvl="1"/>
                <a:r>
                  <a:rPr lang="en-US" sz="1100" dirty="0"/>
                  <a:t>Ability to resolve distant targets</a:t>
                </a:r>
              </a:p>
              <a:p>
                <a:pPr lvl="1"/>
                <a:r>
                  <a:rPr lang="en-US" sz="1100" dirty="0"/>
                  <a:t>Reflected signal energy </a:t>
                </a:r>
                <a14:m>
                  <m:oMath xmlns:m="http://schemas.openxmlformats.org/officeDocument/2006/math">
                    <m:r>
                      <a:rPr lang="en-US" sz="1100" b="0" i="1" smtClean="0">
                        <a:latin typeface="Cambria Math" panose="02040503050406030204" pitchFamily="18" charset="0"/>
                      </a:rPr>
                      <m:t>∝</m:t>
                    </m:r>
                    <m:sSup>
                      <m:sSupPr>
                        <m:ctrlPr>
                          <a:rPr lang="en-US" sz="1100" b="0" i="1" smtClean="0">
                            <a:latin typeface="Cambria Math" panose="02040503050406030204" pitchFamily="18" charset="0"/>
                          </a:rPr>
                        </m:ctrlPr>
                      </m:sSupPr>
                      <m:e>
                        <m:r>
                          <a:rPr lang="en-US" sz="1100" b="0" i="1" smtClean="0">
                            <a:latin typeface="Cambria Math" panose="02040503050406030204" pitchFamily="18" charset="0"/>
                          </a:rPr>
                          <m:t>𝑅</m:t>
                        </m:r>
                      </m:e>
                      <m:sup>
                        <m:r>
                          <a:rPr lang="en-US" sz="1100" b="0" i="1" smtClean="0">
                            <a:latin typeface="Cambria Math" panose="02040503050406030204" pitchFamily="18" charset="0"/>
                          </a:rPr>
                          <m:t>−4</m:t>
                        </m:r>
                      </m:sup>
                    </m:sSup>
                  </m:oMath>
                </a14:m>
                <a:r>
                  <a:rPr lang="en-US" sz="1100" dirty="0"/>
                  <a:t>, where </a:t>
                </a:r>
                <a14:m>
                  <m:oMath xmlns:m="http://schemas.openxmlformats.org/officeDocument/2006/math">
                    <m:r>
                      <a:rPr lang="en-US" sz="1100" b="0" i="1" smtClean="0">
                        <a:latin typeface="Cambria Math" panose="02040503050406030204" pitchFamily="18" charset="0"/>
                      </a:rPr>
                      <m:t>𝑅</m:t>
                    </m:r>
                  </m:oMath>
                </a14:m>
                <a:r>
                  <a:rPr lang="en-US" sz="1100" dirty="0"/>
                  <a:t> is the range to the target</a:t>
                </a:r>
              </a:p>
              <a:p>
                <a:pPr lvl="1"/>
                <a:r>
                  <a:rPr lang="en-US" sz="1100" dirty="0">
                    <a:sym typeface="Wingdings" panose="05000000000000000000" pitchFamily="2" charset="2"/>
                  </a:rPr>
                  <a:t> H</a:t>
                </a:r>
                <a:r>
                  <a:rPr lang="en-US" sz="1100" dirty="0"/>
                  <a:t>igh dynamic range</a:t>
                </a:r>
              </a:p>
              <a:p>
                <a:r>
                  <a:rPr lang="en-US" sz="1400" dirty="0"/>
                  <a:t>Velocity resolution</a:t>
                </a:r>
              </a:p>
              <a:p>
                <a:pPr lvl="1"/>
                <a:r>
                  <a:rPr lang="en-US" sz="1100" dirty="0"/>
                  <a:t>Ability to distinguish multiple targets at the same range with different speed</a:t>
                </a:r>
              </a:p>
              <a:p>
                <a:pPr lvl="1"/>
                <a:r>
                  <a:rPr lang="en-US" sz="1100" dirty="0">
                    <a:sym typeface="Wingdings" panose="05000000000000000000" pitchFamily="2" charset="2"/>
                  </a:rPr>
                  <a:t> High carrier frequency</a:t>
                </a:r>
              </a:p>
              <a:p>
                <a:r>
                  <a:rPr lang="en-US" sz="1400" dirty="0">
                    <a:sym typeface="Wingdings" panose="05000000000000000000" pitchFamily="2" charset="2"/>
                  </a:rPr>
                  <a:t>Range resolution</a:t>
                </a:r>
              </a:p>
              <a:p>
                <a:pPr lvl="1"/>
                <a:r>
                  <a:rPr lang="en-US" sz="1100" dirty="0">
                    <a:sym typeface="Wingdings" panose="05000000000000000000" pitchFamily="2" charset="2"/>
                  </a:rPr>
                  <a:t>Ability to distinguish multiple targets which are close together in range</a:t>
                </a:r>
              </a:p>
              <a:p>
                <a:pPr lvl="1"/>
                <a14:m>
                  <m:oMath xmlns:m="http://schemas.openxmlformats.org/officeDocument/2006/math">
                    <m:r>
                      <a:rPr lang="en-US" sz="1100" b="0" i="1" smtClean="0">
                        <a:latin typeface="Cambria Math" panose="02040503050406030204" pitchFamily="18" charset="0"/>
                        <a:sym typeface="Wingdings" panose="05000000000000000000" pitchFamily="2" charset="2"/>
                      </a:rPr>
                      <m:t>𝑐</m:t>
                    </m:r>
                    <m:r>
                      <a:rPr lang="en-US" sz="1100" b="0" i="1" smtClean="0">
                        <a:latin typeface="Cambria Math" panose="02040503050406030204" pitchFamily="18" charset="0"/>
                        <a:sym typeface="Wingdings" panose="05000000000000000000" pitchFamily="2" charset="2"/>
                      </a:rPr>
                      <m:t>⋅</m:t>
                    </m:r>
                    <m:sSup>
                      <m:sSupPr>
                        <m:ctrlPr>
                          <a:rPr lang="en-US" sz="1100" b="0" i="1" smtClean="0">
                            <a:latin typeface="Cambria Math" panose="02040503050406030204" pitchFamily="18" charset="0"/>
                            <a:sym typeface="Wingdings" panose="05000000000000000000" pitchFamily="2" charset="2"/>
                          </a:rPr>
                        </m:ctrlPr>
                      </m:sSupPr>
                      <m:e>
                        <m:d>
                          <m:dPr>
                            <m:ctrlPr>
                              <a:rPr lang="en-US" sz="1100" b="0" i="1" smtClean="0">
                                <a:latin typeface="Cambria Math" panose="02040503050406030204" pitchFamily="18" charset="0"/>
                                <a:sym typeface="Wingdings" panose="05000000000000000000" pitchFamily="2" charset="2"/>
                              </a:rPr>
                            </m:ctrlPr>
                          </m:dPr>
                          <m:e>
                            <m:r>
                              <a:rPr lang="en-US" sz="1100" b="0" i="1" smtClean="0">
                                <a:latin typeface="Cambria Math" panose="02040503050406030204" pitchFamily="18" charset="0"/>
                                <a:sym typeface="Wingdings" panose="05000000000000000000" pitchFamily="2" charset="2"/>
                              </a:rPr>
                              <m:t>2⋅</m:t>
                            </m:r>
                            <m:sSub>
                              <m:sSubPr>
                                <m:ctrlPr>
                                  <a:rPr lang="en-US" sz="1100" b="0" i="1" smtClean="0">
                                    <a:latin typeface="Cambria Math" panose="02040503050406030204" pitchFamily="18" charset="0"/>
                                    <a:sym typeface="Wingdings" panose="05000000000000000000" pitchFamily="2" charset="2"/>
                                  </a:rPr>
                                </m:ctrlPr>
                              </m:sSubPr>
                              <m:e>
                                <m:r>
                                  <a:rPr lang="en-US" sz="1100" b="0" i="1" smtClean="0">
                                    <a:latin typeface="Cambria Math" panose="02040503050406030204" pitchFamily="18" charset="0"/>
                                    <a:sym typeface="Wingdings" panose="05000000000000000000" pitchFamily="2" charset="2"/>
                                  </a:rPr>
                                  <m:t>𝑓</m:t>
                                </m:r>
                              </m:e>
                              <m:sub>
                                <m:r>
                                  <a:rPr lang="en-US" sz="1100" b="0" i="1" smtClean="0">
                                    <a:latin typeface="Cambria Math" panose="02040503050406030204" pitchFamily="18" charset="0"/>
                                    <a:sym typeface="Wingdings" panose="05000000000000000000" pitchFamily="2" charset="2"/>
                                  </a:rPr>
                                  <m:t>𝐵𝑊</m:t>
                                </m:r>
                              </m:sub>
                            </m:sSub>
                          </m:e>
                        </m:d>
                      </m:e>
                      <m:sup>
                        <m:r>
                          <a:rPr lang="en-US" sz="1100" b="0" i="1" smtClean="0">
                            <a:latin typeface="Cambria Math" panose="02040503050406030204" pitchFamily="18" charset="0"/>
                            <a:sym typeface="Wingdings" panose="05000000000000000000" pitchFamily="2" charset="2"/>
                          </a:rPr>
                          <m:t>−1</m:t>
                        </m:r>
                      </m:sup>
                    </m:sSup>
                  </m:oMath>
                </a14:m>
                <a:endParaRPr lang="en-US" sz="1100" dirty="0">
                  <a:sym typeface="Wingdings" panose="05000000000000000000" pitchFamily="2" charset="2"/>
                </a:endParaRPr>
              </a:p>
              <a:p>
                <a:pPr lvl="1"/>
                <a:r>
                  <a:rPr lang="en-US" sz="1100" dirty="0">
                    <a:sym typeface="Wingdings" panose="05000000000000000000" pitchFamily="2" charset="2"/>
                  </a:rPr>
                  <a:t>Typ. 30cm for </a:t>
                </a:r>
                <a:r>
                  <a:rPr lang="en-US" sz="1100" dirty="0" err="1">
                    <a:sym typeface="Wingdings" panose="05000000000000000000" pitchFamily="2" charset="2"/>
                  </a:rPr>
                  <a:t>f</a:t>
                </a:r>
                <a:r>
                  <a:rPr lang="en-US" sz="1100" baseline="-25000" dirty="0" err="1">
                    <a:sym typeface="Wingdings" panose="05000000000000000000" pitchFamily="2" charset="2"/>
                  </a:rPr>
                  <a:t>BW</a:t>
                </a:r>
                <a:r>
                  <a:rPr lang="en-US" sz="1100" dirty="0">
                    <a:sym typeface="Wingdings" panose="05000000000000000000" pitchFamily="2" charset="2"/>
                  </a:rPr>
                  <a:t>=500MHz  OK for localizing people</a:t>
                </a:r>
              </a:p>
              <a:p>
                <a:pPr lvl="1"/>
                <a:r>
                  <a:rPr lang="en-US" sz="1100" dirty="0">
                    <a:sym typeface="Wingdings" panose="05000000000000000000" pitchFamily="2" charset="2"/>
                  </a:rPr>
                  <a:t> High bandwidth</a:t>
                </a:r>
              </a:p>
              <a:p>
                <a:r>
                  <a:rPr lang="en-US" sz="1400" dirty="0">
                    <a:sym typeface="Wingdings" panose="05000000000000000000" pitchFamily="2" charset="2"/>
                  </a:rPr>
                  <a:t>Range accuracy</a:t>
                </a:r>
              </a:p>
              <a:p>
                <a:pPr lvl="1"/>
                <a:r>
                  <a:rPr lang="en-US" sz="1100" dirty="0">
                    <a:sym typeface="Wingdings" panose="05000000000000000000" pitchFamily="2" charset="2"/>
                  </a:rPr>
                  <a:t>Accuracy of range measurement of one object</a:t>
                </a:r>
              </a:p>
              <a:p>
                <a:pPr lvl="1"/>
                <a14:m>
                  <m:oMath xmlns:m="http://schemas.openxmlformats.org/officeDocument/2006/math">
                    <m:r>
                      <a:rPr lang="en-US" sz="1100" i="1">
                        <a:latin typeface="Cambria Math" panose="02040503050406030204" pitchFamily="18" charset="0"/>
                        <a:sym typeface="Wingdings" panose="05000000000000000000" pitchFamily="2" charset="2"/>
                      </a:rPr>
                      <m:t>𝑐</m:t>
                    </m:r>
                    <m:r>
                      <a:rPr lang="en-US" sz="1100" i="1">
                        <a:latin typeface="Cambria Math" panose="02040503050406030204" pitchFamily="18" charset="0"/>
                        <a:sym typeface="Wingdings" panose="05000000000000000000" pitchFamily="2" charset="2"/>
                      </a:rPr>
                      <m:t>⋅</m:t>
                    </m:r>
                    <m:sSup>
                      <m:sSupPr>
                        <m:ctrlPr>
                          <a:rPr lang="en-US" sz="1100" i="1">
                            <a:latin typeface="Cambria Math" panose="02040503050406030204" pitchFamily="18" charset="0"/>
                            <a:sym typeface="Wingdings" panose="05000000000000000000" pitchFamily="2" charset="2"/>
                          </a:rPr>
                        </m:ctrlPr>
                      </m:sSupPr>
                      <m:e>
                        <m:d>
                          <m:dPr>
                            <m:ctrlPr>
                              <a:rPr lang="en-US" sz="1100" i="1">
                                <a:latin typeface="Cambria Math" panose="02040503050406030204" pitchFamily="18" charset="0"/>
                                <a:sym typeface="Wingdings" panose="05000000000000000000" pitchFamily="2" charset="2"/>
                              </a:rPr>
                            </m:ctrlPr>
                          </m:dPr>
                          <m:e>
                            <m:r>
                              <a:rPr lang="nb-NO" sz="1100" b="0" i="1" smtClean="0">
                                <a:latin typeface="Cambria Math" panose="02040503050406030204" pitchFamily="18" charset="0"/>
                                <a:sym typeface="Wingdings" panose="05000000000000000000" pitchFamily="2" charset="2"/>
                              </a:rPr>
                              <m:t>3.6</m:t>
                            </m:r>
                            <m:r>
                              <a:rPr lang="en-US" sz="1100" i="1">
                                <a:latin typeface="Cambria Math" panose="02040503050406030204" pitchFamily="18" charset="0"/>
                                <a:sym typeface="Wingdings" panose="05000000000000000000" pitchFamily="2" charset="2"/>
                              </a:rPr>
                              <m:t>⋅</m:t>
                            </m:r>
                            <m:sSub>
                              <m:sSubPr>
                                <m:ctrlPr>
                                  <a:rPr lang="en-US" sz="1100" i="1">
                                    <a:latin typeface="Cambria Math" panose="02040503050406030204" pitchFamily="18" charset="0"/>
                                    <a:sym typeface="Wingdings" panose="05000000000000000000" pitchFamily="2" charset="2"/>
                                  </a:rPr>
                                </m:ctrlPr>
                              </m:sSubPr>
                              <m:e>
                                <m:r>
                                  <a:rPr lang="en-US" sz="1100" i="1">
                                    <a:latin typeface="Cambria Math" panose="02040503050406030204" pitchFamily="18" charset="0"/>
                                    <a:sym typeface="Wingdings" panose="05000000000000000000" pitchFamily="2" charset="2"/>
                                  </a:rPr>
                                  <m:t>𝑓</m:t>
                                </m:r>
                              </m:e>
                              <m:sub>
                                <m:r>
                                  <a:rPr lang="en-US" sz="1100" i="1">
                                    <a:latin typeface="Cambria Math" panose="02040503050406030204" pitchFamily="18" charset="0"/>
                                    <a:sym typeface="Wingdings" panose="05000000000000000000" pitchFamily="2" charset="2"/>
                                  </a:rPr>
                                  <m:t>𝐵𝑊</m:t>
                                </m:r>
                              </m:sub>
                            </m:sSub>
                            <m:r>
                              <a:rPr lang="en-US" sz="1100" i="1">
                                <a:latin typeface="Cambria Math" panose="02040503050406030204" pitchFamily="18" charset="0"/>
                                <a:sym typeface="Wingdings" panose="05000000000000000000" pitchFamily="2" charset="2"/>
                              </a:rPr>
                              <m:t>⋅</m:t>
                            </m:r>
                            <m:r>
                              <a:rPr lang="nb-NO" sz="1100" b="0" i="1" smtClean="0">
                                <a:latin typeface="Cambria Math" panose="02040503050406030204" pitchFamily="18" charset="0"/>
                                <a:sym typeface="Wingdings" panose="05000000000000000000" pitchFamily="2" charset="2"/>
                              </a:rPr>
                              <m:t>√(2</m:t>
                            </m:r>
                            <m:r>
                              <a:rPr lang="en-US" sz="1100" i="1">
                                <a:latin typeface="Cambria Math" panose="02040503050406030204" pitchFamily="18" charset="0"/>
                                <a:sym typeface="Wingdings" panose="05000000000000000000" pitchFamily="2" charset="2"/>
                              </a:rPr>
                              <m:t>⋅</m:t>
                            </m:r>
                            <m:r>
                              <a:rPr lang="nb-NO" sz="1100" b="0" i="1" smtClean="0">
                                <a:latin typeface="Cambria Math" panose="02040503050406030204" pitchFamily="18" charset="0"/>
                                <a:sym typeface="Wingdings" panose="05000000000000000000" pitchFamily="2" charset="2"/>
                              </a:rPr>
                              <m:t>𝑆𝑁𝑅</m:t>
                            </m:r>
                            <m:r>
                              <a:rPr lang="nb-NO" sz="1100" b="0" i="1" smtClean="0">
                                <a:latin typeface="Cambria Math" panose="02040503050406030204" pitchFamily="18" charset="0"/>
                                <a:sym typeface="Wingdings" panose="05000000000000000000" pitchFamily="2" charset="2"/>
                              </a:rPr>
                              <m:t>)</m:t>
                            </m:r>
                          </m:e>
                        </m:d>
                      </m:e>
                      <m:sup>
                        <m:r>
                          <a:rPr lang="en-US" sz="1100" i="1">
                            <a:latin typeface="Cambria Math" panose="02040503050406030204" pitchFamily="18" charset="0"/>
                            <a:sym typeface="Wingdings" panose="05000000000000000000" pitchFamily="2" charset="2"/>
                          </a:rPr>
                          <m:t>−1</m:t>
                        </m:r>
                      </m:sup>
                    </m:sSup>
                  </m:oMath>
                </a14:m>
                <a:endParaRPr lang="en-US" sz="1100" dirty="0">
                  <a:sym typeface="Wingdings" panose="05000000000000000000" pitchFamily="2" charset="2"/>
                </a:endParaRPr>
              </a:p>
              <a:p>
                <a:pPr lvl="1"/>
                <a:r>
                  <a:rPr lang="en-US" sz="1100" dirty="0">
                    <a:sym typeface="Wingdings" panose="05000000000000000000" pitchFamily="2" charset="2"/>
                  </a:rPr>
                  <a:t>Typ. 3cm for </a:t>
                </a:r>
                <a:r>
                  <a:rPr lang="en-US" sz="1100" dirty="0" err="1">
                    <a:sym typeface="Wingdings" panose="05000000000000000000" pitchFamily="2" charset="2"/>
                  </a:rPr>
                  <a:t>f</a:t>
                </a:r>
                <a:r>
                  <a:rPr lang="en-US" sz="1100" baseline="-25000" dirty="0" err="1">
                    <a:sym typeface="Wingdings" panose="05000000000000000000" pitchFamily="2" charset="2"/>
                  </a:rPr>
                  <a:t>BW</a:t>
                </a:r>
                <a:r>
                  <a:rPr lang="en-US" sz="1100" dirty="0">
                    <a:sym typeface="Wingdings" panose="05000000000000000000" pitchFamily="2" charset="2"/>
                  </a:rPr>
                  <a:t>=500MHz</a:t>
                </a:r>
              </a:p>
              <a:p>
                <a:pPr lvl="1"/>
                <a:r>
                  <a:rPr lang="en-US" sz="1100" dirty="0">
                    <a:sym typeface="Wingdings" panose="05000000000000000000" pitchFamily="2" charset="2"/>
                  </a:rPr>
                  <a:t> High SNR and bandwidth</a:t>
                </a:r>
              </a:p>
              <a:p>
                <a:r>
                  <a:rPr lang="en-US" sz="1400" dirty="0">
                    <a:sym typeface="Wingdings" panose="05000000000000000000" pitchFamily="2" charset="2"/>
                  </a:rPr>
                  <a:t>Unambiguous range</a:t>
                </a:r>
              </a:p>
              <a:p>
                <a:pPr lvl="1"/>
                <a:r>
                  <a:rPr lang="en-US" sz="1100" dirty="0">
                    <a:sym typeface="Wingdings" panose="05000000000000000000" pitchFamily="2" charset="2"/>
                  </a:rPr>
                  <a:t>Maximum range to target guaranteeing most recent TX pulse is received</a:t>
                </a:r>
                <a:endParaRPr lang="en-US" sz="1400" dirty="0">
                  <a:sym typeface="Wingdings" panose="05000000000000000000" pitchFamily="2" charset="2"/>
                </a:endParaRPr>
              </a:p>
              <a:p>
                <a:pPr lvl="1"/>
                <a14:m>
                  <m:oMath xmlns:m="http://schemas.openxmlformats.org/officeDocument/2006/math">
                    <m:r>
                      <a:rPr lang="en-US" sz="1100" i="1">
                        <a:latin typeface="Cambria Math" panose="02040503050406030204" pitchFamily="18" charset="0"/>
                        <a:sym typeface="Wingdings" panose="05000000000000000000" pitchFamily="2" charset="2"/>
                      </a:rPr>
                      <m:t>𝑐</m:t>
                    </m:r>
                    <m:r>
                      <a:rPr lang="en-US" sz="1100" i="1">
                        <a:latin typeface="Cambria Math" panose="02040503050406030204" pitchFamily="18" charset="0"/>
                        <a:sym typeface="Wingdings" panose="05000000000000000000" pitchFamily="2" charset="2"/>
                      </a:rPr>
                      <m:t>⋅</m:t>
                    </m:r>
                    <m:sSup>
                      <m:sSupPr>
                        <m:ctrlPr>
                          <a:rPr lang="en-US" sz="1100" i="1">
                            <a:latin typeface="Cambria Math" panose="02040503050406030204" pitchFamily="18" charset="0"/>
                            <a:sym typeface="Wingdings" panose="05000000000000000000" pitchFamily="2" charset="2"/>
                          </a:rPr>
                        </m:ctrlPr>
                      </m:sSupPr>
                      <m:e>
                        <m:d>
                          <m:dPr>
                            <m:ctrlPr>
                              <a:rPr lang="en-US" sz="1100" i="1" smtClean="0">
                                <a:latin typeface="Cambria Math" panose="02040503050406030204" pitchFamily="18" charset="0"/>
                                <a:sym typeface="Wingdings" panose="05000000000000000000" pitchFamily="2" charset="2"/>
                              </a:rPr>
                            </m:ctrlPr>
                          </m:dPr>
                          <m:e>
                            <m:r>
                              <a:rPr lang="nb-NO" sz="1100" i="1">
                                <a:latin typeface="Cambria Math" panose="02040503050406030204" pitchFamily="18" charset="0"/>
                                <a:sym typeface="Wingdings" panose="05000000000000000000" pitchFamily="2" charset="2"/>
                              </a:rPr>
                              <m:t>2</m:t>
                            </m:r>
                            <m:r>
                              <a:rPr lang="en-US" sz="1100" i="1">
                                <a:latin typeface="Cambria Math" panose="02040503050406030204" pitchFamily="18" charset="0"/>
                                <a:sym typeface="Wingdings" panose="05000000000000000000" pitchFamily="2" charset="2"/>
                              </a:rPr>
                              <m:t>⋅</m:t>
                            </m:r>
                            <m:r>
                              <a:rPr lang="nb-NO" sz="1100" b="0" i="1" smtClean="0">
                                <a:latin typeface="Cambria Math" panose="02040503050406030204" pitchFamily="18" charset="0"/>
                                <a:sym typeface="Wingdings" panose="05000000000000000000" pitchFamily="2" charset="2"/>
                              </a:rPr>
                              <m:t>(</m:t>
                            </m:r>
                            <m:r>
                              <a:rPr lang="nb-NO" sz="1100" b="0" i="1" smtClean="0">
                                <a:latin typeface="Cambria Math" panose="02040503050406030204" pitchFamily="18" charset="0"/>
                                <a:sym typeface="Wingdings" panose="05000000000000000000" pitchFamily="2" charset="2"/>
                              </a:rPr>
                              <m:t>𝑃𝑅𝐹</m:t>
                            </m:r>
                            <m:r>
                              <a:rPr lang="nb-NO" sz="1100" i="1">
                                <a:latin typeface="Cambria Math" panose="02040503050406030204" pitchFamily="18" charset="0"/>
                                <a:sym typeface="Wingdings" panose="05000000000000000000" pitchFamily="2" charset="2"/>
                              </a:rPr>
                              <m:t>)</m:t>
                            </m:r>
                          </m:e>
                        </m:d>
                      </m:e>
                      <m:sup>
                        <m:r>
                          <a:rPr lang="en-US" sz="1100" i="1">
                            <a:latin typeface="Cambria Math" panose="02040503050406030204" pitchFamily="18" charset="0"/>
                            <a:sym typeface="Wingdings" panose="05000000000000000000" pitchFamily="2" charset="2"/>
                          </a:rPr>
                          <m:t>−1</m:t>
                        </m:r>
                      </m:sup>
                    </m:sSup>
                  </m:oMath>
                </a14:m>
                <a:endParaRPr lang="en-US" sz="1100" dirty="0">
                  <a:sym typeface="Wingdings" panose="05000000000000000000" pitchFamily="2" charset="2"/>
                </a:endParaRPr>
              </a:p>
              <a:p>
                <a:pPr lvl="1"/>
                <a:r>
                  <a:rPr lang="en-US" sz="1100" dirty="0">
                    <a:sym typeface="Wingdings" panose="05000000000000000000" pitchFamily="2" charset="2"/>
                  </a:rPr>
                  <a:t>Typ. 5m for PRF=30MHz</a:t>
                </a:r>
              </a:p>
              <a:p>
                <a:pPr lvl="1"/>
                <a:r>
                  <a:rPr lang="en-US" sz="1100" dirty="0">
                    <a:sym typeface="Wingdings" panose="05000000000000000000" pitchFamily="2" charset="2"/>
                  </a:rPr>
                  <a:t> Mainly relevant for monostatic sensing, where low PRF should be supported</a:t>
                </a:r>
              </a:p>
              <a:p>
                <a:pPr lvl="1"/>
                <a:endParaRPr lang="en-US" sz="1100" dirty="0"/>
              </a:p>
              <a:p>
                <a:pPr lvl="1"/>
                <a:endParaRPr lang="en-US" sz="1200" dirty="0"/>
              </a:p>
              <a:p>
                <a:pPr lvl="1"/>
                <a:endParaRPr lang="en-US" sz="1200" dirty="0"/>
              </a:p>
              <a:p>
                <a:endParaRPr lang="en-US" sz="1400"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700435" y="1628800"/>
                <a:ext cx="7772400" cy="4114800"/>
              </a:xfrm>
              <a:blipFill>
                <a:blip r:embed="rId3"/>
                <a:stretch>
                  <a:fillRect l="-163" t="-308" b="-18154"/>
                </a:stretch>
              </a:blipFill>
            </p:spPr>
            <p:txBody>
              <a:bodyPr/>
              <a:lstStyle/>
              <a:p>
                <a:r>
                  <a:rPr lang="en-US">
                    <a:noFill/>
                  </a:rPr>
                  <a:t> </a:t>
                </a:r>
              </a:p>
            </p:txBody>
          </p:sp>
        </mc:Fallback>
      </mc:AlternateContent>
      <p:sp>
        <p:nvSpPr>
          <p:cNvPr id="3" name="Title 2"/>
          <p:cNvSpPr>
            <a:spLocks noGrp="1"/>
          </p:cNvSpPr>
          <p:nvPr>
            <p:ph type="title"/>
          </p:nvPr>
        </p:nvSpPr>
        <p:spPr/>
        <p:txBody>
          <a:bodyPr/>
          <a:lstStyle/>
          <a:p>
            <a:r>
              <a:rPr lang="en-US" sz="3200" dirty="0"/>
              <a:t>Radar system parameters / considerations</a:t>
            </a:r>
          </a:p>
        </p:txBody>
      </p:sp>
      <p:sp>
        <p:nvSpPr>
          <p:cNvPr id="5" name="Plassholder for dato 3">
            <a:extLst>
              <a:ext uri="{FF2B5EF4-FFF2-40B4-BE49-F238E27FC236}">
                <a16:creationId xmlns:a16="http://schemas.microsoft.com/office/drawing/2014/main" id="{8FF558C2-A1C1-1B4D-B432-13951915A440}"/>
              </a:ext>
            </a:extLst>
          </p:cNvPr>
          <p:cNvSpPr>
            <a:spLocks noGrp="1"/>
          </p:cNvSpPr>
          <p:nvPr>
            <p:ph type="dt" sz="half" idx="10"/>
          </p:nvPr>
        </p:nvSpPr>
        <p:spPr>
          <a:xfrm>
            <a:off x="685800" y="378281"/>
            <a:ext cx="1600200" cy="215444"/>
          </a:xfrm>
        </p:spPr>
        <p:txBody>
          <a:bodyPr/>
          <a:lstStyle/>
          <a:p>
            <a:r>
              <a:rPr lang="en-US" altLang="en-US"/>
              <a:t>January 2022</a:t>
            </a:r>
            <a:endParaRPr lang="en-US" altLang="en-US" dirty="0"/>
          </a:p>
        </p:txBody>
      </p:sp>
      <p:sp>
        <p:nvSpPr>
          <p:cNvPr id="6" name="Plassholder for bunntekst 4">
            <a:extLst>
              <a:ext uri="{FF2B5EF4-FFF2-40B4-BE49-F238E27FC236}">
                <a16:creationId xmlns:a16="http://schemas.microsoft.com/office/drawing/2014/main" id="{50C8B53A-52C4-1845-A323-9E7E1120F915}"/>
              </a:ext>
            </a:extLst>
          </p:cNvPr>
          <p:cNvSpPr>
            <a:spLocks noGrp="1"/>
          </p:cNvSpPr>
          <p:nvPr>
            <p:ph type="ftr" sz="quarter" idx="11"/>
          </p:nvPr>
        </p:nvSpPr>
        <p:spPr>
          <a:xfrm>
            <a:off x="5486400" y="6475413"/>
            <a:ext cx="3124200" cy="184666"/>
          </a:xfrm>
        </p:spPr>
        <p:txBody>
          <a:bodyPr/>
          <a:lstStyle/>
          <a:p>
            <a:r>
              <a:rPr lang="en-US" altLang="en-US" dirty="0" err="1"/>
              <a:t>Wisland</a:t>
            </a:r>
            <a:r>
              <a:rPr lang="en-US" altLang="en-US" dirty="0"/>
              <a:t> </a:t>
            </a:r>
            <a:r>
              <a:rPr lang="en-US" altLang="en-US" dirty="0" err="1"/>
              <a:t>et.al</a:t>
            </a:r>
            <a:r>
              <a:rPr lang="en-US" altLang="en-US" dirty="0"/>
              <a:t>., </a:t>
            </a:r>
            <a:r>
              <a:rPr lang="en-US" altLang="en-US" dirty="0" err="1"/>
              <a:t>Novelda</a:t>
            </a:r>
            <a:r>
              <a:rPr lang="en-US" altLang="en-US" dirty="0"/>
              <a:t> AS</a:t>
            </a:r>
          </a:p>
        </p:txBody>
      </p:sp>
      <p:sp>
        <p:nvSpPr>
          <p:cNvPr id="7" name="Plassholder for lysbildenummer 5">
            <a:extLst>
              <a:ext uri="{FF2B5EF4-FFF2-40B4-BE49-F238E27FC236}">
                <a16:creationId xmlns:a16="http://schemas.microsoft.com/office/drawing/2014/main" id="{50329E09-8060-F64A-B405-586D0765E6F6}"/>
              </a:ext>
            </a:extLst>
          </p:cNvPr>
          <p:cNvSpPr>
            <a:spLocks noGrp="1"/>
          </p:cNvSpPr>
          <p:nvPr>
            <p:ph type="sldNum" sz="quarter" idx="12"/>
          </p:nvPr>
        </p:nvSpPr>
        <p:spPr>
          <a:xfrm>
            <a:off x="4344988" y="6475413"/>
            <a:ext cx="530225" cy="182562"/>
          </a:xfrm>
        </p:spPr>
        <p:txBody>
          <a:bodyPr/>
          <a:lstStyle/>
          <a:p>
            <a:r>
              <a:rPr lang="en-US" altLang="en-US" dirty="0"/>
              <a:t>Slide </a:t>
            </a:r>
            <a:fld id="{7FFA85FD-E192-4C2D-9860-28C59D48001D}" type="slidenum">
              <a:rPr lang="en-US" altLang="en-US" smtClean="0"/>
              <a:pPr/>
              <a:t>7</a:t>
            </a:fld>
            <a:endParaRPr lang="en-US" altLang="en-US" dirty="0"/>
          </a:p>
        </p:txBody>
      </p:sp>
    </p:spTree>
    <p:extLst>
      <p:ext uri="{BB962C8B-B14F-4D97-AF65-F5344CB8AC3E}">
        <p14:creationId xmlns:p14="http://schemas.microsoft.com/office/powerpoint/2010/main" val="116466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6AD00-25E2-304C-9AFD-BCF272A8356A}"/>
              </a:ext>
            </a:extLst>
          </p:cNvPr>
          <p:cNvSpPr>
            <a:spLocks noGrp="1"/>
          </p:cNvSpPr>
          <p:nvPr>
            <p:ph type="title"/>
          </p:nvPr>
        </p:nvSpPr>
        <p:spPr/>
        <p:txBody>
          <a:bodyPr/>
          <a:lstStyle/>
          <a:p>
            <a:r>
              <a:rPr lang="en-US" sz="3200" dirty="0"/>
              <a:t>Collaborative sensor network configurations</a:t>
            </a:r>
          </a:p>
        </p:txBody>
      </p:sp>
      <p:sp>
        <p:nvSpPr>
          <p:cNvPr id="3" name="Content Placeholder 2">
            <a:extLst>
              <a:ext uri="{FF2B5EF4-FFF2-40B4-BE49-F238E27FC236}">
                <a16:creationId xmlns:a16="http://schemas.microsoft.com/office/drawing/2014/main" id="{462C1CD7-6539-8A45-8718-433B743A5C3B}"/>
              </a:ext>
            </a:extLst>
          </p:cNvPr>
          <p:cNvSpPr>
            <a:spLocks noGrp="1"/>
          </p:cNvSpPr>
          <p:nvPr>
            <p:ph idx="1"/>
          </p:nvPr>
        </p:nvSpPr>
        <p:spPr>
          <a:xfrm>
            <a:off x="685800" y="1700808"/>
            <a:ext cx="5254352" cy="4114800"/>
          </a:xfrm>
        </p:spPr>
        <p:txBody>
          <a:bodyPr/>
          <a:lstStyle/>
          <a:p>
            <a:pPr>
              <a:buFont typeface="+mj-lt"/>
              <a:buAutoNum type="arabicPeriod"/>
            </a:pPr>
            <a:r>
              <a:rPr lang="en-US" sz="1800" dirty="0"/>
              <a:t>Monostatic radar (optionally MIMO) re-using ranging packet</a:t>
            </a:r>
          </a:p>
          <a:p>
            <a:pPr>
              <a:buFont typeface="+mj-lt"/>
              <a:buAutoNum type="arabicPeriod"/>
            </a:pPr>
            <a:r>
              <a:rPr lang="en-US" sz="1800" dirty="0" err="1"/>
              <a:t>Multistatic</a:t>
            </a:r>
            <a:r>
              <a:rPr lang="en-US" sz="1800" dirty="0"/>
              <a:t> radar – RX/TX not co-located, collaborates in estimating CIR and infers sensing</a:t>
            </a:r>
          </a:p>
          <a:p>
            <a:pPr>
              <a:buFont typeface="+mj-lt"/>
              <a:buAutoNum type="arabicPeriod"/>
            </a:pPr>
            <a:r>
              <a:rPr lang="en-US" sz="1800" dirty="0"/>
              <a:t>Collaborating monostatic radars – sensing nodes aware of each others relative position, able to exchange and utilize that information (e.g. each node carries 3/4D information, + </a:t>
            </a:r>
            <a:r>
              <a:rPr lang="en-US" sz="1800" dirty="0" err="1"/>
              <a:t>multilateration</a:t>
            </a:r>
            <a:r>
              <a:rPr lang="en-US" sz="1800" dirty="0"/>
              <a:t> on network level)</a:t>
            </a:r>
            <a:endParaRPr lang="en-US" dirty="0">
              <a:cs typeface="Arial"/>
            </a:endParaRPr>
          </a:p>
          <a:p>
            <a:pPr>
              <a:buFont typeface="+mj-lt"/>
              <a:buAutoNum type="arabicPeriod"/>
            </a:pPr>
            <a:r>
              <a:rPr lang="en-US" sz="1800" dirty="0"/>
              <a:t>Collaborating monostatic and </a:t>
            </a:r>
            <a:r>
              <a:rPr lang="en-US" sz="1800" dirty="0" err="1"/>
              <a:t>multistatic</a:t>
            </a:r>
            <a:r>
              <a:rPr lang="en-US" sz="1800" dirty="0"/>
              <a:t> radars</a:t>
            </a:r>
          </a:p>
        </p:txBody>
      </p:sp>
      <p:sp>
        <p:nvSpPr>
          <p:cNvPr id="4" name="Date Placeholder 3">
            <a:extLst>
              <a:ext uri="{FF2B5EF4-FFF2-40B4-BE49-F238E27FC236}">
                <a16:creationId xmlns:a16="http://schemas.microsoft.com/office/drawing/2014/main" id="{06EB9EC3-4D09-8241-9216-10B861C2E802}"/>
              </a:ext>
            </a:extLst>
          </p:cNvPr>
          <p:cNvSpPr>
            <a:spLocks noGrp="1"/>
          </p:cNvSpPr>
          <p:nvPr>
            <p:ph type="dt" sz="half" idx="10"/>
          </p:nvPr>
        </p:nvSpPr>
        <p:spPr/>
        <p:txBody>
          <a:bodyPr/>
          <a:lstStyle/>
          <a:p>
            <a:r>
              <a:rPr lang="en-US" altLang="en-US"/>
              <a:t>January 2022</a:t>
            </a:r>
            <a:endParaRPr lang="en-US" altLang="en-US" dirty="0"/>
          </a:p>
        </p:txBody>
      </p:sp>
      <p:sp>
        <p:nvSpPr>
          <p:cNvPr id="5" name="Footer Placeholder 4">
            <a:extLst>
              <a:ext uri="{FF2B5EF4-FFF2-40B4-BE49-F238E27FC236}">
                <a16:creationId xmlns:a16="http://schemas.microsoft.com/office/drawing/2014/main" id="{4A861F05-8D6D-CE4F-88C5-6A932024A612}"/>
              </a:ext>
            </a:extLst>
          </p:cNvPr>
          <p:cNvSpPr>
            <a:spLocks noGrp="1"/>
          </p:cNvSpPr>
          <p:nvPr>
            <p:ph type="ftr" sz="quarter" idx="11"/>
          </p:nvPr>
        </p:nvSpPr>
        <p:spPr/>
        <p:txBody>
          <a:bodyPr/>
          <a:lstStyle/>
          <a:p>
            <a:r>
              <a:rPr lang="en-US" altLang="en-US" dirty="0" err="1"/>
              <a:t>Wisland</a:t>
            </a:r>
            <a:r>
              <a:rPr lang="en-US" altLang="en-US" dirty="0"/>
              <a:t> </a:t>
            </a:r>
            <a:r>
              <a:rPr lang="en-US" altLang="en-US" dirty="0" err="1"/>
              <a:t>et.al</a:t>
            </a:r>
            <a:r>
              <a:rPr lang="en-US" altLang="en-US" dirty="0"/>
              <a:t>.,</a:t>
            </a:r>
            <a:r>
              <a:rPr lang="en-US" altLang="en-US"/>
              <a:t> </a:t>
            </a:r>
            <a:r>
              <a:rPr lang="en-US" altLang="en-US" dirty="0" err="1"/>
              <a:t>Novelda</a:t>
            </a:r>
            <a:r>
              <a:rPr lang="en-US" altLang="en-US"/>
              <a:t> AS</a:t>
            </a:r>
            <a:endParaRPr lang="en-US" altLang="en-US" dirty="0"/>
          </a:p>
        </p:txBody>
      </p:sp>
      <p:sp>
        <p:nvSpPr>
          <p:cNvPr id="6" name="Slide Number Placeholder 5">
            <a:extLst>
              <a:ext uri="{FF2B5EF4-FFF2-40B4-BE49-F238E27FC236}">
                <a16:creationId xmlns:a16="http://schemas.microsoft.com/office/drawing/2014/main" id="{B815AF94-E108-E449-B472-D96FDB0E40CB}"/>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a:p>
        </p:txBody>
      </p:sp>
      <p:grpSp>
        <p:nvGrpSpPr>
          <p:cNvPr id="62" name="Gruppe 61">
            <a:extLst>
              <a:ext uri="{FF2B5EF4-FFF2-40B4-BE49-F238E27FC236}">
                <a16:creationId xmlns:a16="http://schemas.microsoft.com/office/drawing/2014/main" id="{9AC41FBF-B7B6-954F-99D5-D071A759087C}"/>
              </a:ext>
            </a:extLst>
          </p:cNvPr>
          <p:cNvGrpSpPr/>
          <p:nvPr/>
        </p:nvGrpSpPr>
        <p:grpSpPr>
          <a:xfrm>
            <a:off x="6012160" y="2707341"/>
            <a:ext cx="2384035" cy="2593287"/>
            <a:chOff x="6271414" y="2491700"/>
            <a:chExt cx="2062097" cy="2243092"/>
          </a:xfrm>
        </p:grpSpPr>
        <p:pic>
          <p:nvPicPr>
            <p:cNvPr id="10" name="Grafikk 9" descr="Kvinne med heldekkende fyll">
              <a:extLst>
                <a:ext uri="{FF2B5EF4-FFF2-40B4-BE49-F238E27FC236}">
                  <a16:creationId xmlns:a16="http://schemas.microsoft.com/office/drawing/2014/main" id="{6ECA3038-D2B9-F248-8281-DB26C0D9B3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64288" y="3645023"/>
              <a:ext cx="276349" cy="276349"/>
            </a:xfrm>
            <a:prstGeom prst="rect">
              <a:avLst/>
            </a:prstGeom>
          </p:spPr>
        </p:pic>
        <p:grpSp>
          <p:nvGrpSpPr>
            <p:cNvPr id="16" name="Gruppe 15">
              <a:extLst>
                <a:ext uri="{FF2B5EF4-FFF2-40B4-BE49-F238E27FC236}">
                  <a16:creationId xmlns:a16="http://schemas.microsoft.com/office/drawing/2014/main" id="{AFA5701B-07C1-D346-90C9-6E9FAA8D2016}"/>
                </a:ext>
              </a:extLst>
            </p:cNvPr>
            <p:cNvGrpSpPr/>
            <p:nvPr/>
          </p:nvGrpSpPr>
          <p:grpSpPr>
            <a:xfrm>
              <a:off x="6271414" y="3801032"/>
              <a:ext cx="504056" cy="505807"/>
              <a:chOff x="6271414" y="3801032"/>
              <a:chExt cx="504056" cy="505807"/>
            </a:xfrm>
          </p:grpSpPr>
          <p:sp>
            <p:nvSpPr>
              <p:cNvPr id="11" name="Rektangel 10">
                <a:extLst>
                  <a:ext uri="{FF2B5EF4-FFF2-40B4-BE49-F238E27FC236}">
                    <a16:creationId xmlns:a16="http://schemas.microsoft.com/office/drawing/2014/main" id="{3A2CAB8A-1E72-874B-AD98-B670DD5EC91F}"/>
                  </a:ext>
                </a:extLst>
              </p:cNvPr>
              <p:cNvSpPr/>
              <p:nvPr/>
            </p:nvSpPr>
            <p:spPr bwMode="auto">
              <a:xfrm>
                <a:off x="6271414" y="3839166"/>
                <a:ext cx="504056"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TekstSylinder 13">
                <a:extLst>
                  <a:ext uri="{FF2B5EF4-FFF2-40B4-BE49-F238E27FC236}">
                    <a16:creationId xmlns:a16="http://schemas.microsoft.com/office/drawing/2014/main" id="{6BDBADB8-673C-FA4F-A863-0006C0FE2571}"/>
                  </a:ext>
                </a:extLst>
              </p:cNvPr>
              <p:cNvSpPr txBox="1"/>
              <p:nvPr/>
            </p:nvSpPr>
            <p:spPr>
              <a:xfrm>
                <a:off x="6285803" y="3801032"/>
                <a:ext cx="475278" cy="505807"/>
              </a:xfrm>
              <a:prstGeom prst="rect">
                <a:avLst/>
              </a:prstGeom>
              <a:noFill/>
            </p:spPr>
            <p:txBody>
              <a:bodyPr wrap="square" rtlCol="0">
                <a:spAutoFit/>
              </a:bodyPr>
              <a:lstStyle/>
              <a:p>
                <a:pPr algn="ctr"/>
                <a:r>
                  <a:rPr lang="en-US" sz="800" dirty="0"/>
                  <a:t>Mono-static MIMO</a:t>
                </a:r>
              </a:p>
              <a:p>
                <a:pPr algn="ctr"/>
                <a:r>
                  <a:rPr lang="en-US" sz="800" dirty="0"/>
                  <a:t>anchor</a:t>
                </a:r>
              </a:p>
            </p:txBody>
          </p:sp>
        </p:grpSp>
        <p:grpSp>
          <p:nvGrpSpPr>
            <p:cNvPr id="18" name="Gruppe 17">
              <a:extLst>
                <a:ext uri="{FF2B5EF4-FFF2-40B4-BE49-F238E27FC236}">
                  <a16:creationId xmlns:a16="http://schemas.microsoft.com/office/drawing/2014/main" id="{2CEA2734-F8EB-8044-A820-FAF770A49D09}"/>
                </a:ext>
              </a:extLst>
            </p:cNvPr>
            <p:cNvGrpSpPr/>
            <p:nvPr/>
          </p:nvGrpSpPr>
          <p:grpSpPr>
            <a:xfrm>
              <a:off x="7829455" y="3846901"/>
              <a:ext cx="504056" cy="452403"/>
              <a:chOff x="6271414" y="3839166"/>
              <a:chExt cx="504056" cy="452403"/>
            </a:xfrm>
          </p:grpSpPr>
          <p:sp>
            <p:nvSpPr>
              <p:cNvPr id="19" name="Rektangel 18">
                <a:extLst>
                  <a:ext uri="{FF2B5EF4-FFF2-40B4-BE49-F238E27FC236}">
                    <a16:creationId xmlns:a16="http://schemas.microsoft.com/office/drawing/2014/main" id="{49AB1028-A38B-9045-BD54-200A8183488D}"/>
                  </a:ext>
                </a:extLst>
              </p:cNvPr>
              <p:cNvSpPr/>
              <p:nvPr/>
            </p:nvSpPr>
            <p:spPr bwMode="auto">
              <a:xfrm>
                <a:off x="6271414" y="3839166"/>
                <a:ext cx="504056"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TekstSylinder 19">
                <a:extLst>
                  <a:ext uri="{FF2B5EF4-FFF2-40B4-BE49-F238E27FC236}">
                    <a16:creationId xmlns:a16="http://schemas.microsoft.com/office/drawing/2014/main" id="{4C1C9A1B-DAF2-4D4F-B91F-98A1704881F6}"/>
                  </a:ext>
                </a:extLst>
              </p:cNvPr>
              <p:cNvSpPr txBox="1"/>
              <p:nvPr/>
            </p:nvSpPr>
            <p:spPr>
              <a:xfrm>
                <a:off x="6285803" y="3892247"/>
                <a:ext cx="475278" cy="399322"/>
              </a:xfrm>
              <a:prstGeom prst="rect">
                <a:avLst/>
              </a:prstGeom>
              <a:noFill/>
            </p:spPr>
            <p:txBody>
              <a:bodyPr wrap="square" rtlCol="0" anchor="ctr">
                <a:spAutoFit/>
              </a:bodyPr>
              <a:lstStyle/>
              <a:p>
                <a:pPr algn="ctr"/>
                <a:r>
                  <a:rPr lang="en-US" sz="800" dirty="0"/>
                  <a:t>Multi-static</a:t>
                </a:r>
              </a:p>
              <a:p>
                <a:pPr algn="ctr"/>
                <a:r>
                  <a:rPr lang="en-US" sz="800" dirty="0"/>
                  <a:t>anchor</a:t>
                </a:r>
              </a:p>
            </p:txBody>
          </p:sp>
        </p:grpSp>
        <p:cxnSp>
          <p:nvCxnSpPr>
            <p:cNvPr id="22" name="Rett pil 21">
              <a:extLst>
                <a:ext uri="{FF2B5EF4-FFF2-40B4-BE49-F238E27FC236}">
                  <a16:creationId xmlns:a16="http://schemas.microsoft.com/office/drawing/2014/main" id="{FCC48524-3AEA-B640-BE19-A7BFED0EE7D1}"/>
                </a:ext>
              </a:extLst>
            </p:cNvPr>
            <p:cNvCxnSpPr>
              <a:stCxn id="14" idx="3"/>
              <a:endCxn id="10" idx="2"/>
            </p:cNvCxnSpPr>
            <p:nvPr/>
          </p:nvCxnSpPr>
          <p:spPr bwMode="auto">
            <a:xfrm flipV="1">
              <a:off x="6761080" y="3921372"/>
              <a:ext cx="541382" cy="13256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Rett pil 23">
              <a:extLst>
                <a:ext uri="{FF2B5EF4-FFF2-40B4-BE49-F238E27FC236}">
                  <a16:creationId xmlns:a16="http://schemas.microsoft.com/office/drawing/2014/main" id="{1306A2D0-140E-DF47-B401-BF020D4640DC}"/>
                </a:ext>
              </a:extLst>
            </p:cNvPr>
            <p:cNvCxnSpPr>
              <a:stCxn id="10" idx="2"/>
              <a:endCxn id="19" idx="1"/>
            </p:cNvCxnSpPr>
            <p:nvPr/>
          </p:nvCxnSpPr>
          <p:spPr bwMode="auto">
            <a:xfrm>
              <a:off x="7302463" y="3921372"/>
              <a:ext cx="526992" cy="14155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5" name="Gruppe 24">
              <a:extLst>
                <a:ext uri="{FF2B5EF4-FFF2-40B4-BE49-F238E27FC236}">
                  <a16:creationId xmlns:a16="http://schemas.microsoft.com/office/drawing/2014/main" id="{27FDC2FA-471E-A149-9F97-692F60A6AAFD}"/>
                </a:ext>
              </a:extLst>
            </p:cNvPr>
            <p:cNvGrpSpPr/>
            <p:nvPr/>
          </p:nvGrpSpPr>
          <p:grpSpPr>
            <a:xfrm>
              <a:off x="6948264" y="2491700"/>
              <a:ext cx="692810" cy="457172"/>
              <a:chOff x="6271414" y="3839166"/>
              <a:chExt cx="504056" cy="457172"/>
            </a:xfrm>
          </p:grpSpPr>
          <p:sp>
            <p:nvSpPr>
              <p:cNvPr id="26" name="Rektangel 25">
                <a:extLst>
                  <a:ext uri="{FF2B5EF4-FFF2-40B4-BE49-F238E27FC236}">
                    <a16:creationId xmlns:a16="http://schemas.microsoft.com/office/drawing/2014/main" id="{DBD86D03-7F80-D54D-B886-6C9F501BA7B7}"/>
                  </a:ext>
                </a:extLst>
              </p:cNvPr>
              <p:cNvSpPr/>
              <p:nvPr/>
            </p:nvSpPr>
            <p:spPr bwMode="auto">
              <a:xfrm>
                <a:off x="6271414" y="3839166"/>
                <a:ext cx="504056"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TekstSylinder 26">
                <a:extLst>
                  <a:ext uri="{FF2B5EF4-FFF2-40B4-BE49-F238E27FC236}">
                    <a16:creationId xmlns:a16="http://schemas.microsoft.com/office/drawing/2014/main" id="{6AF5921C-8F0F-1F4D-8A19-B77BC95467D9}"/>
                  </a:ext>
                </a:extLst>
              </p:cNvPr>
              <p:cNvSpPr txBox="1"/>
              <p:nvPr/>
            </p:nvSpPr>
            <p:spPr>
              <a:xfrm>
                <a:off x="6285803" y="3857085"/>
                <a:ext cx="475278" cy="439253"/>
              </a:xfrm>
              <a:prstGeom prst="rect">
                <a:avLst/>
              </a:prstGeom>
              <a:noFill/>
            </p:spPr>
            <p:txBody>
              <a:bodyPr wrap="square" rtlCol="0" anchor="ctr">
                <a:spAutoFit/>
              </a:bodyPr>
              <a:lstStyle/>
              <a:p>
                <a:pPr algn="ctr"/>
                <a:r>
                  <a:rPr lang="en-US" sz="900" dirty="0"/>
                  <a:t>Processor</a:t>
                </a:r>
              </a:p>
              <a:p>
                <a:pPr algn="ctr"/>
                <a:r>
                  <a:rPr lang="en-US" sz="900" dirty="0"/>
                  <a:t>/</a:t>
                </a:r>
              </a:p>
              <a:p>
                <a:pPr algn="ctr"/>
                <a:r>
                  <a:rPr lang="en-US" sz="900" dirty="0"/>
                  <a:t>Proxy </a:t>
                </a:r>
              </a:p>
            </p:txBody>
          </p:sp>
        </p:grpSp>
        <p:cxnSp>
          <p:nvCxnSpPr>
            <p:cNvPr id="28" name="Rett pil 27">
              <a:extLst>
                <a:ext uri="{FF2B5EF4-FFF2-40B4-BE49-F238E27FC236}">
                  <a16:creationId xmlns:a16="http://schemas.microsoft.com/office/drawing/2014/main" id="{537197F4-B4DA-5C42-A47C-DE17F76405F7}"/>
                </a:ext>
              </a:extLst>
            </p:cNvPr>
            <p:cNvCxnSpPr/>
            <p:nvPr/>
          </p:nvCxnSpPr>
          <p:spPr bwMode="auto">
            <a:xfrm>
              <a:off x="6789859" y="4221088"/>
              <a:ext cx="1039596" cy="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Rett pil 31">
              <a:extLst>
                <a:ext uri="{FF2B5EF4-FFF2-40B4-BE49-F238E27FC236}">
                  <a16:creationId xmlns:a16="http://schemas.microsoft.com/office/drawing/2014/main" id="{45D319D1-AD3C-F247-AC96-645E82D14DF1}"/>
                </a:ext>
              </a:extLst>
            </p:cNvPr>
            <p:cNvCxnSpPr/>
            <p:nvPr/>
          </p:nvCxnSpPr>
          <p:spPr bwMode="auto">
            <a:xfrm flipH="1">
              <a:off x="6761081" y="4149080"/>
              <a:ext cx="1068374" cy="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Rett pil 37">
              <a:extLst>
                <a:ext uri="{FF2B5EF4-FFF2-40B4-BE49-F238E27FC236}">
                  <a16:creationId xmlns:a16="http://schemas.microsoft.com/office/drawing/2014/main" id="{94AD6C2F-4EC5-6647-A5C3-61ED9CEA0D6E}"/>
                </a:ext>
              </a:extLst>
            </p:cNvPr>
            <p:cNvCxnSpPr>
              <a:stCxn id="14" idx="0"/>
              <a:endCxn id="26" idx="2"/>
            </p:cNvCxnSpPr>
            <p:nvPr/>
          </p:nvCxnSpPr>
          <p:spPr bwMode="auto">
            <a:xfrm flipV="1">
              <a:off x="6523442" y="2923748"/>
              <a:ext cx="771228" cy="877284"/>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Rett pil 38">
              <a:extLst>
                <a:ext uri="{FF2B5EF4-FFF2-40B4-BE49-F238E27FC236}">
                  <a16:creationId xmlns:a16="http://schemas.microsoft.com/office/drawing/2014/main" id="{16F9A772-5887-A146-B865-CAAD28CAAB69}"/>
                </a:ext>
              </a:extLst>
            </p:cNvPr>
            <p:cNvCxnSpPr>
              <a:stCxn id="20" idx="0"/>
              <a:endCxn id="26" idx="2"/>
            </p:cNvCxnSpPr>
            <p:nvPr/>
          </p:nvCxnSpPr>
          <p:spPr bwMode="auto">
            <a:xfrm flipH="1" flipV="1">
              <a:off x="7294670" y="2923748"/>
              <a:ext cx="786813" cy="976234"/>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Rett pil 43">
              <a:extLst>
                <a:ext uri="{FF2B5EF4-FFF2-40B4-BE49-F238E27FC236}">
                  <a16:creationId xmlns:a16="http://schemas.microsoft.com/office/drawing/2014/main" id="{65ADF3D6-6C9E-ED44-AA03-9CD0B05497CE}"/>
                </a:ext>
              </a:extLst>
            </p:cNvPr>
            <p:cNvCxnSpPr/>
            <p:nvPr/>
          </p:nvCxnSpPr>
          <p:spPr bwMode="auto">
            <a:xfrm flipH="1">
              <a:off x="6761081" y="3868486"/>
              <a:ext cx="505186" cy="13520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Rett pil 52">
              <a:extLst>
                <a:ext uri="{FF2B5EF4-FFF2-40B4-BE49-F238E27FC236}">
                  <a16:creationId xmlns:a16="http://schemas.microsoft.com/office/drawing/2014/main" id="{8A1D6A1D-0770-B945-8271-86470F5E3AFA}"/>
                </a:ext>
              </a:extLst>
            </p:cNvPr>
            <p:cNvCxnSpPr/>
            <p:nvPr/>
          </p:nvCxnSpPr>
          <p:spPr bwMode="auto">
            <a:xfrm flipH="1">
              <a:off x="6775470" y="3799239"/>
              <a:ext cx="505186" cy="13520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Rett pil 53">
              <a:extLst>
                <a:ext uri="{FF2B5EF4-FFF2-40B4-BE49-F238E27FC236}">
                  <a16:creationId xmlns:a16="http://schemas.microsoft.com/office/drawing/2014/main" id="{5986274C-D2EB-FE44-AA5A-5B3748BF55E0}"/>
                </a:ext>
              </a:extLst>
            </p:cNvPr>
            <p:cNvCxnSpPr/>
            <p:nvPr/>
          </p:nvCxnSpPr>
          <p:spPr bwMode="auto">
            <a:xfrm flipH="1">
              <a:off x="6777116" y="3736864"/>
              <a:ext cx="505186" cy="13520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Rett pil 54">
              <a:extLst>
                <a:ext uri="{FF2B5EF4-FFF2-40B4-BE49-F238E27FC236}">
                  <a16:creationId xmlns:a16="http://schemas.microsoft.com/office/drawing/2014/main" id="{B776014F-EDEA-EE47-A064-80FB6EC3FA62}"/>
                </a:ext>
              </a:extLst>
            </p:cNvPr>
            <p:cNvCxnSpPr/>
            <p:nvPr/>
          </p:nvCxnSpPr>
          <p:spPr bwMode="auto">
            <a:xfrm>
              <a:off x="7309657" y="4653136"/>
              <a:ext cx="519798" cy="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Rett pil 55">
              <a:extLst>
                <a:ext uri="{FF2B5EF4-FFF2-40B4-BE49-F238E27FC236}">
                  <a16:creationId xmlns:a16="http://schemas.microsoft.com/office/drawing/2014/main" id="{EE6358A8-B909-5A43-B920-C4BDFA540591}"/>
                </a:ext>
              </a:extLst>
            </p:cNvPr>
            <p:cNvCxnSpPr/>
            <p:nvPr/>
          </p:nvCxnSpPr>
          <p:spPr bwMode="auto">
            <a:xfrm>
              <a:off x="7313906" y="4507750"/>
              <a:ext cx="515549"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TekstSylinder 59">
              <a:extLst>
                <a:ext uri="{FF2B5EF4-FFF2-40B4-BE49-F238E27FC236}">
                  <a16:creationId xmlns:a16="http://schemas.microsoft.com/office/drawing/2014/main" id="{D98970A5-2331-3640-89AB-20940DEAD6AC}"/>
                </a:ext>
              </a:extLst>
            </p:cNvPr>
            <p:cNvSpPr txBox="1"/>
            <p:nvPr/>
          </p:nvSpPr>
          <p:spPr>
            <a:xfrm>
              <a:off x="6435072" y="4424375"/>
              <a:ext cx="873439" cy="186351"/>
            </a:xfrm>
            <a:prstGeom prst="rect">
              <a:avLst/>
            </a:prstGeom>
            <a:noFill/>
          </p:spPr>
          <p:txBody>
            <a:bodyPr wrap="square" rtlCol="0">
              <a:spAutoFit/>
            </a:bodyPr>
            <a:lstStyle/>
            <a:p>
              <a:pPr algn="ctr"/>
              <a:r>
                <a:rPr lang="en-US" sz="800" dirty="0"/>
                <a:t>Sensing packet</a:t>
              </a:r>
              <a:endParaRPr lang="en-US" sz="900" dirty="0"/>
            </a:p>
          </p:txBody>
        </p:sp>
        <p:sp>
          <p:nvSpPr>
            <p:cNvPr id="61" name="TekstSylinder 60">
              <a:extLst>
                <a:ext uri="{FF2B5EF4-FFF2-40B4-BE49-F238E27FC236}">
                  <a16:creationId xmlns:a16="http://schemas.microsoft.com/office/drawing/2014/main" id="{78A83135-167C-424B-BC38-276409EE2789}"/>
                </a:ext>
              </a:extLst>
            </p:cNvPr>
            <p:cNvSpPr txBox="1"/>
            <p:nvPr/>
          </p:nvSpPr>
          <p:spPr>
            <a:xfrm>
              <a:off x="6395982" y="4548441"/>
              <a:ext cx="886873" cy="186351"/>
            </a:xfrm>
            <a:prstGeom prst="rect">
              <a:avLst/>
            </a:prstGeom>
            <a:noFill/>
          </p:spPr>
          <p:txBody>
            <a:bodyPr wrap="square" rtlCol="0">
              <a:spAutoFit/>
            </a:bodyPr>
            <a:lstStyle/>
            <a:p>
              <a:pPr algn="ctr"/>
              <a:r>
                <a:rPr lang="en-US" sz="800" dirty="0"/>
                <a:t>Measurement report</a:t>
              </a:r>
              <a:endParaRPr lang="en-US" sz="900" dirty="0"/>
            </a:p>
          </p:txBody>
        </p:sp>
      </p:grpSp>
    </p:spTree>
    <p:extLst>
      <p:ext uri="{BB962C8B-B14F-4D97-AF65-F5344CB8AC3E}">
        <p14:creationId xmlns:p14="http://schemas.microsoft.com/office/powerpoint/2010/main" val="762980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E5C651-4050-8B42-9358-771433E0E311}"/>
              </a:ext>
            </a:extLst>
          </p:cNvPr>
          <p:cNvSpPr>
            <a:spLocks noGrp="1"/>
          </p:cNvSpPr>
          <p:nvPr>
            <p:ph type="title"/>
          </p:nvPr>
        </p:nvSpPr>
        <p:spPr>
          <a:xfrm>
            <a:off x="685800" y="685800"/>
            <a:ext cx="7772400" cy="726976"/>
          </a:xfrm>
        </p:spPr>
        <p:txBody>
          <a:bodyPr/>
          <a:lstStyle/>
          <a:p>
            <a:r>
              <a:rPr lang="nb-NO" dirty="0" err="1"/>
              <a:t>Multi</a:t>
            </a:r>
            <a:r>
              <a:rPr lang="nb-NO" dirty="0"/>
              <a:t>-target </a:t>
            </a:r>
            <a:r>
              <a:rPr lang="nb-NO" dirty="0" err="1"/>
              <a:t>presence</a:t>
            </a:r>
            <a:r>
              <a:rPr lang="nb-NO" dirty="0"/>
              <a:t> </a:t>
            </a:r>
            <a:r>
              <a:rPr lang="nb-NO" dirty="0" err="1"/>
              <a:t>detection</a:t>
            </a:r>
            <a:r>
              <a:rPr lang="nb-NO" dirty="0"/>
              <a:t> scenario</a:t>
            </a:r>
          </a:p>
        </p:txBody>
      </p:sp>
      <p:sp>
        <p:nvSpPr>
          <p:cNvPr id="4" name="Plassholder for dato 3">
            <a:extLst>
              <a:ext uri="{FF2B5EF4-FFF2-40B4-BE49-F238E27FC236}">
                <a16:creationId xmlns:a16="http://schemas.microsoft.com/office/drawing/2014/main" id="{6197F589-8E3D-7342-87C5-28B118A76DB8}"/>
              </a:ext>
            </a:extLst>
          </p:cNvPr>
          <p:cNvSpPr>
            <a:spLocks noGrp="1"/>
          </p:cNvSpPr>
          <p:nvPr>
            <p:ph type="dt" sz="half" idx="10"/>
          </p:nvPr>
        </p:nvSpPr>
        <p:spPr/>
        <p:txBody>
          <a:bodyPr/>
          <a:lstStyle/>
          <a:p>
            <a:r>
              <a:rPr lang="en-US" altLang="en-US"/>
              <a:t>January 2022</a:t>
            </a:r>
            <a:endParaRPr lang="en-US" altLang="en-US" dirty="0"/>
          </a:p>
        </p:txBody>
      </p:sp>
      <p:sp>
        <p:nvSpPr>
          <p:cNvPr id="5" name="Plassholder for bunntekst 4">
            <a:extLst>
              <a:ext uri="{FF2B5EF4-FFF2-40B4-BE49-F238E27FC236}">
                <a16:creationId xmlns:a16="http://schemas.microsoft.com/office/drawing/2014/main" id="{1C56E16D-60A7-1F4D-B0FA-B4465B4A7BB0}"/>
              </a:ext>
            </a:extLst>
          </p:cNvPr>
          <p:cNvSpPr>
            <a:spLocks noGrp="1"/>
          </p:cNvSpPr>
          <p:nvPr>
            <p:ph type="ftr" sz="quarter" idx="11"/>
          </p:nvPr>
        </p:nvSpPr>
        <p:spPr/>
        <p:txBody>
          <a:bodyPr/>
          <a:lstStyle/>
          <a:p>
            <a:r>
              <a:rPr lang="en-US" altLang="en-US" dirty="0" err="1"/>
              <a:t>Wisland</a:t>
            </a:r>
            <a:r>
              <a:rPr lang="en-US" altLang="en-US" dirty="0"/>
              <a:t> </a:t>
            </a:r>
            <a:r>
              <a:rPr lang="en-US" altLang="en-US" dirty="0" err="1"/>
              <a:t>et.al</a:t>
            </a:r>
            <a:r>
              <a:rPr lang="en-US" altLang="en-US" dirty="0"/>
              <a:t>.,</a:t>
            </a:r>
            <a:r>
              <a:rPr lang="en-US" altLang="en-US"/>
              <a:t> </a:t>
            </a:r>
            <a:r>
              <a:rPr lang="en-US" altLang="en-US" dirty="0" err="1"/>
              <a:t>Novelda</a:t>
            </a:r>
            <a:r>
              <a:rPr lang="en-US" altLang="en-US"/>
              <a:t> AS</a:t>
            </a:r>
            <a:endParaRPr lang="en-US" altLang="en-US" dirty="0"/>
          </a:p>
        </p:txBody>
      </p:sp>
      <p:sp>
        <p:nvSpPr>
          <p:cNvPr id="6" name="Plassholder for lysbildenummer 5">
            <a:extLst>
              <a:ext uri="{FF2B5EF4-FFF2-40B4-BE49-F238E27FC236}">
                <a16:creationId xmlns:a16="http://schemas.microsoft.com/office/drawing/2014/main" id="{ABE790C7-0145-E549-AC1A-E91747F1F19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a:p>
        </p:txBody>
      </p:sp>
      <p:sp>
        <p:nvSpPr>
          <p:cNvPr id="10" name="Plassholder for innhold 2">
            <a:extLst>
              <a:ext uri="{FF2B5EF4-FFF2-40B4-BE49-F238E27FC236}">
                <a16:creationId xmlns:a16="http://schemas.microsoft.com/office/drawing/2014/main" id="{AA048753-8A4B-6143-9FBA-740E33EF307D}"/>
              </a:ext>
            </a:extLst>
          </p:cNvPr>
          <p:cNvSpPr txBox="1">
            <a:spLocks/>
          </p:cNvSpPr>
          <p:nvPr/>
        </p:nvSpPr>
        <p:spPr bwMode="auto">
          <a:xfrm>
            <a:off x="685800" y="1628800"/>
            <a:ext cx="7772400" cy="146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nb-NO" sz="2000" kern="0" dirty="0" err="1"/>
              <a:t>Resolving</a:t>
            </a:r>
            <a:r>
              <a:rPr lang="nb-NO" sz="2000" kern="0" dirty="0"/>
              <a:t> locations </a:t>
            </a:r>
            <a:r>
              <a:rPr lang="nb-NO" sz="2000" kern="0" dirty="0" err="1"/>
              <a:t>of</a:t>
            </a:r>
            <a:r>
              <a:rPr lang="nb-NO" sz="2000" kern="0" dirty="0"/>
              <a:t> multiple targets in </a:t>
            </a:r>
            <a:r>
              <a:rPr lang="nb-NO" sz="2000" kern="0" dirty="0" err="1"/>
              <a:t>multi-path</a:t>
            </a:r>
            <a:r>
              <a:rPr lang="nb-NO" sz="2000" kern="0" dirty="0"/>
              <a:t> </a:t>
            </a:r>
            <a:r>
              <a:rPr lang="nb-NO" sz="2000" kern="0" dirty="0" err="1"/>
              <a:t>environment</a:t>
            </a:r>
            <a:r>
              <a:rPr lang="nb-NO" sz="2000" kern="0" dirty="0"/>
              <a:t> is </a:t>
            </a:r>
            <a:r>
              <a:rPr lang="nb-NO" sz="2000" kern="0" dirty="0" err="1"/>
              <a:t>demanding</a:t>
            </a:r>
            <a:endParaRPr lang="nb-NO" sz="2000" kern="0" dirty="0"/>
          </a:p>
          <a:p>
            <a:r>
              <a:rPr lang="nb-NO" sz="2000" kern="0" dirty="0"/>
              <a:t>Multiple </a:t>
            </a:r>
            <a:r>
              <a:rPr lang="nb-NO" sz="2000" kern="0" dirty="0" err="1"/>
              <a:t>anchors</a:t>
            </a:r>
            <a:r>
              <a:rPr lang="nb-NO" sz="2000" kern="0" dirty="0"/>
              <a:t> </a:t>
            </a:r>
            <a:r>
              <a:rPr lang="nb-NO" sz="2000" kern="0" dirty="0" err="1"/>
              <a:t>are</a:t>
            </a:r>
            <a:r>
              <a:rPr lang="nb-NO" sz="2000" kern="0" dirty="0"/>
              <a:t> </a:t>
            </a:r>
            <a:r>
              <a:rPr lang="nb-NO" sz="2000" kern="0" dirty="0" err="1"/>
              <a:t>required</a:t>
            </a:r>
            <a:r>
              <a:rPr lang="nb-NO" sz="2000" kern="0" dirty="0"/>
              <a:t> in </a:t>
            </a:r>
            <a:r>
              <a:rPr lang="nb-NO" sz="2000" kern="0" dirty="0" err="1"/>
              <a:t>multistatic-only</a:t>
            </a:r>
            <a:r>
              <a:rPr lang="nb-NO" sz="2000" kern="0" dirty="0"/>
              <a:t> </a:t>
            </a:r>
            <a:r>
              <a:rPr lang="nb-NO" sz="2000" kern="0" dirty="0" err="1"/>
              <a:t>configuration</a:t>
            </a:r>
            <a:endParaRPr lang="nb-NO" sz="2000" kern="0" dirty="0"/>
          </a:p>
          <a:p>
            <a:r>
              <a:rPr lang="nb-NO" sz="2000" kern="0" dirty="0" err="1"/>
              <a:t>Combining</a:t>
            </a:r>
            <a:r>
              <a:rPr lang="nb-NO" sz="2000" kern="0" dirty="0"/>
              <a:t> </a:t>
            </a:r>
            <a:r>
              <a:rPr lang="nb-NO" sz="2000" kern="0" dirty="0" err="1"/>
              <a:t>monostatic</a:t>
            </a:r>
            <a:r>
              <a:rPr lang="nb-NO" sz="2000" kern="0" dirty="0"/>
              <a:t> and </a:t>
            </a:r>
            <a:r>
              <a:rPr lang="nb-NO" sz="2000" kern="0" dirty="0" err="1"/>
              <a:t>multistatic</a:t>
            </a:r>
            <a:r>
              <a:rPr lang="nb-NO" sz="2000" kern="0" dirty="0"/>
              <a:t> </a:t>
            </a:r>
            <a:r>
              <a:rPr lang="nb-NO" sz="2000" kern="0" dirty="0" err="1"/>
              <a:t>may</a:t>
            </a:r>
            <a:r>
              <a:rPr lang="nb-NO" sz="2000" kern="0" dirty="0"/>
              <a:t> </a:t>
            </a:r>
            <a:r>
              <a:rPr lang="nb-NO" sz="2000" kern="0" dirty="0" err="1"/>
              <a:t>reduce</a:t>
            </a:r>
            <a:r>
              <a:rPr lang="nb-NO" sz="2000" kern="0" dirty="0"/>
              <a:t> </a:t>
            </a:r>
            <a:r>
              <a:rPr lang="nb-NO" sz="2000" kern="0" dirty="0" err="1"/>
              <a:t>ambiguities</a:t>
            </a:r>
            <a:endParaRPr lang="nb-NO" sz="2000" kern="0" dirty="0"/>
          </a:p>
          <a:p>
            <a:r>
              <a:rPr lang="nb-NO" sz="2000" kern="0" dirty="0" err="1"/>
              <a:t>Monostatic</a:t>
            </a:r>
            <a:r>
              <a:rPr lang="nb-NO" sz="2000" kern="0" dirty="0"/>
              <a:t> </a:t>
            </a:r>
            <a:r>
              <a:rPr lang="nb-NO" sz="2000" kern="0" dirty="0" err="1"/>
              <a:t>multi-channel</a:t>
            </a:r>
            <a:r>
              <a:rPr lang="nb-NO" sz="2000" kern="0" dirty="0"/>
              <a:t> (MIMO) </a:t>
            </a:r>
            <a:r>
              <a:rPr lang="nb-NO" sz="2000" kern="0" dirty="0" err="1"/>
              <a:t>enables</a:t>
            </a:r>
            <a:r>
              <a:rPr lang="nb-NO" sz="2000" kern="0" dirty="0"/>
              <a:t> digital beamforming </a:t>
            </a:r>
            <a:r>
              <a:rPr lang="nb-NO" sz="2000" kern="0" dirty="0" err="1"/>
              <a:t>further</a:t>
            </a:r>
            <a:r>
              <a:rPr lang="nb-NO" sz="2000" kern="0" dirty="0"/>
              <a:t> </a:t>
            </a:r>
            <a:r>
              <a:rPr lang="nb-NO" sz="2000" kern="0" dirty="0" err="1"/>
              <a:t>reducing</a:t>
            </a:r>
            <a:r>
              <a:rPr lang="nb-NO" sz="2000" kern="0" dirty="0"/>
              <a:t> </a:t>
            </a:r>
            <a:r>
              <a:rPr lang="nb-NO" sz="2000" kern="0" dirty="0" err="1"/>
              <a:t>ambiguities</a:t>
            </a:r>
            <a:r>
              <a:rPr lang="nb-NO" sz="2000" kern="0" dirty="0"/>
              <a:t> (not </a:t>
            </a:r>
            <a:r>
              <a:rPr lang="nb-NO" sz="2000" kern="0" dirty="0" err="1"/>
              <a:t>illustrated</a:t>
            </a:r>
            <a:r>
              <a:rPr lang="nb-NO" sz="2000" kern="0" dirty="0"/>
              <a:t>) </a:t>
            </a:r>
          </a:p>
        </p:txBody>
      </p:sp>
      <p:pic>
        <p:nvPicPr>
          <p:cNvPr id="13" name="Bilde 12">
            <a:extLst>
              <a:ext uri="{FF2B5EF4-FFF2-40B4-BE49-F238E27FC236}">
                <a16:creationId xmlns:a16="http://schemas.microsoft.com/office/drawing/2014/main" id="{928CA344-6695-1749-AD82-227A56D7F2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7850" y="3632994"/>
            <a:ext cx="8064500" cy="2933700"/>
          </a:xfrm>
          <a:prstGeom prst="rect">
            <a:avLst/>
          </a:prstGeom>
        </p:spPr>
      </p:pic>
    </p:spTree>
    <p:extLst>
      <p:ext uri="{BB962C8B-B14F-4D97-AF65-F5344CB8AC3E}">
        <p14:creationId xmlns:p14="http://schemas.microsoft.com/office/powerpoint/2010/main" val="178328094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EA2B07DAE9AB047B05E41E6A9453844" ma:contentTypeVersion="4" ma:contentTypeDescription="Create a new document." ma:contentTypeScope="" ma:versionID="f4676b3fc3c5458f683c0a71f8fc9c4d">
  <xsd:schema xmlns:xsd="http://www.w3.org/2001/XMLSchema" xmlns:xs="http://www.w3.org/2001/XMLSchema" xmlns:p="http://schemas.microsoft.com/office/2006/metadata/properties" xmlns:ns2="a6593df1-07f6-4dfd-b035-8a5eb0cb3824" xmlns:ns3="79de0088-7ab0-41b1-a7b5-0a55a871398b" targetNamespace="http://schemas.microsoft.com/office/2006/metadata/properties" ma:root="true" ma:fieldsID="08b8fcce18db99e36f6c82129a6de38e" ns2:_="" ns3:_="">
    <xsd:import namespace="a6593df1-07f6-4dfd-b035-8a5eb0cb3824"/>
    <xsd:import namespace="79de0088-7ab0-41b1-a7b5-0a55a871398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93df1-07f6-4dfd-b035-8a5eb0cb38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9de0088-7ab0-41b1-a7b5-0a55a871398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4EA2B07DAE9AB047B05E41E6A9453844" ma:contentTypeVersion="4" ma:contentTypeDescription="Create a new document." ma:contentTypeScope="" ma:versionID="f4676b3fc3c5458f683c0a71f8fc9c4d">
  <xsd:schema xmlns:xsd="http://www.w3.org/2001/XMLSchema" xmlns:xs="http://www.w3.org/2001/XMLSchema" xmlns:p="http://schemas.microsoft.com/office/2006/metadata/properties" xmlns:ns2="a6593df1-07f6-4dfd-b035-8a5eb0cb3824" xmlns:ns3="79de0088-7ab0-41b1-a7b5-0a55a871398b" targetNamespace="http://schemas.microsoft.com/office/2006/metadata/properties" ma:root="true" ma:fieldsID="08b8fcce18db99e36f6c82129a6de38e" ns2:_="" ns3:_="">
    <xsd:import namespace="a6593df1-07f6-4dfd-b035-8a5eb0cb3824"/>
    <xsd:import namespace="79de0088-7ab0-41b1-a7b5-0a55a871398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93df1-07f6-4dfd-b035-8a5eb0cb38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9de0088-7ab0-41b1-a7b5-0a55a871398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ct:contentTypeSchema xmlns:ct="http://schemas.microsoft.com/office/2006/metadata/contentType" xmlns:ma="http://schemas.microsoft.com/office/2006/metadata/properties/metaAttributes" ct:_="" ma:_="" ma:contentTypeName="Dokument" ma:contentTypeID="0x0101004EA2B07DAE9AB047B05E41E6A9453844" ma:contentTypeVersion="4" ma:contentTypeDescription="Opprett et nytt dokument." ma:contentTypeScope="" ma:versionID="22405ccb7a5bc9282b99c34f79c23842">
  <xsd:schema xmlns:xsd="http://www.w3.org/2001/XMLSchema" xmlns:xs="http://www.w3.org/2001/XMLSchema" xmlns:p="http://schemas.microsoft.com/office/2006/metadata/properties" xmlns:ns2="a6593df1-07f6-4dfd-b035-8a5eb0cb3824" xmlns:ns3="79de0088-7ab0-41b1-a7b5-0a55a871398b" targetNamespace="http://schemas.microsoft.com/office/2006/metadata/properties" ma:root="true" ma:fieldsID="f6c6c8c3d4363e317a4725093f927a61" ns2:_="" ns3:_="">
    <xsd:import namespace="a6593df1-07f6-4dfd-b035-8a5eb0cb3824"/>
    <xsd:import namespace="79de0088-7ab0-41b1-a7b5-0a55a871398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93df1-07f6-4dfd-b035-8a5eb0cb38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9de0088-7ab0-41b1-a7b5-0a55a871398b"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BC14A5-918D-4789-B217-2B3D2421AA02}">
  <ds:schemaRefs>
    <ds:schemaRef ds:uri="http://schemas.microsoft.com/sharepoint/v3/contenttype/forms"/>
  </ds:schemaRefs>
</ds:datastoreItem>
</file>

<file path=customXml/itemProps2.xml><?xml version="1.0" encoding="utf-8"?>
<ds:datastoreItem xmlns:ds="http://schemas.openxmlformats.org/officeDocument/2006/customXml" ds:itemID="{0D33A67C-E316-4352-A079-6DCB265E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593df1-07f6-4dfd-b035-8a5eb0cb3824"/>
    <ds:schemaRef ds:uri="79de0088-7ab0-41b1-a7b5-0a55a87139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99B6AF-B9B4-49B5-B8CC-78F1EA98B642}">
  <ds:schemaRefs>
    <ds:schemaRef ds:uri="http://purl.org/dc/dcmitype/"/>
    <ds:schemaRef ds:uri="http://purl.org/dc/elements/1.1/"/>
    <ds:schemaRef ds:uri="http://schemas.openxmlformats.org/package/2006/metadata/core-properties"/>
    <ds:schemaRef ds:uri="http://purl.org/dc/terms/"/>
    <ds:schemaRef ds:uri="http://www.w3.org/XML/1998/namespace"/>
    <ds:schemaRef ds:uri="http://schemas.microsoft.com/office/2006/documentManagement/types"/>
    <ds:schemaRef ds:uri="http://schemas.microsoft.com/office/infopath/2007/PartnerControls"/>
    <ds:schemaRef ds:uri="79de0088-7ab0-41b1-a7b5-0a55a871398b"/>
    <ds:schemaRef ds:uri="a6593df1-07f6-4dfd-b035-8a5eb0cb3824"/>
    <ds:schemaRef ds:uri="http://schemas.microsoft.com/office/2006/metadata/properties"/>
  </ds:schemaRefs>
</ds:datastoreItem>
</file>

<file path=customXml/itemProps4.xml><?xml version="1.0" encoding="utf-8"?>
<ds:datastoreItem xmlns:ds="http://schemas.openxmlformats.org/officeDocument/2006/customXml" ds:itemID="{110B1E27-CE18-4596-9FEA-A81C2FE1C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593df1-07f6-4dfd-b035-8a5eb0cb3824"/>
    <ds:schemaRef ds:uri="79de0088-7ab0-41b1-a7b5-0a55a87139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835DDFFA-FA15-4B89-85DE-316C2B52A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593df1-07f6-4dfd-b035-8a5eb0cb3824"/>
    <ds:schemaRef ds:uri="79de0088-7ab0-41b1-a7b5-0a55a87139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1545</Words>
  <Application>Microsoft Macintosh PowerPoint</Application>
  <PresentationFormat>Skjermfremvisning (4:3)</PresentationFormat>
  <Paragraphs>188</Paragraphs>
  <Slides>15</Slides>
  <Notes>2</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15</vt:i4>
      </vt:variant>
    </vt:vector>
  </HeadingPairs>
  <TitlesOfParts>
    <vt:vector size="20" baseType="lpstr">
      <vt:lpstr>Arial</vt:lpstr>
      <vt:lpstr>Calibri</vt:lpstr>
      <vt:lpstr>Cambria Math</vt:lpstr>
      <vt:lpstr>Times New Roman</vt:lpstr>
      <vt:lpstr>IEEE-P802_15</vt:lpstr>
      <vt:lpstr>PowerPoint-presentasjon</vt:lpstr>
      <vt:lpstr>PowerPoint-presentasjon</vt:lpstr>
      <vt:lpstr>UWB Sensing Concepts   </vt:lpstr>
      <vt:lpstr>Introduction / Content</vt:lpstr>
      <vt:lpstr>Terminology (IEEE Std. 686TM-2017)</vt:lpstr>
      <vt:lpstr>Use-case scenario: Collaborative sensing</vt:lpstr>
      <vt:lpstr>Radar system parameters / considerations</vt:lpstr>
      <vt:lpstr>Collaborative sensor network configurations</vt:lpstr>
      <vt:lpstr>Multi-target presence detection scenario</vt:lpstr>
      <vt:lpstr>Dynamic range requirements</vt:lpstr>
      <vt:lpstr>Link budget for human heartbeats</vt:lpstr>
      <vt:lpstr>Radar signals overview / classification</vt:lpstr>
      <vt:lpstr>Monostatic MIMO / Digital RX beamforming</vt:lpstr>
      <vt:lpstr>Discussions / proposals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
  <cp:revision>10</cp:revision>
  <dcterms:created xsi:type="dcterms:W3CDTF">2021-11-12T12:25:54Z</dcterms:created>
  <dcterms:modified xsi:type="dcterms:W3CDTF">2022-01-24T21:55:16Z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0x0101004EA2B07DAE9AB047B05E41E6A9453844</vt:lpwstr>
  </property>
</Properties>
</file>