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264" r:id="rId3"/>
    <p:sldId id="260" r:id="rId4"/>
    <p:sldId id="273" r:id="rId5"/>
    <p:sldId id="272" r:id="rId6"/>
    <p:sldId id="279" r:id="rId7"/>
    <p:sldId id="278" r:id="rId8"/>
    <p:sldId id="274" r:id="rId9"/>
    <p:sldId id="27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p:restoredTop sz="95915"/>
  </p:normalViewPr>
  <p:slideViewPr>
    <p:cSldViewPr>
      <p:cViewPr varScale="1">
        <p:scale>
          <a:sx n="113" d="100"/>
          <a:sy n="113" d="100"/>
        </p:scale>
        <p:origin x="1824"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802.15-&lt;15-21-0409-00-04ab&gt;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3</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9045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4</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88652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5</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95528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6</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2482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0FD2823-C068-7042-9A04-B76307D2C3B9}"/>
              </a:ext>
            </a:extLst>
          </p:cNvPr>
          <p:cNvSpPr>
            <a:spLocks noGrp="1" noChangeArrowheads="1"/>
          </p:cNvSpPr>
          <p:nvPr>
            <p:ph type="hdr" sz="quarter"/>
          </p:nvPr>
        </p:nvSpPr>
        <p:spPr>
          <a:ln/>
        </p:spPr>
        <p:txBody>
          <a:bodyPr/>
          <a:lstStyle/>
          <a:p>
            <a:r>
              <a:rPr lang="en-US" altLang="en-US"/>
              <a:t>doc.: IEEE 802.15-&lt;15-21-0409-00-04ab&gt;</a:t>
            </a:r>
          </a:p>
        </p:txBody>
      </p:sp>
      <p:sp>
        <p:nvSpPr>
          <p:cNvPr id="5" name="Rectangle 3">
            <a:extLst>
              <a:ext uri="{FF2B5EF4-FFF2-40B4-BE49-F238E27FC236}">
                <a16:creationId xmlns:a16="http://schemas.microsoft.com/office/drawing/2014/main" id="{141E4A3D-CA89-FA42-9428-A4884614FE4F}"/>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AA829AB-26DA-FA48-9C34-B62FCD9DA307}"/>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2EF81715-7C82-F648-9336-DA4D1F3D8675}"/>
              </a:ext>
            </a:extLst>
          </p:cNvPr>
          <p:cNvSpPr>
            <a:spLocks noGrp="1" noChangeArrowheads="1"/>
          </p:cNvSpPr>
          <p:nvPr>
            <p:ph type="sldNum" sz="quarter" idx="5"/>
          </p:nvPr>
        </p:nvSpPr>
        <p:spPr>
          <a:ln/>
        </p:spPr>
        <p:txBody>
          <a:bodyPr/>
          <a:lstStyle/>
          <a:p>
            <a:r>
              <a:rPr lang="en-US" altLang="en-US"/>
              <a:t>Page </a:t>
            </a:r>
            <a:fld id="{3551DFBD-1E8C-8847-8A6F-AEA7F5B01D86}" type="slidenum">
              <a:rPr lang="en-US" altLang="en-US"/>
              <a:pPr/>
              <a:t>8</a:t>
            </a:fld>
            <a:endParaRPr lang="en-US" altLang="en-US"/>
          </a:p>
        </p:txBody>
      </p:sp>
      <p:sp>
        <p:nvSpPr>
          <p:cNvPr id="24578" name="Rectangle 2">
            <a:extLst>
              <a:ext uri="{FF2B5EF4-FFF2-40B4-BE49-F238E27FC236}">
                <a16:creationId xmlns:a16="http://schemas.microsoft.com/office/drawing/2014/main" id="{2767B3DF-437D-6546-AF8F-D8EF58634A8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2998CDCD-3EE4-D340-8D1F-C54E765CD27E}"/>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592773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a:t>Yong Liu, et. al. (Apple Inc.)</a:t>
            </a:r>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a:t>(Apple)</a:t>
            </a:r>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9097E8-D028-BC43-80ED-369224A52583}"/>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a:t>(Apple)</a:t>
            </a:r>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p:txBody>
          <a:bodyPr/>
          <a:lstStyle>
            <a:lvl1pPr>
              <a:defRPr/>
            </a:lvl1pPr>
          </a:lstStyle>
          <a:p>
            <a:r>
              <a:rPr lang="en-US" altLang="en-US"/>
              <a:t>July 2021</a:t>
            </a:r>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a:t>Yong Liu, et. al. (Apple Inc.)</a:t>
            </a:r>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2021</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a:t>Yong Liu, et. al. (Apple Inc.)</a:t>
            </a:r>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2021</a:t>
            </a:r>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a:t>Yong Liu, et. al. (Apple Inc.)</a:t>
            </a:r>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2021</a:t>
            </a:r>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a:t>Yong Liu, et. al. (Apple Inc.)</a:t>
            </a:r>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2021</a:t>
            </a:r>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a:t>Yong Liu, et. al. (Apple Inc.)</a:t>
            </a:r>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2021</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Yong Liu, et. al. (Apple Inc.)</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dirty="0"/>
              <a:t>July 2021</a:t>
            </a:r>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a:t>Yong Liu, et. al. (Apple Inc.)</a:t>
            </a:r>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2021</a:t>
            </a:r>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a:t>Yong Liu, et. al. (Apple Inc.)</a:t>
            </a:r>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 2022</a:t>
            </a:r>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Yong Liu, et. al. (Apple Inc.)</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 15-22-0080-00-04ab </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057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dirty="0"/>
              <a:t>NBA-MMS-UWB</a:t>
            </a:r>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F0B2C05-F7E7-3546-93D4-1806C431AB9E}"/>
              </a:ext>
            </a:extLst>
          </p:cNvPr>
          <p:cNvSpPr>
            <a:spLocks noGrp="1"/>
          </p:cNvSpPr>
          <p:nvPr>
            <p:ph type="dt" sz="half" idx="10"/>
          </p:nvPr>
        </p:nvSpPr>
        <p:spPr/>
        <p:txBody>
          <a:bodyPr/>
          <a:lstStyle/>
          <a:p>
            <a:r>
              <a:rPr lang="en-US" altLang="en-US" dirty="0"/>
              <a:t>January 2022</a:t>
            </a:r>
          </a:p>
        </p:txBody>
      </p:sp>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dirty="0"/>
              <a:t>Slide </a:t>
            </a:r>
            <a:fld id="{E83CCBC5-88D4-8345-8D58-8C5C23A594C7}" type="slidenum">
              <a:rPr lang="en-US" altLang="en-US"/>
              <a:pPr/>
              <a:t>1</a:t>
            </a:fld>
            <a:endParaRPr lang="en-US" altLang="en-US" dirty="0"/>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76200" y="838200"/>
            <a:ext cx="8991600"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NBA-MMS-UWB MAC </a:t>
            </a:r>
            <a:r>
              <a:rPr lang="en-US" altLang="en-US" sz="1600" dirty="0" err="1">
                <a:solidFill>
                  <a:schemeClr val="tx2"/>
                </a:solidFill>
              </a:rPr>
              <a:t>Followup</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Jan. 24, 2022	</a:t>
            </a:r>
          </a:p>
          <a:p>
            <a:r>
              <a:rPr lang="en-US" altLang="en-US" sz="1600" b="1" dirty="0">
                <a:solidFill>
                  <a:schemeClr val="tx2"/>
                </a:solidFill>
              </a:rPr>
              <a:t>Source:</a:t>
            </a:r>
            <a:r>
              <a:rPr lang="en-US" altLang="en-US" sz="1600" dirty="0">
                <a:solidFill>
                  <a:schemeClr val="tx2"/>
                </a:solidFill>
              </a:rPr>
              <a:t> Yong Liu, Santhosh Kumar Mani, Sam </a:t>
            </a:r>
            <a:r>
              <a:rPr lang="en-US" altLang="en-US" sz="1600" dirty="0" err="1">
                <a:solidFill>
                  <a:schemeClr val="tx2"/>
                </a:solidFill>
              </a:rPr>
              <a:t>Schaevitz</a:t>
            </a:r>
            <a:r>
              <a:rPr lang="en-US" altLang="en-US" sz="1600" dirty="0">
                <a:solidFill>
                  <a:schemeClr val="tx2"/>
                </a:solidFill>
              </a:rPr>
              <a:t>, Robert Golshan (Apple Inc.)</a:t>
            </a:r>
          </a:p>
          <a:p>
            <a:r>
              <a:rPr lang="en-US" altLang="en-US" sz="1600" b="1" dirty="0">
                <a:solidFill>
                  <a:schemeClr val="tx2"/>
                </a:solidFill>
              </a:rPr>
              <a:t>Address</a:t>
            </a:r>
            <a:r>
              <a:rPr lang="en-US" altLang="en-US" sz="1600" dirty="0">
                <a:solidFill>
                  <a:schemeClr val="tx2"/>
                </a:solidFill>
              </a:rPr>
              <a:t>: One Apple Park Way, Cupertino, CA 95104, USA</a:t>
            </a:r>
          </a:p>
          <a:p>
            <a:r>
              <a:rPr lang="en-US" altLang="en-US" sz="1600" b="1" dirty="0">
                <a:solidFill>
                  <a:schemeClr val="tx2"/>
                </a:solidFill>
              </a:rPr>
              <a:t>E-Mail</a:t>
            </a:r>
            <a:r>
              <a:rPr lang="en-US" altLang="en-US" sz="1600" dirty="0">
                <a:solidFill>
                  <a:schemeClr val="tx2"/>
                </a:solidFill>
              </a:rPr>
              <a:t>: </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MAC design considerations for narrow-band assisted (NBA)-multi-millisecond (MMS)-UWB ranging protocols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
        <p:nvSpPr>
          <p:cNvPr id="7" name="Footer Placeholder 4">
            <a:extLst>
              <a:ext uri="{FF2B5EF4-FFF2-40B4-BE49-F238E27FC236}">
                <a16:creationId xmlns:a16="http://schemas.microsoft.com/office/drawing/2014/main" id="{8316E4B5-F091-2A44-AE8B-6361B2FDA1E2}"/>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3DF34AD-D261-1147-8151-E298A68564AE}"/>
              </a:ext>
            </a:extLst>
          </p:cNvPr>
          <p:cNvSpPr>
            <a:spLocks noGrp="1"/>
          </p:cNvSpPr>
          <p:nvPr>
            <p:ph type="dt" sz="half" idx="10"/>
          </p:nvPr>
        </p:nvSpPr>
        <p:spPr>
          <a:xfrm>
            <a:off x="685800" y="378281"/>
            <a:ext cx="1600200" cy="215444"/>
          </a:xfrm>
        </p:spPr>
        <p:txBody>
          <a:bodyPr/>
          <a:lstStyle/>
          <a:p>
            <a:r>
              <a:rPr lang="en-US" altLang="en-US" dirty="0"/>
              <a:t>January 2022</a:t>
            </a:r>
          </a:p>
        </p:txBody>
      </p:sp>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2571441249"/>
              </p:ext>
            </p:extLst>
          </p:nvPr>
        </p:nvGraphicFramePr>
        <p:xfrm>
          <a:off x="457200" y="1066800"/>
          <a:ext cx="8382000" cy="502920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1745747388"/>
                    </a:ext>
                  </a:extLst>
                </a:gridCol>
                <a:gridCol w="3867374">
                  <a:extLst>
                    <a:ext uri="{9D8B030D-6E8A-4147-A177-3AD203B41FA5}">
                      <a16:colId xmlns:a16="http://schemas.microsoft.com/office/drawing/2014/main" val="1336621721"/>
                    </a:ext>
                  </a:extLst>
                </a:gridCol>
              </a:tblGrid>
              <a:tr h="257877">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364107">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364107">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49433">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364107">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364107">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Use coordinated PHY signaling (NB and UWB) to improve link budget and/or to reduce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49433">
                <a:tc>
                  <a:txBody>
                    <a:bodyPr/>
                    <a:lstStyle/>
                    <a:p>
                      <a:pPr>
                        <a:lnSpc>
                          <a:spcPct val="107000"/>
                        </a:lnSpc>
                        <a:spcAft>
                          <a:spcPts val="800"/>
                        </a:spcAft>
                      </a:pPr>
                      <a:r>
                        <a:rPr lang="en-US" sz="1100">
                          <a:effectLst/>
                        </a:rPr>
                        <a:t>Additional channels and operating frequencies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364107">
                <a:tc>
                  <a:txBody>
                    <a:bodyPr/>
                    <a:lstStyle/>
                    <a:p>
                      <a:pPr>
                        <a:lnSpc>
                          <a:spcPct val="107000"/>
                        </a:lnSpc>
                        <a:spcAft>
                          <a:spcPts val="800"/>
                        </a:spcAft>
                      </a:pPr>
                      <a:r>
                        <a:rPr lang="en-US" sz="1100">
                          <a:effectLst/>
                        </a:rPr>
                        <a:t>Improvements to accuracy / precision / reliability and interoperability for high-integrity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364107">
                <a:tc>
                  <a:txBody>
                    <a:bodyPr/>
                    <a:lstStyle/>
                    <a:p>
                      <a:pPr>
                        <a:lnSpc>
                          <a:spcPct val="107000"/>
                        </a:lnSpc>
                        <a:spcAft>
                          <a:spcPts val="800"/>
                        </a:spcAft>
                      </a:pPr>
                      <a:r>
                        <a:rPr lang="en-US" sz="1100">
                          <a:effectLst/>
                        </a:rPr>
                        <a:t>Reduced complexity and power consumption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Off-loading of functionality to lower-complexity/power NB PHY helps reduce complexity of “heavier” UWB sub-system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361869">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latin typeface="+mn-lt"/>
                          <a:ea typeface="Calibri" panose="020F0502020204030204" pitchFamily="34" charset="0"/>
                          <a:cs typeface="Times New Roman" panose="02020603050405020304" pitchFamily="18" charset="0"/>
                        </a:rPr>
                        <a:t>Exploit tightly coupled concurrent operation of NB to help UWB</a:t>
                      </a:r>
                    </a:p>
                  </a:txBody>
                  <a:tcPr marL="62197" marR="62197" marT="0" marB="0"/>
                </a:tc>
                <a:extLst>
                  <a:ext uri="{0D108BD9-81ED-4DB2-BD59-A6C34878D82A}">
                    <a16:rowId xmlns:a16="http://schemas.microsoft.com/office/drawing/2014/main" val="1409934918"/>
                  </a:ext>
                </a:extLst>
              </a:tr>
              <a:tr h="249433">
                <a:tc>
                  <a:txBody>
                    <a:bodyPr/>
                    <a:lstStyle/>
                    <a:p>
                      <a:pPr>
                        <a:lnSpc>
                          <a:spcPct val="107000"/>
                        </a:lnSpc>
                        <a:spcAft>
                          <a:spcPts val="800"/>
                        </a:spcAft>
                      </a:pPr>
                      <a:r>
                        <a:rPr lang="en-US" sz="1100">
                          <a:effectLst/>
                        </a:rPr>
                        <a:t>Enhanced native discovery and connection setup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364107">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49433">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49433">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364107">
                <a:tc>
                  <a:txBody>
                    <a:bodyPr/>
                    <a:lstStyle/>
                    <a:p>
                      <a:pPr>
                        <a:lnSpc>
                          <a:spcPct val="107000"/>
                        </a:lnSpc>
                        <a:spcAft>
                          <a:spcPts val="800"/>
                        </a:spcAft>
                      </a:pPr>
                      <a:r>
                        <a:rPr lang="en-US" sz="1100">
                          <a:effectLst/>
                        </a:rPr>
                        <a:t>Support for peer-to-peer, peer-to-multi-peer, and station-to-infrastructure protocols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49433">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7" name="Footer Placeholder 4">
            <a:extLst>
              <a:ext uri="{FF2B5EF4-FFF2-40B4-BE49-F238E27FC236}">
                <a16:creationId xmlns:a16="http://schemas.microsoft.com/office/drawing/2014/main" id="{AFBB1520-A27F-6E43-A2DC-D9F5E0DEA819}"/>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a:xfrm>
            <a:off x="685800" y="378281"/>
            <a:ext cx="1600200" cy="215444"/>
          </a:xfrm>
        </p:spPr>
        <p:txBody>
          <a:bodyPr/>
          <a:lstStyle/>
          <a:p>
            <a:r>
              <a:rPr lang="en-US" altLang="en-US" dirty="0"/>
              <a:t>January 2022</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3</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Contents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419100" y="1905000"/>
            <a:ext cx="8496300" cy="4495800"/>
          </a:xfrm>
          <a:ln/>
        </p:spPr>
        <p:txBody>
          <a:bodyPr/>
          <a:lstStyle/>
          <a:p>
            <a:pPr>
              <a:lnSpc>
                <a:spcPct val="110000"/>
              </a:lnSpc>
              <a:spcBef>
                <a:spcPts val="1500"/>
              </a:spcBef>
              <a:buFont typeface="Arial" panose="020B0604020202020204" pitchFamily="34" charset="0"/>
              <a:buChar char="•"/>
            </a:pPr>
            <a:r>
              <a:rPr lang="en-US" sz="2400" dirty="0"/>
              <a:t>Recap (15-21-0605)</a:t>
            </a:r>
            <a:endParaRPr lang="en-US" sz="2400" i="1" dirty="0"/>
          </a:p>
          <a:p>
            <a:pPr>
              <a:lnSpc>
                <a:spcPct val="110000"/>
              </a:lnSpc>
              <a:spcBef>
                <a:spcPts val="1500"/>
              </a:spcBef>
              <a:buFont typeface="Arial" panose="020B0604020202020204" pitchFamily="34" charset="0"/>
              <a:buChar char="•"/>
            </a:pPr>
            <a:r>
              <a:rPr lang="en-US" sz="2400" dirty="0"/>
              <a:t>NB Channel Hopping</a:t>
            </a:r>
          </a:p>
          <a:p>
            <a:pPr>
              <a:lnSpc>
                <a:spcPct val="110000"/>
              </a:lnSpc>
              <a:spcBef>
                <a:spcPts val="1500"/>
              </a:spcBef>
              <a:buFont typeface="Arial" panose="020B0604020202020204" pitchFamily="34" charset="0"/>
              <a:buChar char="•"/>
            </a:pPr>
            <a:r>
              <a:rPr lang="en-US" sz="2400" dirty="0"/>
              <a:t>Protocol Design Considerations</a:t>
            </a:r>
          </a:p>
          <a:p>
            <a:pPr>
              <a:lnSpc>
                <a:spcPct val="110000"/>
              </a:lnSpc>
              <a:spcBef>
                <a:spcPts val="1500"/>
              </a:spcBef>
              <a:buFont typeface="Arial" panose="020B0604020202020204" pitchFamily="34" charset="0"/>
              <a:buChar char="•"/>
            </a:pPr>
            <a:r>
              <a:rPr lang="en-US" sz="2400" dirty="0"/>
              <a:t>Conclusions</a:t>
            </a:r>
            <a:endParaRPr lang="en-US" sz="2400" i="1" dirty="0"/>
          </a:p>
        </p:txBody>
      </p:sp>
      <p:sp>
        <p:nvSpPr>
          <p:cNvPr id="7" name="Footer Placeholder 4">
            <a:extLst>
              <a:ext uri="{FF2B5EF4-FFF2-40B4-BE49-F238E27FC236}">
                <a16:creationId xmlns:a16="http://schemas.microsoft.com/office/drawing/2014/main" id="{C6CF24D0-4EF9-CF4B-AFF7-DF94A46B7973}"/>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2698448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a:xfrm>
            <a:off x="685800" y="378281"/>
            <a:ext cx="1600200" cy="215444"/>
          </a:xfrm>
        </p:spPr>
        <p:txBody>
          <a:bodyPr/>
          <a:lstStyle/>
          <a:p>
            <a:r>
              <a:rPr lang="en-US" altLang="en-US" dirty="0"/>
              <a:t>January 2022</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4</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NBA-MMS-UWB Ranging Session (Recap)</a:t>
            </a:r>
          </a:p>
        </p:txBody>
      </p:sp>
      <p:pic>
        <p:nvPicPr>
          <p:cNvPr id="7" name="Picture 6">
            <a:extLst>
              <a:ext uri="{FF2B5EF4-FFF2-40B4-BE49-F238E27FC236}">
                <a16:creationId xmlns:a16="http://schemas.microsoft.com/office/drawing/2014/main" id="{C8B56522-08CC-5A49-B4EC-B1DE67077D3F}"/>
              </a:ext>
            </a:extLst>
          </p:cNvPr>
          <p:cNvPicPr>
            <a:picLocks noChangeAspect="1"/>
          </p:cNvPicPr>
          <p:nvPr/>
        </p:nvPicPr>
        <p:blipFill>
          <a:blip r:embed="rId3"/>
          <a:stretch>
            <a:fillRect/>
          </a:stretch>
        </p:blipFill>
        <p:spPr>
          <a:xfrm>
            <a:off x="266700" y="1825878"/>
            <a:ext cx="8610600" cy="4193922"/>
          </a:xfrm>
          <a:prstGeom prst="rect">
            <a:avLst/>
          </a:prstGeom>
        </p:spPr>
      </p:pic>
      <p:sp>
        <p:nvSpPr>
          <p:cNvPr id="8" name="Footer Placeholder 4">
            <a:extLst>
              <a:ext uri="{FF2B5EF4-FFF2-40B4-BE49-F238E27FC236}">
                <a16:creationId xmlns:a16="http://schemas.microsoft.com/office/drawing/2014/main" id="{E1E34DC3-6A52-E842-8E68-88DA622B8E36}"/>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2313533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a:xfrm>
            <a:off x="685800" y="378281"/>
            <a:ext cx="1600200" cy="215444"/>
          </a:xfrm>
        </p:spPr>
        <p:txBody>
          <a:bodyPr/>
          <a:lstStyle/>
          <a:p>
            <a:r>
              <a:rPr lang="en-US" altLang="en-US" dirty="0"/>
              <a:t>January 2022</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5</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NB MAC Considerations (Recap)</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323850" y="1905000"/>
            <a:ext cx="8496300" cy="4267200"/>
          </a:xfrm>
          <a:ln/>
        </p:spPr>
        <p:txBody>
          <a:bodyPr/>
          <a:lstStyle/>
          <a:p>
            <a:pPr>
              <a:lnSpc>
                <a:spcPct val="110000"/>
              </a:lnSpc>
              <a:spcBef>
                <a:spcPts val="300"/>
              </a:spcBef>
              <a:buFont typeface="Arial" panose="020B0604020202020204" pitchFamily="34" charset="0"/>
              <a:buChar char="•"/>
            </a:pPr>
            <a:r>
              <a:rPr lang="en-US" sz="2000" u="sng" dirty="0"/>
              <a:t>Low power</a:t>
            </a:r>
          </a:p>
          <a:p>
            <a:pPr lvl="1">
              <a:lnSpc>
                <a:spcPct val="110000"/>
              </a:lnSpc>
              <a:spcBef>
                <a:spcPts val="300"/>
              </a:spcBef>
              <a:buFont typeface="Arial" panose="020B0604020202020204" pitchFamily="34" charset="0"/>
              <a:buChar char="•"/>
            </a:pPr>
            <a:r>
              <a:rPr lang="en-US" sz="1600" dirty="0"/>
              <a:t>Contention free channel access (no LBT)</a:t>
            </a:r>
          </a:p>
          <a:p>
            <a:pPr lvl="1">
              <a:lnSpc>
                <a:spcPct val="110000"/>
              </a:lnSpc>
              <a:spcBef>
                <a:spcPts val="300"/>
              </a:spcBef>
              <a:buFont typeface="Arial" panose="020B0604020202020204" pitchFamily="34" charset="0"/>
              <a:buChar char="•"/>
            </a:pPr>
            <a:r>
              <a:rPr lang="en-US" sz="1600" dirty="0"/>
              <a:t>Small protocol overhead</a:t>
            </a:r>
          </a:p>
          <a:p>
            <a:pPr lvl="1">
              <a:lnSpc>
                <a:spcPct val="110000"/>
              </a:lnSpc>
              <a:spcBef>
                <a:spcPts val="300"/>
              </a:spcBef>
              <a:buFont typeface="Arial" panose="020B0604020202020204" pitchFamily="34" charset="0"/>
              <a:buChar char="•"/>
            </a:pPr>
            <a:r>
              <a:rPr lang="en-US" sz="1600" dirty="0"/>
              <a:t>Short NB packets</a:t>
            </a:r>
          </a:p>
          <a:p>
            <a:pPr marL="457200" lvl="1" indent="0">
              <a:lnSpc>
                <a:spcPct val="110000"/>
              </a:lnSpc>
              <a:spcBef>
                <a:spcPts val="300"/>
              </a:spcBef>
              <a:buNone/>
            </a:pPr>
            <a:endParaRPr lang="en-US" sz="1600" dirty="0"/>
          </a:p>
          <a:p>
            <a:pPr>
              <a:lnSpc>
                <a:spcPct val="110000"/>
              </a:lnSpc>
              <a:spcBef>
                <a:spcPts val="300"/>
              </a:spcBef>
              <a:buFont typeface="Arial" panose="020B0604020202020204" pitchFamily="34" charset="0"/>
              <a:buChar char="•"/>
            </a:pPr>
            <a:r>
              <a:rPr lang="en-US" sz="2000" u="sng" dirty="0"/>
              <a:t>Channel congestion / fading mitigation</a:t>
            </a:r>
          </a:p>
          <a:p>
            <a:pPr lvl="1">
              <a:lnSpc>
                <a:spcPct val="110000"/>
              </a:lnSpc>
              <a:spcBef>
                <a:spcPts val="300"/>
              </a:spcBef>
              <a:buFont typeface="Arial" panose="020B0604020202020204" pitchFamily="34" charset="0"/>
              <a:buChar char="•"/>
            </a:pPr>
            <a:r>
              <a:rPr lang="en-US" sz="1600" dirty="0"/>
              <a:t>UNII-3 @ 5GHz band (refer to 15-21-0593-02-04ab-more-on-nba-mms)</a:t>
            </a:r>
            <a:endParaRPr lang="en-US" sz="1200" dirty="0"/>
          </a:p>
          <a:p>
            <a:pPr lvl="1">
              <a:lnSpc>
                <a:spcPct val="110000"/>
              </a:lnSpc>
              <a:spcBef>
                <a:spcPts val="300"/>
              </a:spcBef>
              <a:buFont typeface="Arial" panose="020B0604020202020204" pitchFamily="34" charset="0"/>
              <a:buChar char="•"/>
            </a:pPr>
            <a:r>
              <a:rPr lang="en-US" sz="1600" dirty="0"/>
              <a:t>Channel hopping every ranging round</a:t>
            </a:r>
          </a:p>
          <a:p>
            <a:pPr lvl="1">
              <a:lnSpc>
                <a:spcPct val="110000"/>
              </a:lnSpc>
              <a:spcBef>
                <a:spcPts val="300"/>
              </a:spcBef>
              <a:buFont typeface="Arial" panose="020B0604020202020204" pitchFamily="34" charset="0"/>
              <a:buChar char="•"/>
            </a:pPr>
            <a:endParaRPr lang="en-US" sz="1600" dirty="0"/>
          </a:p>
          <a:p>
            <a:pPr>
              <a:lnSpc>
                <a:spcPct val="110000"/>
              </a:lnSpc>
              <a:spcBef>
                <a:spcPts val="300"/>
              </a:spcBef>
              <a:buFont typeface="Arial" panose="020B0604020202020204" pitchFamily="34" charset="0"/>
              <a:buChar char="•"/>
            </a:pPr>
            <a:r>
              <a:rPr lang="en-US" sz="2000" u="sng" dirty="0"/>
              <a:t>Adaptive configuration</a:t>
            </a:r>
            <a:endParaRPr lang="en-US" sz="2000" i="1" u="sng" dirty="0"/>
          </a:p>
          <a:p>
            <a:pPr lvl="1">
              <a:lnSpc>
                <a:spcPct val="110000"/>
              </a:lnSpc>
              <a:spcBef>
                <a:spcPts val="300"/>
              </a:spcBef>
              <a:buFont typeface="Arial" panose="020B0604020202020204" pitchFamily="34" charset="0"/>
              <a:buChar char="•"/>
            </a:pPr>
            <a:r>
              <a:rPr lang="en-US" sz="1600" dirty="0"/>
              <a:t>Configurable ranging block/round, # of UWB fragments per round, ranging report methods, etc.</a:t>
            </a:r>
          </a:p>
        </p:txBody>
      </p:sp>
      <p:sp>
        <p:nvSpPr>
          <p:cNvPr id="7" name="Footer Placeholder 4">
            <a:extLst>
              <a:ext uri="{FF2B5EF4-FFF2-40B4-BE49-F238E27FC236}">
                <a16:creationId xmlns:a16="http://schemas.microsoft.com/office/drawing/2014/main" id="{95970DE7-9A22-B24D-9670-933EAC73EDA4}"/>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3464701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a:xfrm>
            <a:off x="685800" y="378281"/>
            <a:ext cx="1600200" cy="215444"/>
          </a:xfrm>
        </p:spPr>
        <p:txBody>
          <a:bodyPr/>
          <a:lstStyle/>
          <a:p>
            <a:r>
              <a:rPr lang="en-US" altLang="en-US" dirty="0"/>
              <a:t>January 2022</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6</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NB Channel Hopping</a:t>
            </a:r>
          </a:p>
        </p:txBody>
      </p:sp>
      <p:sp>
        <p:nvSpPr>
          <p:cNvPr id="7" name="Footer Placeholder 4">
            <a:extLst>
              <a:ext uri="{FF2B5EF4-FFF2-40B4-BE49-F238E27FC236}">
                <a16:creationId xmlns:a16="http://schemas.microsoft.com/office/drawing/2014/main" id="{D70A5E4A-CEFC-2841-A17F-BE2736BC7E08}"/>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
        <p:nvSpPr>
          <p:cNvPr id="8" name="Content Placeholder 2">
            <a:extLst>
              <a:ext uri="{FF2B5EF4-FFF2-40B4-BE49-F238E27FC236}">
                <a16:creationId xmlns:a16="http://schemas.microsoft.com/office/drawing/2014/main" id="{29B88E04-F9C5-8849-BD2E-E21750307EFC}"/>
              </a:ext>
            </a:extLst>
          </p:cNvPr>
          <p:cNvSpPr>
            <a:spLocks noGrp="1"/>
          </p:cNvSpPr>
          <p:nvPr>
            <p:ph idx="1"/>
          </p:nvPr>
        </p:nvSpPr>
        <p:spPr>
          <a:xfrm>
            <a:off x="609600" y="3886200"/>
            <a:ext cx="7924800" cy="2133600"/>
          </a:xfrm>
        </p:spPr>
        <p:txBody>
          <a:bodyPr/>
          <a:lstStyle/>
          <a:p>
            <a:r>
              <a:rPr lang="en-US" sz="1800" dirty="0" err="1"/>
              <a:t>hop_channel</a:t>
            </a:r>
            <a:r>
              <a:rPr lang="en-US" sz="1800" dirty="0"/>
              <a:t> = </a:t>
            </a:r>
            <a:r>
              <a:rPr lang="en-US" sz="1800" dirty="0" err="1"/>
              <a:t>hop_function</a:t>
            </a:r>
            <a:r>
              <a:rPr lang="en-US" sz="1800" dirty="0"/>
              <a:t>(</a:t>
            </a:r>
            <a:r>
              <a:rPr lang="en-US" sz="1800" dirty="0" err="1"/>
              <a:t>shared_context</a:t>
            </a:r>
            <a:r>
              <a:rPr lang="en-US" sz="1800" dirty="0"/>
              <a:t>, block/</a:t>
            </a:r>
            <a:r>
              <a:rPr lang="en-US" sz="1800" dirty="0" err="1"/>
              <a:t>round_index</a:t>
            </a:r>
            <a:r>
              <a:rPr lang="en-US" sz="1800" dirty="0"/>
              <a:t>)</a:t>
            </a:r>
          </a:p>
          <a:p>
            <a:pPr lvl="1"/>
            <a:r>
              <a:rPr lang="en-US" sz="1400" dirty="0"/>
              <a:t>where:</a:t>
            </a:r>
          </a:p>
          <a:p>
            <a:pPr lvl="2"/>
            <a:r>
              <a:rPr lang="en-US" sz="1400" dirty="0" err="1"/>
              <a:t>shared_context</a:t>
            </a:r>
            <a:r>
              <a:rPr lang="en-US" sz="1400" dirty="0"/>
              <a:t> = some random bits generated per device pair or group</a:t>
            </a:r>
          </a:p>
          <a:p>
            <a:pPr lvl="2"/>
            <a:r>
              <a:rPr lang="en-US" sz="1400" dirty="0"/>
              <a:t>block/</a:t>
            </a:r>
            <a:r>
              <a:rPr lang="en-US" sz="1400" dirty="0" err="1"/>
              <a:t>round_index</a:t>
            </a:r>
            <a:r>
              <a:rPr lang="en-US" sz="1400" dirty="0"/>
              <a:t> = monotonically increasing (in sync on both sides)</a:t>
            </a:r>
          </a:p>
          <a:p>
            <a:pPr lvl="2"/>
            <a:r>
              <a:rPr lang="en-US" sz="1400" dirty="0" err="1"/>
              <a:t>hop_function</a:t>
            </a:r>
            <a:r>
              <a:rPr lang="en-US" sz="1400" dirty="0"/>
              <a:t> = a pseudorandom function (outputs: 0 to N-1, where N=number of channels in the selected band)</a:t>
            </a:r>
          </a:p>
          <a:p>
            <a:pPr lvl="2"/>
            <a:endParaRPr lang="en-US" sz="1400" dirty="0"/>
          </a:p>
          <a:p>
            <a:r>
              <a:rPr lang="en-US" sz="1800" dirty="0"/>
              <a:t>Channel blocklist</a:t>
            </a:r>
          </a:p>
          <a:p>
            <a:pPr lvl="1"/>
            <a:r>
              <a:rPr lang="en-US" sz="1400" dirty="0"/>
              <a:t>Channels in the blocklist are skipped</a:t>
            </a:r>
          </a:p>
        </p:txBody>
      </p:sp>
      <p:pic>
        <p:nvPicPr>
          <p:cNvPr id="9" name="Picture 8">
            <a:extLst>
              <a:ext uri="{FF2B5EF4-FFF2-40B4-BE49-F238E27FC236}">
                <a16:creationId xmlns:a16="http://schemas.microsoft.com/office/drawing/2014/main" id="{EB886A38-2827-0142-B333-F6A78395275C}"/>
              </a:ext>
            </a:extLst>
          </p:cNvPr>
          <p:cNvPicPr>
            <a:picLocks noChangeAspect="1"/>
          </p:cNvPicPr>
          <p:nvPr/>
        </p:nvPicPr>
        <p:blipFill>
          <a:blip r:embed="rId3"/>
          <a:stretch>
            <a:fillRect/>
          </a:stretch>
        </p:blipFill>
        <p:spPr>
          <a:xfrm>
            <a:off x="209550" y="1663542"/>
            <a:ext cx="8724900" cy="1994058"/>
          </a:xfrm>
          <a:prstGeom prst="rect">
            <a:avLst/>
          </a:prstGeom>
        </p:spPr>
      </p:pic>
    </p:spTree>
    <p:extLst>
      <p:ext uri="{BB962C8B-B14F-4D97-AF65-F5344CB8AC3E}">
        <p14:creationId xmlns:p14="http://schemas.microsoft.com/office/powerpoint/2010/main" val="4020922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362D79D0-BF9D-2344-AFDE-93DA20A748D7}"/>
              </a:ext>
            </a:extLst>
          </p:cNvPr>
          <p:cNvSpPr>
            <a:spLocks noGrp="1"/>
          </p:cNvSpPr>
          <p:nvPr>
            <p:ph type="dt" sz="half" idx="10"/>
          </p:nvPr>
        </p:nvSpPr>
        <p:spPr>
          <a:xfrm>
            <a:off x="685800" y="378281"/>
            <a:ext cx="1600200" cy="215444"/>
          </a:xfrm>
        </p:spPr>
        <p:txBody>
          <a:bodyPr/>
          <a:lstStyle/>
          <a:p>
            <a:r>
              <a:rPr lang="en-US" altLang="en-US" dirty="0"/>
              <a:t>January 2022</a:t>
            </a:r>
          </a:p>
        </p:txBody>
      </p:sp>
      <p:sp>
        <p:nvSpPr>
          <p:cNvPr id="5" name="Footer Placeholder 4">
            <a:extLst>
              <a:ext uri="{FF2B5EF4-FFF2-40B4-BE49-F238E27FC236}">
                <a16:creationId xmlns:a16="http://schemas.microsoft.com/office/drawing/2014/main" id="{C11B8DFD-04BE-5A48-A2F9-00F629F4164C}"/>
              </a:ext>
            </a:extLst>
          </p:cNvPr>
          <p:cNvSpPr>
            <a:spLocks noGrp="1"/>
          </p:cNvSpPr>
          <p:nvPr>
            <p:ph type="ftr" sz="quarter" idx="11"/>
          </p:nvPr>
        </p:nvSpPr>
        <p:spPr/>
        <p:txBody>
          <a:bodyPr/>
          <a:lstStyle/>
          <a:p>
            <a:r>
              <a:rPr lang="en-US" altLang="en-US"/>
              <a:t>Yong Liu, et. al. (Apple Inc.)</a:t>
            </a:r>
            <a:endParaRPr lang="en-US" altLang="en-US" dirty="0"/>
          </a:p>
        </p:txBody>
      </p:sp>
      <p:sp>
        <p:nvSpPr>
          <p:cNvPr id="6" name="Slide Number Placeholder 5">
            <a:extLst>
              <a:ext uri="{FF2B5EF4-FFF2-40B4-BE49-F238E27FC236}">
                <a16:creationId xmlns:a16="http://schemas.microsoft.com/office/drawing/2014/main" id="{BE401B17-38DA-DC41-AF8C-EF31798E824C}"/>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pic>
        <p:nvPicPr>
          <p:cNvPr id="3" name="Picture 2">
            <a:extLst>
              <a:ext uri="{FF2B5EF4-FFF2-40B4-BE49-F238E27FC236}">
                <a16:creationId xmlns:a16="http://schemas.microsoft.com/office/drawing/2014/main" id="{F0914381-D884-3543-B9BE-037033935A77}"/>
              </a:ext>
            </a:extLst>
          </p:cNvPr>
          <p:cNvPicPr>
            <a:picLocks noChangeAspect="1"/>
          </p:cNvPicPr>
          <p:nvPr/>
        </p:nvPicPr>
        <p:blipFill>
          <a:blip r:embed="rId2"/>
          <a:stretch>
            <a:fillRect/>
          </a:stretch>
        </p:blipFill>
        <p:spPr>
          <a:xfrm>
            <a:off x="258631" y="1854928"/>
            <a:ext cx="8626737" cy="4317272"/>
          </a:xfrm>
          <a:prstGeom prst="rect">
            <a:avLst/>
          </a:prstGeom>
        </p:spPr>
      </p:pic>
      <p:sp>
        <p:nvSpPr>
          <p:cNvPr id="11" name="Rectangle 2">
            <a:extLst>
              <a:ext uri="{FF2B5EF4-FFF2-40B4-BE49-F238E27FC236}">
                <a16:creationId xmlns:a16="http://schemas.microsoft.com/office/drawing/2014/main" id="{94D98539-4828-9741-821F-EB15F531943B}"/>
              </a:ext>
            </a:extLst>
          </p:cNvPr>
          <p:cNvSpPr>
            <a:spLocks noGrp="1" noChangeArrowheads="1"/>
          </p:cNvSpPr>
          <p:nvPr>
            <p:ph type="title"/>
          </p:nvPr>
        </p:nvSpPr>
        <p:spPr>
          <a:xfrm>
            <a:off x="685800" y="838200"/>
            <a:ext cx="7924800" cy="533400"/>
          </a:xfrm>
          <a:ln/>
        </p:spPr>
        <p:txBody>
          <a:bodyPr/>
          <a:lstStyle/>
          <a:p>
            <a:r>
              <a:rPr lang="en-US" altLang="en-US" sz="3200" dirty="0"/>
              <a:t>Protocol Design Considerations</a:t>
            </a:r>
          </a:p>
        </p:txBody>
      </p:sp>
    </p:spTree>
    <p:extLst>
      <p:ext uri="{BB962C8B-B14F-4D97-AF65-F5344CB8AC3E}">
        <p14:creationId xmlns:p14="http://schemas.microsoft.com/office/powerpoint/2010/main" val="2714869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B9461E3-9775-5341-AE7D-5BBEA6E522B3}"/>
              </a:ext>
            </a:extLst>
          </p:cNvPr>
          <p:cNvSpPr>
            <a:spLocks noGrp="1"/>
          </p:cNvSpPr>
          <p:nvPr>
            <p:ph type="dt" sz="half" idx="10"/>
          </p:nvPr>
        </p:nvSpPr>
        <p:spPr>
          <a:xfrm>
            <a:off x="685800" y="378281"/>
            <a:ext cx="1600200" cy="215444"/>
          </a:xfrm>
        </p:spPr>
        <p:txBody>
          <a:bodyPr/>
          <a:lstStyle/>
          <a:p>
            <a:r>
              <a:rPr lang="en-US" altLang="en-US" dirty="0"/>
              <a:t>January 2022</a:t>
            </a:r>
          </a:p>
        </p:txBody>
      </p:sp>
      <p:sp>
        <p:nvSpPr>
          <p:cNvPr id="6" name="Slide Number Placeholder 5">
            <a:extLst>
              <a:ext uri="{FF2B5EF4-FFF2-40B4-BE49-F238E27FC236}">
                <a16:creationId xmlns:a16="http://schemas.microsoft.com/office/drawing/2014/main" id="{8BB5A3E6-0352-E842-9030-06E853893A28}"/>
              </a:ext>
            </a:extLst>
          </p:cNvPr>
          <p:cNvSpPr>
            <a:spLocks noGrp="1"/>
          </p:cNvSpPr>
          <p:nvPr>
            <p:ph type="sldNum" sz="quarter" idx="12"/>
          </p:nvPr>
        </p:nvSpPr>
        <p:spPr/>
        <p:txBody>
          <a:bodyPr/>
          <a:lstStyle/>
          <a:p>
            <a:r>
              <a:rPr lang="en-US" altLang="en-US"/>
              <a:t>Slide </a:t>
            </a:r>
            <a:fld id="{E1E8D913-928F-7A43-9A26-D9879E0302D2}" type="slidenum">
              <a:rPr lang="en-US" altLang="en-US" smtClean="0"/>
              <a:pPr/>
              <a:t>8</a:t>
            </a:fld>
            <a:endParaRPr lang="en-US" altLang="en-US"/>
          </a:p>
        </p:txBody>
      </p:sp>
      <p:sp>
        <p:nvSpPr>
          <p:cNvPr id="4098" name="Rectangle 2">
            <a:extLst>
              <a:ext uri="{FF2B5EF4-FFF2-40B4-BE49-F238E27FC236}">
                <a16:creationId xmlns:a16="http://schemas.microsoft.com/office/drawing/2014/main" id="{46F6904E-5F83-C642-BDE6-601DF294B75D}"/>
              </a:ext>
            </a:extLst>
          </p:cNvPr>
          <p:cNvSpPr>
            <a:spLocks noGrp="1" noChangeArrowheads="1"/>
          </p:cNvSpPr>
          <p:nvPr>
            <p:ph type="title"/>
          </p:nvPr>
        </p:nvSpPr>
        <p:spPr>
          <a:xfrm>
            <a:off x="685800" y="838200"/>
            <a:ext cx="7924800" cy="533400"/>
          </a:xfrm>
          <a:ln/>
        </p:spPr>
        <p:txBody>
          <a:bodyPr/>
          <a:lstStyle/>
          <a:p>
            <a:r>
              <a:rPr lang="en-US" altLang="en-US" sz="3200" dirty="0"/>
              <a:t>Conclusions</a:t>
            </a:r>
          </a:p>
        </p:txBody>
      </p:sp>
      <p:sp>
        <p:nvSpPr>
          <p:cNvPr id="4099" name="Rectangle 3">
            <a:extLst>
              <a:ext uri="{FF2B5EF4-FFF2-40B4-BE49-F238E27FC236}">
                <a16:creationId xmlns:a16="http://schemas.microsoft.com/office/drawing/2014/main" id="{1210ED3E-A9D1-C746-8A79-DFD43B28308F}"/>
              </a:ext>
            </a:extLst>
          </p:cNvPr>
          <p:cNvSpPr>
            <a:spLocks noGrp="1" noChangeArrowheads="1"/>
          </p:cNvSpPr>
          <p:nvPr>
            <p:ph type="body" idx="1"/>
          </p:nvPr>
        </p:nvSpPr>
        <p:spPr>
          <a:xfrm>
            <a:off x="419100" y="1752600"/>
            <a:ext cx="8496300" cy="4648200"/>
          </a:xfrm>
          <a:ln/>
        </p:spPr>
        <p:txBody>
          <a:bodyPr/>
          <a:lstStyle/>
          <a:p>
            <a:pPr>
              <a:lnSpc>
                <a:spcPct val="110000"/>
              </a:lnSpc>
              <a:spcBef>
                <a:spcPts val="1500"/>
              </a:spcBef>
              <a:buFont typeface="Arial" panose="020B0604020202020204" pitchFamily="34" charset="0"/>
              <a:buChar char="•"/>
            </a:pPr>
            <a:r>
              <a:rPr lang="en-US" sz="2000" dirty="0"/>
              <a:t>NB assisted MMS UWB can provide substantial link budget gains.</a:t>
            </a:r>
          </a:p>
          <a:p>
            <a:pPr>
              <a:lnSpc>
                <a:spcPct val="110000"/>
              </a:lnSpc>
              <a:spcBef>
                <a:spcPts val="1500"/>
              </a:spcBef>
              <a:buFont typeface="Arial" panose="020B0604020202020204" pitchFamily="34" charset="0"/>
              <a:buChar char="•"/>
            </a:pPr>
            <a:r>
              <a:rPr lang="en-US" sz="2000" dirty="0"/>
              <a:t>We propose to explore the usage of UNII-3@5GHz band and channel hopping to mitigate NB channel contention and fading.</a:t>
            </a:r>
          </a:p>
          <a:p>
            <a:pPr>
              <a:lnSpc>
                <a:spcPct val="110000"/>
              </a:lnSpc>
              <a:spcBef>
                <a:spcPts val="1500"/>
              </a:spcBef>
              <a:buFont typeface="Arial" panose="020B0604020202020204" pitchFamily="34" charset="0"/>
              <a:buChar char="•"/>
            </a:pPr>
            <a:r>
              <a:rPr lang="en-US" sz="2000" dirty="0"/>
              <a:t>Some high-level protocol design considerations are presented to support an efficient and flexible NBA-MMS-UWB ranging sequence.</a:t>
            </a:r>
          </a:p>
          <a:p>
            <a:pPr>
              <a:lnSpc>
                <a:spcPct val="110000"/>
              </a:lnSpc>
              <a:spcBef>
                <a:spcPts val="1500"/>
              </a:spcBef>
              <a:buFont typeface="Arial" panose="020B0604020202020204" pitchFamily="34" charset="0"/>
              <a:buChar char="•"/>
            </a:pPr>
            <a:endParaRPr lang="en-US" sz="2000" dirty="0"/>
          </a:p>
          <a:p>
            <a:pPr lvl="1">
              <a:lnSpc>
                <a:spcPct val="110000"/>
              </a:lnSpc>
              <a:spcBef>
                <a:spcPts val="1500"/>
              </a:spcBef>
              <a:buFont typeface="Arial" panose="020B0604020202020204" pitchFamily="34" charset="0"/>
              <a:buChar char="•"/>
            </a:pPr>
            <a:endParaRPr lang="en-US" sz="1600" dirty="0"/>
          </a:p>
          <a:p>
            <a:pPr>
              <a:lnSpc>
                <a:spcPct val="110000"/>
              </a:lnSpc>
              <a:spcBef>
                <a:spcPts val="1500"/>
              </a:spcBef>
              <a:buFont typeface="Arial" panose="020B0604020202020204" pitchFamily="34" charset="0"/>
              <a:buChar char="•"/>
            </a:pPr>
            <a:endParaRPr lang="en-US" sz="2000" dirty="0"/>
          </a:p>
          <a:p>
            <a:pPr>
              <a:lnSpc>
                <a:spcPct val="110000"/>
              </a:lnSpc>
              <a:spcBef>
                <a:spcPts val="1500"/>
              </a:spcBef>
              <a:buFont typeface="Arial" panose="020B0604020202020204" pitchFamily="34" charset="0"/>
              <a:buChar char="•"/>
            </a:pPr>
            <a:endParaRPr lang="en-US" sz="2000" dirty="0"/>
          </a:p>
          <a:p>
            <a:pPr>
              <a:lnSpc>
                <a:spcPct val="110000"/>
              </a:lnSpc>
              <a:spcBef>
                <a:spcPts val="1500"/>
              </a:spcBef>
              <a:buFont typeface="Arial" panose="020B0604020202020204" pitchFamily="34" charset="0"/>
              <a:buChar char="•"/>
            </a:pPr>
            <a:endParaRPr lang="en-US" sz="2000" dirty="0"/>
          </a:p>
        </p:txBody>
      </p:sp>
      <p:sp>
        <p:nvSpPr>
          <p:cNvPr id="7" name="Footer Placeholder 4">
            <a:extLst>
              <a:ext uri="{FF2B5EF4-FFF2-40B4-BE49-F238E27FC236}">
                <a16:creationId xmlns:a16="http://schemas.microsoft.com/office/drawing/2014/main" id="{61F256C5-180B-AA42-B49A-BAA3A4D23677}"/>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4223646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F1E6D-A85D-BB4B-902E-F95CDC83F50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4D0F6F6-81D1-9D40-861C-636025EF03C4}"/>
              </a:ext>
            </a:extLst>
          </p:cNvPr>
          <p:cNvSpPr>
            <a:spLocks noGrp="1"/>
          </p:cNvSpPr>
          <p:nvPr>
            <p:ph idx="1"/>
          </p:nvPr>
        </p:nvSpPr>
        <p:spPr/>
        <p:txBody>
          <a:bodyPr/>
          <a:lstStyle/>
          <a:p>
            <a:r>
              <a:rPr lang="en-US" sz="1800" dirty="0"/>
              <a:t>15-21-0409-01-04ab-narrowband-assisted-multi-millisecond-uwb</a:t>
            </a:r>
          </a:p>
          <a:p>
            <a:r>
              <a:rPr lang="en-US" sz="1800" dirty="0"/>
              <a:t>15-21-0593-02-04ab-more-on-nba-mms</a:t>
            </a:r>
          </a:p>
          <a:p>
            <a:r>
              <a:rPr lang="en-US" sz="1800" dirty="0"/>
              <a:t>15-21-0605-00-04ab-nba-mms-uwb-mac-considerations</a:t>
            </a:r>
          </a:p>
          <a:p>
            <a:endParaRPr lang="en-US" sz="1800" dirty="0"/>
          </a:p>
        </p:txBody>
      </p:sp>
      <p:sp>
        <p:nvSpPr>
          <p:cNvPr id="4" name="Date Placeholder 3">
            <a:extLst>
              <a:ext uri="{FF2B5EF4-FFF2-40B4-BE49-F238E27FC236}">
                <a16:creationId xmlns:a16="http://schemas.microsoft.com/office/drawing/2014/main" id="{46CADBA7-0DA4-EB48-ADF0-8360A645B537}"/>
              </a:ext>
            </a:extLst>
          </p:cNvPr>
          <p:cNvSpPr>
            <a:spLocks noGrp="1"/>
          </p:cNvSpPr>
          <p:nvPr>
            <p:ph type="dt" sz="half" idx="10"/>
          </p:nvPr>
        </p:nvSpPr>
        <p:spPr>
          <a:xfrm>
            <a:off x="685800" y="378281"/>
            <a:ext cx="1600200" cy="215444"/>
          </a:xfrm>
        </p:spPr>
        <p:txBody>
          <a:bodyPr/>
          <a:lstStyle/>
          <a:p>
            <a:r>
              <a:rPr lang="en-US" altLang="en-US" dirty="0"/>
              <a:t>January 2022</a:t>
            </a:r>
          </a:p>
        </p:txBody>
      </p:sp>
      <p:sp>
        <p:nvSpPr>
          <p:cNvPr id="6" name="Slide Number Placeholder 5">
            <a:extLst>
              <a:ext uri="{FF2B5EF4-FFF2-40B4-BE49-F238E27FC236}">
                <a16:creationId xmlns:a16="http://schemas.microsoft.com/office/drawing/2014/main" id="{2FF183DD-D113-3743-A39D-4302CFB023F9}"/>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Footer Placeholder 4">
            <a:extLst>
              <a:ext uri="{FF2B5EF4-FFF2-40B4-BE49-F238E27FC236}">
                <a16:creationId xmlns:a16="http://schemas.microsoft.com/office/drawing/2014/main" id="{042660A0-4443-AA40-A6DE-93628B6F6729}"/>
              </a:ext>
            </a:extLst>
          </p:cNvPr>
          <p:cNvSpPr>
            <a:spLocks noGrp="1"/>
          </p:cNvSpPr>
          <p:nvPr>
            <p:ph type="ftr" sz="quarter" idx="11"/>
          </p:nvPr>
        </p:nvSpPr>
        <p:spPr>
          <a:xfrm>
            <a:off x="5410200" y="6475414"/>
            <a:ext cx="3124200" cy="182562"/>
          </a:xfrm>
        </p:spPr>
        <p:txBody>
          <a:bodyPr/>
          <a:lstStyle/>
          <a:p>
            <a:r>
              <a:rPr lang="en-US" altLang="en-US" dirty="0"/>
              <a:t>Yong Liu, et. al. (Apple Inc.)</a:t>
            </a:r>
          </a:p>
          <a:p>
            <a:endParaRPr lang="en-US" altLang="en-US" dirty="0"/>
          </a:p>
        </p:txBody>
      </p:sp>
    </p:spTree>
    <p:extLst>
      <p:ext uri="{BB962C8B-B14F-4D97-AF65-F5344CB8AC3E}">
        <p14:creationId xmlns:p14="http://schemas.microsoft.com/office/powerpoint/2010/main" val="387487068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3097</TotalTime>
  <Words>819</Words>
  <Application>Microsoft Macintosh PowerPoint</Application>
  <PresentationFormat>On-screen Show (4:3)</PresentationFormat>
  <Paragraphs>127</Paragraphs>
  <Slides>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Times New Roman</vt:lpstr>
      <vt:lpstr>Office Theme</vt:lpstr>
      <vt:lpstr>PowerPoint Presentation</vt:lpstr>
      <vt:lpstr>PowerPoint Presentation</vt:lpstr>
      <vt:lpstr>Contents</vt:lpstr>
      <vt:lpstr>NBA-MMS-UWB Ranging Session (Recap)</vt:lpstr>
      <vt:lpstr>NB MAC Considerations (Recap)</vt:lpstr>
      <vt:lpstr>NB Channel Hopping</vt:lpstr>
      <vt:lpstr>Protocol Design Considerations</vt:lpstr>
      <vt:lpstr>Conclusions</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Yong Liu</dc:creator>
  <cp:keywords/>
  <dc:description>&lt;doc#&gt;</dc:description>
  <cp:lastModifiedBy>Yong Liu</cp:lastModifiedBy>
  <cp:revision>212</cp:revision>
  <cp:lastPrinted>1998-02-10T13:28:06Z</cp:lastPrinted>
  <dcterms:created xsi:type="dcterms:W3CDTF">2021-07-16T20:39:58Z</dcterms:created>
  <dcterms:modified xsi:type="dcterms:W3CDTF">2022-01-24T22:12:54Z</dcterms:modified>
  <cp:category/>
</cp:coreProperties>
</file>