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318" r:id="rId2"/>
    <p:sldId id="311" r:id="rId3"/>
    <p:sldId id="334" r:id="rId4"/>
    <p:sldId id="319" r:id="rId5"/>
    <p:sldId id="335" r:id="rId6"/>
    <p:sldId id="33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P802.15-22-0078-00-6a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January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Review of joint </a:t>
            </a:r>
            <a:r>
              <a:rPr lang="en-US" sz="1600" dirty="0">
                <a:solidFill>
                  <a:schemeClr val="dk2"/>
                </a:solidFill>
                <a:latin typeface="Times New Roman"/>
                <a:ea typeface="Times New Roman"/>
                <a:cs typeface="Times New Roman"/>
                <a:sym typeface="Times New Roman"/>
              </a:rPr>
              <a:t>15.</a:t>
            </a:r>
            <a:r>
              <a:rPr lang="en-US" sz="1600" b="0" i="0" u="none" strike="noStrike" cap="none" dirty="0">
                <a:solidFill>
                  <a:schemeClr val="dk2"/>
                </a:solidFill>
                <a:latin typeface="Times New Roman"/>
                <a:ea typeface="Times New Roman"/>
                <a:cs typeface="Times New Roman"/>
                <a:sym typeface="Times New Roman"/>
              </a:rPr>
              <a:t>4ab, 15.14, 15.6a session.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25</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D04D-7DAA-4CEF-A8C8-7498229E4C47}"/>
              </a:ext>
            </a:extLst>
          </p:cNvPr>
          <p:cNvSpPr>
            <a:spLocks noGrp="1"/>
          </p:cNvSpPr>
          <p:nvPr>
            <p:ph type="title"/>
          </p:nvPr>
        </p:nvSpPr>
        <p:spPr/>
        <p:txBody>
          <a:bodyPr/>
          <a:lstStyle/>
          <a:p>
            <a:r>
              <a:rPr lang="en-US" sz="2800" dirty="0"/>
              <a:t>Ben’s presentation</a:t>
            </a:r>
            <a:br>
              <a:rPr lang="en-US" sz="2800" dirty="0"/>
            </a:br>
            <a:r>
              <a:rPr lang="en-US" sz="2800" dirty="0">
                <a:latin typeface="+mn-lt"/>
                <a:cs typeface="Times New Roman" panose="02020603050405020304" pitchFamily="18" charset="0"/>
              </a:rPr>
              <a:t>15-22-0038-01-04ab-snapshot-of-tg4ab-phy-topics</a:t>
            </a:r>
            <a:endParaRPr lang="en-US" dirty="0"/>
          </a:p>
        </p:txBody>
      </p:sp>
      <p:sp>
        <p:nvSpPr>
          <p:cNvPr id="3" name="Text Placeholder 2">
            <a:extLst>
              <a:ext uri="{FF2B5EF4-FFF2-40B4-BE49-F238E27FC236}">
                <a16:creationId xmlns:a16="http://schemas.microsoft.com/office/drawing/2014/main" id="{33285C34-F45A-4C57-B173-046938351697}"/>
              </a:ext>
            </a:extLst>
          </p:cNvPr>
          <p:cNvSpPr>
            <a:spLocks noGrp="1"/>
          </p:cNvSpPr>
          <p:nvPr>
            <p:ph type="body" idx="1"/>
          </p:nvPr>
        </p:nvSpPr>
        <p:spPr/>
        <p:txBody>
          <a:bodyPr/>
          <a:lstStyle/>
          <a:p>
            <a:pPr lvl="2"/>
            <a:r>
              <a:rPr lang="en-US" sz="1600" dirty="0">
                <a:latin typeface="+mn-lt"/>
                <a:cs typeface="Times New Roman" panose="02020603050405020304" pitchFamily="18" charset="0"/>
              </a:rPr>
              <a:t>UWB / narrow band coupling </a:t>
            </a:r>
          </a:p>
          <a:p>
            <a:pPr lvl="2"/>
            <a:r>
              <a:rPr lang="en-US" sz="1600" dirty="0">
                <a:latin typeface="+mn-lt"/>
                <a:cs typeface="Times New Roman" panose="02020603050405020304" pitchFamily="18" charset="0"/>
              </a:rPr>
              <a:t>UWB Sensing (monostatic and multi-static)</a:t>
            </a:r>
          </a:p>
          <a:p>
            <a:pPr lvl="2"/>
            <a:r>
              <a:rPr lang="en-US" sz="1600" dirty="0">
                <a:latin typeface="+mn-lt"/>
                <a:cs typeface="Times New Roman" panose="02020603050405020304" pitchFamily="18" charset="0"/>
              </a:rPr>
              <a:t>CIR estimation and feedback</a:t>
            </a:r>
          </a:p>
          <a:p>
            <a:pPr lvl="2"/>
            <a:r>
              <a:rPr lang="en-US" sz="1600" dirty="0">
                <a:latin typeface="+mn-lt"/>
                <a:cs typeface="Times New Roman" panose="02020603050405020304" pitchFamily="18" charset="0"/>
              </a:rPr>
              <a:t>Improved support for real-time data and non-ranging applications</a:t>
            </a:r>
          </a:p>
          <a:p>
            <a:pPr lvl="2"/>
            <a:r>
              <a:rPr lang="en-US" sz="1600" dirty="0">
                <a:latin typeface="+mn-lt"/>
                <a:cs typeface="Times New Roman" panose="02020603050405020304" pitchFamily="18" charset="0"/>
              </a:rPr>
              <a:t>Improving UWB link budget</a:t>
            </a:r>
          </a:p>
          <a:p>
            <a:pPr lvl="2"/>
            <a:r>
              <a:rPr lang="en-US" sz="1600" dirty="0">
                <a:latin typeface="+mn-lt"/>
                <a:cs typeface="Times New Roman" panose="02020603050405020304" pitchFamily="18" charset="0"/>
              </a:rPr>
              <a:t>Higher PHY data rates</a:t>
            </a:r>
          </a:p>
          <a:p>
            <a:pPr lvl="2"/>
            <a:r>
              <a:rPr lang="en-US" sz="1600" dirty="0">
                <a:latin typeface="+mn-lt"/>
                <a:cs typeface="Times New Roman" panose="02020603050405020304" pitchFamily="18" charset="0"/>
              </a:rPr>
              <a:t>Additional coding and modulation options</a:t>
            </a:r>
          </a:p>
          <a:p>
            <a:pPr lvl="2"/>
            <a:r>
              <a:rPr lang="en-US" sz="1600" dirty="0">
                <a:latin typeface="+mn-lt"/>
                <a:cs typeface="Times New Roman" panose="02020603050405020304" pitchFamily="18" charset="0"/>
              </a:rPr>
              <a:t>Further improvements to ranging accuracy and integrity</a:t>
            </a:r>
          </a:p>
          <a:p>
            <a:pPr lvl="2"/>
            <a:r>
              <a:rPr lang="en-US" sz="1600" dirty="0">
                <a:latin typeface="+mn-lt"/>
                <a:cs typeface="Times New Roman" panose="02020603050405020304" pitchFamily="18" charset="0"/>
              </a:rPr>
              <a:t>Ranging QoS</a:t>
            </a:r>
          </a:p>
          <a:p>
            <a:pPr lvl="2"/>
            <a:r>
              <a:rPr lang="en-US" sz="1600" dirty="0">
                <a:latin typeface="+mn-lt"/>
                <a:cs typeface="Times New Roman" panose="02020603050405020304" pitchFamily="18" charset="0"/>
              </a:rPr>
              <a:t>Even lower power operation</a:t>
            </a:r>
          </a:p>
          <a:p>
            <a:pPr lvl="2"/>
            <a:r>
              <a:rPr lang="en-US" sz="1600" dirty="0">
                <a:latin typeface="+mn-lt"/>
                <a:cs typeface="Times New Roman" panose="02020603050405020304" pitchFamily="18" charset="0"/>
              </a:rPr>
              <a:t>UWB wake-up signaling</a:t>
            </a:r>
          </a:p>
          <a:p>
            <a:pPr lvl="2"/>
            <a:r>
              <a:rPr lang="en-US" sz="1600" dirty="0">
                <a:latin typeface="+mn-lt"/>
                <a:cs typeface="Times New Roman" panose="02020603050405020304" pitchFamily="18" charset="0"/>
              </a:rPr>
              <a:t>Improved performance and coexistence</a:t>
            </a:r>
          </a:p>
          <a:p>
            <a:pPr lvl="1"/>
            <a:r>
              <a:rPr lang="en-US" sz="2000" dirty="0">
                <a:latin typeface="+mn-lt"/>
                <a:cs typeface="Times New Roman" panose="02020603050405020304" pitchFamily="18" charset="0"/>
              </a:rPr>
              <a:t>15.6a should start checking which PHY mechanisms are suitable for 6a</a:t>
            </a:r>
          </a:p>
          <a:p>
            <a:endParaRPr lang="en-US" sz="2400" dirty="0">
              <a:latin typeface="+mn-lt"/>
              <a:cs typeface="Times New Roman" panose="02020603050405020304" pitchFamily="18" charset="0"/>
            </a:endParaRPr>
          </a:p>
          <a:p>
            <a:endParaRPr lang="en-US" sz="2400" dirty="0">
              <a:latin typeface="+mn-lt"/>
              <a:cs typeface="Times New Roman" panose="02020603050405020304" pitchFamily="18" charset="0"/>
            </a:endParaRPr>
          </a:p>
        </p:txBody>
      </p:sp>
      <p:sp>
        <p:nvSpPr>
          <p:cNvPr id="4" name="Date Placeholder 3">
            <a:extLst>
              <a:ext uri="{FF2B5EF4-FFF2-40B4-BE49-F238E27FC236}">
                <a16:creationId xmlns:a16="http://schemas.microsoft.com/office/drawing/2014/main" id="{6CB65B52-723B-42D2-A637-61A231847495}"/>
              </a:ext>
            </a:extLst>
          </p:cNvPr>
          <p:cNvSpPr>
            <a:spLocks noGrp="1"/>
          </p:cNvSpPr>
          <p:nvPr>
            <p:ph type="dt" idx="10"/>
          </p:nvPr>
        </p:nvSpPr>
        <p:spPr/>
        <p:txBody>
          <a:bodyPr/>
          <a:lstStyle/>
          <a:p>
            <a:r>
              <a:rPr lang="en-US" dirty="0"/>
              <a:t>January 2022</a:t>
            </a:r>
          </a:p>
        </p:txBody>
      </p:sp>
      <p:sp>
        <p:nvSpPr>
          <p:cNvPr id="5" name="Footer Placeholder 4">
            <a:extLst>
              <a:ext uri="{FF2B5EF4-FFF2-40B4-BE49-F238E27FC236}">
                <a16:creationId xmlns:a16="http://schemas.microsoft.com/office/drawing/2014/main" id="{D6278CE2-7384-4479-A819-5DDA91812C88}"/>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0F10F1C4-A902-4CD2-9402-9CE51C2E5E9D}"/>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25263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E372-1580-4DD7-B2F3-1C2E93087838}"/>
              </a:ext>
            </a:extLst>
          </p:cNvPr>
          <p:cNvSpPr>
            <a:spLocks noGrp="1"/>
          </p:cNvSpPr>
          <p:nvPr>
            <p:ph type="title"/>
          </p:nvPr>
        </p:nvSpPr>
        <p:spPr/>
        <p:txBody>
          <a:bodyPr/>
          <a:lstStyle/>
          <a:p>
            <a:r>
              <a:rPr lang="en-US" sz="2800" dirty="0"/>
              <a:t>Carlos Aldana: 15-22-0062-01-04ab-measurement-based-ban-channel-model-for-xr-applications-part-I</a:t>
            </a:r>
          </a:p>
        </p:txBody>
      </p:sp>
      <p:sp>
        <p:nvSpPr>
          <p:cNvPr id="3" name="Text Placeholder 2">
            <a:extLst>
              <a:ext uri="{FF2B5EF4-FFF2-40B4-BE49-F238E27FC236}">
                <a16:creationId xmlns:a16="http://schemas.microsoft.com/office/drawing/2014/main" id="{2782BA25-E6C4-4DFE-8B9D-045851DA0667}"/>
              </a:ext>
            </a:extLst>
          </p:cNvPr>
          <p:cNvSpPr>
            <a:spLocks noGrp="1"/>
          </p:cNvSpPr>
          <p:nvPr>
            <p:ph type="body" idx="1"/>
          </p:nvPr>
        </p:nvSpPr>
        <p:spPr/>
        <p:txBody>
          <a:bodyPr/>
          <a:lstStyle/>
          <a:p>
            <a:r>
              <a:rPr lang="en-US" sz="2400" dirty="0">
                <a:latin typeface="+mn-lt"/>
              </a:rPr>
              <a:t>XR: virtual, augmented and mixed reality</a:t>
            </a:r>
          </a:p>
          <a:p>
            <a:r>
              <a:rPr lang="en-US" sz="2400" dirty="0">
                <a:latin typeface="+mn-lt"/>
              </a:rPr>
              <a:t>Part I: large scale fading on head and torso.</a:t>
            </a:r>
          </a:p>
          <a:p>
            <a:r>
              <a:rPr lang="en-US" sz="2400" dirty="0">
                <a:latin typeface="+mn-lt"/>
              </a:rPr>
              <a:t>Well done model extracted from measurements.</a:t>
            </a:r>
          </a:p>
          <a:p>
            <a:r>
              <a:rPr lang="en-US" sz="2400" dirty="0">
                <a:latin typeface="+mn-lt"/>
              </a:rPr>
              <a:t>It is in line with 15.6 UWB channel model </a:t>
            </a:r>
          </a:p>
          <a:p>
            <a:pPr lvl="1"/>
            <a:r>
              <a:rPr lang="en-US" sz="2000" dirty="0">
                <a:latin typeface="+mn-lt"/>
              </a:rPr>
              <a:t>Differences are the coupling antenna-body, antenna position respect to the body, antenna characteristics.  </a:t>
            </a:r>
          </a:p>
          <a:p>
            <a:endParaRPr lang="en-US" sz="2400" dirty="0">
              <a:latin typeface="+mn-lt"/>
            </a:endParaRPr>
          </a:p>
        </p:txBody>
      </p:sp>
      <p:sp>
        <p:nvSpPr>
          <p:cNvPr id="4" name="Date Placeholder 3">
            <a:extLst>
              <a:ext uri="{FF2B5EF4-FFF2-40B4-BE49-F238E27FC236}">
                <a16:creationId xmlns:a16="http://schemas.microsoft.com/office/drawing/2014/main" id="{259CB4C6-BADF-43A9-AA73-4628E555CFAD}"/>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4F27951E-68A9-4ED5-8E09-E1914CD2CE9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8120C48-4BBC-4DB2-A42E-630B5151152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27340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E4F0A-5E42-4FC9-AC64-4CDBAE520695}"/>
              </a:ext>
            </a:extLst>
          </p:cNvPr>
          <p:cNvSpPr>
            <a:spLocks noGrp="1"/>
          </p:cNvSpPr>
          <p:nvPr>
            <p:ph type="title"/>
          </p:nvPr>
        </p:nvSpPr>
        <p:spPr>
          <a:xfrm>
            <a:off x="685800" y="754062"/>
            <a:ext cx="7772400" cy="1066800"/>
          </a:xfrm>
        </p:spPr>
        <p:txBody>
          <a:bodyPr/>
          <a:lstStyle/>
          <a:p>
            <a:r>
              <a:rPr lang="en-US" sz="2800" dirty="0"/>
              <a:t>Takumi </a:t>
            </a:r>
            <a:r>
              <a:rPr lang="en-US" sz="2800" dirty="0" err="1"/>
              <a:t>san</a:t>
            </a:r>
            <a:r>
              <a:rPr lang="en-US" sz="2800" dirty="0"/>
              <a:t>: 15-22-0023-00-006a-dynamic-channel-and-environmental-modeling-scheme-for-bans</a:t>
            </a:r>
          </a:p>
        </p:txBody>
      </p:sp>
      <p:sp>
        <p:nvSpPr>
          <p:cNvPr id="3" name="Text Placeholder 2">
            <a:extLst>
              <a:ext uri="{FF2B5EF4-FFF2-40B4-BE49-F238E27FC236}">
                <a16:creationId xmlns:a16="http://schemas.microsoft.com/office/drawing/2014/main" id="{7D3AEF9C-7D2D-4455-84C5-81CCC134BD2F}"/>
              </a:ext>
            </a:extLst>
          </p:cNvPr>
          <p:cNvSpPr>
            <a:spLocks noGrp="1"/>
          </p:cNvSpPr>
          <p:nvPr>
            <p:ph type="body" idx="1"/>
          </p:nvPr>
        </p:nvSpPr>
        <p:spPr/>
        <p:txBody>
          <a:bodyPr/>
          <a:lstStyle/>
          <a:p>
            <a:r>
              <a:rPr lang="en-US" sz="2400" dirty="0">
                <a:latin typeface="+mn-lt"/>
              </a:rPr>
              <a:t>Summary of 6a channel model scenarios </a:t>
            </a:r>
          </a:p>
          <a:p>
            <a:pPr lvl="1"/>
            <a:r>
              <a:rPr lang="en-US" sz="2000" dirty="0">
                <a:latin typeface="+mn-lt"/>
              </a:rPr>
              <a:t>HBAN: reuse 15.6 channel models</a:t>
            </a:r>
          </a:p>
          <a:p>
            <a:pPr lvl="1"/>
            <a:r>
              <a:rPr lang="en-US" sz="2000" dirty="0">
                <a:latin typeface="+mn-lt"/>
              </a:rPr>
              <a:t>VBAN, HBAN &amp; VBAN  named environmental to include the effect of interference: </a:t>
            </a:r>
            <a:r>
              <a:rPr lang="en-US" sz="2000" i="1" dirty="0">
                <a:latin typeface="+mn-lt"/>
              </a:rPr>
              <a:t>channel model in progress</a:t>
            </a:r>
          </a:p>
        </p:txBody>
      </p:sp>
      <p:sp>
        <p:nvSpPr>
          <p:cNvPr id="4" name="Date Placeholder 3">
            <a:extLst>
              <a:ext uri="{FF2B5EF4-FFF2-40B4-BE49-F238E27FC236}">
                <a16:creationId xmlns:a16="http://schemas.microsoft.com/office/drawing/2014/main" id="{301F63DC-C739-42C6-A8ED-F8416AC1353D}"/>
              </a:ext>
            </a:extLst>
          </p:cNvPr>
          <p:cNvSpPr>
            <a:spLocks noGrp="1"/>
          </p:cNvSpPr>
          <p:nvPr>
            <p:ph type="dt" idx="10"/>
          </p:nvPr>
        </p:nvSpPr>
        <p:spPr/>
        <p:txBody>
          <a:bodyPr/>
          <a:lstStyle/>
          <a:p>
            <a:r>
              <a:rPr lang="en-US" dirty="0"/>
              <a:t>January 2022</a:t>
            </a:r>
          </a:p>
        </p:txBody>
      </p:sp>
      <p:sp>
        <p:nvSpPr>
          <p:cNvPr id="5" name="Footer Placeholder 4">
            <a:extLst>
              <a:ext uri="{FF2B5EF4-FFF2-40B4-BE49-F238E27FC236}">
                <a16:creationId xmlns:a16="http://schemas.microsoft.com/office/drawing/2014/main" id="{3D71DDBE-0748-4A15-A174-AAFA8DD578BE}"/>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102EAA86-DC58-41C4-BC3A-5257DC2BBA55}"/>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Tree>
    <p:extLst>
      <p:ext uri="{BB962C8B-B14F-4D97-AF65-F5344CB8AC3E}">
        <p14:creationId xmlns:p14="http://schemas.microsoft.com/office/powerpoint/2010/main" val="191134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9B5AE-101C-4788-9F23-562FD919BDC6}"/>
              </a:ext>
            </a:extLst>
          </p:cNvPr>
          <p:cNvSpPr>
            <a:spLocks noGrp="1"/>
          </p:cNvSpPr>
          <p:nvPr>
            <p:ph type="title"/>
          </p:nvPr>
        </p:nvSpPr>
        <p:spPr/>
        <p:txBody>
          <a:bodyPr/>
          <a:lstStyle/>
          <a:p>
            <a:r>
              <a:rPr lang="en-US" sz="2800" dirty="0"/>
              <a:t>Minsoo </a:t>
            </a:r>
            <a:r>
              <a:rPr lang="en-US" sz="2800" dirty="0" err="1"/>
              <a:t>san</a:t>
            </a:r>
            <a:r>
              <a:rPr lang="en-US" sz="2800" dirty="0"/>
              <a:t>: 15-22-0024-01-006a-mac-bridging-for-time-sensitive-networking</a:t>
            </a:r>
          </a:p>
        </p:txBody>
      </p:sp>
      <p:sp>
        <p:nvSpPr>
          <p:cNvPr id="3" name="Text Placeholder 2">
            <a:extLst>
              <a:ext uri="{FF2B5EF4-FFF2-40B4-BE49-F238E27FC236}">
                <a16:creationId xmlns:a16="http://schemas.microsoft.com/office/drawing/2014/main" id="{4DF0F806-41DB-49D5-A9F9-3CC5241ABF68}"/>
              </a:ext>
            </a:extLst>
          </p:cNvPr>
          <p:cNvSpPr>
            <a:spLocks noGrp="1"/>
          </p:cNvSpPr>
          <p:nvPr>
            <p:ph type="body" idx="1"/>
          </p:nvPr>
        </p:nvSpPr>
        <p:spPr/>
        <p:txBody>
          <a:bodyPr/>
          <a:lstStyle/>
          <a:p>
            <a:r>
              <a:rPr lang="en-US" sz="2400" dirty="0">
                <a:latin typeface="+mn-lt"/>
              </a:rPr>
              <a:t>Presented in a previous 6a session.</a:t>
            </a:r>
          </a:p>
          <a:p>
            <a:r>
              <a:rPr lang="en-US" sz="2400" dirty="0">
                <a:latin typeface="+mn-lt"/>
              </a:rPr>
              <a:t>Illustration of some ideas over how to incorporate 802.1 TSN concepts to 6a: interconnection to other networks, coexistence, maybe. </a:t>
            </a:r>
          </a:p>
          <a:p>
            <a:endParaRPr lang="en-US" sz="2400" dirty="0">
              <a:latin typeface="+mn-lt"/>
            </a:endParaRPr>
          </a:p>
          <a:p>
            <a:endParaRPr lang="en-US" dirty="0"/>
          </a:p>
        </p:txBody>
      </p:sp>
      <p:sp>
        <p:nvSpPr>
          <p:cNvPr id="4" name="Date Placeholder 3">
            <a:extLst>
              <a:ext uri="{FF2B5EF4-FFF2-40B4-BE49-F238E27FC236}">
                <a16:creationId xmlns:a16="http://schemas.microsoft.com/office/drawing/2014/main" id="{C4111A8F-4514-496F-AE8C-74F8067B0454}"/>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8514894B-BB3B-4574-94B2-007C1458545D}"/>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1FC498C-4F36-4852-9F12-08AFF059DA3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227024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0C852-9D97-4E91-B674-93A5EC57A112}"/>
              </a:ext>
            </a:extLst>
          </p:cNvPr>
          <p:cNvSpPr>
            <a:spLocks noGrp="1"/>
          </p:cNvSpPr>
          <p:nvPr>
            <p:ph type="title"/>
          </p:nvPr>
        </p:nvSpPr>
        <p:spPr/>
        <p:txBody>
          <a:bodyPr/>
          <a:lstStyle/>
          <a:p>
            <a:r>
              <a:rPr lang="en-US" dirty="0"/>
              <a:t>Discussion</a:t>
            </a:r>
          </a:p>
        </p:txBody>
      </p:sp>
      <p:sp>
        <p:nvSpPr>
          <p:cNvPr id="3" name="Text Placeholder 2">
            <a:extLst>
              <a:ext uri="{FF2B5EF4-FFF2-40B4-BE49-F238E27FC236}">
                <a16:creationId xmlns:a16="http://schemas.microsoft.com/office/drawing/2014/main" id="{9303594A-E082-4A66-96A5-BFCD29B07A8E}"/>
              </a:ext>
            </a:extLst>
          </p:cNvPr>
          <p:cNvSpPr>
            <a:spLocks noGrp="1"/>
          </p:cNvSpPr>
          <p:nvPr>
            <p:ph type="body" idx="1"/>
          </p:nvPr>
        </p:nvSpPr>
        <p:spPr/>
        <p:txBody>
          <a:bodyPr/>
          <a:lstStyle/>
          <a:p>
            <a:r>
              <a:rPr lang="en-US" sz="2400" dirty="0">
                <a:latin typeface="+mn-lt"/>
              </a:rPr>
              <a:t>It is clear between 4ab and 6a there is a large variety of use cases.  </a:t>
            </a:r>
          </a:p>
          <a:p>
            <a:r>
              <a:rPr lang="en-US" sz="2400" dirty="0">
                <a:latin typeface="+mn-lt"/>
              </a:rPr>
              <a:t>Having one common UWB channel model is not feasible.</a:t>
            </a:r>
          </a:p>
          <a:p>
            <a:r>
              <a:rPr lang="en-US" sz="2400">
                <a:latin typeface="+mn-lt"/>
              </a:rPr>
              <a:t>Depending on the use case or cases, the same channel model would be used for the evaluation of proposals by both TGs, related to such use case(s). </a:t>
            </a:r>
          </a:p>
          <a:p>
            <a:r>
              <a:rPr lang="en-US" sz="2400">
                <a:latin typeface="+mn-lt"/>
              </a:rPr>
              <a:t>Action </a:t>
            </a:r>
            <a:r>
              <a:rPr lang="en-US" sz="2400" dirty="0">
                <a:latin typeface="+mn-lt"/>
              </a:rPr>
              <a:t>item: check the similarity of use cases between both TGs.  </a:t>
            </a:r>
          </a:p>
          <a:p>
            <a:pPr lvl="1"/>
            <a:r>
              <a:rPr lang="en-US" sz="2000" dirty="0">
                <a:latin typeface="+mn-lt"/>
              </a:rPr>
              <a:t>6a is compiling a Use Cases document.</a:t>
            </a:r>
          </a:p>
          <a:p>
            <a:pPr lvl="1"/>
            <a:r>
              <a:rPr lang="en-US" sz="2000" dirty="0">
                <a:latin typeface="+mn-lt"/>
              </a:rPr>
              <a:t>Contact a volunteer of 4ab for use cases. </a:t>
            </a:r>
          </a:p>
        </p:txBody>
      </p:sp>
      <p:sp>
        <p:nvSpPr>
          <p:cNvPr id="4" name="Date Placeholder 3">
            <a:extLst>
              <a:ext uri="{FF2B5EF4-FFF2-40B4-BE49-F238E27FC236}">
                <a16:creationId xmlns:a16="http://schemas.microsoft.com/office/drawing/2014/main" id="{D8C04295-3D10-439F-8776-A6D2F1298D5D}"/>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0965B72B-C4D2-4007-989B-2EE4B6770A5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BC3BDBA-B9BA-4476-B947-09C994663F0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29363961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6959</TotalTime>
  <Words>618</Words>
  <Application>Microsoft Office PowerPoint</Application>
  <PresentationFormat>On-screen Show (4:3)</PresentationFormat>
  <Paragraphs>69</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Ben’s presentation 15-22-0038-01-04ab-snapshot-of-tg4ab-phy-topics</vt:lpstr>
      <vt:lpstr>Carlos Aldana: 15-22-0062-01-04ab-measurement-based-ban-channel-model-for-xr-applications-part-I</vt:lpstr>
      <vt:lpstr>Takumi san: 15-22-0023-00-006a-dynamic-channel-and-environmental-modeling-scheme-for-bans</vt:lpstr>
      <vt:lpstr>Minsoo san: 15-22-0024-01-006a-mac-bridging-for-time-sensitive-networking</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356</cp:revision>
  <dcterms:modified xsi:type="dcterms:W3CDTF">2022-01-24T16:32:14Z</dcterms:modified>
</cp:coreProperties>
</file>