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64" r:id="rId3"/>
    <p:sldId id="261" r:id="rId4"/>
    <p:sldId id="271"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65"/>
    <p:restoredTop sz="95915"/>
  </p:normalViewPr>
  <p:slideViewPr>
    <p:cSldViewPr>
      <p:cViewPr varScale="1">
        <p:scale>
          <a:sx n="114" d="100"/>
          <a:sy n="114" d="100"/>
        </p:scale>
        <p:origin x="1752"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92068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94031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36261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973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1461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76422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20315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11400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8285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17901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5851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Jan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Jan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Jan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E. Ekrem,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Jan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E. Ekrem,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Jan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E. Ekrem,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Jan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E. Ekrem,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 15-22-0074-00-04ab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Link budget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Jan 2022</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Link budget analysis for narrowband assisted multi-millisecond UWB	</a:t>
            </a:r>
          </a:p>
          <a:p>
            <a:r>
              <a:rPr lang="en-US" altLang="en-US" sz="1600" b="1" dirty="0">
                <a:solidFill>
                  <a:schemeClr val="tx2"/>
                </a:solidFill>
              </a:rPr>
              <a:t>Date Submitted: </a:t>
            </a:r>
            <a:r>
              <a:rPr lang="en-US" altLang="en-US" sz="1600" dirty="0">
                <a:solidFill>
                  <a:schemeClr val="tx2"/>
                </a:solidFill>
              </a:rPr>
              <a:t>24 January, 2022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Shang-</a:t>
            </a:r>
            <a:r>
              <a:rPr lang="en-US" altLang="en-US" sz="1600" dirty="0" err="1">
                <a:solidFill>
                  <a:schemeClr val="tx2"/>
                </a:solidFill>
              </a:rPr>
              <a:t>Te</a:t>
            </a:r>
            <a:r>
              <a:rPr lang="en-US" altLang="en-US" sz="1600" dirty="0">
                <a:solidFill>
                  <a:schemeClr val="tx2"/>
                </a:solidFill>
              </a:rPr>
              <a:t> Yang, </a:t>
            </a:r>
            <a:r>
              <a:rPr lang="en-US" altLang="en-US" sz="1600" dirty="0" err="1">
                <a:solidFill>
                  <a:schemeClr val="tx2"/>
                </a:solidFill>
              </a:rPr>
              <a:t>Ido</a:t>
            </a:r>
            <a:r>
              <a:rPr lang="en-US" altLang="en-US" sz="1600" dirty="0">
                <a:solidFill>
                  <a:schemeClr val="tx2"/>
                </a:solidFill>
              </a:rPr>
              <a:t> </a:t>
            </a:r>
            <a:r>
              <a:rPr lang="en-US" altLang="en-US" sz="1600" dirty="0" err="1">
                <a:solidFill>
                  <a:schemeClr val="tx2"/>
                </a:solidFill>
              </a:rPr>
              <a:t>Bettesh</a:t>
            </a:r>
            <a:r>
              <a:rPr lang="en-US" altLang="en-US" sz="1600" dirty="0">
                <a:solidFill>
                  <a:schemeClr val="tx2"/>
                </a:solidFill>
              </a:rPr>
              <a:t>, and Moche Cohen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ersenek@gmail.com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Link budget analysis of narrowband assisted UWB system.</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Illustrate how narrowband assisted UWB system can have improved link budget.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285750" y="499907"/>
            <a:ext cx="8305800" cy="689524"/>
          </a:xfrm>
          <a:ln/>
        </p:spPr>
        <p:txBody>
          <a:bodyPr/>
          <a:lstStyle/>
          <a:p>
            <a:r>
              <a:rPr lang="en-US" altLang="en-US" sz="2600" dirty="0"/>
              <a:t>Multi-millisecond integration</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144500" y="1138694"/>
            <a:ext cx="8854999" cy="1336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900" dirty="0"/>
              <a:t>O-QPSK provides initial timing and frequency estimate to UWB:</a:t>
            </a:r>
          </a:p>
          <a:p>
            <a:pPr lvl="1"/>
            <a:r>
              <a:rPr lang="en-US" sz="1800" dirty="0"/>
              <a:t>O-QPSK is assumed to be at -113 dBm (at its sensitivity).</a:t>
            </a:r>
          </a:p>
          <a:p>
            <a:r>
              <a:rPr lang="en-US" sz="1900" dirty="0"/>
              <a:t>UWB does freq. tracking over multi-millisecond and coherently integrates the fragments.</a:t>
            </a:r>
          </a:p>
          <a:p>
            <a:r>
              <a:rPr lang="en-US" sz="1900" dirty="0"/>
              <a:t>4 </a:t>
            </a:r>
            <a:r>
              <a:rPr lang="en-US" sz="1900" dirty="0" err="1"/>
              <a:t>ms</a:t>
            </a:r>
            <a:r>
              <a:rPr lang="en-US" sz="1900" dirty="0"/>
              <a:t> and 8 </a:t>
            </a:r>
            <a:r>
              <a:rPr lang="en-US" sz="1900" dirty="0" err="1"/>
              <a:t>ms</a:t>
            </a:r>
            <a:r>
              <a:rPr lang="en-US" sz="1900" dirty="0"/>
              <a:t> integrations provide ~6 and ~8.5 dB </a:t>
            </a:r>
            <a:r>
              <a:rPr lang="en-US" sz="1900" dirty="0" err="1"/>
              <a:t>sens.</a:t>
            </a:r>
            <a:r>
              <a:rPr lang="en-US" sz="1900" dirty="0"/>
              <a:t> improvement.</a:t>
            </a:r>
          </a:p>
          <a:p>
            <a:pPr>
              <a:lnSpc>
                <a:spcPct val="150000"/>
              </a:lnSpc>
            </a:pPr>
            <a:endParaRPr lang="en-US" sz="2000" dirty="0"/>
          </a:p>
        </p:txBody>
      </p:sp>
      <p:pic>
        <p:nvPicPr>
          <p:cNvPr id="7" name="Picture 6">
            <a:extLst>
              <a:ext uri="{FF2B5EF4-FFF2-40B4-BE49-F238E27FC236}">
                <a16:creationId xmlns:a16="http://schemas.microsoft.com/office/drawing/2014/main" id="{0BBB50FE-19C4-9240-8BE8-B2B45BF40F52}"/>
              </a:ext>
            </a:extLst>
          </p:cNvPr>
          <p:cNvPicPr>
            <a:picLocks noChangeAspect="1"/>
          </p:cNvPicPr>
          <p:nvPr/>
        </p:nvPicPr>
        <p:blipFill>
          <a:blip r:embed="rId3"/>
          <a:stretch>
            <a:fillRect/>
          </a:stretch>
        </p:blipFill>
        <p:spPr>
          <a:xfrm>
            <a:off x="182600" y="3666773"/>
            <a:ext cx="4344988" cy="1468194"/>
          </a:xfrm>
          <a:prstGeom prst="rect">
            <a:avLst/>
          </a:prstGeom>
        </p:spPr>
      </p:pic>
      <p:pic>
        <p:nvPicPr>
          <p:cNvPr id="8" name="Picture 7">
            <a:extLst>
              <a:ext uri="{FF2B5EF4-FFF2-40B4-BE49-F238E27FC236}">
                <a16:creationId xmlns:a16="http://schemas.microsoft.com/office/drawing/2014/main" id="{D28C1F16-7456-0E41-B0CB-6B41B83E0C95}"/>
              </a:ext>
            </a:extLst>
          </p:cNvPr>
          <p:cNvPicPr>
            <a:picLocks noChangeAspect="1"/>
          </p:cNvPicPr>
          <p:nvPr/>
        </p:nvPicPr>
        <p:blipFill>
          <a:blip r:embed="rId4"/>
          <a:stretch>
            <a:fillRect/>
          </a:stretch>
        </p:blipFill>
        <p:spPr>
          <a:xfrm>
            <a:off x="4344988" y="2817103"/>
            <a:ext cx="4799012" cy="3596611"/>
          </a:xfrm>
          <a:prstGeom prst="rect">
            <a:avLst/>
          </a:prstGeom>
        </p:spPr>
      </p:pic>
    </p:spTree>
    <p:extLst>
      <p:ext uri="{BB962C8B-B14F-4D97-AF65-F5344CB8AC3E}">
        <p14:creationId xmlns:p14="http://schemas.microsoft.com/office/powerpoint/2010/main" val="3332408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285750" y="499907"/>
            <a:ext cx="8305800" cy="689524"/>
          </a:xfrm>
          <a:ln/>
        </p:spPr>
        <p:txBody>
          <a:bodyPr/>
          <a:lstStyle/>
          <a:p>
            <a:r>
              <a:rPr lang="en-US" sz="2600" dirty="0"/>
              <a:t>A comparison of O-QPSK, BPRF ND and NBA-UWB…</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148450" y="1308338"/>
            <a:ext cx="8847100" cy="6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900" dirty="0"/>
              <a:t>18 dB link budget improvement with multi-millisecond integration!</a:t>
            </a:r>
          </a:p>
          <a:p>
            <a:pPr>
              <a:lnSpc>
                <a:spcPct val="150000"/>
              </a:lnSpc>
            </a:pPr>
            <a:endParaRPr lang="en-US" sz="2000" dirty="0"/>
          </a:p>
        </p:txBody>
      </p:sp>
      <p:pic>
        <p:nvPicPr>
          <p:cNvPr id="3" name="Picture 2">
            <a:extLst>
              <a:ext uri="{FF2B5EF4-FFF2-40B4-BE49-F238E27FC236}">
                <a16:creationId xmlns:a16="http://schemas.microsoft.com/office/drawing/2014/main" id="{73DAEEE1-A96F-934A-BA0C-33609DDEBE5F}"/>
              </a:ext>
            </a:extLst>
          </p:cNvPr>
          <p:cNvPicPr>
            <a:picLocks noChangeAspect="1"/>
          </p:cNvPicPr>
          <p:nvPr/>
        </p:nvPicPr>
        <p:blipFill>
          <a:blip r:embed="rId3"/>
          <a:stretch>
            <a:fillRect/>
          </a:stretch>
        </p:blipFill>
        <p:spPr>
          <a:xfrm>
            <a:off x="518994" y="1828218"/>
            <a:ext cx="8106012" cy="4169331"/>
          </a:xfrm>
          <a:prstGeom prst="rect">
            <a:avLst/>
          </a:prstGeom>
        </p:spPr>
      </p:pic>
    </p:spTree>
    <p:extLst>
      <p:ext uri="{BB962C8B-B14F-4D97-AF65-F5344CB8AC3E}">
        <p14:creationId xmlns:p14="http://schemas.microsoft.com/office/powerpoint/2010/main" val="776356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285750" y="587965"/>
            <a:ext cx="8305800" cy="689524"/>
          </a:xfrm>
          <a:ln/>
        </p:spPr>
        <p:txBody>
          <a:bodyPr/>
          <a:lstStyle/>
          <a:p>
            <a:r>
              <a:rPr lang="en-US" sz="2600" dirty="0"/>
              <a:t>Multi-millisecond integration under fading</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186550" y="1435188"/>
            <a:ext cx="8847100" cy="6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pPr>
            <a:r>
              <a:rPr lang="en-US" sz="2000" dirty="0"/>
              <a:t>Link budget improvement persists under Rayleigh fading</a:t>
            </a:r>
          </a:p>
          <a:p>
            <a:pPr>
              <a:buFont typeface="Arial" panose="020B0604020202020204" pitchFamily="34" charset="0"/>
              <a:buChar char="•"/>
            </a:pPr>
            <a:r>
              <a:rPr lang="en-US" sz="2000" dirty="0"/>
              <a:t>Spatial diversity neutralizes the fading impediment</a:t>
            </a:r>
          </a:p>
          <a:p>
            <a:pPr>
              <a:lnSpc>
                <a:spcPct val="150000"/>
              </a:lnSpc>
            </a:pPr>
            <a:endParaRPr lang="en-US" sz="2000" dirty="0"/>
          </a:p>
        </p:txBody>
      </p:sp>
      <p:pic>
        <p:nvPicPr>
          <p:cNvPr id="2" name="Picture 1">
            <a:extLst>
              <a:ext uri="{FF2B5EF4-FFF2-40B4-BE49-F238E27FC236}">
                <a16:creationId xmlns:a16="http://schemas.microsoft.com/office/drawing/2014/main" id="{7EB6D038-FDFE-E54A-AF05-D7BBD9092630}"/>
              </a:ext>
            </a:extLst>
          </p:cNvPr>
          <p:cNvPicPr>
            <a:picLocks noChangeAspect="1"/>
          </p:cNvPicPr>
          <p:nvPr/>
        </p:nvPicPr>
        <p:blipFill>
          <a:blip r:embed="rId3"/>
          <a:stretch>
            <a:fillRect/>
          </a:stretch>
        </p:blipFill>
        <p:spPr>
          <a:xfrm>
            <a:off x="-22302" y="2500325"/>
            <a:ext cx="4873654" cy="3656488"/>
          </a:xfrm>
          <a:prstGeom prst="rect">
            <a:avLst/>
          </a:prstGeom>
        </p:spPr>
      </p:pic>
      <p:pic>
        <p:nvPicPr>
          <p:cNvPr id="7" name="Picture 6">
            <a:extLst>
              <a:ext uri="{FF2B5EF4-FFF2-40B4-BE49-F238E27FC236}">
                <a16:creationId xmlns:a16="http://schemas.microsoft.com/office/drawing/2014/main" id="{5729944E-0171-8346-8F0A-EADD3888BFB8}"/>
              </a:ext>
            </a:extLst>
          </p:cNvPr>
          <p:cNvPicPr>
            <a:picLocks noChangeAspect="1"/>
          </p:cNvPicPr>
          <p:nvPr/>
        </p:nvPicPr>
        <p:blipFill>
          <a:blip r:embed="rId4"/>
          <a:stretch>
            <a:fillRect/>
          </a:stretch>
        </p:blipFill>
        <p:spPr>
          <a:xfrm>
            <a:off x="4267200" y="2241416"/>
            <a:ext cx="5215370" cy="3915397"/>
          </a:xfrm>
          <a:prstGeom prst="rect">
            <a:avLst/>
          </a:prstGeom>
        </p:spPr>
      </p:pic>
    </p:spTree>
    <p:extLst>
      <p:ext uri="{BB962C8B-B14F-4D97-AF65-F5344CB8AC3E}">
        <p14:creationId xmlns:p14="http://schemas.microsoft.com/office/powerpoint/2010/main" val="4243897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285750" y="587965"/>
            <a:ext cx="8305800" cy="689524"/>
          </a:xfrm>
          <a:ln/>
        </p:spPr>
        <p:txBody>
          <a:bodyPr/>
          <a:lstStyle/>
          <a:p>
            <a:r>
              <a:rPr lang="en-US" sz="2600" dirty="0"/>
              <a:t>Multi-millisecond integration under fading</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186550" y="1435188"/>
            <a:ext cx="8847100" cy="6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1800" dirty="0"/>
              <a:t>~17 dB link budget improvement with multi-millisecond integration under fading </a:t>
            </a:r>
          </a:p>
        </p:txBody>
      </p:sp>
      <p:pic>
        <p:nvPicPr>
          <p:cNvPr id="12" name="Picture 11">
            <a:extLst>
              <a:ext uri="{FF2B5EF4-FFF2-40B4-BE49-F238E27FC236}">
                <a16:creationId xmlns:a16="http://schemas.microsoft.com/office/drawing/2014/main" id="{F5505278-BCC0-EC4D-824F-99AE917E2BAA}"/>
              </a:ext>
            </a:extLst>
          </p:cNvPr>
          <p:cNvPicPr>
            <a:picLocks noChangeAspect="1"/>
          </p:cNvPicPr>
          <p:nvPr/>
        </p:nvPicPr>
        <p:blipFill>
          <a:blip r:embed="rId3"/>
          <a:stretch>
            <a:fillRect/>
          </a:stretch>
        </p:blipFill>
        <p:spPr>
          <a:xfrm>
            <a:off x="420688" y="2376806"/>
            <a:ext cx="7848600" cy="3780007"/>
          </a:xfrm>
          <a:prstGeom prst="rect">
            <a:avLst/>
          </a:prstGeom>
        </p:spPr>
      </p:pic>
    </p:spTree>
    <p:extLst>
      <p:ext uri="{BB962C8B-B14F-4D97-AF65-F5344CB8AC3E}">
        <p14:creationId xmlns:p14="http://schemas.microsoft.com/office/powerpoint/2010/main" val="1168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192088" y="933591"/>
            <a:ext cx="8305800" cy="689524"/>
          </a:xfrm>
          <a:ln/>
        </p:spPr>
        <p:txBody>
          <a:bodyPr/>
          <a:lstStyle/>
          <a:p>
            <a:r>
              <a:rPr lang="en-US" sz="3400" dirty="0"/>
              <a:t>Conclusions</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85750" y="1935258"/>
            <a:ext cx="8572500" cy="440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t>Narrowband assisted UWB can increase the link budget by </a:t>
            </a:r>
          </a:p>
          <a:p>
            <a:pPr lvl="1">
              <a:lnSpc>
                <a:spcPct val="150000"/>
              </a:lnSpc>
            </a:pPr>
            <a:r>
              <a:rPr lang="en-US" sz="1800" dirty="0"/>
              <a:t>offloading acquisition and data transfer to narrowband</a:t>
            </a:r>
          </a:p>
          <a:p>
            <a:pPr lvl="1">
              <a:lnSpc>
                <a:spcPct val="150000"/>
              </a:lnSpc>
            </a:pPr>
            <a:r>
              <a:rPr lang="en-US" sz="1800" dirty="0"/>
              <a:t>enabling coherent multi-millisecond integration</a:t>
            </a:r>
          </a:p>
          <a:p>
            <a:pPr>
              <a:lnSpc>
                <a:spcPct val="150000"/>
              </a:lnSpc>
            </a:pPr>
            <a:r>
              <a:rPr lang="en-US" sz="2200" dirty="0"/>
              <a:t>The former brings ~10 dB improvement and the latter can provide  beyond 17 dB improvement</a:t>
            </a:r>
          </a:p>
          <a:p>
            <a:pPr>
              <a:lnSpc>
                <a:spcPct val="150000"/>
              </a:lnSpc>
            </a:pPr>
            <a:r>
              <a:rPr lang="en-US" sz="2200" dirty="0"/>
              <a:t>O-QPSK on UNII-3 with the most stringent power regulation has enough fading margin to materialize these gains!</a:t>
            </a:r>
          </a:p>
        </p:txBody>
      </p:sp>
    </p:spTree>
    <p:extLst>
      <p:ext uri="{BB962C8B-B14F-4D97-AF65-F5344CB8AC3E}">
        <p14:creationId xmlns:p14="http://schemas.microsoft.com/office/powerpoint/2010/main" val="370380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Jan 2022</a:t>
            </a:r>
            <a:endParaRPr lang="en-US" altLang="en-US" dirty="0"/>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036700870"/>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NBA-MMS UWB: A refresher from July 2021</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3505200"/>
            <a:ext cx="8305800" cy="2895600"/>
          </a:xfrm>
          <a:ln/>
        </p:spPr>
        <p:txBody>
          <a:bodyPr/>
          <a:lstStyle/>
          <a:p>
            <a:r>
              <a:rPr lang="en-US" sz="2000" dirty="0"/>
              <a:t>A  synergistic interplay between NB and UWB: </a:t>
            </a:r>
          </a:p>
          <a:p>
            <a:pPr lvl="1"/>
            <a:r>
              <a:rPr lang="en-US" sz="1600" dirty="0"/>
              <a:t>Tight coupling between radios leading to link budget improvement</a:t>
            </a:r>
          </a:p>
          <a:p>
            <a:r>
              <a:rPr lang="en-US" sz="2000" dirty="0"/>
              <a:t>Tight coupling between NB and UWB radios:</a:t>
            </a:r>
          </a:p>
          <a:p>
            <a:pPr lvl="1"/>
            <a:r>
              <a:rPr lang="en-US" sz="1600" dirty="0"/>
              <a:t>NB will provide UWB precise timing and frequency offsets to assist in acquisition </a:t>
            </a:r>
          </a:p>
          <a:p>
            <a:pPr lvl="1"/>
            <a:r>
              <a:rPr lang="en-US" sz="1600" dirty="0"/>
              <a:t>NB will own data exchange on behalf of UWB (status signaling, etc.)</a:t>
            </a:r>
          </a:p>
          <a:p>
            <a:r>
              <a:rPr lang="en-US" sz="2000" dirty="0"/>
              <a:t>Link budget improvement:</a:t>
            </a:r>
          </a:p>
          <a:p>
            <a:pPr lvl="1"/>
            <a:r>
              <a:rPr lang="en-US" sz="1600" dirty="0"/>
              <a:t>UWB will have preamble-only packets (no SFD, no data)</a:t>
            </a:r>
          </a:p>
          <a:p>
            <a:pPr lvl="1"/>
            <a:r>
              <a:rPr lang="en-US" sz="1600" dirty="0"/>
              <a:t>There will be multiple fragments separated by 1 </a:t>
            </a:r>
            <a:r>
              <a:rPr lang="en-US" sz="1600" dirty="0" err="1"/>
              <a:t>ms</a:t>
            </a:r>
            <a:r>
              <a:rPr lang="en-US" sz="1600" dirty="0"/>
              <a:t> for further link budget boost</a:t>
            </a:r>
          </a:p>
          <a:p>
            <a:pPr>
              <a:spcBef>
                <a:spcPts val="1000"/>
              </a:spcBef>
            </a:pPr>
            <a:endParaRPr lang="en-US" sz="1600" dirty="0"/>
          </a:p>
        </p:txBody>
      </p:sp>
      <p:pic>
        <p:nvPicPr>
          <p:cNvPr id="2" name="Picture 1">
            <a:extLst>
              <a:ext uri="{FF2B5EF4-FFF2-40B4-BE49-F238E27FC236}">
                <a16:creationId xmlns:a16="http://schemas.microsoft.com/office/drawing/2014/main" id="{61400700-4F11-CD4E-AFEA-537D736FCC32}"/>
              </a:ext>
            </a:extLst>
          </p:cNvPr>
          <p:cNvPicPr>
            <a:picLocks noChangeAspect="1"/>
          </p:cNvPicPr>
          <p:nvPr/>
        </p:nvPicPr>
        <p:blipFill>
          <a:blip r:embed="rId3"/>
          <a:stretch>
            <a:fillRect/>
          </a:stretch>
        </p:blipFill>
        <p:spPr>
          <a:xfrm>
            <a:off x="533400" y="1447800"/>
            <a:ext cx="7772400" cy="1960070"/>
          </a:xfrm>
          <a:prstGeom prst="rect">
            <a:avLst/>
          </a:prstGeom>
        </p:spPr>
      </p:pic>
    </p:spTree>
    <p:extLst>
      <p:ext uri="{BB962C8B-B14F-4D97-AF65-F5344CB8AC3E}">
        <p14:creationId xmlns:p14="http://schemas.microsoft.com/office/powerpoint/2010/main" val="292481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A comparison of O-QPSK and UWB BPRF ND</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71450" y="1507915"/>
            <a:ext cx="8953500" cy="513801"/>
          </a:xfrm>
          <a:ln/>
        </p:spPr>
        <p:txBody>
          <a:bodyPr/>
          <a:lstStyle/>
          <a:p>
            <a:r>
              <a:rPr lang="en-US" sz="1800" dirty="0"/>
              <a:t>For LOS AWGN channel, the difference is ~ 25 dB </a:t>
            </a:r>
          </a:p>
        </p:txBody>
      </p:sp>
      <p:pic>
        <p:nvPicPr>
          <p:cNvPr id="15" name="Picture 14">
            <a:extLst>
              <a:ext uri="{FF2B5EF4-FFF2-40B4-BE49-F238E27FC236}">
                <a16:creationId xmlns:a16="http://schemas.microsoft.com/office/drawing/2014/main" id="{C5378CE6-7280-FF45-ABE1-9C1ED2CD1378}"/>
              </a:ext>
            </a:extLst>
          </p:cNvPr>
          <p:cNvPicPr>
            <a:picLocks noChangeAspect="1"/>
          </p:cNvPicPr>
          <p:nvPr/>
        </p:nvPicPr>
        <p:blipFill>
          <a:blip r:embed="rId3"/>
          <a:stretch>
            <a:fillRect/>
          </a:stretch>
        </p:blipFill>
        <p:spPr>
          <a:xfrm>
            <a:off x="685800" y="2138921"/>
            <a:ext cx="7620000" cy="3353873"/>
          </a:xfrm>
          <a:prstGeom prst="rect">
            <a:avLst/>
          </a:prstGeom>
        </p:spPr>
      </p:pic>
      <p:sp>
        <p:nvSpPr>
          <p:cNvPr id="21" name="Rectangle 3">
            <a:extLst>
              <a:ext uri="{FF2B5EF4-FFF2-40B4-BE49-F238E27FC236}">
                <a16:creationId xmlns:a16="http://schemas.microsoft.com/office/drawing/2014/main" id="{14E7B69D-EBB0-6347-A4B5-7C5DAA9C0BA3}"/>
              </a:ext>
            </a:extLst>
          </p:cNvPr>
          <p:cNvSpPr txBox="1">
            <a:spLocks noChangeArrowheads="1"/>
          </p:cNvSpPr>
          <p:nvPr/>
        </p:nvSpPr>
        <p:spPr bwMode="auto">
          <a:xfrm>
            <a:off x="203781" y="5727203"/>
            <a:ext cx="8953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UWB HPRF ND packet link budget is almost identical</a:t>
            </a:r>
          </a:p>
          <a:p>
            <a:r>
              <a:rPr lang="en-US" sz="1600" dirty="0"/>
              <a:t>UWB BPRF/HPRF data packet (@ 6.8 Mbps) ~ 8 dB worse link budget </a:t>
            </a:r>
          </a:p>
        </p:txBody>
      </p:sp>
    </p:spTree>
    <p:extLst>
      <p:ext uri="{BB962C8B-B14F-4D97-AF65-F5344CB8AC3E}">
        <p14:creationId xmlns:p14="http://schemas.microsoft.com/office/powerpoint/2010/main" val="21861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Tx Power Regulations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71450" y="1507915"/>
            <a:ext cx="8591550" cy="513801"/>
          </a:xfrm>
          <a:ln/>
        </p:spPr>
        <p:txBody>
          <a:bodyPr/>
          <a:lstStyle/>
          <a:p>
            <a:r>
              <a:rPr lang="en-US" sz="1800" dirty="0"/>
              <a:t>UNII-3 band is universally available except Japan</a:t>
            </a:r>
          </a:p>
        </p:txBody>
      </p:sp>
      <p:pic>
        <p:nvPicPr>
          <p:cNvPr id="3" name="Picture 2">
            <a:extLst>
              <a:ext uri="{FF2B5EF4-FFF2-40B4-BE49-F238E27FC236}">
                <a16:creationId xmlns:a16="http://schemas.microsoft.com/office/drawing/2014/main" id="{72A68089-8BF6-3748-A323-9E91E80F9DFD}"/>
              </a:ext>
            </a:extLst>
          </p:cNvPr>
          <p:cNvPicPr>
            <a:picLocks noChangeAspect="1"/>
          </p:cNvPicPr>
          <p:nvPr/>
        </p:nvPicPr>
        <p:blipFill>
          <a:blip r:embed="rId3"/>
          <a:stretch>
            <a:fillRect/>
          </a:stretch>
        </p:blipFill>
        <p:spPr>
          <a:xfrm>
            <a:off x="588145" y="2180327"/>
            <a:ext cx="7513685" cy="2910487"/>
          </a:xfrm>
          <a:prstGeom prst="rect">
            <a:avLst/>
          </a:prstGeom>
        </p:spPr>
      </p:pic>
      <p:sp>
        <p:nvSpPr>
          <p:cNvPr id="12" name="Rectangle 3">
            <a:extLst>
              <a:ext uri="{FF2B5EF4-FFF2-40B4-BE49-F238E27FC236}">
                <a16:creationId xmlns:a16="http://schemas.microsoft.com/office/drawing/2014/main" id="{325E5F6A-1933-E14E-B166-FF6493CB011D}"/>
              </a:ext>
            </a:extLst>
          </p:cNvPr>
          <p:cNvSpPr txBox="1">
            <a:spLocks noChangeArrowheads="1"/>
          </p:cNvSpPr>
          <p:nvPr/>
        </p:nvSpPr>
        <p:spPr bwMode="auto">
          <a:xfrm>
            <a:off x="314325" y="5572120"/>
            <a:ext cx="859155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UNII-5, 6, 7, 8 are also of interest depending on the regulatory process</a:t>
            </a:r>
          </a:p>
        </p:txBody>
      </p:sp>
    </p:spTree>
    <p:extLst>
      <p:ext uri="{BB962C8B-B14F-4D97-AF65-F5344CB8AC3E}">
        <p14:creationId xmlns:p14="http://schemas.microsoft.com/office/powerpoint/2010/main" val="197426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44887" y="606100"/>
            <a:ext cx="7924800" cy="526086"/>
          </a:xfrm>
          <a:ln/>
        </p:spPr>
        <p:txBody>
          <a:bodyPr/>
          <a:lstStyle/>
          <a:p>
            <a:r>
              <a:rPr lang="en-US" altLang="en-US" sz="2800" dirty="0"/>
              <a:t>Narrowband assisted UWB</a:t>
            </a:r>
          </a:p>
        </p:txBody>
      </p:sp>
      <p:sp>
        <p:nvSpPr>
          <p:cNvPr id="12" name="Rectangle 3">
            <a:extLst>
              <a:ext uri="{FF2B5EF4-FFF2-40B4-BE49-F238E27FC236}">
                <a16:creationId xmlns:a16="http://schemas.microsoft.com/office/drawing/2014/main" id="{325E5F6A-1933-E14E-B166-FF6493CB011D}"/>
              </a:ext>
            </a:extLst>
          </p:cNvPr>
          <p:cNvSpPr txBox="1">
            <a:spLocks noChangeArrowheads="1"/>
          </p:cNvSpPr>
          <p:nvPr/>
        </p:nvSpPr>
        <p:spPr bwMode="auto">
          <a:xfrm>
            <a:off x="104078" y="5702446"/>
            <a:ext cx="859155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SNR loss &lt; 0.04 dB on PRF 62.4 MHZ, 139.5 </a:t>
            </a:r>
            <a:r>
              <a:rPr lang="en-US" sz="1800" dirty="0" err="1"/>
              <a:t>usec</a:t>
            </a:r>
            <a:r>
              <a:rPr lang="en-US" sz="1800" dirty="0"/>
              <a:t> packet:</a:t>
            </a:r>
          </a:p>
          <a:p>
            <a:r>
              <a:rPr lang="en-US" sz="1800" dirty="0"/>
              <a:t>Entire preamble could be used to produce a CIR and hence for </a:t>
            </a:r>
            <a:r>
              <a:rPr lang="en-US" sz="1800" dirty="0" err="1"/>
              <a:t>ToF</a:t>
            </a:r>
            <a:r>
              <a:rPr lang="en-US" sz="1800" dirty="0"/>
              <a:t> estimation</a:t>
            </a:r>
          </a:p>
          <a:p>
            <a:endParaRPr lang="en-US" sz="1800" dirty="0"/>
          </a:p>
        </p:txBody>
      </p:sp>
      <p:pic>
        <p:nvPicPr>
          <p:cNvPr id="7" name="Picture 6">
            <a:extLst>
              <a:ext uri="{FF2B5EF4-FFF2-40B4-BE49-F238E27FC236}">
                <a16:creationId xmlns:a16="http://schemas.microsoft.com/office/drawing/2014/main" id="{3F17D16F-4A1A-7444-AAF9-F979A448AB2A}"/>
              </a:ext>
            </a:extLst>
          </p:cNvPr>
          <p:cNvPicPr>
            <a:picLocks noChangeAspect="1"/>
          </p:cNvPicPr>
          <p:nvPr/>
        </p:nvPicPr>
        <p:blipFill>
          <a:blip r:embed="rId3"/>
          <a:stretch>
            <a:fillRect/>
          </a:stretch>
        </p:blipFill>
        <p:spPr>
          <a:xfrm>
            <a:off x="76200" y="2667000"/>
            <a:ext cx="3495988" cy="1202584"/>
          </a:xfrm>
          <a:prstGeom prst="rect">
            <a:avLst/>
          </a:prstGeom>
        </p:spPr>
      </p:pic>
      <p:pic>
        <p:nvPicPr>
          <p:cNvPr id="8" name="Picture 7">
            <a:extLst>
              <a:ext uri="{FF2B5EF4-FFF2-40B4-BE49-F238E27FC236}">
                <a16:creationId xmlns:a16="http://schemas.microsoft.com/office/drawing/2014/main" id="{5AE3F78F-B19F-DA41-95C6-DAEC27295290}"/>
              </a:ext>
            </a:extLst>
          </p:cNvPr>
          <p:cNvPicPr>
            <a:picLocks noChangeAspect="1"/>
          </p:cNvPicPr>
          <p:nvPr/>
        </p:nvPicPr>
        <p:blipFill>
          <a:blip r:embed="rId4"/>
          <a:stretch>
            <a:fillRect/>
          </a:stretch>
        </p:blipFill>
        <p:spPr>
          <a:xfrm>
            <a:off x="3200400" y="1165640"/>
            <a:ext cx="6125275" cy="4595214"/>
          </a:xfrm>
          <a:prstGeom prst="rect">
            <a:avLst/>
          </a:prstGeom>
        </p:spPr>
      </p:pic>
    </p:spTree>
    <p:extLst>
      <p:ext uri="{BB962C8B-B14F-4D97-AF65-F5344CB8AC3E}">
        <p14:creationId xmlns:p14="http://schemas.microsoft.com/office/powerpoint/2010/main" val="2183130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42900" y="701186"/>
            <a:ext cx="8305800" cy="689524"/>
          </a:xfrm>
          <a:ln/>
        </p:spPr>
        <p:txBody>
          <a:bodyPr/>
          <a:lstStyle/>
          <a:p>
            <a:r>
              <a:rPr lang="en-US" altLang="en-US" sz="2600" dirty="0"/>
              <a:t>A comparison of O-QPSK, UWB BPRF ND and NBA-UWB</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2802" y="1390710"/>
            <a:ext cx="8953500" cy="513801"/>
          </a:xfrm>
          <a:ln/>
        </p:spPr>
        <p:txBody>
          <a:bodyPr/>
          <a:lstStyle/>
          <a:p>
            <a:r>
              <a:rPr lang="en-US" sz="1800" dirty="0"/>
              <a:t>Given that NBA UWB can use the entire packet for </a:t>
            </a:r>
            <a:r>
              <a:rPr lang="en-US" sz="1800" dirty="0" err="1"/>
              <a:t>ToF</a:t>
            </a:r>
            <a:r>
              <a:rPr lang="en-US" sz="1800" dirty="0"/>
              <a:t>, NBA-UWB has ~9 dB better link budget:</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For NBA-UWB, 62.4 MHz 139.5 </a:t>
            </a:r>
            <a:r>
              <a:rPr lang="en-US" sz="1800" dirty="0" err="1"/>
              <a:t>usec</a:t>
            </a:r>
            <a:r>
              <a:rPr lang="en-US" sz="1800" dirty="0"/>
              <a:t> packet is used.</a:t>
            </a:r>
          </a:p>
        </p:txBody>
      </p:sp>
      <p:pic>
        <p:nvPicPr>
          <p:cNvPr id="3" name="Picture 2">
            <a:extLst>
              <a:ext uri="{FF2B5EF4-FFF2-40B4-BE49-F238E27FC236}">
                <a16:creationId xmlns:a16="http://schemas.microsoft.com/office/drawing/2014/main" id="{ADB97AF9-8FEF-1640-8DF7-C93FA4CA6C19}"/>
              </a:ext>
            </a:extLst>
          </p:cNvPr>
          <p:cNvPicPr>
            <a:picLocks noChangeAspect="1"/>
          </p:cNvPicPr>
          <p:nvPr/>
        </p:nvPicPr>
        <p:blipFill>
          <a:blip r:embed="rId3"/>
          <a:stretch>
            <a:fillRect/>
          </a:stretch>
        </p:blipFill>
        <p:spPr>
          <a:xfrm>
            <a:off x="342900" y="2291405"/>
            <a:ext cx="8616916" cy="3247634"/>
          </a:xfrm>
          <a:prstGeom prst="rect">
            <a:avLst/>
          </a:prstGeom>
        </p:spPr>
      </p:pic>
    </p:spTree>
    <p:extLst>
      <p:ext uri="{BB962C8B-B14F-4D97-AF65-F5344CB8AC3E}">
        <p14:creationId xmlns:p14="http://schemas.microsoft.com/office/powerpoint/2010/main" val="3623943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46152" y="593725"/>
            <a:ext cx="8305800" cy="689524"/>
          </a:xfrm>
          <a:ln/>
        </p:spPr>
        <p:txBody>
          <a:bodyPr/>
          <a:lstStyle/>
          <a:p>
            <a:r>
              <a:rPr lang="en-US" altLang="en-US" sz="2600" dirty="0"/>
              <a:t>How about fading?</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2802" y="1280057"/>
            <a:ext cx="8572500" cy="4509203"/>
          </a:xfrm>
          <a:ln/>
        </p:spPr>
        <p:txBody>
          <a:bodyPr/>
          <a:lstStyle/>
          <a:p>
            <a:pPr>
              <a:lnSpc>
                <a:spcPct val="150000"/>
              </a:lnSpc>
            </a:pPr>
            <a:r>
              <a:rPr lang="en-US" sz="2000" dirty="0"/>
              <a:t>“</a:t>
            </a:r>
            <a:r>
              <a:rPr lang="en-US" sz="2000" dirty="0" err="1"/>
              <a:t>TGn</a:t>
            </a:r>
            <a:r>
              <a:rPr lang="en-US" sz="2000" dirty="0"/>
              <a:t> Channel Models”, IEEE 802.11-03/940r4, </a:t>
            </a:r>
            <a:r>
              <a:rPr lang="en-GB" sz="2000" dirty="0" err="1"/>
              <a:t>Vinko</a:t>
            </a:r>
            <a:r>
              <a:rPr lang="en-GB" sz="2000" dirty="0"/>
              <a:t> Erceg et. al. has channel model suggestions for 5 GHz band where UNII-3 is located.</a:t>
            </a:r>
          </a:p>
          <a:p>
            <a:pPr>
              <a:lnSpc>
                <a:spcPct val="150000"/>
              </a:lnSpc>
            </a:pPr>
            <a:r>
              <a:rPr lang="en-GB" sz="2000" dirty="0"/>
              <a:t>These are used for </a:t>
            </a:r>
            <a:r>
              <a:rPr lang="en-GB" sz="2000" dirty="0" err="1"/>
              <a:t>WiFi</a:t>
            </a:r>
            <a:r>
              <a:rPr lang="en-GB" sz="2000" dirty="0"/>
              <a:t> performance characterization. </a:t>
            </a:r>
          </a:p>
          <a:p>
            <a:pPr lvl="1">
              <a:lnSpc>
                <a:spcPct val="150000"/>
              </a:lnSpc>
            </a:pPr>
            <a:r>
              <a:rPr lang="en-US" sz="1800" i="1" dirty="0"/>
              <a:t>Model A (optional, should not be used for system performance comparisons), flat fading model with 0 ns rms delay spread (one tap at 0 ns delay model). This model can be used for stressing system performance, occurs small percentage of time (locations). </a:t>
            </a:r>
          </a:p>
          <a:p>
            <a:pPr marL="457200" lvl="1" indent="0">
              <a:lnSpc>
                <a:spcPct val="150000"/>
              </a:lnSpc>
              <a:buNone/>
            </a:pPr>
            <a:endParaRPr lang="en-US" sz="1800" i="1" dirty="0"/>
          </a:p>
          <a:p>
            <a:pPr marL="0" indent="0">
              <a:buNone/>
            </a:pPr>
            <a:r>
              <a:rPr lang="en-US" sz="2000" dirty="0"/>
              <a:t>==&gt; Let’s use single tap Rayleigh fading as the worst case scenario.</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spTree>
    <p:extLst>
      <p:ext uri="{BB962C8B-B14F-4D97-AF65-F5344CB8AC3E}">
        <p14:creationId xmlns:p14="http://schemas.microsoft.com/office/powerpoint/2010/main" val="2703031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Jan 2022</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285750" y="550643"/>
            <a:ext cx="8305800" cy="689524"/>
          </a:xfrm>
          <a:ln/>
        </p:spPr>
        <p:txBody>
          <a:bodyPr/>
          <a:lstStyle/>
          <a:p>
            <a:r>
              <a:rPr lang="en-US" altLang="en-US" sz="2600" dirty="0"/>
              <a:t>Worst case fading performance</a:t>
            </a:r>
          </a:p>
        </p:txBody>
      </p:sp>
      <p:sp>
        <p:nvSpPr>
          <p:cNvPr id="9" name="Rectangle 3">
            <a:extLst>
              <a:ext uri="{FF2B5EF4-FFF2-40B4-BE49-F238E27FC236}">
                <a16:creationId xmlns:a16="http://schemas.microsoft.com/office/drawing/2014/main" id="{FCAA6383-6EE2-5947-8B45-474C1D8C88D9}"/>
              </a:ext>
            </a:extLst>
          </p:cNvPr>
          <p:cNvSpPr txBox="1">
            <a:spLocks noChangeArrowheads="1"/>
          </p:cNvSpPr>
          <p:nvPr/>
        </p:nvSpPr>
        <p:spPr bwMode="auto">
          <a:xfrm>
            <a:off x="285750" y="5899913"/>
            <a:ext cx="8572500" cy="513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p:txBody>
      </p:sp>
      <p:pic>
        <p:nvPicPr>
          <p:cNvPr id="3" name="Picture 2">
            <a:extLst>
              <a:ext uri="{FF2B5EF4-FFF2-40B4-BE49-F238E27FC236}">
                <a16:creationId xmlns:a16="http://schemas.microsoft.com/office/drawing/2014/main" id="{B15AEC1F-4339-1144-A0A2-18067F2E772A}"/>
              </a:ext>
            </a:extLst>
          </p:cNvPr>
          <p:cNvPicPr>
            <a:picLocks noChangeAspect="1"/>
          </p:cNvPicPr>
          <p:nvPr/>
        </p:nvPicPr>
        <p:blipFill>
          <a:blip r:embed="rId3"/>
          <a:stretch>
            <a:fillRect/>
          </a:stretch>
        </p:blipFill>
        <p:spPr>
          <a:xfrm>
            <a:off x="4218956" y="2616724"/>
            <a:ext cx="5080000" cy="3810000"/>
          </a:xfrm>
          <a:prstGeom prst="rect">
            <a:avLst/>
          </a:prstGeom>
        </p:spPr>
      </p:pic>
      <p:pic>
        <p:nvPicPr>
          <p:cNvPr id="13" name="Picture 12">
            <a:extLst>
              <a:ext uri="{FF2B5EF4-FFF2-40B4-BE49-F238E27FC236}">
                <a16:creationId xmlns:a16="http://schemas.microsoft.com/office/drawing/2014/main" id="{BF5399BB-B59D-F241-A421-95C600600FF6}"/>
              </a:ext>
            </a:extLst>
          </p:cNvPr>
          <p:cNvPicPr>
            <a:picLocks noChangeAspect="1"/>
          </p:cNvPicPr>
          <p:nvPr/>
        </p:nvPicPr>
        <p:blipFill>
          <a:blip r:embed="rId4"/>
          <a:stretch>
            <a:fillRect/>
          </a:stretch>
        </p:blipFill>
        <p:spPr>
          <a:xfrm>
            <a:off x="166107" y="3909609"/>
            <a:ext cx="4052849" cy="1499516"/>
          </a:xfrm>
          <a:prstGeom prst="rect">
            <a:avLst/>
          </a:prstGeom>
        </p:spPr>
      </p:pic>
      <p:sp>
        <p:nvSpPr>
          <p:cNvPr id="24" name="Rectangle 3">
            <a:extLst>
              <a:ext uri="{FF2B5EF4-FFF2-40B4-BE49-F238E27FC236}">
                <a16:creationId xmlns:a16="http://schemas.microsoft.com/office/drawing/2014/main" id="{BE26A87D-4F0A-BD42-9FEA-333B8E0AD059}"/>
              </a:ext>
            </a:extLst>
          </p:cNvPr>
          <p:cNvSpPr txBox="1">
            <a:spLocks noChangeArrowheads="1"/>
          </p:cNvSpPr>
          <p:nvPr/>
        </p:nvSpPr>
        <p:spPr bwMode="auto">
          <a:xfrm>
            <a:off x="212801" y="1280057"/>
            <a:ext cx="8645449" cy="1336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O-QPSK has ~15 dB margin for fading that is sufficient for an ~1 % outage probability</a:t>
            </a:r>
          </a:p>
          <a:p>
            <a:r>
              <a:rPr lang="en-US" sz="2000" dirty="0"/>
              <a:t>Even in the presence of fading, NBA-MMS link budget is 9 dB better than BPRF-ND!</a:t>
            </a:r>
          </a:p>
          <a:p>
            <a:pPr>
              <a:lnSpc>
                <a:spcPct val="150000"/>
              </a:lnSpc>
            </a:pPr>
            <a:endParaRPr lang="en-US" sz="2000" dirty="0"/>
          </a:p>
        </p:txBody>
      </p:sp>
    </p:spTree>
    <p:extLst>
      <p:ext uri="{BB962C8B-B14F-4D97-AF65-F5344CB8AC3E}">
        <p14:creationId xmlns:p14="http://schemas.microsoft.com/office/powerpoint/2010/main" val="18382554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10186</TotalTime>
  <Words>1346</Words>
  <Application>Microsoft Macintosh PowerPoint</Application>
  <PresentationFormat>On-screen Show (4:3)</PresentationFormat>
  <Paragraphs>181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NBA-MMS UWB: A refresher from July 2021</vt:lpstr>
      <vt:lpstr>A comparison of O-QPSK and UWB BPRF ND</vt:lpstr>
      <vt:lpstr>Tx Power Regulations</vt:lpstr>
      <vt:lpstr>Narrowband assisted UWB</vt:lpstr>
      <vt:lpstr>A comparison of O-QPSK, UWB BPRF ND and NBA-UWB</vt:lpstr>
      <vt:lpstr>How about fading?</vt:lpstr>
      <vt:lpstr>Worst case fading performance</vt:lpstr>
      <vt:lpstr>Multi-millisecond integration</vt:lpstr>
      <vt:lpstr>A comparison of O-QPSK, BPRF ND and NBA-UWB…</vt:lpstr>
      <vt:lpstr>Multi-millisecond integration under fading</vt:lpstr>
      <vt:lpstr>Multi-millisecond integration under fading</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313</cp:revision>
  <cp:lastPrinted>1998-02-10T13:28:06Z</cp:lastPrinted>
  <dcterms:created xsi:type="dcterms:W3CDTF">2021-07-16T20:39:58Z</dcterms:created>
  <dcterms:modified xsi:type="dcterms:W3CDTF">2022-01-23T21:26:55Z</dcterms:modified>
</cp:coreProperties>
</file>