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1"/>
  </p:sldMasterIdLst>
  <p:notesMasterIdLst>
    <p:notesMasterId r:id="rId14"/>
  </p:notesMasterIdLst>
  <p:handoutMasterIdLst>
    <p:handoutMasterId r:id="rId15"/>
  </p:handoutMasterIdLst>
  <p:sldIdLst>
    <p:sldId id="287" r:id="rId2"/>
    <p:sldId id="480" r:id="rId3"/>
    <p:sldId id="596" r:id="rId4"/>
    <p:sldId id="606" r:id="rId5"/>
    <p:sldId id="598" r:id="rId6"/>
    <p:sldId id="599" r:id="rId7"/>
    <p:sldId id="600" r:id="rId8"/>
    <p:sldId id="601" r:id="rId9"/>
    <p:sldId id="602" r:id="rId10"/>
    <p:sldId id="603" r:id="rId11"/>
    <p:sldId id="605" r:id="rId12"/>
    <p:sldId id="607" r:id="rId13"/>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CC9900"/>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E12D78-88B6-46C8-977A-8DB58D5ABC55}" v="46" dt="2021-11-16T21:15:07.3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39" autoAdjust="0"/>
    <p:restoredTop sz="87428" autoAdjust="0"/>
  </p:normalViewPr>
  <p:slideViewPr>
    <p:cSldViewPr>
      <p:cViewPr varScale="1">
        <p:scale>
          <a:sx n="98" d="100"/>
          <a:sy n="98" d="100"/>
        </p:scale>
        <p:origin x="2070"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79" d="100"/>
          <a:sy n="79" d="100"/>
        </p:scale>
        <p:origin x="393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9"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11D84B6F-8766-4667-BD8B-9099CBFD0161}"/>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xmlns="" id="{14BBB1D5-380E-4F92-8ACD-5DA4B8BA82F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B364C99F-B5D5-4C67-92DA-0957628DB9FF}" type="datetimeFigureOut">
              <a:rPr lang="en-US" smtClean="0"/>
              <a:t>3/14/2022</a:t>
            </a:fld>
            <a:endParaRPr lang="en-US" dirty="0"/>
          </a:p>
        </p:txBody>
      </p:sp>
      <p:sp>
        <p:nvSpPr>
          <p:cNvPr id="4" name="Footer Placeholder 3">
            <a:extLst>
              <a:ext uri="{FF2B5EF4-FFF2-40B4-BE49-F238E27FC236}">
                <a16:creationId xmlns:a16="http://schemas.microsoft.com/office/drawing/2014/main" xmlns="" id="{02D07724-8B67-4AAB-9F76-25B4D58049A5}"/>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xmlns="" id="{4CB2FCF8-C17D-43CD-B51B-39A016952A88}"/>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80A5B33A-9EB0-432D-9764-B8B306DAF2AA}" type="slidenum">
              <a:rPr lang="en-US" smtClean="0"/>
              <a:t>‹#›</a:t>
            </a:fld>
            <a:endParaRPr lang="en-US" dirty="0"/>
          </a:p>
        </p:txBody>
      </p:sp>
    </p:spTree>
    <p:extLst>
      <p:ext uri="{BB962C8B-B14F-4D97-AF65-F5344CB8AC3E}">
        <p14:creationId xmlns:p14="http://schemas.microsoft.com/office/powerpoint/2010/main" val="40906799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xmlns=""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xmlns=""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xmlns=""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xmlns=""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xmlns=""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xmlns=""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xmlns=""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07/12/10</a:t>
            </a:r>
          </a:p>
        </p:txBody>
      </p:sp>
      <p:sp>
        <p:nvSpPr>
          <p:cNvPr id="3081" name="Rectangle 8">
            <a:extLst>
              <a:ext uri="{FF2B5EF4-FFF2-40B4-BE49-F238E27FC236}">
                <a16:creationId xmlns:a16="http://schemas.microsoft.com/office/drawing/2014/main" xmlns=""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xmlns=""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xmlns=""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xmlns=""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xmlns=""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xmlns=""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xmlns=""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3745473837"/>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xmlns=""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xmlns=""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xmlns=""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xmlns=""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xmlns=""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xmlns=""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5086074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11</a:t>
            </a:fld>
            <a:endParaRPr lang="en-US" altLang="en-US" dirty="0"/>
          </a:p>
        </p:txBody>
      </p:sp>
    </p:spTree>
    <p:extLst>
      <p:ext uri="{BB962C8B-B14F-4D97-AF65-F5344CB8AC3E}">
        <p14:creationId xmlns:p14="http://schemas.microsoft.com/office/powerpoint/2010/main" val="23565218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3</a:t>
            </a:fld>
            <a:endParaRPr lang="en-US" altLang="en-US" dirty="0"/>
          </a:p>
        </p:txBody>
      </p:sp>
    </p:spTree>
    <p:extLst>
      <p:ext uri="{BB962C8B-B14F-4D97-AF65-F5344CB8AC3E}">
        <p14:creationId xmlns:p14="http://schemas.microsoft.com/office/powerpoint/2010/main" val="27190242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4</a:t>
            </a:fld>
            <a:endParaRPr lang="en-US" altLang="en-US" dirty="0"/>
          </a:p>
        </p:txBody>
      </p:sp>
    </p:spTree>
    <p:extLst>
      <p:ext uri="{BB962C8B-B14F-4D97-AF65-F5344CB8AC3E}">
        <p14:creationId xmlns:p14="http://schemas.microsoft.com/office/powerpoint/2010/main" val="11421848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5</a:t>
            </a:fld>
            <a:endParaRPr lang="en-US" altLang="en-US" dirty="0"/>
          </a:p>
        </p:txBody>
      </p:sp>
    </p:spTree>
    <p:extLst>
      <p:ext uri="{BB962C8B-B14F-4D97-AF65-F5344CB8AC3E}">
        <p14:creationId xmlns:p14="http://schemas.microsoft.com/office/powerpoint/2010/main" val="28431965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dirty="0"/>
              <a:t>doc.: IEEE 802.15-&lt;doc#&gt;</a:t>
            </a:r>
          </a:p>
        </p:txBody>
      </p:sp>
      <p:sp>
        <p:nvSpPr>
          <p:cNvPr id="5" name="Rectangle 3"/>
          <p:cNvSpPr>
            <a:spLocks noGrp="1" noChangeArrowheads="1"/>
          </p:cNvSpPr>
          <p:nvPr>
            <p:ph type="dt" idx="1"/>
          </p:nvPr>
        </p:nvSpPr>
        <p:spPr>
          <a:ln/>
        </p:spPr>
        <p:txBody>
          <a:bodyPr/>
          <a:lstStyle/>
          <a:p>
            <a:r>
              <a:rPr lang="en-US" altLang="en-US" dirty="0"/>
              <a:t>&lt;month year&gt;</a:t>
            </a:r>
          </a:p>
        </p:txBody>
      </p:sp>
      <p:sp>
        <p:nvSpPr>
          <p:cNvPr id="6" name="Rectangle 6"/>
          <p:cNvSpPr>
            <a:spLocks noGrp="1" noChangeArrowheads="1"/>
          </p:cNvSpPr>
          <p:nvPr>
            <p:ph type="ftr" sz="quarter" idx="4"/>
          </p:nvPr>
        </p:nvSpPr>
        <p:spPr>
          <a:ln/>
        </p:spPr>
        <p:txBody>
          <a:bodyPr/>
          <a:lstStyle/>
          <a:p>
            <a:pPr lvl="4"/>
            <a:r>
              <a:rPr lang="en-US" altLang="en-US" dirty="0"/>
              <a:t>&lt;author&gt;, &lt;company&gt;</a:t>
            </a:r>
          </a:p>
        </p:txBody>
      </p:sp>
      <p:sp>
        <p:nvSpPr>
          <p:cNvPr id="7" name="Rectangle 7"/>
          <p:cNvSpPr>
            <a:spLocks noGrp="1" noChangeArrowheads="1"/>
          </p:cNvSpPr>
          <p:nvPr>
            <p:ph type="sldNum" sz="quarter" idx="5"/>
          </p:nvPr>
        </p:nvSpPr>
        <p:spPr>
          <a:ln/>
        </p:spPr>
        <p:txBody>
          <a:bodyPr/>
          <a:lstStyle/>
          <a:p>
            <a:r>
              <a:rPr lang="en-US" altLang="en-US" dirty="0"/>
              <a:t>Page </a:t>
            </a:r>
            <a:fld id="{9B773C6E-6DE4-4819-A5CE-E0AC5510890C}" type="slidenum">
              <a:rPr lang="en-US" altLang="en-US"/>
              <a:pPr/>
              <a:t>6</a:t>
            </a:fld>
            <a:endParaRPr lang="en-US" altLang="en-US" dirty="0"/>
          </a:p>
        </p:txBody>
      </p:sp>
      <p:sp>
        <p:nvSpPr>
          <p:cNvPr id="24578" name="Rectangle 2"/>
          <p:cNvSpPr>
            <a:spLocks noGrp="1" noRot="1" noChangeAspect="1" noChangeArrowheads="1" noTextEdit="1"/>
          </p:cNvSpPr>
          <p:nvPr>
            <p:ph type="sldImg"/>
          </p:nvPr>
        </p:nvSpPr>
        <p:spPr>
          <a:xfrm>
            <a:off x="1154113" y="701675"/>
            <a:ext cx="4625975" cy="3468688"/>
          </a:xfrm>
          <a:ln/>
        </p:spPr>
      </p:sp>
      <mc:AlternateContent xmlns:mc="http://schemas.openxmlformats.org/markup-compatibility/2006" xmlns:a14="http://schemas.microsoft.com/office/drawing/2010/main">
        <mc:Choice Requires="a14">
          <p:sp>
            <p:nvSpPr>
              <p:cNvPr id="24579" name="Rectangle 3"/>
              <p:cNvSpPr>
                <a:spLocks noGrp="1" noChangeArrowheads="1"/>
              </p:cNvSpPr>
              <p:nvPr>
                <p:ph type="body" idx="1"/>
              </p:nvPr>
            </p:nvSpPr>
            <p:spPr/>
            <p:txBody>
              <a:bodyPr/>
              <a:lstStyle/>
              <a:p>
                <a:endParaRPr lang="en-US" altLang="en-US" dirty="0"/>
              </a:p>
            </p:txBody>
          </p:sp>
        </mc:Choice>
        <mc:Fallback xmlns="">
          <p:sp>
            <p:nvSpPr>
              <p:cNvPr id="24579" name="Rectangle 3"/>
              <p:cNvSpPr>
                <a:spLocks noGrp="1" noChangeArrowheads="1"/>
              </p:cNvSpPr>
              <p:nvPr>
                <p:ph type="body" idx="1"/>
              </p:nvPr>
            </p:nvSpPr>
            <p:spPr/>
            <p:txBody>
              <a:bodyPr/>
              <a:lstStyle/>
              <a:p>
                <a:r>
                  <a:rPr lang="en-US" altLang="en-US" dirty="0" smtClean="0"/>
                  <a:t>A natural</a:t>
                </a:r>
                <a:r>
                  <a:rPr lang="en-US" altLang="en-US" baseline="0" dirty="0" smtClean="0"/>
                  <a:t> thinking is to extend the definition of FoM to support the characterization of the trustworthiness of the ranging result. To realize this, the ranging protocol should support integrity check (or attack detection) functionality. If this is supported, you can do integrity check first to produce an integrity score. Different approaches might be used to realize this. Here, we only present an example which I have just shown in my previous presentation. In this example, integrity check is realized using a correlation-based method, and the obtained integrity score z satisfies </a:t>
                </a:r>
                <a:r>
                  <a:rPr lang="en-US" altLang="zh-CN" sz="1200" i="0" smtClean="0">
                    <a:latin typeface="Cambria Math" panose="02040503050406030204" pitchFamily="18" charset="0"/>
                  </a:rPr>
                  <a:t>−</a:t>
                </a:r>
                <a:r>
                  <a:rPr lang="en-US" altLang="zh-CN" sz="1200" i="0">
                    <a:latin typeface="Cambria Math" panose="02040503050406030204" pitchFamily="18" charset="0"/>
                  </a:rPr>
                  <a:t>x≤z≤</a:t>
                </a:r>
                <a:r>
                  <a:rPr lang="en-US" altLang="zh-CN" sz="1200" b="0" i="0" smtClean="0">
                    <a:latin typeface="Cambria Math" panose="02040503050406030204" pitchFamily="18" charset="0"/>
                  </a:rPr>
                  <a:t>x</a:t>
                </a:r>
                <a:r>
                  <a:rPr lang="en-US" altLang="en-US" dirty="0" smtClean="0"/>
                  <a:t>.</a:t>
                </a:r>
                <a:endParaRPr lang="en-US" altLang="en-US" dirty="0"/>
              </a:p>
            </p:txBody>
          </p:sp>
        </mc:Fallback>
      </mc:AlternateContent>
    </p:spTree>
    <p:extLst>
      <p:ext uri="{BB962C8B-B14F-4D97-AF65-F5344CB8AC3E}">
        <p14:creationId xmlns:p14="http://schemas.microsoft.com/office/powerpoint/2010/main" val="29849094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dirty="0"/>
              <a:t>doc.: IEEE 802.15-&lt;doc#&gt;</a:t>
            </a:r>
          </a:p>
        </p:txBody>
      </p:sp>
      <p:sp>
        <p:nvSpPr>
          <p:cNvPr id="5" name="Rectangle 3"/>
          <p:cNvSpPr>
            <a:spLocks noGrp="1" noChangeArrowheads="1"/>
          </p:cNvSpPr>
          <p:nvPr>
            <p:ph type="dt" idx="1"/>
          </p:nvPr>
        </p:nvSpPr>
        <p:spPr>
          <a:ln/>
        </p:spPr>
        <p:txBody>
          <a:bodyPr/>
          <a:lstStyle/>
          <a:p>
            <a:r>
              <a:rPr lang="en-US" altLang="en-US" dirty="0"/>
              <a:t>&lt;month year&gt;</a:t>
            </a:r>
          </a:p>
        </p:txBody>
      </p:sp>
      <p:sp>
        <p:nvSpPr>
          <p:cNvPr id="6" name="Rectangle 6"/>
          <p:cNvSpPr>
            <a:spLocks noGrp="1" noChangeArrowheads="1"/>
          </p:cNvSpPr>
          <p:nvPr>
            <p:ph type="ftr" sz="quarter" idx="4"/>
          </p:nvPr>
        </p:nvSpPr>
        <p:spPr>
          <a:ln/>
        </p:spPr>
        <p:txBody>
          <a:bodyPr/>
          <a:lstStyle/>
          <a:p>
            <a:pPr lvl="4"/>
            <a:r>
              <a:rPr lang="en-US" altLang="en-US" dirty="0"/>
              <a:t>&lt;author&gt;, &lt;company&gt;</a:t>
            </a:r>
          </a:p>
        </p:txBody>
      </p:sp>
      <p:sp>
        <p:nvSpPr>
          <p:cNvPr id="7" name="Rectangle 7"/>
          <p:cNvSpPr>
            <a:spLocks noGrp="1" noChangeArrowheads="1"/>
          </p:cNvSpPr>
          <p:nvPr>
            <p:ph type="sldNum" sz="quarter" idx="5"/>
          </p:nvPr>
        </p:nvSpPr>
        <p:spPr>
          <a:ln/>
        </p:spPr>
        <p:txBody>
          <a:bodyPr/>
          <a:lstStyle/>
          <a:p>
            <a:r>
              <a:rPr lang="en-US" altLang="en-US" dirty="0"/>
              <a:t>Page </a:t>
            </a:r>
            <a:fld id="{9B773C6E-6DE4-4819-A5CE-E0AC5510890C}" type="slidenum">
              <a:rPr lang="en-US" altLang="en-US"/>
              <a:pPr/>
              <a:t>7</a:t>
            </a:fld>
            <a:endParaRPr lang="en-US" altLang="en-US"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baseline="0" dirty="0"/>
          </a:p>
        </p:txBody>
      </p:sp>
    </p:spTree>
    <p:extLst>
      <p:ext uri="{BB962C8B-B14F-4D97-AF65-F5344CB8AC3E}">
        <p14:creationId xmlns:p14="http://schemas.microsoft.com/office/powerpoint/2010/main" val="13726944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dirty="0"/>
              <a:t>doc.: IEEE 802.15-&lt;doc#&gt;</a:t>
            </a:r>
          </a:p>
        </p:txBody>
      </p:sp>
      <p:sp>
        <p:nvSpPr>
          <p:cNvPr id="5" name="Rectangle 3"/>
          <p:cNvSpPr>
            <a:spLocks noGrp="1" noChangeArrowheads="1"/>
          </p:cNvSpPr>
          <p:nvPr>
            <p:ph type="dt" idx="1"/>
          </p:nvPr>
        </p:nvSpPr>
        <p:spPr>
          <a:ln/>
        </p:spPr>
        <p:txBody>
          <a:bodyPr/>
          <a:lstStyle/>
          <a:p>
            <a:r>
              <a:rPr lang="en-US" altLang="en-US" dirty="0"/>
              <a:t>&lt;month year&gt;</a:t>
            </a:r>
          </a:p>
        </p:txBody>
      </p:sp>
      <p:sp>
        <p:nvSpPr>
          <p:cNvPr id="6" name="Rectangle 6"/>
          <p:cNvSpPr>
            <a:spLocks noGrp="1" noChangeArrowheads="1"/>
          </p:cNvSpPr>
          <p:nvPr>
            <p:ph type="ftr" sz="quarter" idx="4"/>
          </p:nvPr>
        </p:nvSpPr>
        <p:spPr>
          <a:ln/>
        </p:spPr>
        <p:txBody>
          <a:bodyPr/>
          <a:lstStyle/>
          <a:p>
            <a:pPr lvl="4"/>
            <a:r>
              <a:rPr lang="en-US" altLang="en-US" dirty="0"/>
              <a:t>&lt;author&gt;, &lt;company&gt;</a:t>
            </a:r>
          </a:p>
        </p:txBody>
      </p:sp>
      <p:sp>
        <p:nvSpPr>
          <p:cNvPr id="7" name="Rectangle 7"/>
          <p:cNvSpPr>
            <a:spLocks noGrp="1" noChangeArrowheads="1"/>
          </p:cNvSpPr>
          <p:nvPr>
            <p:ph type="sldNum" sz="quarter" idx="5"/>
          </p:nvPr>
        </p:nvSpPr>
        <p:spPr>
          <a:ln/>
        </p:spPr>
        <p:txBody>
          <a:bodyPr/>
          <a:lstStyle/>
          <a:p>
            <a:r>
              <a:rPr lang="en-US" altLang="en-US" dirty="0"/>
              <a:t>Page </a:t>
            </a:r>
            <a:fld id="{9B773C6E-6DE4-4819-A5CE-E0AC5510890C}" type="slidenum">
              <a:rPr lang="en-US" altLang="en-US"/>
              <a:pPr/>
              <a:t>8</a:t>
            </a:fld>
            <a:endParaRPr lang="en-US" altLang="en-US"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29708358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dirty="0"/>
              <a:t>doc.: IEEE 802.15-&lt;doc#&gt;</a:t>
            </a:r>
          </a:p>
        </p:txBody>
      </p:sp>
      <p:sp>
        <p:nvSpPr>
          <p:cNvPr id="5" name="Rectangle 3"/>
          <p:cNvSpPr>
            <a:spLocks noGrp="1" noChangeArrowheads="1"/>
          </p:cNvSpPr>
          <p:nvPr>
            <p:ph type="dt" idx="1"/>
          </p:nvPr>
        </p:nvSpPr>
        <p:spPr>
          <a:ln/>
        </p:spPr>
        <p:txBody>
          <a:bodyPr/>
          <a:lstStyle/>
          <a:p>
            <a:r>
              <a:rPr lang="en-US" altLang="en-US" dirty="0"/>
              <a:t>&lt;month year&gt;</a:t>
            </a:r>
          </a:p>
        </p:txBody>
      </p:sp>
      <p:sp>
        <p:nvSpPr>
          <p:cNvPr id="6" name="Rectangle 6"/>
          <p:cNvSpPr>
            <a:spLocks noGrp="1" noChangeArrowheads="1"/>
          </p:cNvSpPr>
          <p:nvPr>
            <p:ph type="ftr" sz="quarter" idx="4"/>
          </p:nvPr>
        </p:nvSpPr>
        <p:spPr>
          <a:ln/>
        </p:spPr>
        <p:txBody>
          <a:bodyPr/>
          <a:lstStyle/>
          <a:p>
            <a:pPr lvl="4"/>
            <a:r>
              <a:rPr lang="en-US" altLang="en-US" dirty="0"/>
              <a:t>&lt;author&gt;, &lt;company&gt;</a:t>
            </a:r>
          </a:p>
        </p:txBody>
      </p:sp>
      <p:sp>
        <p:nvSpPr>
          <p:cNvPr id="7" name="Rectangle 7"/>
          <p:cNvSpPr>
            <a:spLocks noGrp="1" noChangeArrowheads="1"/>
          </p:cNvSpPr>
          <p:nvPr>
            <p:ph type="sldNum" sz="quarter" idx="5"/>
          </p:nvPr>
        </p:nvSpPr>
        <p:spPr>
          <a:ln/>
        </p:spPr>
        <p:txBody>
          <a:bodyPr/>
          <a:lstStyle/>
          <a:p>
            <a:r>
              <a:rPr lang="en-US" altLang="en-US" dirty="0"/>
              <a:t>Page </a:t>
            </a:r>
            <a:fld id="{9B773C6E-6DE4-4819-A5CE-E0AC5510890C}" type="slidenum">
              <a:rPr lang="en-US" altLang="en-US"/>
              <a:pPr/>
              <a:t>9</a:t>
            </a:fld>
            <a:endParaRPr lang="en-US" altLang="en-US"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2887505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a:t>07/12/10</a:t>
            </a:r>
            <a:endParaRPr lang="en-US" dirty="0"/>
          </a:p>
        </p:txBody>
      </p:sp>
      <p:sp>
        <p:nvSpPr>
          <p:cNvPr id="5" name="灯片编号占位符 4"/>
          <p:cNvSpPr>
            <a:spLocks noGrp="1"/>
          </p:cNvSpPr>
          <p:nvPr>
            <p:ph type="sldNum" idx="11"/>
          </p:nvPr>
        </p:nvSpPr>
        <p:spPr/>
        <p:txBody>
          <a:bodyPr/>
          <a:lstStyle/>
          <a:p>
            <a:pPr>
              <a:defRPr/>
            </a:pPr>
            <a:r>
              <a:rPr lang="en-US" altLang="en-US"/>
              <a:t>Page </a:t>
            </a:r>
            <a:fld id="{AF55197A-4911-4ED0-BBAA-82A1653DF638}" type="slidenum">
              <a:rPr lang="en-US" altLang="en-US" smtClean="0"/>
              <a:pPr>
                <a:defRPr/>
              </a:pPr>
              <a:t>10</a:t>
            </a:fld>
            <a:endParaRPr lang="en-US" altLang="en-US" dirty="0"/>
          </a:p>
        </p:txBody>
      </p:sp>
    </p:spTree>
    <p:extLst>
      <p:ext uri="{BB962C8B-B14F-4D97-AF65-F5344CB8AC3E}">
        <p14:creationId xmlns:p14="http://schemas.microsoft.com/office/powerpoint/2010/main" val="1978042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xmlns=""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xmlns="" id="{920AD8A7-AF3A-45B5-A4AF-214DE59C8098}"/>
              </a:ext>
            </a:extLst>
          </p:cNvPr>
          <p:cNvSpPr>
            <a:spLocks noGrp="1" noChangeArrowheads="1"/>
          </p:cNvSpPr>
          <p:nvPr>
            <p:ph type="sldNum" idx="10"/>
          </p:nvPr>
        </p:nvSpPr>
        <p:spPr>
          <a:ln/>
        </p:spPr>
        <p:txBody>
          <a:bodyPr/>
          <a:lstStyle>
            <a:lvl1pPr>
              <a:defRPr/>
            </a:lvl1pPr>
          </a:lstStyle>
          <a:p>
            <a:pPr>
              <a:defRPr/>
            </a:pPr>
            <a:r>
              <a:rPr lang="en-US" altLang="en-US" dirty="0"/>
              <a:t>Slide </a:t>
            </a:r>
            <a:fld id="{6A68D7BD-EE7B-43EB-BA6B-D7A780E6E7A2}" type="slidenum">
              <a:rPr lang="en-US" altLang="en-US" smtClean="0"/>
              <a:pPr>
                <a:defRPr/>
              </a:pPr>
              <a:t>‹#›</a:t>
            </a:fld>
            <a:endParaRPr lang="en-US" altLang="en-US" dirty="0"/>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xmlns="" id="{67540C22-21B0-475E-96ED-8FBF9E25E7D2}"/>
              </a:ext>
            </a:extLst>
          </p:cNvPr>
          <p:cNvSpPr>
            <a:spLocks noGrp="1" noChangeArrowheads="1"/>
          </p:cNvSpPr>
          <p:nvPr>
            <p:ph type="sldNum" idx="10"/>
          </p:nvPr>
        </p:nvSpPr>
        <p:spPr>
          <a:ln/>
        </p:spPr>
        <p:txBody>
          <a:bodyPr/>
          <a:lstStyle>
            <a:lvl1pPr>
              <a:defRPr/>
            </a:lvl1pPr>
          </a:lstStyle>
          <a:p>
            <a:pPr>
              <a:defRPr/>
            </a:pPr>
            <a:r>
              <a:rPr lang="en-US" altLang="en-US" dirty="0"/>
              <a:t>Slide </a:t>
            </a:r>
            <a:fld id="{D4FA0C20-D616-47F3-A135-1674C8921168}" type="slidenum">
              <a:rPr lang="en-US" altLang="en-US" smtClean="0"/>
              <a:pPr>
                <a:defRPr/>
              </a:pPr>
              <a:t>‹#›</a:t>
            </a:fld>
            <a:endParaRPr lang="en-US" altLang="en-US" dirty="0"/>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xmlns=""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xmlns=""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xmlns=""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xmlns=""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xmlns=""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a:t>
            </a:r>
            <a:r>
              <a:rPr lang="en-GB" dirty="0" err="1"/>
              <a:t>te</a:t>
            </a:r>
            <a:r>
              <a:rPr lang="en-GB" dirty="0"/>
              <a: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xmlns="" id="{CC365BC2-592E-47FF-BFDD-D1B2E6BD5920}"/>
              </a:ext>
            </a:extLst>
          </p:cNvPr>
          <p:cNvSpPr>
            <a:spLocks noGrp="1" noChangeArrowheads="1"/>
          </p:cNvSpPr>
          <p:nvPr>
            <p:ph type="sldNum" idx="10"/>
          </p:nvPr>
        </p:nvSpPr>
        <p:spPr>
          <a:ln/>
        </p:spPr>
        <p:txBody>
          <a:bodyPr/>
          <a:lstStyle>
            <a:lvl1pPr>
              <a:defRPr/>
            </a:lvl1pPr>
          </a:lstStyle>
          <a:p>
            <a:pPr>
              <a:defRPr/>
            </a:pPr>
            <a:r>
              <a:rPr lang="en-US" altLang="en-US" dirty="0"/>
              <a:t>Slide </a:t>
            </a:r>
            <a:fld id="{48BD2DDC-C4F9-4DA1-A63E-D3965D205843}" type="slidenum">
              <a:rPr lang="en-US" altLang="en-US" smtClean="0"/>
              <a:pPr>
                <a:defRPr/>
              </a:pPr>
              <a:t>‹#›</a:t>
            </a:fld>
            <a:endParaRPr lang="en-US" altLang="en-US" dirty="0"/>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xmlns=""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xmlns=""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dirty="0" smtClean="0">
                <a:solidFill>
                  <a:schemeClr val="tx1"/>
                </a:solidFill>
              </a:rPr>
              <a:t>15-22-0073-01-04ab</a:t>
            </a:r>
            <a:endParaRPr lang="en-GB" altLang="en-US" b="1" dirty="0">
              <a:solidFill>
                <a:schemeClr val="tx1"/>
              </a:solidFill>
            </a:endParaRPr>
          </a:p>
        </p:txBody>
      </p:sp>
      <p:sp>
        <p:nvSpPr>
          <p:cNvPr id="1027" name="Line 2">
            <a:extLst>
              <a:ext uri="{FF2B5EF4-FFF2-40B4-BE49-F238E27FC236}">
                <a16:creationId xmlns:a16="http://schemas.microsoft.com/office/drawing/2014/main" xmlns=""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xmlns=""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2" name="Text Box 5">
            <a:extLst>
              <a:ext uri="{FF2B5EF4-FFF2-40B4-BE49-F238E27FC236}">
                <a16:creationId xmlns:a16="http://schemas.microsoft.com/office/drawing/2014/main" xmlns=""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March 2022</a:t>
            </a:r>
          </a:p>
        </p:txBody>
      </p:sp>
      <p:sp>
        <p:nvSpPr>
          <p:cNvPr id="1031" name="Rectangle 7">
            <a:extLst>
              <a:ext uri="{FF2B5EF4-FFF2-40B4-BE49-F238E27FC236}">
                <a16:creationId xmlns:a16="http://schemas.microsoft.com/office/drawing/2014/main" xmlns=""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xmlns=""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xmlns=""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
        <p:nvSpPr>
          <p:cNvPr id="4" name="TextBox 3">
            <a:extLst>
              <a:ext uri="{FF2B5EF4-FFF2-40B4-BE49-F238E27FC236}">
                <a16:creationId xmlns:a16="http://schemas.microsoft.com/office/drawing/2014/main" xmlns="" id="{CF9A1B2C-4192-481E-A881-0EFC31D99970}"/>
              </a:ext>
            </a:extLst>
          </p:cNvPr>
          <p:cNvSpPr txBox="1"/>
          <p:nvPr userDrawn="1"/>
        </p:nvSpPr>
        <p:spPr>
          <a:xfrm>
            <a:off x="7092280" y="6517501"/>
            <a:ext cx="1220206" cy="276999"/>
          </a:xfrm>
          <a:prstGeom prst="rect">
            <a:avLst/>
          </a:prstGeom>
          <a:noFill/>
        </p:spPr>
        <p:txBody>
          <a:bodyPr wrap="none" rtlCol="0">
            <a:spAutoFit/>
          </a:bodyPr>
          <a:lstStyle/>
          <a:p>
            <a:r>
              <a:rPr lang="en-US" dirty="0">
                <a:solidFill>
                  <a:schemeClr val="tx1"/>
                </a:solidFill>
              </a:rPr>
              <a:t>Li Sun (Huawei)</a:t>
            </a: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30.png"/><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xmlns="" id="{11B74706-8CE8-446F-ADD5-944A55CFBC25}"/>
              </a:ext>
            </a:extLst>
          </p:cNvPr>
          <p:cNvSpPr>
            <a:spLocks noChangeArrowheads="1"/>
          </p:cNvSpPr>
          <p:nvPr/>
        </p:nvSpPr>
        <p:spPr bwMode="auto">
          <a:xfrm>
            <a:off x="395536" y="908720"/>
            <a:ext cx="8424936" cy="4372608"/>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18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defRPr/>
            </a:pPr>
            <a:r>
              <a:rPr lang="en-US" altLang="en-US" sz="1600" b="1" dirty="0">
                <a:latin typeface="Times New Roman" panose="02020603050405020304" pitchFamily="18" charset="0"/>
              </a:rPr>
              <a:t>Submission Title: Interference detection </a:t>
            </a:r>
            <a:r>
              <a:rPr lang="en-US" altLang="zh-CN" sz="1600" b="1" dirty="0">
                <a:latin typeface="Times New Roman" panose="02020603050405020304" pitchFamily="18" charset="0"/>
              </a:rPr>
              <a:t>for high-integrity ranging in UWB systems: Part II </a:t>
            </a:r>
            <a:r>
              <a:rPr lang="en-US" altLang="zh-CN" sz="1600" b="1" dirty="0" smtClean="0">
                <a:latin typeface="Times New Roman" panose="02020603050405020304" pitchFamily="18" charset="0"/>
              </a:rPr>
              <a:t>(the </a:t>
            </a:r>
            <a:r>
              <a:rPr lang="en-US" altLang="zh-CN" sz="1600" b="1" dirty="0">
                <a:latin typeface="Times New Roman" panose="02020603050405020304" pitchFamily="18" charset="0"/>
              </a:rPr>
              <a:t>updated version of the contribution “A method to evaluate the quality of </a:t>
            </a:r>
            <a:r>
              <a:rPr lang="en-US" altLang="zh-CN" sz="1600" b="1" dirty="0" err="1">
                <a:latin typeface="Times New Roman" panose="02020603050405020304" pitchFamily="18" charset="0"/>
              </a:rPr>
              <a:t>ToF</a:t>
            </a:r>
            <a:r>
              <a:rPr lang="en-US" altLang="zh-CN" sz="1600" b="1" dirty="0">
                <a:latin typeface="Times New Roman" panose="02020603050405020304" pitchFamily="18" charset="0"/>
              </a:rPr>
              <a:t> measurement for IR-UWB”</a:t>
            </a:r>
            <a:r>
              <a:rPr lang="en-US" altLang="zh-CN" sz="1600" b="1" dirty="0" smtClean="0">
                <a:latin typeface="Times New Roman" panose="02020603050405020304" pitchFamily="18" charset="0"/>
              </a:rPr>
              <a:t>)</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Li Sun, Peng Liu, </a:t>
            </a:r>
            <a:r>
              <a:rPr lang="en-US" altLang="en-US" sz="1600" dirty="0" err="1">
                <a:latin typeface="Times New Roman" panose="02020603050405020304" pitchFamily="18" charset="0"/>
              </a:rPr>
              <a:t>Yuwei</a:t>
            </a:r>
            <a:r>
              <a:rPr lang="en-US" altLang="en-US" sz="1600" dirty="0">
                <a:latin typeface="Times New Roman" panose="02020603050405020304" pitchFamily="18" charset="0"/>
              </a:rPr>
              <a:t> Wang, David </a:t>
            </a:r>
            <a:r>
              <a:rPr lang="en-US" altLang="en-US" sz="1600" dirty="0" err="1">
                <a:latin typeface="Times New Roman" panose="02020603050405020304" pitchFamily="18" charset="0"/>
              </a:rPr>
              <a:t>Xun</a:t>
            </a:r>
            <a:r>
              <a:rPr lang="en-US" altLang="en-US" sz="1600" dirty="0">
                <a:latin typeface="Times New Roman" panose="02020603050405020304" pitchFamily="18" charset="0"/>
              </a:rPr>
              <a:t> Yang (Huawei Technologies)</a:t>
            </a:r>
          </a:p>
          <a:p>
            <a:pPr eaLnBrk="1" hangingPunct="1">
              <a:spcBef>
                <a:spcPct val="0"/>
              </a:spcBef>
              <a:buClrTx/>
              <a:buFontTx/>
              <a:buNone/>
              <a:defRPr/>
            </a:pPr>
            <a:r>
              <a:rPr lang="en-US" altLang="en-US" sz="1600" b="1" dirty="0">
                <a:latin typeface="Times New Roman" panose="02020603050405020304" pitchFamily="18" charset="0"/>
              </a:rPr>
              <a:t>Address : </a:t>
            </a:r>
            <a:r>
              <a:rPr lang="en-US" altLang="en-US" sz="1600" dirty="0">
                <a:latin typeface="Times New Roman" panose="02020603050405020304" pitchFamily="18" charset="0"/>
                <a:cs typeface="Times New Roman" panose="02020603050405020304" pitchFamily="18" charset="0"/>
              </a:rPr>
              <a:t>[</a:t>
            </a:r>
            <a:r>
              <a:rPr lang="en-US" altLang="en-US" sz="1600" dirty="0">
                <a:solidFill>
                  <a:schemeClr val="tx1"/>
                </a:solidFill>
                <a:latin typeface="Times New Roman" panose="02020603050405020304" pitchFamily="18" charset="0"/>
                <a:cs typeface="Times New Roman" panose="02020603050405020304" pitchFamily="18" charset="0"/>
              </a:rPr>
              <a:t>Huawei </a:t>
            </a:r>
            <a:r>
              <a:rPr lang="en-US" altLang="en-US" sz="1600" dirty="0" err="1">
                <a:solidFill>
                  <a:schemeClr val="tx1"/>
                </a:solidFill>
                <a:latin typeface="Times New Roman" panose="02020603050405020304" pitchFamily="18" charset="0"/>
                <a:cs typeface="Times New Roman" panose="02020603050405020304" pitchFamily="18" charset="0"/>
              </a:rPr>
              <a:t>Bantian</a:t>
            </a:r>
            <a:r>
              <a:rPr lang="en-US" altLang="en-US" sz="1600" dirty="0">
                <a:solidFill>
                  <a:schemeClr val="tx1"/>
                </a:solidFill>
                <a:latin typeface="Times New Roman" panose="02020603050405020304" pitchFamily="18" charset="0"/>
                <a:cs typeface="Times New Roman" panose="02020603050405020304" pitchFamily="18" charset="0"/>
              </a:rPr>
              <a:t> Base, </a:t>
            </a:r>
            <a:r>
              <a:rPr lang="en-US" altLang="en-US" sz="1600" dirty="0" err="1">
                <a:solidFill>
                  <a:schemeClr val="tx1"/>
                </a:solidFill>
                <a:latin typeface="Times New Roman" panose="02020603050405020304" pitchFamily="18" charset="0"/>
                <a:cs typeface="Times New Roman" panose="02020603050405020304" pitchFamily="18" charset="0"/>
              </a:rPr>
              <a:t>Longgang</a:t>
            </a:r>
            <a:r>
              <a:rPr lang="en-US" altLang="en-US" sz="1600" dirty="0">
                <a:solidFill>
                  <a:schemeClr val="tx1"/>
                </a:solidFill>
                <a:latin typeface="Times New Roman" panose="02020603050405020304" pitchFamily="18" charset="0"/>
                <a:cs typeface="Times New Roman" panose="02020603050405020304" pitchFamily="18" charset="0"/>
              </a:rPr>
              <a:t> District, Shenzhen, 518129 China]</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[sunli50@huawei.com]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solidFill>
                  <a:srgbClr val="FF0000"/>
                </a:solidFill>
                <a:latin typeface="Times New Roman" panose="02020603050405020304" pitchFamily="18" charset="0"/>
              </a:rPr>
              <a:t>Task Group 4ab: UWB Next Generation for 802.15.4</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solidFill>
                  <a:srgbClr val="FF0000"/>
                </a:solidFill>
              </a:rPr>
              <a:t> </a:t>
            </a:r>
            <a:r>
              <a:rPr lang="en-US" altLang="en-US" sz="1600" dirty="0">
                <a:solidFill>
                  <a:schemeClr val="tx1"/>
                </a:solidFill>
                <a:latin typeface="Times New Roman" panose="02020603050405020304" pitchFamily="18" charset="0"/>
                <a:cs typeface="Times New Roman" panose="02020603050405020304" pitchFamily="18" charset="0"/>
              </a:rPr>
              <a:t>[ToF, Measurement quality evaluation, </a:t>
            </a:r>
            <a:r>
              <a:rPr lang="en-US" altLang="en-US" sz="1600" dirty="0" smtClean="0">
                <a:solidFill>
                  <a:schemeClr val="tx1"/>
                </a:solidFill>
                <a:latin typeface="Times New Roman" panose="02020603050405020304" pitchFamily="18" charset="0"/>
                <a:cs typeface="Times New Roman" panose="02020603050405020304" pitchFamily="18" charset="0"/>
              </a:rPr>
              <a:t>Trustworthiness </a:t>
            </a:r>
            <a:r>
              <a:rPr lang="en-US" altLang="en-US" sz="1600" dirty="0">
                <a:solidFill>
                  <a:schemeClr val="tx1"/>
                </a:solidFill>
                <a:latin typeface="Times New Roman" panose="02020603050405020304" pitchFamily="18" charset="0"/>
                <a:cs typeface="Times New Roman" panose="02020603050405020304" pitchFamily="18" charset="0"/>
              </a:rPr>
              <a:t>level, </a:t>
            </a:r>
            <a:r>
              <a:rPr lang="en-US" altLang="en-US" sz="1600" dirty="0" smtClean="0">
                <a:solidFill>
                  <a:schemeClr val="tx1"/>
                </a:solidFill>
                <a:latin typeface="Times New Roman" panose="02020603050405020304" pitchFamily="18" charset="0"/>
                <a:cs typeface="Times New Roman" panose="02020603050405020304" pitchFamily="18" charset="0"/>
              </a:rPr>
              <a:t>Ranging</a:t>
            </a:r>
            <a:r>
              <a:rPr lang="en-US" altLang="en-US" sz="1600" dirty="0" smtClean="0">
                <a:solidFill>
                  <a:schemeClr val="tx2"/>
                </a:solidFill>
                <a:latin typeface="Times New Roman" panose="02020603050405020304" pitchFamily="18" charset="0"/>
                <a:cs typeface="Times New Roman" panose="02020603050405020304" pitchFamily="18" charset="0"/>
              </a:rPr>
              <a:t>]</a:t>
            </a:r>
            <a:endParaRPr lang="en-US" altLang="en-US" sz="1600" dirty="0">
              <a:solidFill>
                <a:schemeClr val="tx2"/>
              </a:solidFill>
              <a:latin typeface="Times New Roman" panose="02020603050405020304" pitchFamily="18" charset="0"/>
              <a:cs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77CA44-6301-4969-A7AE-AEE67C79EB08}"/>
              </a:ext>
            </a:extLst>
          </p:cNvPr>
          <p:cNvSpPr>
            <a:spLocks noGrp="1"/>
          </p:cNvSpPr>
          <p:nvPr>
            <p:ph type="title"/>
          </p:nvPr>
        </p:nvSpPr>
        <p:spPr>
          <a:xfrm>
            <a:off x="323528" y="718436"/>
            <a:ext cx="8640960" cy="754063"/>
          </a:xfrm>
        </p:spPr>
        <p:txBody>
          <a:bodyPr/>
          <a:lstStyle/>
          <a:p>
            <a:r>
              <a:rPr lang="en-US" sz="3200" dirty="0"/>
              <a:t>The feedback of TL</a:t>
            </a:r>
          </a:p>
        </p:txBody>
      </p:sp>
      <p:sp>
        <p:nvSpPr>
          <p:cNvPr id="4" name="Slide Number Placeholder 3">
            <a:extLst>
              <a:ext uri="{FF2B5EF4-FFF2-40B4-BE49-F238E27FC236}">
                <a16:creationId xmlns:a16="http://schemas.microsoft.com/office/drawing/2014/main" xmlns="" id="{6EF9B32C-8FC7-4A88-996D-A8DE9FCC0BF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10</a:t>
            </a:fld>
            <a:endParaRPr lang="en-US" altLang="en-US" dirty="0"/>
          </a:p>
        </p:txBody>
      </p:sp>
      <p:sp>
        <p:nvSpPr>
          <p:cNvPr id="14" name="矩形 13"/>
          <p:cNvSpPr/>
          <p:nvPr/>
        </p:nvSpPr>
        <p:spPr>
          <a:xfrm>
            <a:off x="571941" y="1524760"/>
            <a:ext cx="8392547" cy="4832092"/>
          </a:xfrm>
          <a:prstGeom prst="rect">
            <a:avLst/>
          </a:prstGeom>
        </p:spPr>
        <p:txBody>
          <a:bodyPr wrap="square">
            <a:spAutoFit/>
          </a:bodyPr>
          <a:lstStyle/>
          <a:p>
            <a:pPr marL="285750" indent="-285750">
              <a:spcAft>
                <a:spcPts val="1200"/>
              </a:spcAft>
              <a:buFont typeface="Arial" panose="020B0604020202020204" pitchFamily="34" charset="0"/>
              <a:buChar char="•"/>
            </a:pPr>
            <a:r>
              <a:rPr lang="en-US" altLang="zh-CN" sz="2400" dirty="0">
                <a:solidFill>
                  <a:srgbClr val="000000"/>
                </a:solidFill>
                <a:latin typeface="Arial"/>
              </a:rPr>
              <a:t>Whether or not the feedback of TL is necessary depends on where the TL is computed and what it is used for. </a:t>
            </a:r>
          </a:p>
          <a:p>
            <a:pPr marL="285750" lvl="0" indent="-285750">
              <a:spcAft>
                <a:spcPts val="1200"/>
              </a:spcAft>
              <a:buFont typeface="Arial" panose="020B0604020202020204" pitchFamily="34" charset="0"/>
              <a:buChar char="•"/>
            </a:pPr>
            <a:r>
              <a:rPr lang="en-US" altLang="zh-CN" sz="2400" dirty="0">
                <a:solidFill>
                  <a:srgbClr val="000000"/>
                </a:solidFill>
                <a:latin typeface="Arial"/>
              </a:rPr>
              <a:t>For example, if the proposed integrity check method in </a:t>
            </a:r>
            <a:r>
              <a:rPr lang="en-US" altLang="zh-CN" sz="2400" dirty="0" smtClean="0">
                <a:solidFill>
                  <a:srgbClr val="000000"/>
                </a:solidFill>
                <a:latin typeface="Arial"/>
              </a:rPr>
              <a:t>slide 6 is </a:t>
            </a:r>
            <a:r>
              <a:rPr lang="en-US" altLang="zh-CN" sz="2400" dirty="0">
                <a:solidFill>
                  <a:srgbClr val="000000"/>
                </a:solidFill>
                <a:latin typeface="Arial"/>
              </a:rPr>
              <a:t>used, TL is computed at the </a:t>
            </a:r>
            <a:r>
              <a:rPr lang="en-US" altLang="zh-CN" sz="2400" dirty="0">
                <a:solidFill>
                  <a:srgbClr val="0000FF"/>
                </a:solidFill>
                <a:latin typeface="Arial"/>
              </a:rPr>
              <a:t>initiator</a:t>
            </a:r>
            <a:r>
              <a:rPr lang="en-US" altLang="zh-CN" sz="2400" dirty="0">
                <a:solidFill>
                  <a:srgbClr val="000000"/>
                </a:solidFill>
                <a:latin typeface="Arial"/>
              </a:rPr>
              <a:t> and is used to measure the trustworthiness of the </a:t>
            </a:r>
            <a:r>
              <a:rPr lang="en-US" altLang="zh-CN" sz="2400" dirty="0">
                <a:solidFill>
                  <a:srgbClr val="0000FF"/>
                </a:solidFill>
                <a:latin typeface="Arial"/>
              </a:rPr>
              <a:t>entire ranging round: </a:t>
            </a:r>
            <a:r>
              <a:rPr lang="en-US" altLang="zh-CN" sz="2400" b="1" dirty="0">
                <a:solidFill>
                  <a:srgbClr val="FF0000"/>
                </a:solidFill>
                <a:latin typeface="Arial"/>
              </a:rPr>
              <a:t>No need to feedback</a:t>
            </a:r>
          </a:p>
          <a:p>
            <a:pPr marL="285750" lvl="0" indent="-285750">
              <a:spcAft>
                <a:spcPts val="1200"/>
              </a:spcAft>
              <a:buFont typeface="Arial" panose="020B0604020202020204" pitchFamily="34" charset="0"/>
              <a:buChar char="•"/>
            </a:pPr>
            <a:r>
              <a:rPr lang="en-US" altLang="zh-CN" sz="2400" dirty="0">
                <a:solidFill>
                  <a:srgbClr val="000000"/>
                </a:solidFill>
                <a:latin typeface="Arial"/>
              </a:rPr>
              <a:t>There are also other choices for integrity check. For example, if </a:t>
            </a:r>
            <a:r>
              <a:rPr lang="en-US" altLang="zh-CN" sz="2400" dirty="0" smtClean="0">
                <a:solidFill>
                  <a:srgbClr val="000000"/>
                </a:solidFill>
                <a:latin typeface="Arial"/>
              </a:rPr>
              <a:t>the receiver-only </a:t>
            </a:r>
            <a:r>
              <a:rPr lang="en-US" altLang="zh-CN" sz="2400" dirty="0">
                <a:solidFill>
                  <a:srgbClr val="000000"/>
                </a:solidFill>
                <a:latin typeface="Arial"/>
              </a:rPr>
              <a:t>method </a:t>
            </a:r>
            <a:r>
              <a:rPr lang="en-US" altLang="zh-CN" sz="2400" dirty="0" smtClean="0">
                <a:solidFill>
                  <a:srgbClr val="000000"/>
                </a:solidFill>
                <a:latin typeface="Arial"/>
              </a:rPr>
              <a:t>is </a:t>
            </a:r>
            <a:r>
              <a:rPr lang="en-US" altLang="zh-CN" sz="2400" dirty="0">
                <a:solidFill>
                  <a:srgbClr val="000000"/>
                </a:solidFill>
                <a:latin typeface="Arial"/>
              </a:rPr>
              <a:t>used </a:t>
            </a:r>
            <a:r>
              <a:rPr lang="en-US" altLang="zh-CN" sz="2400" dirty="0" smtClean="0">
                <a:solidFill>
                  <a:srgbClr val="000000"/>
                </a:solidFill>
                <a:latin typeface="Arial"/>
              </a:rPr>
              <a:t>(i.e., the benchmark B method </a:t>
            </a:r>
            <a:r>
              <a:rPr lang="en-US" altLang="zh-CN" sz="2400" dirty="0">
                <a:solidFill>
                  <a:srgbClr val="000000"/>
                </a:solidFill>
                <a:latin typeface="Arial"/>
              </a:rPr>
              <a:t>shown </a:t>
            </a:r>
            <a:r>
              <a:rPr lang="en-US" altLang="zh-CN" sz="2400" dirty="0" smtClean="0">
                <a:solidFill>
                  <a:srgbClr val="000000"/>
                </a:solidFill>
                <a:latin typeface="Arial"/>
              </a:rPr>
              <a:t>in doc: 15-22-0072-00-04ab</a:t>
            </a:r>
            <a:r>
              <a:rPr lang="en-US" altLang="zh-CN" sz="2400" dirty="0">
                <a:solidFill>
                  <a:srgbClr val="000000"/>
                </a:solidFill>
                <a:latin typeface="Arial"/>
              </a:rPr>
              <a:t>), TL is computed at the </a:t>
            </a:r>
            <a:r>
              <a:rPr lang="en-US" altLang="zh-CN" sz="2400" dirty="0">
                <a:solidFill>
                  <a:srgbClr val="0000FF"/>
                </a:solidFill>
                <a:latin typeface="Arial"/>
              </a:rPr>
              <a:t>responder</a:t>
            </a:r>
            <a:r>
              <a:rPr lang="en-US" altLang="zh-CN" sz="2400" dirty="0">
                <a:solidFill>
                  <a:srgbClr val="000000"/>
                </a:solidFill>
                <a:latin typeface="Arial"/>
              </a:rPr>
              <a:t> and is used to measure the trustworthiness of a single </a:t>
            </a:r>
            <a:r>
              <a:rPr lang="en-US" altLang="zh-CN" sz="2400" dirty="0" err="1">
                <a:solidFill>
                  <a:srgbClr val="000000"/>
                </a:solidFill>
                <a:latin typeface="Arial"/>
              </a:rPr>
              <a:t>ToA</a:t>
            </a:r>
            <a:r>
              <a:rPr lang="en-US" altLang="zh-CN" sz="2400" dirty="0">
                <a:solidFill>
                  <a:srgbClr val="000000"/>
                </a:solidFill>
                <a:latin typeface="Arial"/>
              </a:rPr>
              <a:t> measurement</a:t>
            </a:r>
            <a:r>
              <a:rPr lang="en-US" altLang="zh-CN" sz="2400" dirty="0">
                <a:solidFill>
                  <a:schemeClr val="tx1"/>
                </a:solidFill>
                <a:latin typeface="Arial"/>
              </a:rPr>
              <a:t>:</a:t>
            </a:r>
            <a:r>
              <a:rPr lang="en-US" altLang="zh-CN" sz="2400" dirty="0">
                <a:solidFill>
                  <a:srgbClr val="0000FF"/>
                </a:solidFill>
                <a:latin typeface="Arial"/>
              </a:rPr>
              <a:t> </a:t>
            </a:r>
            <a:r>
              <a:rPr lang="en-US" altLang="zh-CN" sz="2400" b="1" dirty="0">
                <a:solidFill>
                  <a:srgbClr val="FF0000"/>
                </a:solidFill>
                <a:latin typeface="Arial"/>
              </a:rPr>
              <a:t>Feedback is needed </a:t>
            </a:r>
            <a:endParaRPr lang="zh-CN" altLang="en-US" sz="2400" b="1" dirty="0">
              <a:solidFill>
                <a:srgbClr val="FF0000"/>
              </a:solidFill>
              <a:latin typeface="Arial"/>
            </a:endParaRPr>
          </a:p>
        </p:txBody>
      </p:sp>
    </p:spTree>
    <p:extLst>
      <p:ext uri="{BB962C8B-B14F-4D97-AF65-F5344CB8AC3E}">
        <p14:creationId xmlns:p14="http://schemas.microsoft.com/office/powerpoint/2010/main" val="1923424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77CA44-6301-4969-A7AE-AEE67C79EB08}"/>
              </a:ext>
            </a:extLst>
          </p:cNvPr>
          <p:cNvSpPr>
            <a:spLocks noGrp="1"/>
          </p:cNvSpPr>
          <p:nvPr>
            <p:ph type="title"/>
          </p:nvPr>
        </p:nvSpPr>
        <p:spPr>
          <a:xfrm>
            <a:off x="323528" y="718436"/>
            <a:ext cx="8640960" cy="754063"/>
          </a:xfrm>
        </p:spPr>
        <p:txBody>
          <a:bodyPr/>
          <a:lstStyle/>
          <a:p>
            <a:r>
              <a:rPr lang="en-US" sz="3200" dirty="0"/>
              <a:t>The feedback of TL from responder to initiator</a:t>
            </a:r>
          </a:p>
        </p:txBody>
      </p:sp>
      <p:sp>
        <p:nvSpPr>
          <p:cNvPr id="4" name="Slide Number Placeholder 3">
            <a:extLst>
              <a:ext uri="{FF2B5EF4-FFF2-40B4-BE49-F238E27FC236}">
                <a16:creationId xmlns:a16="http://schemas.microsoft.com/office/drawing/2014/main" xmlns="" id="{6EF9B32C-8FC7-4A88-996D-A8DE9FCC0BF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11</a:t>
            </a:fld>
            <a:endParaRPr lang="en-US" altLang="en-US" dirty="0"/>
          </a:p>
        </p:txBody>
      </p:sp>
      <p:sp>
        <p:nvSpPr>
          <p:cNvPr id="14" name="矩形 13"/>
          <p:cNvSpPr/>
          <p:nvPr/>
        </p:nvSpPr>
        <p:spPr>
          <a:xfrm>
            <a:off x="443301" y="1558848"/>
            <a:ext cx="5506397" cy="4939814"/>
          </a:xfrm>
          <a:prstGeom prst="rect">
            <a:avLst/>
          </a:prstGeom>
        </p:spPr>
        <p:txBody>
          <a:bodyPr wrap="square">
            <a:spAutoFit/>
          </a:bodyPr>
          <a:lstStyle/>
          <a:p>
            <a:pPr marL="342900" indent="-342900">
              <a:buFont typeface="Arial" panose="020B0604020202020204" pitchFamily="34" charset="0"/>
              <a:buChar char="•"/>
            </a:pPr>
            <a:r>
              <a:rPr lang="en-US" altLang="zh-CN" sz="2000" kern="0" dirty="0">
                <a:solidFill>
                  <a:schemeClr val="tx1"/>
                </a:solidFill>
              </a:rPr>
              <a:t>Based on the collected TL reports, the initiator can adjust the ranging procedure flexibly.</a:t>
            </a:r>
          </a:p>
          <a:p>
            <a:pPr marL="342900" indent="-342900">
              <a:spcBef>
                <a:spcPts val="600"/>
              </a:spcBef>
              <a:buFont typeface="Arial" panose="020B0604020202020204" pitchFamily="34" charset="0"/>
              <a:buChar char="•"/>
            </a:pPr>
            <a:r>
              <a:rPr lang="en-US" altLang="zh-CN" sz="2000" kern="0" dirty="0">
                <a:solidFill>
                  <a:schemeClr val="tx1"/>
                </a:solidFill>
              </a:rPr>
              <a:t>For example, if multiple consecutive “poor” TL reports are collected, implying a higher possibility of being interfered, the ranging procedure should be suspended, and restarted after some time. This is because that ranging in heavily interfered environments is useless and only causes waste in energy.</a:t>
            </a:r>
          </a:p>
          <a:p>
            <a:pPr marL="342900" indent="-342900">
              <a:spcBef>
                <a:spcPts val="600"/>
              </a:spcBef>
              <a:buFont typeface="Arial" panose="020B0604020202020204" pitchFamily="34" charset="0"/>
              <a:buChar char="•"/>
            </a:pPr>
            <a:r>
              <a:rPr lang="en-US" altLang="zh-CN" sz="2000" kern="0" dirty="0">
                <a:solidFill>
                  <a:schemeClr val="tx1"/>
                </a:solidFill>
              </a:rPr>
              <a:t>More broadly, the TL reports can be provided to higher layers to enable various applications such as environmental sensing. </a:t>
            </a:r>
          </a:p>
          <a:p>
            <a:pPr marL="342900" indent="-342900">
              <a:spcBef>
                <a:spcPts val="600"/>
              </a:spcBef>
              <a:buFont typeface="Arial" panose="020B0604020202020204" pitchFamily="34" charset="0"/>
              <a:buChar char="•"/>
            </a:pPr>
            <a:r>
              <a:rPr lang="en-US" altLang="zh-CN" sz="2000" kern="0" dirty="0">
                <a:solidFill>
                  <a:schemeClr val="tx1"/>
                </a:solidFill>
              </a:rPr>
              <a:t>The TL reports can be included in the “RangingReportDescriptor” as a new element, and fed back from the responder to the initiator.</a:t>
            </a:r>
          </a:p>
        </p:txBody>
      </p:sp>
      <p:grpSp>
        <p:nvGrpSpPr>
          <p:cNvPr id="23" name="组合 22"/>
          <p:cNvGrpSpPr/>
          <p:nvPr/>
        </p:nvGrpSpPr>
        <p:grpSpPr>
          <a:xfrm>
            <a:off x="5977094" y="1597422"/>
            <a:ext cx="2987394" cy="4833828"/>
            <a:chOff x="1545490" y="909124"/>
            <a:chExt cx="2987394" cy="4833828"/>
          </a:xfrm>
        </p:grpSpPr>
        <p:cxnSp>
          <p:nvCxnSpPr>
            <p:cNvPr id="26" name="直接连接符 25"/>
            <p:cNvCxnSpPr/>
            <p:nvPr/>
          </p:nvCxnSpPr>
          <p:spPr bwMode="auto">
            <a:xfrm>
              <a:off x="2012604" y="1278456"/>
              <a:ext cx="0" cy="4464496"/>
            </a:xfrm>
            <a:prstGeom prst="line">
              <a:avLst/>
            </a:prstGeom>
            <a:noFill/>
            <a:ln w="9525" cap="flat" cmpd="sng" algn="ctr">
              <a:solidFill>
                <a:srgbClr val="000000">
                  <a:shade val="95000"/>
                  <a:satMod val="105000"/>
                </a:srgbClr>
              </a:solidFill>
              <a:prstDash val="soli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接连接符 27"/>
            <p:cNvCxnSpPr/>
            <p:nvPr/>
          </p:nvCxnSpPr>
          <p:spPr bwMode="auto">
            <a:xfrm>
              <a:off x="3935760" y="1268760"/>
              <a:ext cx="0" cy="4464496"/>
            </a:xfrm>
            <a:prstGeom prst="line">
              <a:avLst/>
            </a:prstGeom>
            <a:noFill/>
            <a:ln w="9525" cap="flat" cmpd="sng" algn="ctr">
              <a:solidFill>
                <a:srgbClr val="000000">
                  <a:shade val="95000"/>
                  <a:satMod val="105000"/>
                </a:srgbClr>
              </a:solidFill>
              <a:prstDash val="soli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文本框 28"/>
            <p:cNvSpPr txBox="1"/>
            <p:nvPr/>
          </p:nvSpPr>
          <p:spPr>
            <a:xfrm>
              <a:off x="1545490" y="909124"/>
              <a:ext cx="936475"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a:solidFill>
                    <a:srgbClr val="000000"/>
                  </a:solidFill>
                  <a:latin typeface="Calibri" pitchFamily="34" charset="0"/>
                  <a:ea typeface="宋体" pitchFamily="2" charset="-122"/>
                </a:rPr>
                <a:t>Initiator</a:t>
              </a:r>
              <a:endParaRPr kumimoji="0" lang="zh-CN" altLang="en-US" sz="1800" b="0" i="0" u="none" strike="noStrike" kern="0" cap="none" spc="0" normalizeH="0" baseline="0" noProof="0" dirty="0">
                <a:ln>
                  <a:noFill/>
                </a:ln>
                <a:solidFill>
                  <a:srgbClr val="000000"/>
                </a:solidFill>
                <a:effectLst/>
                <a:uLnTx/>
                <a:uFillTx/>
                <a:latin typeface="Calibri" pitchFamily="34" charset="0"/>
                <a:ea typeface="宋体" pitchFamily="2" charset="-122"/>
              </a:endParaRPr>
            </a:p>
          </p:txBody>
        </p:sp>
        <p:sp>
          <p:nvSpPr>
            <p:cNvPr id="30" name="文本框 29"/>
            <p:cNvSpPr txBox="1"/>
            <p:nvPr/>
          </p:nvSpPr>
          <p:spPr>
            <a:xfrm>
              <a:off x="3335120" y="909124"/>
              <a:ext cx="1197764"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noProof="0" dirty="0">
                  <a:solidFill>
                    <a:srgbClr val="000000"/>
                  </a:solidFill>
                  <a:latin typeface="Calibri" pitchFamily="34" charset="0"/>
                  <a:ea typeface="宋体" pitchFamily="2" charset="-122"/>
                </a:rPr>
                <a:t>Responder</a:t>
              </a:r>
              <a:endParaRPr kumimoji="0" lang="zh-CN" altLang="en-US" sz="1800" b="0" i="0" u="none" strike="noStrike" kern="0" cap="none" spc="0" normalizeH="0" baseline="0" noProof="0" dirty="0">
                <a:ln>
                  <a:noFill/>
                </a:ln>
                <a:solidFill>
                  <a:srgbClr val="000000"/>
                </a:solidFill>
                <a:effectLst/>
                <a:uLnTx/>
                <a:uFillTx/>
                <a:latin typeface="Calibri" pitchFamily="34" charset="0"/>
                <a:ea typeface="宋体" pitchFamily="2" charset="-122"/>
              </a:endParaRPr>
            </a:p>
          </p:txBody>
        </p:sp>
        <p:sp>
          <p:nvSpPr>
            <p:cNvPr id="31" name="文本框 30"/>
            <p:cNvSpPr txBox="1"/>
            <p:nvPr/>
          </p:nvSpPr>
          <p:spPr>
            <a:xfrm>
              <a:off x="1968610" y="4108854"/>
              <a:ext cx="2088232"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a:solidFill>
                    <a:srgbClr val="000000"/>
                  </a:solidFill>
                  <a:latin typeface="Calibri" pitchFamily="34" charset="0"/>
                  <a:ea typeface="宋体" pitchFamily="2" charset="-122"/>
                </a:rPr>
                <a:t>timestamp repots &amp; the associated TLs</a:t>
              </a:r>
              <a:endParaRPr kumimoji="0" lang="zh-CN" altLang="en-US" sz="1800" b="0" i="0" u="none" strike="noStrike" kern="0" cap="none" spc="0" normalizeH="0" baseline="0" noProof="0" dirty="0">
                <a:ln>
                  <a:noFill/>
                </a:ln>
                <a:solidFill>
                  <a:srgbClr val="000000"/>
                </a:solidFill>
                <a:effectLst/>
                <a:uLnTx/>
                <a:uFillTx/>
                <a:latin typeface="Calibri" pitchFamily="34" charset="0"/>
                <a:ea typeface="宋体" pitchFamily="2" charset="-122"/>
              </a:endParaRPr>
            </a:p>
          </p:txBody>
        </p:sp>
        <p:cxnSp>
          <p:nvCxnSpPr>
            <p:cNvPr id="32" name="直接箭头连接符 31"/>
            <p:cNvCxnSpPr/>
            <p:nvPr/>
          </p:nvCxnSpPr>
          <p:spPr bwMode="auto">
            <a:xfrm>
              <a:off x="2057147" y="2092558"/>
              <a:ext cx="1827665" cy="434332"/>
            </a:xfrm>
            <a:prstGeom prst="straightConnector1">
              <a:avLst/>
            </a:prstGeom>
            <a:noFill/>
            <a:ln w="9525" cap="flat" cmpd="sng" algn="ctr">
              <a:solidFill>
                <a:srgbClr val="000000">
                  <a:shade val="95000"/>
                  <a:satMod val="105000"/>
                </a:srgbClr>
              </a:solidFill>
              <a:prstDash val="soli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34" name="直接箭头连接符 33"/>
          <p:cNvCxnSpPr/>
          <p:nvPr/>
        </p:nvCxnSpPr>
        <p:spPr bwMode="auto">
          <a:xfrm flipH="1">
            <a:off x="6457195" y="3543615"/>
            <a:ext cx="1859221" cy="732050"/>
          </a:xfrm>
          <a:prstGeom prst="straightConnector1">
            <a:avLst/>
          </a:prstGeom>
          <a:noFill/>
          <a:ln w="9525" cap="flat" cmpd="sng" algn="ctr">
            <a:solidFill>
              <a:srgbClr val="000000">
                <a:shade val="95000"/>
                <a:satMod val="105000"/>
              </a:srgbClr>
            </a:solidFill>
            <a:prstDash val="soli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文本框 34"/>
          <p:cNvSpPr txBox="1"/>
          <p:nvPr/>
        </p:nvSpPr>
        <p:spPr>
          <a:xfrm>
            <a:off x="6937983" y="2582139"/>
            <a:ext cx="934871"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noProof="0" dirty="0">
                <a:solidFill>
                  <a:srgbClr val="000000"/>
                </a:solidFill>
                <a:latin typeface="Calibri" pitchFamily="34" charset="0"/>
                <a:ea typeface="宋体" pitchFamily="2" charset="-122"/>
              </a:rPr>
              <a:t>Ranging</a:t>
            </a:r>
            <a:endParaRPr kumimoji="0" lang="zh-CN" altLang="en-US" sz="1800" b="0" i="0" u="none" strike="noStrike" kern="0" cap="none" spc="0" normalizeH="0" baseline="0" noProof="0" dirty="0">
              <a:ln>
                <a:noFill/>
              </a:ln>
              <a:solidFill>
                <a:srgbClr val="000000"/>
              </a:solidFill>
              <a:effectLst/>
              <a:uLnTx/>
              <a:uFillTx/>
              <a:latin typeface="Calibri" pitchFamily="34" charset="0"/>
              <a:ea typeface="宋体" pitchFamily="2" charset="-122"/>
            </a:endParaRPr>
          </a:p>
        </p:txBody>
      </p:sp>
      <p:sp>
        <p:nvSpPr>
          <p:cNvPr id="36" name="文本框 35"/>
          <p:cNvSpPr txBox="1"/>
          <p:nvPr/>
        </p:nvSpPr>
        <p:spPr>
          <a:xfrm>
            <a:off x="6996781" y="3960682"/>
            <a:ext cx="934871"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noProof="0" dirty="0">
                <a:solidFill>
                  <a:srgbClr val="000000"/>
                </a:solidFill>
                <a:latin typeface="Calibri" pitchFamily="34" charset="0"/>
                <a:ea typeface="宋体" pitchFamily="2" charset="-122"/>
              </a:rPr>
              <a:t>Ranging</a:t>
            </a:r>
            <a:endParaRPr kumimoji="0" lang="zh-CN" altLang="en-US" sz="1800" b="0" i="0" u="none" strike="noStrike" kern="0" cap="none" spc="0" normalizeH="0" baseline="0" noProof="0" dirty="0">
              <a:ln>
                <a:noFill/>
              </a:ln>
              <a:solidFill>
                <a:srgbClr val="000000"/>
              </a:solidFill>
              <a:effectLst/>
              <a:uLnTx/>
              <a:uFillTx/>
              <a:latin typeface="Calibri" pitchFamily="34" charset="0"/>
              <a:ea typeface="宋体" pitchFamily="2" charset="-122"/>
            </a:endParaRPr>
          </a:p>
        </p:txBody>
      </p:sp>
      <p:cxnSp>
        <p:nvCxnSpPr>
          <p:cNvPr id="9" name="直接箭头连接符 8"/>
          <p:cNvCxnSpPr/>
          <p:nvPr/>
        </p:nvCxnSpPr>
        <p:spPr bwMode="auto">
          <a:xfrm flipH="1">
            <a:off x="6488751" y="5517232"/>
            <a:ext cx="1827665" cy="0"/>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7" name="文本框 19"/>
          <p:cNvSpPr txBox="1">
            <a:spLocks noChangeArrowheads="1"/>
          </p:cNvSpPr>
          <p:nvPr/>
        </p:nvSpPr>
        <p:spPr bwMode="auto">
          <a:xfrm>
            <a:off x="6112251" y="2583801"/>
            <a:ext cx="3786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91440" tIns="45720" rIns="91440" bIns="45720" anchor="t" anchorCtr="0" upright="1">
            <a:spAutoFit/>
          </a:bodyPr>
          <a:lstStyle/>
          <a:p>
            <a:pPr eaLnBrk="0" fontAlgn="base" hangingPunct="0">
              <a:spcAft>
                <a:spcPts val="0"/>
              </a:spcAft>
            </a:pPr>
            <a:r>
              <a:rPr lang="en-US" sz="1800" kern="0" dirty="0">
                <a:solidFill>
                  <a:srgbClr val="000000"/>
                </a:solidFill>
                <a:latin typeface="Calibri" pitchFamily="34" charset="0"/>
                <a:ea typeface="宋体" pitchFamily="2" charset="-122"/>
              </a:rPr>
              <a:t>t1</a:t>
            </a:r>
            <a:endParaRPr lang="zh-CN" sz="1800" kern="0" dirty="0">
              <a:solidFill>
                <a:srgbClr val="000000"/>
              </a:solidFill>
              <a:latin typeface="Calibri" pitchFamily="34" charset="0"/>
              <a:ea typeface="宋体" pitchFamily="2" charset="-122"/>
            </a:endParaRPr>
          </a:p>
        </p:txBody>
      </p:sp>
      <p:sp>
        <p:nvSpPr>
          <p:cNvPr id="38" name="文本框 19"/>
          <p:cNvSpPr txBox="1">
            <a:spLocks noChangeArrowheads="1"/>
          </p:cNvSpPr>
          <p:nvPr/>
        </p:nvSpPr>
        <p:spPr bwMode="auto">
          <a:xfrm>
            <a:off x="8318233" y="3030522"/>
            <a:ext cx="3786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91440" tIns="45720" rIns="91440" bIns="45720" anchor="t" anchorCtr="0" upright="1">
            <a:spAutoFit/>
          </a:bodyPr>
          <a:lstStyle/>
          <a:p>
            <a:pPr>
              <a:spcAft>
                <a:spcPts val="0"/>
              </a:spcAft>
            </a:pPr>
            <a:r>
              <a:rPr lang="en-US" sz="1800" kern="0" dirty="0">
                <a:solidFill>
                  <a:srgbClr val="000000"/>
                </a:solidFill>
                <a:latin typeface="Calibri" pitchFamily="34" charset="0"/>
                <a:ea typeface="宋体" pitchFamily="2" charset="-122"/>
              </a:rPr>
              <a:t>t2</a:t>
            </a:r>
            <a:endParaRPr lang="zh-CN" sz="1800" kern="0" dirty="0">
              <a:solidFill>
                <a:srgbClr val="000000"/>
              </a:solidFill>
              <a:latin typeface="Calibri" pitchFamily="34" charset="0"/>
              <a:ea typeface="宋体" pitchFamily="2" charset="-122"/>
            </a:endParaRPr>
          </a:p>
        </p:txBody>
      </p:sp>
      <p:sp>
        <p:nvSpPr>
          <p:cNvPr id="39" name="文本框 19"/>
          <p:cNvSpPr txBox="1">
            <a:spLocks noChangeArrowheads="1"/>
          </p:cNvSpPr>
          <p:nvPr/>
        </p:nvSpPr>
        <p:spPr bwMode="auto">
          <a:xfrm>
            <a:off x="8318233" y="3374413"/>
            <a:ext cx="3786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91440" tIns="45720" rIns="91440" bIns="45720" anchor="t" anchorCtr="0" upright="1">
            <a:spAutoFit/>
          </a:bodyPr>
          <a:lstStyle/>
          <a:p>
            <a:pPr>
              <a:spcAft>
                <a:spcPts val="0"/>
              </a:spcAft>
            </a:pPr>
            <a:r>
              <a:rPr lang="en-US" sz="1800" kern="0" dirty="0">
                <a:solidFill>
                  <a:srgbClr val="000000"/>
                </a:solidFill>
                <a:latin typeface="Calibri" pitchFamily="34" charset="0"/>
                <a:ea typeface="宋体" pitchFamily="2" charset="-122"/>
              </a:rPr>
              <a:t>t3</a:t>
            </a:r>
            <a:endParaRPr lang="zh-CN" sz="1800" kern="0" dirty="0">
              <a:solidFill>
                <a:srgbClr val="000000"/>
              </a:solidFill>
              <a:latin typeface="Calibri" pitchFamily="34" charset="0"/>
              <a:ea typeface="宋体" pitchFamily="2" charset="-122"/>
            </a:endParaRPr>
          </a:p>
        </p:txBody>
      </p:sp>
      <p:sp>
        <p:nvSpPr>
          <p:cNvPr id="40" name="文本框 19"/>
          <p:cNvSpPr txBox="1">
            <a:spLocks noChangeArrowheads="1"/>
          </p:cNvSpPr>
          <p:nvPr/>
        </p:nvSpPr>
        <p:spPr bwMode="auto">
          <a:xfrm>
            <a:off x="6111827" y="4096654"/>
            <a:ext cx="3786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91440" tIns="45720" rIns="91440" bIns="45720" anchor="t" anchorCtr="0" upright="1">
            <a:spAutoFit/>
          </a:bodyPr>
          <a:lstStyle/>
          <a:p>
            <a:pPr>
              <a:spcAft>
                <a:spcPts val="0"/>
              </a:spcAft>
            </a:pPr>
            <a:r>
              <a:rPr lang="en-US" sz="1800" kern="0" dirty="0">
                <a:solidFill>
                  <a:srgbClr val="000000"/>
                </a:solidFill>
                <a:latin typeface="Calibri" pitchFamily="34" charset="0"/>
                <a:ea typeface="宋体" pitchFamily="2" charset="-122"/>
              </a:rPr>
              <a:t>t4</a:t>
            </a:r>
            <a:endParaRPr lang="zh-CN" sz="1800" kern="0" dirty="0">
              <a:solidFill>
                <a:srgbClr val="000000"/>
              </a:solidFill>
              <a:latin typeface="Calibri" pitchFamily="34" charset="0"/>
              <a:ea typeface="宋体" pitchFamily="2" charset="-122"/>
            </a:endParaRPr>
          </a:p>
        </p:txBody>
      </p:sp>
    </p:spTree>
    <p:extLst>
      <p:ext uri="{BB962C8B-B14F-4D97-AF65-F5344CB8AC3E}">
        <p14:creationId xmlns:p14="http://schemas.microsoft.com/office/powerpoint/2010/main" val="1303407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9300A09-C47C-4C40-AC47-AFE43D3BDB2F}"/>
              </a:ext>
            </a:extLst>
          </p:cNvPr>
          <p:cNvSpPr>
            <a:spLocks noGrp="1"/>
          </p:cNvSpPr>
          <p:nvPr>
            <p:ph type="title"/>
          </p:nvPr>
        </p:nvSpPr>
        <p:spPr/>
        <p:txBody>
          <a:bodyPr/>
          <a:lstStyle/>
          <a:p>
            <a:r>
              <a:rPr lang="en-US" dirty="0" smtClean="0"/>
              <a:t>Summary</a:t>
            </a:r>
            <a:endParaRPr lang="en-US" dirty="0"/>
          </a:p>
        </p:txBody>
      </p:sp>
      <p:sp>
        <p:nvSpPr>
          <p:cNvPr id="3" name="Content Placeholder 2">
            <a:extLst>
              <a:ext uri="{FF2B5EF4-FFF2-40B4-BE49-F238E27FC236}">
                <a16:creationId xmlns="" xmlns:a16="http://schemas.microsoft.com/office/drawing/2014/main" id="{DE438863-EAF3-4687-AE83-5A203AD3EF0B}"/>
              </a:ext>
            </a:extLst>
          </p:cNvPr>
          <p:cNvSpPr>
            <a:spLocks noGrp="1"/>
          </p:cNvSpPr>
          <p:nvPr>
            <p:ph idx="1"/>
          </p:nvPr>
        </p:nvSpPr>
        <p:spPr>
          <a:xfrm>
            <a:off x="657224" y="1628800"/>
            <a:ext cx="8019232" cy="4752528"/>
          </a:xfrm>
        </p:spPr>
        <p:txBody>
          <a:bodyPr/>
          <a:lstStyle/>
          <a:p>
            <a:pPr marL="457200" indent="-457200">
              <a:buFont typeface="Arial" panose="020B0604020202020204" pitchFamily="34" charset="0"/>
              <a:buChar char="•"/>
            </a:pPr>
            <a:r>
              <a:rPr lang="en-US" sz="2400" dirty="0" smtClean="0"/>
              <a:t>It is desired to evaluate the quality of ToF measurements in a more comprehensive way, which can reflect not only the accuracy but also the trustworthiness of the measurements</a:t>
            </a:r>
          </a:p>
          <a:p>
            <a:pPr marL="457200" indent="-457200">
              <a:buFont typeface="Arial" panose="020B0604020202020204" pitchFamily="34" charset="0"/>
              <a:buChar char="•"/>
            </a:pPr>
            <a:r>
              <a:rPr lang="en-US" sz="2400" dirty="0" smtClean="0"/>
              <a:t>We propose two methods in this contribution, i.e., to extend the current definition of FoM or to introduce a new metric called trustworthiness level (TL)</a:t>
            </a:r>
            <a:endParaRPr lang="en-US" sz="2400" dirty="0"/>
          </a:p>
          <a:p>
            <a:pPr marL="457200" indent="-457200">
              <a:buFont typeface="Arial" panose="020B0604020202020204" pitchFamily="34" charset="0"/>
              <a:buChar char="•"/>
            </a:pPr>
            <a:r>
              <a:rPr lang="en-US" sz="2400" dirty="0" smtClean="0"/>
              <a:t>When necessary, TL reports can be fed back from the responder to the initiator to enable a more flexible ranging procedure</a:t>
            </a:r>
          </a:p>
        </p:txBody>
      </p:sp>
      <p:sp>
        <p:nvSpPr>
          <p:cNvPr id="4" name="Slide Number Placeholder 3">
            <a:extLst>
              <a:ext uri="{FF2B5EF4-FFF2-40B4-BE49-F238E27FC236}">
                <a16:creationId xmlns="" xmlns:a16="http://schemas.microsoft.com/office/drawing/2014/main" id="{A04F778F-7C00-4F08-9670-BE10F963D7D1}"/>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12</a:t>
            </a:fld>
            <a:endParaRPr lang="en-US" altLang="en-US" dirty="0"/>
          </a:p>
        </p:txBody>
      </p:sp>
    </p:spTree>
    <p:extLst>
      <p:ext uri="{BB962C8B-B14F-4D97-AF65-F5344CB8AC3E}">
        <p14:creationId xmlns:p14="http://schemas.microsoft.com/office/powerpoint/2010/main" val="2265034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88C1BCC9-89BA-47A0-A79D-AA3DA825104D}"/>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a:t>
            </a:fld>
            <a:endParaRPr lang="en-US" altLang="en-US" dirty="0"/>
          </a:p>
        </p:txBody>
      </p:sp>
      <p:graphicFrame>
        <p:nvGraphicFramePr>
          <p:cNvPr id="7" name="Table 6">
            <a:extLst>
              <a:ext uri="{FF2B5EF4-FFF2-40B4-BE49-F238E27FC236}">
                <a16:creationId xmlns:a16="http://schemas.microsoft.com/office/drawing/2014/main" xmlns="" id="{E1963027-458B-4B5A-887A-DC0895FB5029}"/>
              </a:ext>
            </a:extLst>
          </p:cNvPr>
          <p:cNvGraphicFramePr>
            <a:graphicFrameLocks noGrp="1"/>
          </p:cNvGraphicFramePr>
          <p:nvPr>
            <p:extLst>
              <p:ext uri="{D42A27DB-BD31-4B8C-83A1-F6EECF244321}">
                <p14:modId xmlns:p14="http://schemas.microsoft.com/office/powerpoint/2010/main" val="3280197630"/>
              </p:ext>
            </p:extLst>
          </p:nvPr>
        </p:nvGraphicFramePr>
        <p:xfrm>
          <a:off x="467544" y="764704"/>
          <a:ext cx="8280920" cy="5392778"/>
        </p:xfrm>
        <a:graphic>
          <a:graphicData uri="http://schemas.openxmlformats.org/drawingml/2006/table">
            <a:tbl>
              <a:tblPr firstRow="1" bandRow="1">
                <a:tableStyleId>{5940675A-B579-460E-94D1-54222C63F5DA}</a:tableStyleId>
              </a:tblPr>
              <a:tblGrid>
                <a:gridCol w="3911557">
                  <a:extLst>
                    <a:ext uri="{9D8B030D-6E8A-4147-A177-3AD203B41FA5}">
                      <a16:colId xmlns:a16="http://schemas.microsoft.com/office/drawing/2014/main" xmlns="" val="1745747388"/>
                    </a:ext>
                  </a:extLst>
                </a:gridCol>
                <a:gridCol w="4369363">
                  <a:extLst>
                    <a:ext uri="{9D8B030D-6E8A-4147-A177-3AD203B41FA5}">
                      <a16:colId xmlns:a16="http://schemas.microsoft.com/office/drawing/2014/main" xmlns="" val="1336621721"/>
                    </a:ext>
                  </a:extLst>
                </a:gridCol>
              </a:tblGrid>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Proposed Solution (how addressed)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516017004"/>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2336347152"/>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Interference mitigation techniques to support higher density and higher traffic use cases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712880846"/>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Other coexistence improvement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550120941"/>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Backward compatibility with enhanced ranging capable devices (ERDEVs)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229274704"/>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Improved link budget and/or reduced air-time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402719402"/>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Additional channels and operating frequencies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770140464"/>
                  </a:ext>
                </a:extLst>
              </a:tr>
              <a:tr h="251274">
                <a:tc>
                  <a:txBody>
                    <a:bodyPr/>
                    <a:lstStyle/>
                    <a:p>
                      <a:pPr>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Improvements to accuracy / precision / reliability and interoperability for high-integrity ranging</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marL="0" marR="0" algn="l">
                        <a:lnSpc>
                          <a:spcPct val="107000"/>
                        </a:lnSpc>
                        <a:spcBef>
                          <a:spcPts val="0"/>
                        </a:spcBef>
                        <a:spcAft>
                          <a:spcPts val="0"/>
                        </a:spcAft>
                      </a:pPr>
                      <a:r>
                        <a:rPr lang="en-US" altLang="zh-CN" sz="1200" b="0" dirty="0" smtClean="0">
                          <a:effectLst/>
                          <a:latin typeface="Times New Roman" panose="02020603050405020304" pitchFamily="18" charset="0"/>
                          <a:cs typeface="Times New Roman" panose="02020603050405020304" pitchFamily="18" charset="0"/>
                        </a:rPr>
                        <a:t>This proposal presents a new metric to evaluate the trustworthiness level of ToF measurements, which can be used to adjust the ranging</a:t>
                      </a:r>
                      <a:r>
                        <a:rPr lang="en-US" altLang="zh-CN" sz="1200" b="0" baseline="0" dirty="0" smtClean="0">
                          <a:effectLst/>
                          <a:latin typeface="Times New Roman" panose="02020603050405020304" pitchFamily="18" charset="0"/>
                          <a:cs typeface="Times New Roman" panose="02020603050405020304" pitchFamily="18" charset="0"/>
                        </a:rPr>
                        <a:t> procedure flexibly.</a:t>
                      </a:r>
                      <a:endPar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13926360"/>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Reduced complexity and power consumption</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006555623"/>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Hybrid operation with narrowband signaling to assist UWB</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409934918"/>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Enhanced native discovery and connection setup mechanisms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57165867"/>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Sensing capabilities to support presence detection and environment mapping</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78912419"/>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Low-power low-latency streaming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576344013"/>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863466228"/>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794586688"/>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Infrastructure synchronization mechanisms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541787244"/>
                  </a:ext>
                </a:extLst>
              </a:tr>
            </a:tbl>
          </a:graphicData>
        </a:graphic>
      </p:graphicFrame>
    </p:spTree>
    <p:extLst>
      <p:ext uri="{BB962C8B-B14F-4D97-AF65-F5344CB8AC3E}">
        <p14:creationId xmlns:p14="http://schemas.microsoft.com/office/powerpoint/2010/main" val="2709052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5CF5C0-822E-48F4-A81B-C1DDA9267EF6}"/>
              </a:ext>
            </a:extLst>
          </p:cNvPr>
          <p:cNvSpPr>
            <a:spLocks noGrp="1"/>
          </p:cNvSpPr>
          <p:nvPr>
            <p:ph type="title"/>
          </p:nvPr>
        </p:nvSpPr>
        <p:spPr>
          <a:xfrm>
            <a:off x="146968" y="673730"/>
            <a:ext cx="8784976" cy="754063"/>
          </a:xfrm>
        </p:spPr>
        <p:txBody>
          <a:bodyPr/>
          <a:lstStyle/>
          <a:p>
            <a:r>
              <a:rPr lang="en-US" dirty="0"/>
              <a:t>Related Contributions and Objectives</a:t>
            </a:r>
          </a:p>
        </p:txBody>
      </p:sp>
      <p:sp>
        <p:nvSpPr>
          <p:cNvPr id="3" name="Content Placeholder 2">
            <a:extLst>
              <a:ext uri="{FF2B5EF4-FFF2-40B4-BE49-F238E27FC236}">
                <a16:creationId xmlns:a16="http://schemas.microsoft.com/office/drawing/2014/main" xmlns="" id="{E6EE2CDC-448B-4B40-B72D-E01BC7786714}"/>
              </a:ext>
            </a:extLst>
          </p:cNvPr>
          <p:cNvSpPr>
            <a:spLocks noGrp="1"/>
          </p:cNvSpPr>
          <p:nvPr>
            <p:ph idx="1"/>
          </p:nvPr>
        </p:nvSpPr>
        <p:spPr>
          <a:xfrm>
            <a:off x="775964" y="2094763"/>
            <a:ext cx="7992888" cy="792087"/>
          </a:xfrm>
        </p:spPr>
        <p:txBody>
          <a:bodyPr/>
          <a:lstStyle/>
          <a:p>
            <a:pPr marL="457200" lvl="0" indent="-457200">
              <a:buFont typeface="Wingdings" panose="05000000000000000000" pitchFamily="2" charset="2"/>
              <a:buChar char="ü"/>
              <a:defRPr sz="2000"/>
            </a:pPr>
            <a:r>
              <a:rPr lang="en-US" sz="2000" dirty="0" smtClean="0">
                <a:latin typeface="Arial" panose="020B0604020202020204" pitchFamily="34" charset="0"/>
                <a:cs typeface="Arial" panose="020B0604020202020204" pitchFamily="34" charset="0"/>
              </a:rPr>
              <a:t>A </a:t>
            </a:r>
            <a:r>
              <a:rPr lang="en-US" sz="2000" dirty="0">
                <a:latin typeface="Arial" panose="020B0604020202020204" pitchFamily="34" charset="0"/>
                <a:cs typeface="Arial" panose="020B0604020202020204" pitchFamily="34" charset="0"/>
              </a:rPr>
              <a:t>method to evaluate the quality of ToF measurement for IR-UWB &lt;15-22-0073-00-04ab&gt;, Jan. 2022, Li Sun et. al. </a:t>
            </a:r>
          </a:p>
        </p:txBody>
      </p:sp>
      <p:sp>
        <p:nvSpPr>
          <p:cNvPr id="4" name="Slide Number Placeholder 3">
            <a:extLst>
              <a:ext uri="{FF2B5EF4-FFF2-40B4-BE49-F238E27FC236}">
                <a16:creationId xmlns:a16="http://schemas.microsoft.com/office/drawing/2014/main" xmlns="" id="{85AD492E-6FBC-44F4-8A2A-ADD7643E71A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3</a:t>
            </a:fld>
            <a:endParaRPr lang="en-US" altLang="en-US" dirty="0"/>
          </a:p>
        </p:txBody>
      </p:sp>
      <p:sp>
        <p:nvSpPr>
          <p:cNvPr id="21" name="Content Placeholder 2">
            <a:extLst>
              <a:ext uri="{FF2B5EF4-FFF2-40B4-BE49-F238E27FC236}">
                <a16:creationId xmlns:a16="http://schemas.microsoft.com/office/drawing/2014/main" xmlns="" id="{81ECE919-6272-4101-84F8-BDC63393FA69}"/>
              </a:ext>
            </a:extLst>
          </p:cNvPr>
          <p:cNvSpPr txBox="1">
            <a:spLocks/>
          </p:cNvSpPr>
          <p:nvPr/>
        </p:nvSpPr>
        <p:spPr bwMode="auto">
          <a:xfrm>
            <a:off x="333587" y="1555002"/>
            <a:ext cx="7764463"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Arial" panose="020B0604020202020204" pitchFamily="34" charset="0"/>
              <a:buChar char="•"/>
            </a:pPr>
            <a:r>
              <a:rPr lang="en-US" sz="2400" kern="0" dirty="0"/>
              <a:t>Related Contributions</a:t>
            </a:r>
            <a:endParaRPr lang="en-US" altLang="zh-CN" sz="2400" kern="100" dirty="0">
              <a:latin typeface="Cambria Math" panose="02040503050406030204" pitchFamily="18" charset="0"/>
              <a:ea typeface="宋体" panose="02010600030101010101" pitchFamily="2" charset="-122"/>
              <a:cs typeface="Times New Roman" panose="02020603050405020304" pitchFamily="18" charset="0"/>
            </a:endParaRPr>
          </a:p>
        </p:txBody>
      </p:sp>
      <p:sp>
        <p:nvSpPr>
          <p:cNvPr id="22" name="Content Placeholder 2">
            <a:extLst>
              <a:ext uri="{FF2B5EF4-FFF2-40B4-BE49-F238E27FC236}">
                <a16:creationId xmlns:a16="http://schemas.microsoft.com/office/drawing/2014/main" xmlns="" id="{81ECE919-6272-4101-84F8-BDC63393FA69}"/>
              </a:ext>
            </a:extLst>
          </p:cNvPr>
          <p:cNvSpPr txBox="1">
            <a:spLocks/>
          </p:cNvSpPr>
          <p:nvPr/>
        </p:nvSpPr>
        <p:spPr bwMode="auto">
          <a:xfrm>
            <a:off x="324093" y="3028631"/>
            <a:ext cx="7764463"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Arial" panose="020B0604020202020204" pitchFamily="34" charset="0"/>
              <a:buChar char="•"/>
            </a:pPr>
            <a:r>
              <a:rPr lang="en-US" altLang="zh-CN" sz="2400" kern="0" dirty="0"/>
              <a:t>Objectives of this contribution</a:t>
            </a:r>
            <a:endParaRPr lang="en-US" altLang="zh-CN" sz="2400" kern="100" dirty="0">
              <a:latin typeface="Cambria Math" panose="02040503050406030204" pitchFamily="18" charset="0"/>
              <a:ea typeface="宋体" panose="02010600030101010101" pitchFamily="2" charset="-122"/>
              <a:cs typeface="Times New Roman" panose="02020603050405020304" pitchFamily="18" charset="0"/>
            </a:endParaRPr>
          </a:p>
        </p:txBody>
      </p:sp>
      <p:sp>
        <p:nvSpPr>
          <p:cNvPr id="23" name="Content Placeholder 2">
            <a:extLst>
              <a:ext uri="{FF2B5EF4-FFF2-40B4-BE49-F238E27FC236}">
                <a16:creationId xmlns:a16="http://schemas.microsoft.com/office/drawing/2014/main" xmlns="" id="{E6EE2CDC-448B-4B40-B72D-E01BC7786714}"/>
              </a:ext>
            </a:extLst>
          </p:cNvPr>
          <p:cNvSpPr txBox="1">
            <a:spLocks/>
          </p:cNvSpPr>
          <p:nvPr/>
        </p:nvSpPr>
        <p:spPr bwMode="auto">
          <a:xfrm>
            <a:off x="793735" y="3532687"/>
            <a:ext cx="8176368" cy="2448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defRPr sz="2000"/>
            </a:pPr>
            <a:r>
              <a:rPr lang="en-US" altLang="zh-CN" sz="2000" kern="0" dirty="0">
                <a:latin typeface="Arial" panose="020B0604020202020204" pitchFamily="34" charset="0"/>
                <a:cs typeface="Arial" panose="020B0604020202020204" pitchFamily="34" charset="0"/>
                <a:sym typeface="Calibri" panose="020F0502020204030204"/>
              </a:rPr>
              <a:t>This presentation provides updates to the above contribution </a:t>
            </a:r>
            <a:r>
              <a:rPr lang="en-US" altLang="zh-CN" sz="2000" dirty="0">
                <a:latin typeface="Arial" panose="020B0604020202020204" pitchFamily="34" charset="0"/>
                <a:cs typeface="Arial" panose="020B0604020202020204" pitchFamily="34" charset="0"/>
              </a:rPr>
              <a:t>15-22-0073-00-04ab</a:t>
            </a:r>
            <a:endParaRPr lang="en-US" altLang="zh-CN" sz="2000" kern="0" dirty="0">
              <a:latin typeface="Arial" panose="020B0604020202020204" pitchFamily="34" charset="0"/>
              <a:cs typeface="Arial" panose="020B0604020202020204" pitchFamily="34" charset="0"/>
              <a:sym typeface="Calibri" panose="020F0502020204030204"/>
            </a:endParaRPr>
          </a:p>
          <a:p>
            <a:pPr marL="457200" indent="-457200">
              <a:buFont typeface="Wingdings" panose="05000000000000000000" pitchFamily="2" charset="2"/>
              <a:buChar char="ü"/>
              <a:defRPr sz="2000"/>
            </a:pPr>
            <a:r>
              <a:rPr lang="en-US" altLang="zh-CN" sz="2000" kern="0" dirty="0" smtClean="0">
                <a:latin typeface="Arial" panose="020B0604020202020204" pitchFamily="34" charset="0"/>
                <a:cs typeface="Arial" panose="020B0604020202020204" pitchFamily="34" charset="0"/>
                <a:sym typeface="Calibri" panose="020F0502020204030204"/>
              </a:rPr>
              <a:t>To </a:t>
            </a:r>
            <a:r>
              <a:rPr lang="en-US" altLang="zh-CN" sz="2000" kern="0" dirty="0">
                <a:latin typeface="Arial" panose="020B0604020202020204" pitchFamily="34" charset="0"/>
                <a:cs typeface="Arial" panose="020B0604020202020204" pitchFamily="34" charset="0"/>
                <a:sym typeface="Calibri" panose="020F0502020204030204"/>
              </a:rPr>
              <a:t>clarify the background and motivations of the proposed technique in above </a:t>
            </a:r>
            <a:r>
              <a:rPr lang="en-US" altLang="zh-CN" sz="2000" kern="0" dirty="0" smtClean="0">
                <a:latin typeface="Arial" panose="020B0604020202020204" pitchFamily="34" charset="0"/>
                <a:cs typeface="Arial" panose="020B0604020202020204" pitchFamily="34" charset="0"/>
                <a:sym typeface="Calibri" panose="020F0502020204030204"/>
              </a:rPr>
              <a:t>contribution, </a:t>
            </a:r>
            <a:r>
              <a:rPr lang="en-US" altLang="zh-CN" sz="2000" kern="0" dirty="0">
                <a:latin typeface="Arial" panose="020B0604020202020204" pitchFamily="34" charset="0"/>
                <a:cs typeface="Arial" panose="020B0604020202020204" pitchFamily="34" charset="0"/>
                <a:sym typeface="Calibri" panose="020F0502020204030204"/>
              </a:rPr>
              <a:t>and clearly describe the problem that the proposed technique wants to solve</a:t>
            </a:r>
          </a:p>
          <a:p>
            <a:pPr marL="457200" indent="-457200">
              <a:buFont typeface="Wingdings" panose="05000000000000000000" pitchFamily="2" charset="2"/>
              <a:buChar char="ü"/>
            </a:pPr>
            <a:r>
              <a:rPr lang="en-US" sz="2000" kern="0" dirty="0">
                <a:latin typeface="Arial" panose="020B0604020202020204" pitchFamily="34" charset="0"/>
                <a:cs typeface="Arial" panose="020B0604020202020204" pitchFamily="34" charset="0"/>
              </a:rPr>
              <a:t>To provide </a:t>
            </a:r>
            <a:r>
              <a:rPr lang="en-US" sz="2000" kern="0" dirty="0" smtClean="0">
                <a:latin typeface="Arial" panose="020B0604020202020204" pitchFamily="34" charset="0"/>
                <a:cs typeface="Arial" panose="020B0604020202020204" pitchFamily="34" charset="0"/>
              </a:rPr>
              <a:t>more explanations on how to exploit the proposed metric to optimize the ranging procedure</a:t>
            </a:r>
            <a:endParaRPr lang="en-US" sz="2000" kern="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3523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5CF5C0-822E-48F4-A81B-C1DDA9267EF6}"/>
              </a:ext>
            </a:extLst>
          </p:cNvPr>
          <p:cNvSpPr>
            <a:spLocks noGrp="1"/>
          </p:cNvSpPr>
          <p:nvPr>
            <p:ph type="title"/>
          </p:nvPr>
        </p:nvSpPr>
        <p:spPr>
          <a:xfrm>
            <a:off x="715592" y="720993"/>
            <a:ext cx="7764463" cy="754063"/>
          </a:xfrm>
        </p:spPr>
        <p:txBody>
          <a:bodyPr/>
          <a:lstStyle/>
          <a:p>
            <a:r>
              <a:rPr lang="en-US" altLang="zh-CN" dirty="0"/>
              <a:t>Background and Motivations</a:t>
            </a:r>
            <a:endParaRPr lang="en-US" dirty="0"/>
          </a:p>
        </p:txBody>
      </p:sp>
      <p:sp>
        <p:nvSpPr>
          <p:cNvPr id="3" name="Content Placeholder 2">
            <a:extLst>
              <a:ext uri="{FF2B5EF4-FFF2-40B4-BE49-F238E27FC236}">
                <a16:creationId xmlns:a16="http://schemas.microsoft.com/office/drawing/2014/main" xmlns="" id="{E6EE2CDC-448B-4B40-B72D-E01BC7786714}"/>
              </a:ext>
            </a:extLst>
          </p:cNvPr>
          <p:cNvSpPr>
            <a:spLocks noGrp="1"/>
          </p:cNvSpPr>
          <p:nvPr>
            <p:ph idx="1"/>
          </p:nvPr>
        </p:nvSpPr>
        <p:spPr>
          <a:xfrm>
            <a:off x="539552" y="1628800"/>
            <a:ext cx="8280697" cy="4464496"/>
          </a:xfrm>
        </p:spPr>
        <p:txBody>
          <a:bodyPr/>
          <a:lstStyle/>
          <a:p>
            <a:pPr marL="457200" indent="-457200">
              <a:buFont typeface="Arial" panose="020B0604020202020204" pitchFamily="34" charset="0"/>
              <a:buChar char="•"/>
            </a:pPr>
            <a:r>
              <a:rPr lang="en-US" altLang="zh-CN" sz="2400" dirty="0"/>
              <a:t>Due to the openness of wireless medium, accidental or intentional interference from other transmitters may undermine the leading edge detection and cause performance degradation in ranging accuracy</a:t>
            </a:r>
            <a:endParaRPr lang="en-US" sz="2400" dirty="0" smtClean="0"/>
          </a:p>
          <a:p>
            <a:pPr marL="457200" indent="-457200">
              <a:buFont typeface="Arial" panose="020B0604020202020204" pitchFamily="34" charset="0"/>
              <a:buChar char="•"/>
            </a:pPr>
            <a:r>
              <a:rPr lang="en-US" sz="2400" dirty="0" smtClean="0"/>
              <a:t>If </a:t>
            </a:r>
            <a:r>
              <a:rPr lang="en-US" sz="2400" dirty="0"/>
              <a:t>the receiver detects the possible existence of an interference, the ranging measurement result cannot be fully trusted or exploited for round-trip time estimation</a:t>
            </a:r>
          </a:p>
          <a:p>
            <a:pPr marL="457200" indent="-457200">
              <a:buFont typeface="Arial" panose="020B0604020202020204" pitchFamily="34" charset="0"/>
              <a:buChar char="•"/>
            </a:pPr>
            <a:r>
              <a:rPr lang="en-US" sz="2400" dirty="0"/>
              <a:t>It is desired to give a quantitative evaluation on </a:t>
            </a:r>
            <a:r>
              <a:rPr lang="en-US" sz="2400" dirty="0">
                <a:solidFill>
                  <a:schemeClr val="tx1"/>
                </a:solidFill>
              </a:rPr>
              <a:t>the trustworthiness </a:t>
            </a:r>
            <a:r>
              <a:rPr lang="en-US" sz="2400" dirty="0"/>
              <a:t>of the ranging measurement results and use this evaluation report to improve ranging performance</a:t>
            </a:r>
          </a:p>
        </p:txBody>
      </p:sp>
      <p:sp>
        <p:nvSpPr>
          <p:cNvPr id="4" name="Slide Number Placeholder 3">
            <a:extLst>
              <a:ext uri="{FF2B5EF4-FFF2-40B4-BE49-F238E27FC236}">
                <a16:creationId xmlns:a16="http://schemas.microsoft.com/office/drawing/2014/main" xmlns="" id="{85AD492E-6FBC-44F4-8A2A-ADD7643E71A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4</a:t>
            </a:fld>
            <a:endParaRPr lang="en-US" altLang="en-US" dirty="0"/>
          </a:p>
        </p:txBody>
      </p:sp>
    </p:spTree>
    <p:extLst>
      <p:ext uri="{BB962C8B-B14F-4D97-AF65-F5344CB8AC3E}">
        <p14:creationId xmlns:p14="http://schemas.microsoft.com/office/powerpoint/2010/main" val="1078306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5CF5C0-822E-48F4-A81B-C1DDA9267EF6}"/>
              </a:ext>
            </a:extLst>
          </p:cNvPr>
          <p:cNvSpPr>
            <a:spLocks noGrp="1"/>
          </p:cNvSpPr>
          <p:nvPr>
            <p:ph type="title"/>
          </p:nvPr>
        </p:nvSpPr>
        <p:spPr/>
        <p:txBody>
          <a:bodyPr/>
          <a:lstStyle/>
          <a:p>
            <a:r>
              <a:rPr lang="en-US" dirty="0"/>
              <a:t>Current Standard: FoM</a:t>
            </a:r>
          </a:p>
        </p:txBody>
      </p:sp>
      <p:sp>
        <p:nvSpPr>
          <p:cNvPr id="4" name="Slide Number Placeholder 3">
            <a:extLst>
              <a:ext uri="{FF2B5EF4-FFF2-40B4-BE49-F238E27FC236}">
                <a16:creationId xmlns:a16="http://schemas.microsoft.com/office/drawing/2014/main" xmlns="" id="{85AD492E-6FBC-44F4-8A2A-ADD7643E71A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5</a:t>
            </a:fld>
            <a:endParaRPr lang="en-US" altLang="en-US" dirty="0"/>
          </a:p>
        </p:txBody>
      </p:sp>
      <p:sp>
        <p:nvSpPr>
          <p:cNvPr id="7" name="Content Placeholder 2">
            <a:extLst>
              <a:ext uri="{FF2B5EF4-FFF2-40B4-BE49-F238E27FC236}">
                <a16:creationId xmlns:a16="http://schemas.microsoft.com/office/drawing/2014/main" xmlns="" id="{E6EE2CDC-448B-4B40-B72D-E01BC7786714}"/>
              </a:ext>
            </a:extLst>
          </p:cNvPr>
          <p:cNvSpPr>
            <a:spLocks noGrp="1"/>
          </p:cNvSpPr>
          <p:nvPr>
            <p:ph idx="1"/>
          </p:nvPr>
        </p:nvSpPr>
        <p:spPr>
          <a:xfrm>
            <a:off x="432810" y="2996952"/>
            <a:ext cx="8531678" cy="3312368"/>
          </a:xfrm>
        </p:spPr>
        <p:txBody>
          <a:bodyPr/>
          <a:lstStyle/>
          <a:p>
            <a:pPr marL="457200" indent="-457200">
              <a:buFont typeface="Arial" panose="020B0604020202020204" pitchFamily="34" charset="0"/>
              <a:buChar char="•"/>
            </a:pPr>
            <a:r>
              <a:rPr lang="en-US" sz="2200" dirty="0"/>
              <a:t>If extension bit = 0, the Figure-of-Merit (FoM) characterizes the accuracy of the PHY estimate of the arrival time of the RMARKER at the antenna.</a:t>
            </a:r>
          </a:p>
          <a:p>
            <a:pPr marL="457200" indent="-457200">
              <a:buFont typeface="Arial" panose="020B0604020202020204" pitchFamily="34" charset="0"/>
              <a:buChar char="•"/>
            </a:pPr>
            <a:r>
              <a:rPr lang="en-US" sz="2200" dirty="0"/>
              <a:t>While FoM gives an evaluation of the ranging accuracy, there is no metric in current standard to provide an </a:t>
            </a:r>
            <a:r>
              <a:rPr lang="en-US" sz="2200" i="1" dirty="0">
                <a:solidFill>
                  <a:srgbClr val="FF0000"/>
                </a:solidFill>
              </a:rPr>
              <a:t>explicit indication </a:t>
            </a:r>
            <a:r>
              <a:rPr lang="en-US" sz="2200" dirty="0"/>
              <a:t>of whether or not the ranging procedure is being interfered with. </a:t>
            </a:r>
          </a:p>
          <a:p>
            <a:pPr marL="457200" indent="-457200">
              <a:buFont typeface="Arial" panose="020B0604020202020204" pitchFamily="34" charset="0"/>
              <a:buChar char="•"/>
            </a:pPr>
            <a:r>
              <a:rPr lang="en-US" sz="2200" dirty="0"/>
              <a:t>FoM with extension bit 0 has a clear meaning, but FoM with extension bit 1 is not defined (unless bits 0~6 are all zeroes, which means the ranging result is incorrect).</a:t>
            </a:r>
          </a:p>
        </p:txBody>
      </p:sp>
      <p:sp>
        <p:nvSpPr>
          <p:cNvPr id="8" name="矩形 7"/>
          <p:cNvSpPr/>
          <p:nvPr/>
        </p:nvSpPr>
        <p:spPr>
          <a:xfrm>
            <a:off x="2839573" y="2629020"/>
            <a:ext cx="3793154" cy="276999"/>
          </a:xfrm>
          <a:prstGeom prst="rect">
            <a:avLst/>
          </a:prstGeom>
        </p:spPr>
        <p:txBody>
          <a:bodyPr wrap="none">
            <a:spAutoFit/>
          </a:bodyPr>
          <a:lstStyle/>
          <a:p>
            <a:r>
              <a:rPr lang="en-US" altLang="zh-CN" kern="100" dirty="0">
                <a:solidFill>
                  <a:schemeClr val="tx1"/>
                </a:solidFill>
                <a:latin typeface="Calibri" panose="020F0502020204030204" pitchFamily="34" charset="0"/>
                <a:ea typeface="宋体" panose="02010600030101010101" pitchFamily="2" charset="-122"/>
                <a:cs typeface="Times New Roman" panose="02020603050405020304" pitchFamily="18" charset="0"/>
              </a:rPr>
              <a:t>FoM with extension bit=0 (Source: IEEE 802.15.4z-2020)</a:t>
            </a:r>
            <a:r>
              <a:rPr lang="en-US" altLang="zh-CN" kern="100" dirty="0">
                <a:latin typeface="Calibri" panose="020F0502020204030204" pitchFamily="34" charset="0"/>
                <a:ea typeface="宋体" panose="02010600030101010101" pitchFamily="2" charset="-122"/>
                <a:cs typeface="Times New Roman" panose="02020603050405020304" pitchFamily="18" charset="0"/>
              </a:rPr>
              <a:t>0</a:t>
            </a:r>
            <a:endParaRPr lang="zh-CN" altLang="en-US" dirty="0"/>
          </a:p>
        </p:txBody>
      </p:sp>
      <p:pic>
        <p:nvPicPr>
          <p:cNvPr id="9" name="图片 8"/>
          <p:cNvPicPr>
            <a:picLocks noChangeAspect="1"/>
          </p:cNvPicPr>
          <p:nvPr/>
        </p:nvPicPr>
        <p:blipFill rotWithShape="1">
          <a:blip r:embed="rId3"/>
          <a:srcRect l="2396" t="10565" r="3247"/>
          <a:stretch/>
        </p:blipFill>
        <p:spPr>
          <a:xfrm>
            <a:off x="1690631" y="1531999"/>
            <a:ext cx="5976665" cy="1115946"/>
          </a:xfrm>
          <a:prstGeom prst="rect">
            <a:avLst/>
          </a:prstGeom>
        </p:spPr>
      </p:pic>
    </p:spTree>
    <p:extLst>
      <p:ext uri="{BB962C8B-B14F-4D97-AF65-F5344CB8AC3E}">
        <p14:creationId xmlns:p14="http://schemas.microsoft.com/office/powerpoint/2010/main" val="16102234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294967295"/>
          </p:nvPr>
        </p:nvSpPr>
        <p:spPr bwMode="auto">
          <a:xfrm>
            <a:off x="4315079" y="6525344"/>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dirty="0"/>
              <a:t>Slide </a:t>
            </a:r>
            <a:fld id="{7FFA85FD-E192-4C2D-9860-28C59D48001D}" type="slidenum">
              <a:rPr lang="en-US" altLang="en-US" smtClean="0"/>
              <a:pPr/>
              <a:t>6</a:t>
            </a:fld>
            <a:endParaRPr lang="en-US" altLang="en-US" dirty="0"/>
          </a:p>
        </p:txBody>
      </p:sp>
      <p:sp>
        <p:nvSpPr>
          <p:cNvPr id="4098" name="Rectangle 2"/>
          <p:cNvSpPr>
            <a:spLocks noGrp="1" noChangeArrowheads="1"/>
          </p:cNvSpPr>
          <p:nvPr>
            <p:ph type="title"/>
          </p:nvPr>
        </p:nvSpPr>
        <p:spPr>
          <a:xfrm>
            <a:off x="467544" y="692696"/>
            <a:ext cx="8413774" cy="754063"/>
          </a:xfrm>
          <a:ln/>
        </p:spPr>
        <p:txBody>
          <a:bodyPr/>
          <a:lstStyle/>
          <a:p>
            <a:r>
              <a:rPr lang="en-US" altLang="en-US" sz="3200" dirty="0"/>
              <a:t>Proposal 1: Extend the Definition of FoM</a:t>
            </a:r>
          </a:p>
        </p:txBody>
      </p:sp>
      <mc:AlternateContent xmlns:mc="http://schemas.openxmlformats.org/markup-compatibility/2006" xmlns:a14="http://schemas.microsoft.com/office/drawing/2010/main">
        <mc:Choice Requires="a14">
          <p:sp>
            <p:nvSpPr>
              <p:cNvPr id="21" name="Content Placeholder 2">
                <a:extLst>
                  <a:ext uri="{FF2B5EF4-FFF2-40B4-BE49-F238E27FC236}">
                    <a16:creationId xmlns:a16="http://schemas.microsoft.com/office/drawing/2014/main" xmlns="" id="{81ECE919-6272-4101-84F8-BDC63393FA69}"/>
                  </a:ext>
                </a:extLst>
              </p:cNvPr>
              <p:cNvSpPr txBox="1">
                <a:spLocks/>
              </p:cNvSpPr>
              <p:nvPr/>
            </p:nvSpPr>
            <p:spPr bwMode="auto">
              <a:xfrm>
                <a:off x="564394" y="1439893"/>
                <a:ext cx="8316924" cy="133057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sz="2000" kern="0" dirty="0"/>
                  <a:t>Do integrity check to produce an </a:t>
                </a:r>
                <a:r>
                  <a:rPr lang="en-US" sz="2000" kern="0" dirty="0">
                    <a:solidFill>
                      <a:srgbClr val="FF0000"/>
                    </a:solidFill>
                  </a:rPr>
                  <a:t>integrity score z</a:t>
                </a:r>
                <a:r>
                  <a:rPr lang="en-US" sz="2000" kern="0" dirty="0"/>
                  <a:t> satisfying </a:t>
                </a:r>
                <a14:m>
                  <m:oMath xmlns:m="http://schemas.openxmlformats.org/officeDocument/2006/math">
                    <m:r>
                      <a:rPr lang="en-US" altLang="zh-CN" sz="2000" i="1">
                        <a:latin typeface="Cambria Math" panose="02040503050406030204" pitchFamily="18" charset="0"/>
                      </a:rPr>
                      <m:t>−</m:t>
                    </m:r>
                    <m:r>
                      <m:rPr>
                        <m:sty m:val="p"/>
                      </m:rPr>
                      <a:rPr lang="en-US" altLang="zh-CN" sz="2000">
                        <a:latin typeface="Cambria Math" panose="02040503050406030204" pitchFamily="18" charset="0"/>
                      </a:rPr>
                      <m:t>x</m:t>
                    </m:r>
                    <m:r>
                      <a:rPr lang="en-US" altLang="zh-CN" sz="2000">
                        <a:latin typeface="Cambria Math" panose="02040503050406030204" pitchFamily="18" charset="0"/>
                      </a:rPr>
                      <m:t>≤</m:t>
                    </m:r>
                    <m:r>
                      <m:rPr>
                        <m:sty m:val="p"/>
                      </m:rPr>
                      <a:rPr lang="en-US" altLang="zh-CN" sz="2000">
                        <a:latin typeface="Cambria Math" panose="02040503050406030204" pitchFamily="18" charset="0"/>
                      </a:rPr>
                      <m:t>z</m:t>
                    </m:r>
                    <m:r>
                      <a:rPr lang="en-US" altLang="zh-CN" sz="2000">
                        <a:latin typeface="Cambria Math" panose="02040503050406030204" pitchFamily="18" charset="0"/>
                      </a:rPr>
                      <m:t>≤</m:t>
                    </m:r>
                    <m:r>
                      <m:rPr>
                        <m:sty m:val="p"/>
                      </m:rPr>
                      <a:rPr lang="en-US" altLang="zh-CN" sz="2000" b="0" i="0" smtClean="0">
                        <a:latin typeface="Cambria Math" panose="02040503050406030204" pitchFamily="18" charset="0"/>
                      </a:rPr>
                      <m:t>x</m:t>
                    </m:r>
                  </m:oMath>
                </a14:m>
                <a:r>
                  <a:rPr lang="en-US" sz="2000" kern="0" dirty="0"/>
                  <a:t>, where x is the length of the STS (the proposed integrity check method in </a:t>
                </a:r>
                <a:r>
                  <a:rPr lang="en-US" sz="2000" kern="0" dirty="0" smtClean="0"/>
                  <a:t>15-22-0072-00-04ab is </a:t>
                </a:r>
                <a:r>
                  <a:rPr lang="en-US" sz="2000" kern="0" dirty="0"/>
                  <a:t>assumed here as an example, but we do not exclude other methods)</a:t>
                </a:r>
              </a:p>
            </p:txBody>
          </p:sp>
        </mc:Choice>
        <mc:Fallback xmlns="">
          <p:sp>
            <p:nvSpPr>
              <p:cNvPr id="21" name="Content Placeholder 2">
                <a:extLst>
                  <a:ext uri="{FF2B5EF4-FFF2-40B4-BE49-F238E27FC236}">
                    <a16:creationId xmlns="" xmlns:a16="http://schemas.microsoft.com/office/drawing/2014/main" xmlns:a14="http://schemas.microsoft.com/office/drawing/2010/main" id="{81ECE919-6272-4101-84F8-BDC63393FA69}"/>
                  </a:ext>
                </a:extLst>
              </p:cNvPr>
              <p:cNvSpPr txBox="1">
                <a:spLocks noRot="1" noChangeAspect="1" noMove="1" noResize="1" noEditPoints="1" noAdjustHandles="1" noChangeArrowheads="1" noChangeShapeType="1" noTextEdit="1"/>
              </p:cNvSpPr>
              <p:nvPr/>
            </p:nvSpPr>
            <p:spPr bwMode="auto">
              <a:xfrm>
                <a:off x="564394" y="1439893"/>
                <a:ext cx="8316924" cy="1330579"/>
              </a:xfrm>
              <a:prstGeom prst="rect">
                <a:avLst/>
              </a:prstGeom>
              <a:blipFill rotWithShape="0">
                <a:blip r:embed="rId3"/>
                <a:stretch>
                  <a:fillRect l="-660" t="-1835" r="-1173" b="-7339"/>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noFill/>
                  </a:rPr>
                  <a:t> </a:t>
                </a:r>
              </a:p>
            </p:txBody>
          </p:sp>
        </mc:Fallback>
      </mc:AlternateContent>
      <p:pic>
        <p:nvPicPr>
          <p:cNvPr id="2" name="图片 1"/>
          <p:cNvPicPr>
            <a:picLocks noChangeAspect="1"/>
          </p:cNvPicPr>
          <p:nvPr/>
        </p:nvPicPr>
        <p:blipFill>
          <a:blip r:embed="rId4"/>
          <a:stretch>
            <a:fillRect/>
          </a:stretch>
        </p:blipFill>
        <p:spPr>
          <a:xfrm>
            <a:off x="1403648" y="2830646"/>
            <a:ext cx="3227592" cy="3215458"/>
          </a:xfrm>
          <a:prstGeom prst="rect">
            <a:avLst/>
          </a:prstGeom>
        </p:spPr>
      </p:pic>
      <p:sp>
        <p:nvSpPr>
          <p:cNvPr id="7" name="矩形 6"/>
          <p:cNvSpPr/>
          <p:nvPr/>
        </p:nvSpPr>
        <p:spPr>
          <a:xfrm>
            <a:off x="862753" y="6070802"/>
            <a:ext cx="4041491" cy="400110"/>
          </a:xfrm>
          <a:prstGeom prst="rect">
            <a:avLst/>
          </a:prstGeom>
        </p:spPr>
        <p:txBody>
          <a:bodyPr wrap="none">
            <a:spAutoFit/>
          </a:bodyPr>
          <a:lstStyle/>
          <a:p>
            <a:r>
              <a:rPr lang="en-US" altLang="zh-CN" sz="2000" b="1" kern="0" dirty="0" smtClean="0">
                <a:solidFill>
                  <a:srgbClr val="0000FF"/>
                </a:solidFill>
              </a:rPr>
              <a:t>Example (doc: </a:t>
            </a:r>
            <a:r>
              <a:rPr lang="en-US" altLang="en-US" sz="2000" b="1" dirty="0" smtClean="0">
                <a:solidFill>
                  <a:srgbClr val="0000FF"/>
                </a:solidFill>
              </a:rPr>
              <a:t>15-22-0072-00-04ab</a:t>
            </a:r>
            <a:r>
              <a:rPr lang="en-US" altLang="zh-CN" sz="2000" b="1" kern="0" dirty="0" smtClean="0">
                <a:solidFill>
                  <a:srgbClr val="0000FF"/>
                </a:solidFill>
              </a:rPr>
              <a:t>)</a:t>
            </a:r>
            <a:endParaRPr lang="zh-CN" altLang="en-US" sz="2000" b="1" dirty="0">
              <a:solidFill>
                <a:srgbClr val="0000FF"/>
              </a:solidFill>
            </a:endParaRPr>
          </a:p>
        </p:txBody>
      </p:sp>
      <p:pic>
        <p:nvPicPr>
          <p:cNvPr id="3" name="图片 2"/>
          <p:cNvPicPr>
            <a:picLocks noChangeAspect="1"/>
          </p:cNvPicPr>
          <p:nvPr/>
        </p:nvPicPr>
        <p:blipFill>
          <a:blip r:embed="rId5"/>
          <a:stretch>
            <a:fillRect/>
          </a:stretch>
        </p:blipFill>
        <p:spPr>
          <a:xfrm>
            <a:off x="5220072" y="2775336"/>
            <a:ext cx="3027437" cy="1936503"/>
          </a:xfrm>
          <a:prstGeom prst="rect">
            <a:avLst/>
          </a:prstGeom>
        </p:spPr>
      </p:pic>
      <p:pic>
        <p:nvPicPr>
          <p:cNvPr id="9" name="图片 8"/>
          <p:cNvPicPr>
            <a:picLocks noChangeAspect="1"/>
          </p:cNvPicPr>
          <p:nvPr/>
        </p:nvPicPr>
        <p:blipFill>
          <a:blip r:embed="rId6"/>
          <a:stretch>
            <a:fillRect/>
          </a:stretch>
        </p:blipFill>
        <p:spPr>
          <a:xfrm>
            <a:off x="5177248" y="4765707"/>
            <a:ext cx="2955429" cy="1690250"/>
          </a:xfrm>
          <a:prstGeom prst="rect">
            <a:avLst/>
          </a:prstGeom>
        </p:spPr>
      </p:pic>
    </p:spTree>
    <p:extLst>
      <p:ext uri="{BB962C8B-B14F-4D97-AF65-F5344CB8AC3E}">
        <p14:creationId xmlns:p14="http://schemas.microsoft.com/office/powerpoint/2010/main" val="5160818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294967295"/>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dirty="0"/>
              <a:t>Slide </a:t>
            </a:r>
            <a:fld id="{7FFA85FD-E192-4C2D-9860-28C59D48001D}" type="slidenum">
              <a:rPr lang="en-US" altLang="en-US" smtClean="0"/>
              <a:pPr/>
              <a:t>7</a:t>
            </a:fld>
            <a:endParaRPr lang="en-US" altLang="en-US" dirty="0"/>
          </a:p>
        </p:txBody>
      </p:sp>
      <p:sp>
        <p:nvSpPr>
          <p:cNvPr id="4098" name="Rectangle 2"/>
          <p:cNvSpPr>
            <a:spLocks noGrp="1" noChangeArrowheads="1"/>
          </p:cNvSpPr>
          <p:nvPr>
            <p:ph type="title"/>
          </p:nvPr>
        </p:nvSpPr>
        <p:spPr>
          <a:xfrm>
            <a:off x="539552" y="781538"/>
            <a:ext cx="8413774" cy="754063"/>
          </a:xfrm>
          <a:ln/>
        </p:spPr>
        <p:txBody>
          <a:bodyPr/>
          <a:lstStyle/>
          <a:p>
            <a:r>
              <a:rPr lang="en-US" altLang="en-US" sz="3200" dirty="0"/>
              <a:t>Proposal 1: Extend the Definition of FoM</a:t>
            </a:r>
          </a:p>
        </p:txBody>
      </p:sp>
      <p:sp>
        <p:nvSpPr>
          <p:cNvPr id="23" name="Content Placeholder 2">
            <a:extLst>
              <a:ext uri="{FF2B5EF4-FFF2-40B4-BE49-F238E27FC236}">
                <a16:creationId xmlns:a16="http://schemas.microsoft.com/office/drawing/2014/main" xmlns="" id="{81ECE919-6272-4101-84F8-BDC63393FA69}"/>
              </a:ext>
            </a:extLst>
          </p:cNvPr>
          <p:cNvSpPr txBox="1">
            <a:spLocks/>
          </p:cNvSpPr>
          <p:nvPr/>
        </p:nvSpPr>
        <p:spPr bwMode="auto">
          <a:xfrm>
            <a:off x="539552" y="1601112"/>
            <a:ext cx="7764463" cy="514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sz="2400" kern="0" dirty="0"/>
              <a:t>Modified definition of FoM</a:t>
            </a:r>
          </a:p>
        </p:txBody>
      </p:sp>
      <mc:AlternateContent xmlns:mc="http://schemas.openxmlformats.org/markup-compatibility/2006" xmlns:a14="http://schemas.microsoft.com/office/drawing/2010/main">
        <mc:Choice Requires="a14">
          <p:sp>
            <p:nvSpPr>
              <p:cNvPr id="24" name="矩形 23"/>
              <p:cNvSpPr/>
              <p:nvPr/>
            </p:nvSpPr>
            <p:spPr>
              <a:xfrm>
                <a:off x="1280540" y="3055352"/>
                <a:ext cx="7405662" cy="2554545"/>
              </a:xfrm>
              <a:prstGeom prst="rect">
                <a:avLst/>
              </a:prstGeom>
            </p:spPr>
            <p:txBody>
              <a:bodyPr wrap="square">
                <a:spAutoFit/>
              </a:bodyPr>
              <a:lstStyle/>
              <a:p>
                <a:pPr marL="285750" indent="-285750">
                  <a:buFont typeface="Arial" panose="020B0604020202020204" pitchFamily="34" charset="0"/>
                  <a:buChar char="•"/>
                </a:pPr>
                <a14:m>
                  <m:oMath xmlns:m="http://schemas.openxmlformats.org/officeDocument/2006/math">
                    <m:r>
                      <a:rPr lang="en-US" altLang="zh-CN" sz="2000" b="1" i="1" smtClean="0">
                        <a:solidFill>
                          <a:srgbClr val="FF0000"/>
                        </a:solidFill>
                        <a:latin typeface="Cambria Math" panose="02040503050406030204" pitchFamily="18" charset="0"/>
                      </a:rPr>
                      <m:t>−</m:t>
                    </m:r>
                    <m:r>
                      <a:rPr lang="en-US" altLang="zh-CN" sz="2000" b="1" i="1">
                        <a:solidFill>
                          <a:srgbClr val="FF0000"/>
                        </a:solidFill>
                        <a:latin typeface="Cambria Math" panose="02040503050406030204" pitchFamily="18" charset="0"/>
                      </a:rPr>
                      <m:t>𝐱</m:t>
                    </m:r>
                    <m:r>
                      <a:rPr lang="en-US" altLang="zh-CN" sz="2000" b="1">
                        <a:solidFill>
                          <a:srgbClr val="FF0000"/>
                        </a:solidFill>
                        <a:latin typeface="Cambria Math" panose="02040503050406030204" pitchFamily="18" charset="0"/>
                      </a:rPr>
                      <m:t>≤</m:t>
                    </m:r>
                    <m:r>
                      <a:rPr lang="en-US" altLang="zh-CN" sz="2000" b="1" i="1">
                        <a:solidFill>
                          <a:srgbClr val="FF0000"/>
                        </a:solidFill>
                        <a:latin typeface="Cambria Math" panose="02040503050406030204" pitchFamily="18" charset="0"/>
                      </a:rPr>
                      <m:t>𝐳</m:t>
                    </m:r>
                    <m:r>
                      <a:rPr lang="en-US" altLang="zh-CN" sz="2000" b="1">
                        <a:solidFill>
                          <a:srgbClr val="FF0000"/>
                        </a:solidFill>
                        <a:latin typeface="Cambria Math" panose="02040503050406030204" pitchFamily="18" charset="0"/>
                      </a:rPr>
                      <m:t>≤</m:t>
                    </m:r>
                    <m:r>
                      <a:rPr lang="en-US" altLang="zh-CN" sz="2000" b="1" i="1">
                        <a:solidFill>
                          <a:srgbClr val="FF0000"/>
                        </a:solidFill>
                        <a:latin typeface="Cambria Math" panose="02040503050406030204" pitchFamily="18" charset="0"/>
                      </a:rPr>
                      <m:t>𝟎</m:t>
                    </m:r>
                  </m:oMath>
                </a14:m>
                <a:r>
                  <a:rPr lang="en-US" altLang="zh-CN" sz="2000" b="1" kern="0" dirty="0">
                    <a:solidFill>
                      <a:srgbClr val="FF0000"/>
                    </a:solidFill>
                  </a:rPr>
                  <a:t>:</a:t>
                </a:r>
                <a:r>
                  <a:rPr lang="en-US" altLang="zh-CN" sz="2000" kern="0" dirty="0">
                    <a:solidFill>
                      <a:schemeClr val="tx1"/>
                    </a:solidFill>
                  </a:rPr>
                  <a:t> this corresponds to the case where the receiver is sure that an interference occurs. In this case, set bit 7=1 and all other bits to be 0 </a:t>
                </a:r>
                <a:r>
                  <a:rPr lang="en-US" altLang="zh-CN" sz="2000" kern="0" dirty="0">
                    <a:solidFill>
                      <a:schemeClr val="tx1"/>
                    </a:solidFill>
                    <a:sym typeface="Wingdings" panose="05000000000000000000" pitchFamily="2" charset="2"/>
                  </a:rPr>
                  <a:t> the measurement result cannot be used (compatible with current standard)</a:t>
                </a:r>
              </a:p>
              <a:p>
                <a:pPr marL="285750" indent="-285750">
                  <a:buFont typeface="Arial" panose="020B0604020202020204" pitchFamily="34" charset="0"/>
                  <a:buChar char="•"/>
                </a:pPr>
                <a14:m>
                  <m:oMath xmlns:m="http://schemas.openxmlformats.org/officeDocument/2006/math">
                    <m:r>
                      <a:rPr lang="en-US" altLang="zh-CN" sz="2000" b="1" i="1" smtClean="0">
                        <a:solidFill>
                          <a:srgbClr val="FF0000"/>
                        </a:solidFill>
                        <a:latin typeface="Cambria Math" panose="02040503050406030204" pitchFamily="18" charset="0"/>
                      </a:rPr>
                      <m:t>𝟏</m:t>
                    </m:r>
                    <m:r>
                      <a:rPr lang="en-US" altLang="zh-CN" sz="2000" b="1" smtClean="0">
                        <a:solidFill>
                          <a:srgbClr val="FF0000"/>
                        </a:solidFill>
                        <a:latin typeface="Cambria Math" panose="02040503050406030204" pitchFamily="18" charset="0"/>
                      </a:rPr>
                      <m:t>≤</m:t>
                    </m:r>
                    <m:r>
                      <a:rPr lang="en-US" altLang="zh-CN" sz="2000" b="1" i="1" smtClean="0">
                        <a:solidFill>
                          <a:srgbClr val="FF0000"/>
                        </a:solidFill>
                        <a:latin typeface="Cambria Math" panose="02040503050406030204" pitchFamily="18" charset="0"/>
                      </a:rPr>
                      <m:t>𝐳</m:t>
                    </m:r>
                    <m:r>
                      <a:rPr lang="en-US" altLang="zh-CN" sz="2000" b="1" smtClean="0">
                        <a:solidFill>
                          <a:srgbClr val="FF0000"/>
                        </a:solidFill>
                        <a:latin typeface="Cambria Math" panose="02040503050406030204" pitchFamily="18" charset="0"/>
                      </a:rPr>
                      <m:t>≤</m:t>
                    </m:r>
                    <m:r>
                      <a:rPr lang="en-US" altLang="zh-CN" sz="2000" b="1" i="1" smtClean="0">
                        <a:solidFill>
                          <a:srgbClr val="FF0000"/>
                        </a:solidFill>
                        <a:latin typeface="Cambria Math" panose="02040503050406030204" pitchFamily="18" charset="0"/>
                      </a:rPr>
                      <m:t>𝐱</m:t>
                    </m:r>
                    <m:r>
                      <a:rPr lang="en-US" altLang="zh-CN" sz="2000" b="1" i="1">
                        <a:solidFill>
                          <a:srgbClr val="FF0000"/>
                        </a:solidFill>
                        <a:latin typeface="Cambria Math" panose="02040503050406030204" pitchFamily="18" charset="0"/>
                      </a:rPr>
                      <m:t>−</m:t>
                    </m:r>
                    <m:r>
                      <a:rPr lang="en-US" altLang="zh-CN" sz="2000" b="1" i="1">
                        <a:solidFill>
                          <a:srgbClr val="FF0000"/>
                        </a:solidFill>
                        <a:latin typeface="Cambria Math" panose="02040503050406030204" pitchFamily="18" charset="0"/>
                      </a:rPr>
                      <m:t>𝟏</m:t>
                    </m:r>
                  </m:oMath>
                </a14:m>
                <a:r>
                  <a:rPr lang="en-US" altLang="zh-CN" sz="2000" b="1" dirty="0">
                    <a:solidFill>
                      <a:srgbClr val="FF0000"/>
                    </a:solidFill>
                  </a:rPr>
                  <a:t>:</a:t>
                </a:r>
                <a:r>
                  <a:rPr lang="en-US" altLang="zh-CN" sz="2000" dirty="0">
                    <a:solidFill>
                      <a:schemeClr val="tx1"/>
                    </a:solidFill>
                  </a:rPr>
                  <a:t> the ranging procedure is being interfered with a possibility that is inversely proportional to z. Set bit 7=1, and other bits are the binary representation of the </a:t>
                </a:r>
                <a:r>
                  <a:rPr lang="en-US" altLang="zh-CN" sz="2000" dirty="0">
                    <a:solidFill>
                      <a:srgbClr val="0000FF"/>
                    </a:solidFill>
                  </a:rPr>
                  <a:t>trustworthiness level</a:t>
                </a:r>
                <a:r>
                  <a:rPr lang="en-US" altLang="zh-CN" sz="2000" dirty="0">
                    <a:solidFill>
                      <a:schemeClr val="tx1"/>
                    </a:solidFill>
                  </a:rPr>
                  <a:t>, defined as</a:t>
                </a:r>
                <a:endParaRPr lang="zh-CN" altLang="en-US" sz="2000" dirty="0">
                  <a:solidFill>
                    <a:schemeClr val="tx1"/>
                  </a:solidFill>
                </a:endParaRPr>
              </a:p>
            </p:txBody>
          </p:sp>
        </mc:Choice>
        <mc:Fallback xmlns="">
          <p:sp>
            <p:nvSpPr>
              <p:cNvPr id="24" name="矩形 23"/>
              <p:cNvSpPr>
                <a:spLocks noRot="1" noChangeAspect="1" noMove="1" noResize="1" noEditPoints="1" noAdjustHandles="1" noChangeArrowheads="1" noChangeShapeType="1" noTextEdit="1"/>
              </p:cNvSpPr>
              <p:nvPr/>
            </p:nvSpPr>
            <p:spPr>
              <a:xfrm>
                <a:off x="1280540" y="3055352"/>
                <a:ext cx="7405662" cy="2554545"/>
              </a:xfrm>
              <a:prstGeom prst="rect">
                <a:avLst/>
              </a:prstGeom>
              <a:blipFill rotWithShape="0">
                <a:blip r:embed="rId3"/>
                <a:stretch>
                  <a:fillRect l="-741" t="-1193" r="-1317" b="-3341"/>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 name="矩形 2"/>
              <p:cNvSpPr/>
              <p:nvPr/>
            </p:nvSpPr>
            <p:spPr>
              <a:xfrm>
                <a:off x="2190742" y="5600272"/>
                <a:ext cx="1861663" cy="64556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zh-CN" altLang="en-US" sz="1600" smtClean="0">
                          <a:solidFill>
                            <a:schemeClr val="tx1"/>
                          </a:solidFill>
                          <a:latin typeface="Cambria Math" panose="02040503050406030204" pitchFamily="18" charset="0"/>
                        </a:rPr>
                        <m:t>r</m:t>
                      </m:r>
                      <m:r>
                        <m:rPr>
                          <m:sty m:val="p"/>
                        </m:rPr>
                        <a:rPr lang="zh-CN" altLang="en-US" sz="1600" i="0">
                          <a:solidFill>
                            <a:schemeClr val="tx1"/>
                          </a:solidFill>
                          <a:latin typeface="Cambria Math" panose="02040503050406030204" pitchFamily="18" charset="0"/>
                        </a:rPr>
                        <m:t>ound</m:t>
                      </m:r>
                      <m:d>
                        <m:dPr>
                          <m:ctrlPr>
                            <a:rPr lang="zh-CN" altLang="en-US" sz="1600" i="1">
                              <a:solidFill>
                                <a:schemeClr val="tx1"/>
                              </a:solidFill>
                              <a:latin typeface="Cambria Math" panose="02040503050406030204" pitchFamily="18" charset="0"/>
                            </a:rPr>
                          </m:ctrlPr>
                        </m:dPr>
                        <m:e>
                          <m:f>
                            <m:fPr>
                              <m:ctrlPr>
                                <a:rPr lang="zh-CN" altLang="en-US" sz="1600" i="1">
                                  <a:solidFill>
                                    <a:schemeClr val="tx1"/>
                                  </a:solidFill>
                                  <a:latin typeface="Cambria Math" panose="02040503050406030204" pitchFamily="18" charset="0"/>
                                </a:rPr>
                              </m:ctrlPr>
                            </m:fPr>
                            <m:num>
                              <m:r>
                                <a:rPr lang="zh-CN" altLang="en-US" sz="1600" i="1">
                                  <a:solidFill>
                                    <a:schemeClr val="tx1"/>
                                  </a:solidFill>
                                  <a:latin typeface="Cambria Math" panose="02040503050406030204" pitchFamily="18" charset="0"/>
                                </a:rPr>
                                <m:t>𝑧</m:t>
                              </m:r>
                              <m:r>
                                <a:rPr lang="zh-CN" altLang="en-US" sz="1600" i="0">
                                  <a:solidFill>
                                    <a:schemeClr val="tx1"/>
                                  </a:solidFill>
                                  <a:latin typeface="Cambria Math" panose="02040503050406030204" pitchFamily="18" charset="0"/>
                                </a:rPr>
                                <m:t>−1</m:t>
                              </m:r>
                            </m:num>
                            <m:den>
                              <m:r>
                                <a:rPr lang="zh-CN" altLang="en-US" sz="1600" i="0">
                                  <a:solidFill>
                                    <a:schemeClr val="tx1"/>
                                  </a:solidFill>
                                  <a:latin typeface="Cambria Math" panose="02040503050406030204" pitchFamily="18" charset="0"/>
                                </a:rPr>
                                <m:t>∆</m:t>
                              </m:r>
                            </m:den>
                          </m:f>
                        </m:e>
                      </m:d>
                      <m:r>
                        <a:rPr lang="zh-CN" altLang="en-US" sz="1600" i="0">
                          <a:solidFill>
                            <a:schemeClr val="tx1"/>
                          </a:solidFill>
                          <a:latin typeface="Cambria Math" panose="02040503050406030204" pitchFamily="18" charset="0"/>
                        </a:rPr>
                        <m:t>+1</m:t>
                      </m:r>
                    </m:oMath>
                  </m:oMathPara>
                </a14:m>
                <a:endParaRPr lang="zh-CN" altLang="en-US" sz="1600" dirty="0">
                  <a:solidFill>
                    <a:schemeClr val="tx1"/>
                  </a:solidFill>
                </a:endParaRPr>
              </a:p>
            </p:txBody>
          </p:sp>
        </mc:Choice>
        <mc:Fallback xmlns="">
          <p:sp>
            <p:nvSpPr>
              <p:cNvPr id="3" name="矩形 2"/>
              <p:cNvSpPr>
                <a:spLocks noRot="1" noChangeAspect="1" noMove="1" noResize="1" noEditPoints="1" noAdjustHandles="1" noChangeArrowheads="1" noChangeShapeType="1" noTextEdit="1"/>
              </p:cNvSpPr>
              <p:nvPr/>
            </p:nvSpPr>
            <p:spPr>
              <a:xfrm>
                <a:off x="2190742" y="5600272"/>
                <a:ext cx="1861663" cy="645561"/>
              </a:xfrm>
              <a:prstGeom prst="rect">
                <a:avLst/>
              </a:prstGeom>
              <a:blipFill rotWithShape="0">
                <a:blip r:embed="rId4"/>
                <a:stretch>
                  <a:fillRect/>
                </a:stretch>
              </a:blipFill>
            </p:spPr>
            <p:txBody>
              <a:bodyPr/>
              <a:lstStyle/>
              <a:p>
                <a:r>
                  <a:rPr lang="zh-CN" altLang="en-US">
                    <a:noFill/>
                  </a:rPr>
                  <a:t> </a:t>
                </a:r>
              </a:p>
            </p:txBody>
          </p:sp>
        </mc:Fallback>
      </mc:AlternateContent>
      <p:sp>
        <p:nvSpPr>
          <p:cNvPr id="9" name="矩形 8"/>
          <p:cNvSpPr/>
          <p:nvPr/>
        </p:nvSpPr>
        <p:spPr>
          <a:xfrm>
            <a:off x="3962602" y="5713524"/>
            <a:ext cx="869149" cy="400110"/>
          </a:xfrm>
          <a:prstGeom prst="rect">
            <a:avLst/>
          </a:prstGeom>
        </p:spPr>
        <p:txBody>
          <a:bodyPr wrap="none">
            <a:spAutoFit/>
          </a:bodyPr>
          <a:lstStyle/>
          <a:p>
            <a:r>
              <a:rPr lang="en-US" altLang="zh-CN" sz="2000" kern="0" dirty="0">
                <a:solidFill>
                  <a:schemeClr val="tx1"/>
                </a:solidFill>
              </a:rPr>
              <a:t>where</a:t>
            </a:r>
            <a:r>
              <a:rPr lang="en-US" altLang="zh-CN" sz="1800" kern="0" dirty="0">
                <a:solidFill>
                  <a:schemeClr val="tx1"/>
                </a:solidFill>
              </a:rPr>
              <a:t> </a:t>
            </a:r>
            <a:endParaRPr lang="zh-CN" altLang="en-US" sz="1800" dirty="0">
              <a:solidFill>
                <a:schemeClr val="tx1"/>
              </a:solidFill>
            </a:endParaRPr>
          </a:p>
        </p:txBody>
      </p:sp>
      <mc:AlternateContent xmlns:mc="http://schemas.openxmlformats.org/markup-compatibility/2006" xmlns:a14="http://schemas.microsoft.com/office/drawing/2010/main">
        <mc:Choice Requires="a14">
          <p:sp>
            <p:nvSpPr>
              <p:cNvPr id="4" name="矩形 3"/>
              <p:cNvSpPr/>
              <p:nvPr/>
            </p:nvSpPr>
            <p:spPr>
              <a:xfrm>
                <a:off x="4694247" y="5613047"/>
                <a:ext cx="1136465" cy="55335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zh-CN" altLang="en-US" sz="1600" smtClean="0">
                          <a:solidFill>
                            <a:schemeClr val="tx1"/>
                          </a:solidFill>
                          <a:latin typeface="Cambria Math" panose="02040503050406030204" pitchFamily="18" charset="0"/>
                        </a:rPr>
                        <m:t>∆</m:t>
                      </m:r>
                      <m:r>
                        <a:rPr lang="zh-CN" altLang="en-US" sz="1600" i="0">
                          <a:solidFill>
                            <a:schemeClr val="tx1"/>
                          </a:solidFill>
                          <a:latin typeface="Cambria Math" panose="02040503050406030204" pitchFamily="18" charset="0"/>
                        </a:rPr>
                        <m:t>=</m:t>
                      </m:r>
                      <m:f>
                        <m:fPr>
                          <m:ctrlPr>
                            <a:rPr lang="zh-CN" altLang="en-US" sz="1600" i="1">
                              <a:solidFill>
                                <a:schemeClr val="tx1"/>
                              </a:solidFill>
                              <a:latin typeface="Cambria Math" panose="02040503050406030204" pitchFamily="18" charset="0"/>
                            </a:rPr>
                          </m:ctrlPr>
                        </m:fPr>
                        <m:num>
                          <m:r>
                            <a:rPr lang="zh-CN" altLang="en-US" sz="1600" i="1">
                              <a:solidFill>
                                <a:schemeClr val="tx1"/>
                              </a:solidFill>
                              <a:latin typeface="Cambria Math" panose="02040503050406030204" pitchFamily="18" charset="0"/>
                            </a:rPr>
                            <m:t>𝑥</m:t>
                          </m:r>
                          <m:r>
                            <a:rPr lang="zh-CN" altLang="en-US" sz="1600" i="0">
                              <a:solidFill>
                                <a:schemeClr val="tx1"/>
                              </a:solidFill>
                              <a:latin typeface="Cambria Math" panose="02040503050406030204" pitchFamily="18" charset="0"/>
                            </a:rPr>
                            <m:t>−2</m:t>
                          </m:r>
                        </m:num>
                        <m:den>
                          <m:sSup>
                            <m:sSupPr>
                              <m:ctrlPr>
                                <a:rPr lang="zh-CN" altLang="en-US" sz="1600" i="1">
                                  <a:solidFill>
                                    <a:schemeClr val="tx1"/>
                                  </a:solidFill>
                                  <a:latin typeface="Cambria Math" panose="02040503050406030204" pitchFamily="18" charset="0"/>
                                </a:rPr>
                              </m:ctrlPr>
                            </m:sSupPr>
                            <m:e>
                              <m:r>
                                <a:rPr lang="zh-CN" altLang="en-US" sz="1600" i="0">
                                  <a:solidFill>
                                    <a:schemeClr val="tx1"/>
                                  </a:solidFill>
                                  <a:latin typeface="Cambria Math" panose="02040503050406030204" pitchFamily="18" charset="0"/>
                                </a:rPr>
                                <m:t>2</m:t>
                              </m:r>
                            </m:e>
                            <m:sup>
                              <m:r>
                                <a:rPr lang="zh-CN" altLang="en-US" sz="1600" i="0">
                                  <a:solidFill>
                                    <a:schemeClr val="tx1"/>
                                  </a:solidFill>
                                  <a:latin typeface="Cambria Math" panose="02040503050406030204" pitchFamily="18" charset="0"/>
                                </a:rPr>
                                <m:t>7</m:t>
                              </m:r>
                            </m:sup>
                          </m:sSup>
                          <m:r>
                            <a:rPr lang="zh-CN" altLang="en-US" sz="1600" i="0">
                              <a:solidFill>
                                <a:schemeClr val="tx1"/>
                              </a:solidFill>
                              <a:latin typeface="Cambria Math" panose="02040503050406030204" pitchFamily="18" charset="0"/>
                            </a:rPr>
                            <m:t>−2</m:t>
                          </m:r>
                        </m:den>
                      </m:f>
                    </m:oMath>
                  </m:oMathPara>
                </a14:m>
                <a:endParaRPr lang="zh-CN" altLang="en-US" dirty="0"/>
              </a:p>
            </p:txBody>
          </p:sp>
        </mc:Choice>
        <mc:Fallback xmlns="">
          <p:sp>
            <p:nvSpPr>
              <p:cNvPr id="4" name="矩形 3"/>
              <p:cNvSpPr>
                <a:spLocks noRot="1" noChangeAspect="1" noMove="1" noResize="1" noEditPoints="1" noAdjustHandles="1" noChangeArrowheads="1" noChangeShapeType="1" noTextEdit="1"/>
              </p:cNvSpPr>
              <p:nvPr/>
            </p:nvSpPr>
            <p:spPr>
              <a:xfrm>
                <a:off x="4694247" y="5613047"/>
                <a:ext cx="1136465" cy="553357"/>
              </a:xfrm>
              <a:prstGeom prst="rect">
                <a:avLst/>
              </a:prstGeom>
              <a:blipFill rotWithShape="0">
                <a:blip r:embed="rId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3" name="矩形 12"/>
              <p:cNvSpPr/>
              <p:nvPr/>
            </p:nvSpPr>
            <p:spPr>
              <a:xfrm>
                <a:off x="5881346" y="5744302"/>
                <a:ext cx="1823256" cy="33855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CN" sz="1600" b="0" i="0" smtClean="0">
                          <a:solidFill>
                            <a:schemeClr val="tx1"/>
                          </a:solidFill>
                          <a:latin typeface="Cambria Math" panose="02040503050406030204" pitchFamily="18" charset="0"/>
                        </a:rPr>
                        <m:t>(</m:t>
                      </m:r>
                      <m:r>
                        <m:rPr>
                          <m:sty m:val="p"/>
                        </m:rPr>
                        <a:rPr lang="en-US" altLang="zh-CN" sz="1600" b="0" i="0" smtClean="0">
                          <a:solidFill>
                            <a:schemeClr val="tx1"/>
                          </a:solidFill>
                          <a:latin typeface="Cambria Math" panose="02040503050406030204" pitchFamily="18" charset="0"/>
                        </a:rPr>
                        <m:t>z</m:t>
                      </m:r>
                      <m:r>
                        <a:rPr lang="en-US" altLang="zh-CN" sz="1600" b="0" i="1" smtClean="0">
                          <a:solidFill>
                            <a:schemeClr val="tx1"/>
                          </a:solidFill>
                          <a:latin typeface="Cambria Math" panose="02040503050406030204" pitchFamily="18" charset="0"/>
                          <a:ea typeface="Cambria Math" panose="02040503050406030204" pitchFamily="18" charset="0"/>
                        </a:rPr>
                        <m:t>≥1 </m:t>
                      </m:r>
                      <m:r>
                        <a:rPr lang="en-US" altLang="zh-CN" sz="1600" b="0" i="1" smtClean="0">
                          <a:solidFill>
                            <a:schemeClr val="tx1"/>
                          </a:solidFill>
                          <a:latin typeface="Cambria Math" panose="02040503050406030204" pitchFamily="18" charset="0"/>
                          <a:ea typeface="Cambria Math" panose="02040503050406030204" pitchFamily="18" charset="0"/>
                        </a:rPr>
                        <m:t>𝑎𝑛𝑑</m:t>
                      </m:r>
                      <m:r>
                        <a:rPr lang="en-US" altLang="zh-CN" sz="1600" b="0" i="1" smtClean="0">
                          <a:solidFill>
                            <a:schemeClr val="tx1"/>
                          </a:solidFill>
                          <a:latin typeface="Cambria Math" panose="02040503050406030204" pitchFamily="18" charset="0"/>
                          <a:ea typeface="Cambria Math" panose="02040503050406030204" pitchFamily="18" charset="0"/>
                        </a:rPr>
                        <m:t> </m:t>
                      </m:r>
                      <m:r>
                        <a:rPr lang="en-US" altLang="zh-CN" sz="1600" b="0" i="1" smtClean="0">
                          <a:solidFill>
                            <a:schemeClr val="tx1"/>
                          </a:solidFill>
                          <a:latin typeface="Cambria Math" panose="02040503050406030204" pitchFamily="18" charset="0"/>
                          <a:ea typeface="Cambria Math" panose="02040503050406030204" pitchFamily="18" charset="0"/>
                        </a:rPr>
                        <m:t>𝑥</m:t>
                      </m:r>
                      <m:r>
                        <a:rPr lang="en-US" altLang="zh-CN" sz="1600" b="0" i="1" smtClean="0">
                          <a:solidFill>
                            <a:schemeClr val="tx1"/>
                          </a:solidFill>
                          <a:latin typeface="Cambria Math" panose="02040503050406030204" pitchFamily="18" charset="0"/>
                          <a:ea typeface="Cambria Math" panose="02040503050406030204" pitchFamily="18" charset="0"/>
                        </a:rPr>
                        <m:t>&gt;2)</m:t>
                      </m:r>
                    </m:oMath>
                  </m:oMathPara>
                </a14:m>
                <a:endParaRPr lang="zh-CN" altLang="en-US" dirty="0"/>
              </a:p>
            </p:txBody>
          </p:sp>
        </mc:Choice>
        <mc:Fallback xmlns="">
          <p:sp>
            <p:nvSpPr>
              <p:cNvPr id="13" name="矩形 12"/>
              <p:cNvSpPr>
                <a:spLocks noRot="1" noChangeAspect="1" noMove="1" noResize="1" noEditPoints="1" noAdjustHandles="1" noChangeArrowheads="1" noChangeShapeType="1" noTextEdit="1"/>
              </p:cNvSpPr>
              <p:nvPr/>
            </p:nvSpPr>
            <p:spPr>
              <a:xfrm>
                <a:off x="5881346" y="5744302"/>
                <a:ext cx="1823256" cy="338554"/>
              </a:xfrm>
              <a:prstGeom prst="rect">
                <a:avLst/>
              </a:prstGeom>
              <a:blipFill rotWithShape="0">
                <a:blip r:embed="rId6"/>
                <a:stretch>
                  <a:fillRect b="-10714"/>
                </a:stretch>
              </a:blipFill>
            </p:spPr>
            <p:txBody>
              <a:bodyPr/>
              <a:lstStyle/>
              <a:p>
                <a:r>
                  <a:rPr lang="zh-CN" altLang="en-US">
                    <a:noFill/>
                  </a:rPr>
                  <a:t> </a:t>
                </a:r>
              </a:p>
            </p:txBody>
          </p:sp>
        </mc:Fallback>
      </mc:AlternateContent>
      <p:sp>
        <p:nvSpPr>
          <p:cNvPr id="14" name="矩形 13"/>
          <p:cNvSpPr/>
          <p:nvPr/>
        </p:nvSpPr>
        <p:spPr>
          <a:xfrm>
            <a:off x="1315775" y="2081452"/>
            <a:ext cx="7432689" cy="1015663"/>
          </a:xfrm>
          <a:prstGeom prst="rect">
            <a:avLst/>
          </a:prstGeom>
        </p:spPr>
        <p:txBody>
          <a:bodyPr wrap="square">
            <a:spAutoFit/>
          </a:bodyPr>
          <a:lstStyle/>
          <a:p>
            <a:pPr marL="285750" indent="-285750">
              <a:buFont typeface="Arial" panose="020B0604020202020204" pitchFamily="34" charset="0"/>
              <a:buChar char="•"/>
            </a:pPr>
            <a:r>
              <a:rPr lang="en-US" altLang="zh-CN" sz="2000" b="1" kern="0" dirty="0">
                <a:solidFill>
                  <a:srgbClr val="FF0000"/>
                </a:solidFill>
              </a:rPr>
              <a:t>z=x:</a:t>
            </a:r>
            <a:r>
              <a:rPr lang="en-US" altLang="zh-CN" sz="2000" kern="0" dirty="0">
                <a:solidFill>
                  <a:schemeClr val="tx1"/>
                </a:solidFill>
              </a:rPr>
              <a:t> this corresponds to the case where the receiver is sure that no interference exists. In this case, bit 7 is set to be 0, and other bits are defined as is done in current standard to reflect ranging accuracy</a:t>
            </a:r>
          </a:p>
        </p:txBody>
      </p:sp>
    </p:spTree>
    <p:extLst>
      <p:ext uri="{BB962C8B-B14F-4D97-AF65-F5344CB8AC3E}">
        <p14:creationId xmlns:p14="http://schemas.microsoft.com/office/powerpoint/2010/main" val="10378597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294967295"/>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dirty="0"/>
              <a:t>Slide </a:t>
            </a:r>
            <a:fld id="{7FFA85FD-E192-4C2D-9860-28C59D48001D}" type="slidenum">
              <a:rPr lang="en-US" altLang="en-US" smtClean="0"/>
              <a:pPr/>
              <a:t>8</a:t>
            </a:fld>
            <a:endParaRPr lang="en-US" altLang="en-US" dirty="0"/>
          </a:p>
        </p:txBody>
      </p:sp>
      <p:sp>
        <p:nvSpPr>
          <p:cNvPr id="4098" name="Rectangle 2"/>
          <p:cNvSpPr>
            <a:spLocks noGrp="1" noChangeArrowheads="1"/>
          </p:cNvSpPr>
          <p:nvPr>
            <p:ph type="title"/>
          </p:nvPr>
        </p:nvSpPr>
        <p:spPr>
          <a:xfrm>
            <a:off x="539552" y="781538"/>
            <a:ext cx="8413774" cy="754063"/>
          </a:xfrm>
          <a:ln/>
        </p:spPr>
        <p:txBody>
          <a:bodyPr/>
          <a:lstStyle/>
          <a:p>
            <a:r>
              <a:rPr lang="en-US" altLang="en-US" sz="3200" dirty="0"/>
              <a:t>Proposal 1: Extend the Definition of FoM</a:t>
            </a:r>
          </a:p>
        </p:txBody>
      </p:sp>
      <p:sp>
        <p:nvSpPr>
          <p:cNvPr id="23" name="Content Placeholder 2">
            <a:extLst>
              <a:ext uri="{FF2B5EF4-FFF2-40B4-BE49-F238E27FC236}">
                <a16:creationId xmlns:a16="http://schemas.microsoft.com/office/drawing/2014/main" xmlns="" id="{81ECE919-6272-4101-84F8-BDC63393FA69}"/>
              </a:ext>
            </a:extLst>
          </p:cNvPr>
          <p:cNvSpPr txBox="1">
            <a:spLocks/>
          </p:cNvSpPr>
          <p:nvPr/>
        </p:nvSpPr>
        <p:spPr bwMode="auto">
          <a:xfrm>
            <a:off x="539552" y="1535601"/>
            <a:ext cx="7764463" cy="514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sz="2200" kern="0" dirty="0"/>
              <a:t>Main points for the modified definition of FoM :</a:t>
            </a:r>
          </a:p>
        </p:txBody>
      </p:sp>
      <p:sp>
        <p:nvSpPr>
          <p:cNvPr id="24" name="矩形 23"/>
          <p:cNvSpPr/>
          <p:nvPr/>
        </p:nvSpPr>
        <p:spPr>
          <a:xfrm>
            <a:off x="1043608" y="3068960"/>
            <a:ext cx="7405662" cy="1631216"/>
          </a:xfrm>
          <a:prstGeom prst="rect">
            <a:avLst/>
          </a:prstGeom>
        </p:spPr>
        <p:txBody>
          <a:bodyPr wrap="square">
            <a:spAutoFit/>
          </a:bodyPr>
          <a:lstStyle/>
          <a:p>
            <a:pPr marL="285750" indent="-285750">
              <a:buFont typeface="Arial" panose="020B0604020202020204" pitchFamily="34" charset="0"/>
              <a:buChar char="•"/>
            </a:pPr>
            <a:r>
              <a:rPr lang="en-US" altLang="zh-CN" sz="2000" b="1" kern="0" dirty="0">
                <a:solidFill>
                  <a:srgbClr val="FF0000"/>
                </a:solidFill>
              </a:rPr>
              <a:t>Bit 7=0:</a:t>
            </a:r>
            <a:r>
              <a:rPr lang="en-US" altLang="zh-CN" sz="2000" kern="0" dirty="0">
                <a:solidFill>
                  <a:schemeClr val="tx1"/>
                </a:solidFill>
              </a:rPr>
              <a:t>  there is no interference, and bits 0~6 characterizes the accuracy of the </a:t>
            </a:r>
            <a:r>
              <a:rPr lang="en-US" altLang="zh-CN" sz="2000" kern="0" dirty="0" err="1">
                <a:solidFill>
                  <a:schemeClr val="tx1"/>
                </a:solidFill>
              </a:rPr>
              <a:t>ToF</a:t>
            </a:r>
            <a:r>
              <a:rPr lang="en-US" altLang="zh-CN" sz="2000" kern="0" dirty="0">
                <a:solidFill>
                  <a:schemeClr val="tx1"/>
                </a:solidFill>
              </a:rPr>
              <a:t> estimate, as is defined in current standard </a:t>
            </a:r>
            <a:endParaRPr lang="en-US" altLang="zh-CN" sz="2000" kern="0" dirty="0">
              <a:solidFill>
                <a:schemeClr val="tx1"/>
              </a:solidFill>
              <a:sym typeface="Wingdings" panose="05000000000000000000" pitchFamily="2" charset="2"/>
            </a:endParaRPr>
          </a:p>
          <a:p>
            <a:pPr marL="285750" indent="-285750">
              <a:buFont typeface="Arial" panose="020B0604020202020204" pitchFamily="34" charset="0"/>
              <a:buChar char="•"/>
            </a:pPr>
            <a:r>
              <a:rPr lang="en-US" altLang="zh-CN" sz="2000" b="1" dirty="0">
                <a:solidFill>
                  <a:srgbClr val="FF0000"/>
                </a:solidFill>
              </a:rPr>
              <a:t>Bit 7=1:</a:t>
            </a:r>
            <a:r>
              <a:rPr lang="en-US" altLang="zh-CN" sz="2000" dirty="0">
                <a:solidFill>
                  <a:schemeClr val="tx1"/>
                </a:solidFill>
              </a:rPr>
              <a:t> there </a:t>
            </a:r>
            <a:r>
              <a:rPr lang="en-US" altLang="zh-CN" sz="2000" i="1" dirty="0">
                <a:solidFill>
                  <a:schemeClr val="tx1"/>
                </a:solidFill>
              </a:rPr>
              <a:t>might</a:t>
            </a:r>
            <a:r>
              <a:rPr lang="en-US" altLang="zh-CN" sz="2000" dirty="0">
                <a:solidFill>
                  <a:schemeClr val="tx1"/>
                </a:solidFill>
              </a:rPr>
              <a:t> be an interferer, and bits 0~6 characterizes the </a:t>
            </a:r>
            <a:r>
              <a:rPr lang="en-US" altLang="zh-CN" sz="2000" dirty="0">
                <a:solidFill>
                  <a:srgbClr val="0000FF"/>
                </a:solidFill>
              </a:rPr>
              <a:t>trustworthiness level </a:t>
            </a:r>
            <a:r>
              <a:rPr lang="en-US" altLang="zh-CN" sz="2000" dirty="0">
                <a:solidFill>
                  <a:schemeClr val="tx1"/>
                </a:solidFill>
              </a:rPr>
              <a:t>of the </a:t>
            </a:r>
            <a:r>
              <a:rPr lang="en-US" altLang="zh-CN" sz="2000" dirty="0" err="1">
                <a:solidFill>
                  <a:schemeClr val="tx1"/>
                </a:solidFill>
              </a:rPr>
              <a:t>ToF</a:t>
            </a:r>
            <a:r>
              <a:rPr lang="en-US" altLang="zh-CN" sz="2000" dirty="0">
                <a:solidFill>
                  <a:schemeClr val="tx1"/>
                </a:solidFill>
              </a:rPr>
              <a:t> estimate (i.e., the possibility of not being interfered), defined as</a:t>
            </a:r>
          </a:p>
        </p:txBody>
      </p:sp>
      <mc:AlternateContent xmlns:mc="http://schemas.openxmlformats.org/markup-compatibility/2006" xmlns:a14="http://schemas.microsoft.com/office/drawing/2010/main">
        <mc:Choice Requires="a14">
          <p:sp>
            <p:nvSpPr>
              <p:cNvPr id="3" name="矩形 2"/>
              <p:cNvSpPr/>
              <p:nvPr/>
            </p:nvSpPr>
            <p:spPr>
              <a:xfrm>
                <a:off x="1897539" y="4710794"/>
                <a:ext cx="5955348" cy="878446"/>
              </a:xfrm>
              <a:prstGeom prst="rect">
                <a:avLst/>
              </a:prstGeom>
            </p:spPr>
            <p:txBody>
              <a:bodyPr wrap="none">
                <a:spAutoFit/>
              </a:bodyPr>
              <a:lstStyle/>
              <a:p>
                <a:r>
                  <a:rPr lang="en-US" altLang="zh-CN" sz="1600" dirty="0">
                    <a:solidFill>
                      <a:schemeClr val="tx1"/>
                    </a:solidFill>
                  </a:rPr>
                  <a:t>Trustworthiness level=</a:t>
                </a:r>
                <a14:m>
                  <m:oMath xmlns:m="http://schemas.openxmlformats.org/officeDocument/2006/math">
                    <m:d>
                      <m:dPr>
                        <m:begChr m:val="{"/>
                        <m:endChr m:val=""/>
                        <m:ctrlPr>
                          <a:rPr lang="en-US" altLang="zh-CN" sz="1600" i="1" smtClean="0">
                            <a:solidFill>
                              <a:schemeClr val="tx1"/>
                            </a:solidFill>
                            <a:latin typeface="Cambria Math" panose="02040503050406030204" pitchFamily="18" charset="0"/>
                          </a:rPr>
                        </m:ctrlPr>
                      </m:dPr>
                      <m:e>
                        <m:eqArr>
                          <m:eqArrPr>
                            <m:ctrlPr>
                              <a:rPr lang="en-US" altLang="zh-CN" sz="1600" i="1" smtClean="0">
                                <a:solidFill>
                                  <a:schemeClr val="tx1"/>
                                </a:solidFill>
                                <a:latin typeface="Cambria Math" panose="02040503050406030204" pitchFamily="18" charset="0"/>
                              </a:rPr>
                            </m:ctrlPr>
                          </m:eqArrPr>
                          <m:e>
                            <m:r>
                              <m:rPr>
                                <m:sty m:val="p"/>
                              </m:rPr>
                              <a:rPr lang="zh-CN" altLang="en-US" sz="1600">
                                <a:solidFill>
                                  <a:schemeClr val="tx1"/>
                                </a:solidFill>
                                <a:latin typeface="Cambria Math" panose="02040503050406030204" pitchFamily="18" charset="0"/>
                              </a:rPr>
                              <m:t>round</m:t>
                            </m:r>
                            <m:d>
                              <m:dPr>
                                <m:ctrlPr>
                                  <a:rPr lang="zh-CN" altLang="en-US" sz="1600" i="1">
                                    <a:solidFill>
                                      <a:schemeClr val="tx1"/>
                                    </a:solidFill>
                                    <a:latin typeface="Cambria Math" panose="02040503050406030204" pitchFamily="18" charset="0"/>
                                  </a:rPr>
                                </m:ctrlPr>
                              </m:dPr>
                              <m:e>
                                <m:f>
                                  <m:fPr>
                                    <m:ctrlPr>
                                      <a:rPr lang="zh-CN" altLang="en-US" sz="1600" i="1">
                                        <a:solidFill>
                                          <a:schemeClr val="tx1"/>
                                        </a:solidFill>
                                        <a:latin typeface="Cambria Math" panose="02040503050406030204" pitchFamily="18" charset="0"/>
                                      </a:rPr>
                                    </m:ctrlPr>
                                  </m:fPr>
                                  <m:num>
                                    <m:r>
                                      <a:rPr lang="zh-CN" altLang="en-US" sz="1600" i="1">
                                        <a:solidFill>
                                          <a:schemeClr val="tx1"/>
                                        </a:solidFill>
                                        <a:latin typeface="Cambria Math" panose="02040503050406030204" pitchFamily="18" charset="0"/>
                                      </a:rPr>
                                      <m:t>𝑧</m:t>
                                    </m:r>
                                    <m:r>
                                      <a:rPr lang="zh-CN" altLang="en-US" sz="1600">
                                        <a:solidFill>
                                          <a:schemeClr val="tx1"/>
                                        </a:solidFill>
                                        <a:latin typeface="Cambria Math" panose="02040503050406030204" pitchFamily="18" charset="0"/>
                                      </a:rPr>
                                      <m:t>−1</m:t>
                                    </m:r>
                                  </m:num>
                                  <m:den>
                                    <m:r>
                                      <a:rPr lang="zh-CN" altLang="en-US" sz="1600">
                                        <a:solidFill>
                                          <a:schemeClr val="tx1"/>
                                        </a:solidFill>
                                        <a:latin typeface="Cambria Math" panose="02040503050406030204" pitchFamily="18" charset="0"/>
                                      </a:rPr>
                                      <m:t>∆</m:t>
                                    </m:r>
                                  </m:den>
                                </m:f>
                              </m:e>
                            </m:d>
                            <m:r>
                              <a:rPr lang="zh-CN" altLang="en-US" sz="1600">
                                <a:solidFill>
                                  <a:schemeClr val="tx1"/>
                                </a:solidFill>
                                <a:latin typeface="Cambria Math" panose="02040503050406030204" pitchFamily="18" charset="0"/>
                              </a:rPr>
                              <m:t>+1</m:t>
                            </m:r>
                            <m:r>
                              <m:rPr>
                                <m:nor/>
                              </m:rPr>
                              <a:rPr lang="zh-CN" altLang="en-US" sz="1600" dirty="0">
                                <a:solidFill>
                                  <a:schemeClr val="tx1"/>
                                </a:solidFill>
                              </a:rPr>
                              <m:t> </m:t>
                            </m:r>
                            <m:r>
                              <a:rPr lang="en-US" altLang="zh-CN" sz="1600" b="0" i="1" dirty="0" smtClean="0">
                                <a:solidFill>
                                  <a:schemeClr val="tx1"/>
                                </a:solidFill>
                                <a:latin typeface="Cambria Math" panose="02040503050406030204" pitchFamily="18" charset="0"/>
                              </a:rPr>
                              <m:t>,      </m:t>
                            </m:r>
                            <m:r>
                              <a:rPr lang="en-US" altLang="zh-CN" sz="1600" b="0" i="1" dirty="0" smtClean="0">
                                <a:solidFill>
                                  <a:schemeClr val="tx1"/>
                                </a:solidFill>
                                <a:latin typeface="Cambria Math" panose="02040503050406030204" pitchFamily="18" charset="0"/>
                              </a:rPr>
                              <m:t>𝑖𝑛𝑡𝑒𝑔𝑟𝑖𝑡𝑦</m:t>
                            </m:r>
                            <m:r>
                              <a:rPr lang="en-US" altLang="zh-CN" sz="1600" b="0" i="1" dirty="0" smtClean="0">
                                <a:solidFill>
                                  <a:schemeClr val="tx1"/>
                                </a:solidFill>
                                <a:latin typeface="Cambria Math" panose="02040503050406030204" pitchFamily="18" charset="0"/>
                              </a:rPr>
                              <m:t> </m:t>
                            </m:r>
                            <m:r>
                              <a:rPr lang="en-US" altLang="zh-CN" sz="1600" b="0" i="1" dirty="0" smtClean="0">
                                <a:solidFill>
                                  <a:schemeClr val="tx1"/>
                                </a:solidFill>
                                <a:latin typeface="Cambria Math" panose="02040503050406030204" pitchFamily="18" charset="0"/>
                              </a:rPr>
                              <m:t>𝑠𝑐𝑜𝑟𝑒</m:t>
                            </m:r>
                            <m:r>
                              <a:rPr lang="en-US" altLang="zh-CN" sz="1600" b="0" i="1" dirty="0" smtClean="0">
                                <a:solidFill>
                                  <a:schemeClr val="tx1"/>
                                </a:solidFill>
                                <a:latin typeface="Cambria Math" panose="02040503050406030204" pitchFamily="18" charset="0"/>
                              </a:rPr>
                              <m:t> </m:t>
                            </m:r>
                            <m:r>
                              <a:rPr lang="en-US" altLang="zh-CN" sz="1600" b="0" i="1" dirty="0" smtClean="0">
                                <a:solidFill>
                                  <a:schemeClr val="tx1"/>
                                </a:solidFill>
                                <a:latin typeface="Cambria Math" panose="02040503050406030204" pitchFamily="18" charset="0"/>
                              </a:rPr>
                              <m:t>𝑧</m:t>
                            </m:r>
                            <m:r>
                              <a:rPr lang="en-US" altLang="zh-CN" sz="1600" b="0" i="1" dirty="0" smtClean="0">
                                <a:solidFill>
                                  <a:schemeClr val="tx1"/>
                                </a:solidFill>
                                <a:latin typeface="Cambria Math" panose="02040503050406030204" pitchFamily="18" charset="0"/>
                                <a:ea typeface="Cambria Math" panose="02040503050406030204" pitchFamily="18" charset="0"/>
                              </a:rPr>
                              <m:t>≥1</m:t>
                            </m:r>
                          </m:e>
                          <m:e>
                            <m:r>
                              <a:rPr lang="en-US" altLang="zh-CN" sz="1600" b="0" i="1" smtClean="0">
                                <a:solidFill>
                                  <a:schemeClr val="tx1"/>
                                </a:solidFill>
                                <a:latin typeface="Cambria Math" panose="02040503050406030204" pitchFamily="18" charset="0"/>
                              </a:rPr>
                              <m:t>0,                                     </m:t>
                            </m:r>
                            <m:r>
                              <a:rPr lang="en-US" altLang="zh-CN" sz="1600" b="0" i="1" smtClean="0">
                                <a:solidFill>
                                  <a:schemeClr val="tx1"/>
                                </a:solidFill>
                                <a:latin typeface="Cambria Math" panose="02040503050406030204" pitchFamily="18" charset="0"/>
                              </a:rPr>
                              <m:t>𝑖𝑛𝑡𝑒𝑔𝑟𝑖𝑡𝑦</m:t>
                            </m:r>
                            <m:r>
                              <a:rPr lang="en-US" altLang="zh-CN" sz="1600" b="0" i="1" smtClean="0">
                                <a:solidFill>
                                  <a:schemeClr val="tx1"/>
                                </a:solidFill>
                                <a:latin typeface="Cambria Math" panose="02040503050406030204" pitchFamily="18" charset="0"/>
                              </a:rPr>
                              <m:t> </m:t>
                            </m:r>
                            <m:r>
                              <a:rPr lang="en-US" altLang="zh-CN" sz="1600" b="0" i="1" smtClean="0">
                                <a:solidFill>
                                  <a:schemeClr val="tx1"/>
                                </a:solidFill>
                                <a:latin typeface="Cambria Math" panose="02040503050406030204" pitchFamily="18" charset="0"/>
                              </a:rPr>
                              <m:t>𝑠𝑐𝑜𝑟𝑒</m:t>
                            </m:r>
                            <m:r>
                              <a:rPr lang="en-US" altLang="zh-CN" sz="1600" b="0" i="1" smtClean="0">
                                <a:solidFill>
                                  <a:schemeClr val="tx1"/>
                                </a:solidFill>
                                <a:latin typeface="Cambria Math" panose="02040503050406030204" pitchFamily="18" charset="0"/>
                              </a:rPr>
                              <m:t> </m:t>
                            </m:r>
                            <m:r>
                              <a:rPr lang="en-US" altLang="zh-CN" sz="1600" b="0" i="1" smtClean="0">
                                <a:solidFill>
                                  <a:schemeClr val="tx1"/>
                                </a:solidFill>
                                <a:latin typeface="Cambria Math" panose="02040503050406030204" pitchFamily="18" charset="0"/>
                              </a:rPr>
                              <m:t>𝑧</m:t>
                            </m:r>
                            <m:r>
                              <a:rPr lang="en-US" altLang="zh-CN" sz="1600" b="0" i="1" smtClean="0">
                                <a:solidFill>
                                  <a:schemeClr val="tx1"/>
                                </a:solidFill>
                                <a:latin typeface="Cambria Math" panose="02040503050406030204" pitchFamily="18" charset="0"/>
                                <a:ea typeface="Cambria Math" panose="02040503050406030204" pitchFamily="18" charset="0"/>
                              </a:rPr>
                              <m:t>≤0</m:t>
                            </m:r>
                          </m:e>
                        </m:eqArr>
                      </m:e>
                    </m:d>
                  </m:oMath>
                </a14:m>
                <a:endParaRPr lang="en-US" altLang="zh-CN" sz="1600" i="1" dirty="0">
                  <a:solidFill>
                    <a:schemeClr val="tx1"/>
                  </a:solidFill>
                  <a:latin typeface="Cambria Math" panose="02040503050406030204" pitchFamily="18" charset="0"/>
                </a:endParaRPr>
              </a:p>
            </p:txBody>
          </p:sp>
        </mc:Choice>
        <mc:Fallback xmlns="">
          <p:sp>
            <p:nvSpPr>
              <p:cNvPr id="3" name="矩形 2"/>
              <p:cNvSpPr>
                <a:spLocks noRot="1" noChangeAspect="1" noMove="1" noResize="1" noEditPoints="1" noAdjustHandles="1" noChangeArrowheads="1" noChangeShapeType="1" noTextEdit="1"/>
              </p:cNvSpPr>
              <p:nvPr/>
            </p:nvSpPr>
            <p:spPr>
              <a:xfrm>
                <a:off x="1897539" y="4710794"/>
                <a:ext cx="5955348" cy="878446"/>
              </a:xfrm>
              <a:prstGeom prst="rect">
                <a:avLst/>
              </a:prstGeom>
              <a:blipFill rotWithShape="0">
                <a:blip r:embed="rId3"/>
                <a:stretch>
                  <a:fillRect l="-512"/>
                </a:stretch>
              </a:blipFill>
            </p:spPr>
            <p:txBody>
              <a:bodyPr/>
              <a:lstStyle/>
              <a:p>
                <a:r>
                  <a:rPr lang="zh-CN" altLang="en-US">
                    <a:noFill/>
                  </a:rPr>
                  <a:t> </a:t>
                </a:r>
              </a:p>
            </p:txBody>
          </p:sp>
        </mc:Fallback>
      </mc:AlternateContent>
      <p:sp>
        <p:nvSpPr>
          <p:cNvPr id="16" name="矩形 15"/>
          <p:cNvSpPr/>
          <p:nvPr/>
        </p:nvSpPr>
        <p:spPr bwMode="auto">
          <a:xfrm>
            <a:off x="5784596" y="2195915"/>
            <a:ext cx="1368152" cy="626282"/>
          </a:xfrm>
          <a:prstGeom prst="rect">
            <a:avLst/>
          </a:prstGeom>
          <a:noFill/>
          <a:ln w="28575">
            <a:solidFill>
              <a:srgbClr val="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endParaRPr kumimoji="0" lang="zh-CN" altLang="en-US" sz="1800" b="0" i="0" u="none" strike="noStrike" kern="0" cap="none" spc="0" normalizeH="0" baseline="0" noProof="0" dirty="0">
              <a:ln>
                <a:noFill/>
              </a:ln>
              <a:solidFill>
                <a:srgbClr val="000000"/>
              </a:solidFill>
              <a:effectLst/>
              <a:uLnTx/>
              <a:uFillTx/>
              <a:latin typeface="Arial" charset="0"/>
              <a:ea typeface="宋体" charset="-122"/>
            </a:endParaRPr>
          </a:p>
        </p:txBody>
      </p:sp>
      <p:sp>
        <p:nvSpPr>
          <p:cNvPr id="17" name="矩形 16"/>
          <p:cNvSpPr/>
          <p:nvPr/>
        </p:nvSpPr>
        <p:spPr bwMode="auto">
          <a:xfrm>
            <a:off x="1910707" y="2195915"/>
            <a:ext cx="3873889" cy="626282"/>
          </a:xfrm>
          <a:prstGeom prst="rect">
            <a:avLst/>
          </a:prstGeom>
          <a:noFill/>
          <a:ln w="28575">
            <a:solidFill>
              <a:srgbClr val="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endParaRPr kumimoji="0" lang="zh-CN" altLang="en-US" sz="1800" b="0" i="0" u="none" strike="noStrike" kern="0" cap="none" spc="0" normalizeH="0" baseline="0" noProof="0" dirty="0">
              <a:ln>
                <a:noFill/>
              </a:ln>
              <a:solidFill>
                <a:srgbClr val="000000"/>
              </a:solidFill>
              <a:effectLst/>
              <a:uLnTx/>
              <a:uFillTx/>
              <a:latin typeface="Arial" charset="0"/>
              <a:ea typeface="宋体" charset="-122"/>
            </a:endParaRPr>
          </a:p>
        </p:txBody>
      </p:sp>
      <p:sp>
        <p:nvSpPr>
          <p:cNvPr id="18" name="矩形 17"/>
          <p:cNvSpPr/>
          <p:nvPr/>
        </p:nvSpPr>
        <p:spPr>
          <a:xfrm>
            <a:off x="6017266" y="2247446"/>
            <a:ext cx="902811" cy="523220"/>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r>
              <a:rPr lang="en-US" altLang="zh-CN" sz="2800" kern="0" dirty="0">
                <a:solidFill>
                  <a:srgbClr val="000000"/>
                </a:solidFill>
                <a:latin typeface="Arial" charset="0"/>
                <a:ea typeface="宋体" charset="-122"/>
              </a:rPr>
              <a:t>Bit 7</a:t>
            </a:r>
            <a:endParaRPr lang="zh-CN" altLang="en-US" sz="2800" kern="0" dirty="0">
              <a:solidFill>
                <a:srgbClr val="000000"/>
              </a:solidFill>
              <a:latin typeface="Arial" charset="0"/>
              <a:ea typeface="宋体" charset="-122"/>
            </a:endParaRPr>
          </a:p>
        </p:txBody>
      </p:sp>
      <p:sp>
        <p:nvSpPr>
          <p:cNvPr id="19" name="矩形 18"/>
          <p:cNvSpPr/>
          <p:nvPr/>
        </p:nvSpPr>
        <p:spPr>
          <a:xfrm>
            <a:off x="3186824" y="2247446"/>
            <a:ext cx="1492717" cy="523220"/>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r>
              <a:rPr lang="en-US" altLang="zh-CN" sz="2800" kern="0" dirty="0">
                <a:solidFill>
                  <a:srgbClr val="000000"/>
                </a:solidFill>
                <a:latin typeface="Arial" charset="0"/>
                <a:ea typeface="宋体" charset="-122"/>
              </a:rPr>
              <a:t>Bits 0~6</a:t>
            </a:r>
            <a:endParaRPr lang="zh-CN" altLang="en-US" sz="2800" kern="0" dirty="0">
              <a:solidFill>
                <a:srgbClr val="000000"/>
              </a:solidFill>
              <a:latin typeface="Arial" charset="0"/>
              <a:ea typeface="宋体" charset="-122"/>
            </a:endParaRPr>
          </a:p>
        </p:txBody>
      </p:sp>
      <p:sp>
        <p:nvSpPr>
          <p:cNvPr id="11" name="矩形 10"/>
          <p:cNvSpPr/>
          <p:nvPr/>
        </p:nvSpPr>
        <p:spPr>
          <a:xfrm>
            <a:off x="539553" y="5686685"/>
            <a:ext cx="8136904" cy="769441"/>
          </a:xfrm>
          <a:prstGeom prst="rect">
            <a:avLst/>
          </a:prstGeom>
        </p:spPr>
        <p:txBody>
          <a:bodyPr wrap="square">
            <a:spAutoFit/>
          </a:bodyPr>
          <a:lstStyle/>
          <a:p>
            <a:pPr marL="457200" indent="-457200">
              <a:spcBef>
                <a:spcPts val="800"/>
              </a:spcBef>
              <a:buClr>
                <a:srgbClr val="000000"/>
              </a:buClr>
              <a:buSzPct val="100000"/>
              <a:buFont typeface="Wingdings" panose="05000000000000000000" pitchFamily="2" charset="2"/>
              <a:buChar char="ü"/>
            </a:pPr>
            <a:r>
              <a:rPr lang="en-US" altLang="zh-CN" sz="2200" kern="0" dirty="0">
                <a:solidFill>
                  <a:srgbClr val="000000"/>
                </a:solidFill>
                <a:latin typeface="+mn-lt"/>
              </a:rPr>
              <a:t>You cannot characterize both accuracy and trustworthiness using one FoM unless bit 7=0 </a:t>
            </a:r>
            <a:r>
              <a:rPr lang="en-US" altLang="zh-CN" sz="2200" kern="0" dirty="0">
                <a:solidFill>
                  <a:srgbClr val="000000"/>
                </a:solidFill>
                <a:latin typeface="+mn-lt"/>
                <a:sym typeface="Wingdings" panose="05000000000000000000" pitchFamily="2" charset="2"/>
              </a:rPr>
              <a:t> introduce a new metric</a:t>
            </a:r>
            <a:endParaRPr lang="zh-CN" altLang="en-US" sz="2200" kern="0" dirty="0">
              <a:solidFill>
                <a:srgbClr val="000000"/>
              </a:solidFill>
              <a:latin typeface="+mn-lt"/>
            </a:endParaRPr>
          </a:p>
        </p:txBody>
      </p:sp>
    </p:spTree>
    <p:extLst>
      <p:ext uri="{BB962C8B-B14F-4D97-AF65-F5344CB8AC3E}">
        <p14:creationId xmlns:p14="http://schemas.microsoft.com/office/powerpoint/2010/main" val="3521199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294967295"/>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dirty="0"/>
              <a:t>Slide </a:t>
            </a:r>
            <a:fld id="{7FFA85FD-E192-4C2D-9860-28C59D48001D}" type="slidenum">
              <a:rPr lang="en-US" altLang="en-US" smtClean="0"/>
              <a:pPr/>
              <a:t>9</a:t>
            </a:fld>
            <a:endParaRPr lang="en-US" altLang="en-US" dirty="0"/>
          </a:p>
        </p:txBody>
      </p:sp>
      <p:sp>
        <p:nvSpPr>
          <p:cNvPr id="4098" name="Rectangle 2"/>
          <p:cNvSpPr>
            <a:spLocks noGrp="1" noChangeArrowheads="1"/>
          </p:cNvSpPr>
          <p:nvPr>
            <p:ph type="title"/>
          </p:nvPr>
        </p:nvSpPr>
        <p:spPr>
          <a:xfrm>
            <a:off x="406334" y="735670"/>
            <a:ext cx="8413774" cy="936104"/>
          </a:xfrm>
          <a:ln/>
        </p:spPr>
        <p:txBody>
          <a:bodyPr/>
          <a:lstStyle/>
          <a:p>
            <a:r>
              <a:rPr lang="en-US" altLang="en-US" sz="3200" dirty="0"/>
              <a:t>Proposal 2: A new metric</a:t>
            </a:r>
            <a:r>
              <a:rPr lang="en-US" altLang="zh-CN" sz="3200" dirty="0"/>
              <a:t>—— Trustworthiness Level (TL)</a:t>
            </a:r>
            <a:endParaRPr lang="en-US" altLang="en-US" sz="3200" dirty="0"/>
          </a:p>
        </p:txBody>
      </p:sp>
      <mc:AlternateContent xmlns:mc="http://schemas.openxmlformats.org/markup-compatibility/2006" xmlns:a14="http://schemas.microsoft.com/office/drawing/2010/main">
        <mc:Choice Requires="a14">
          <p:sp>
            <p:nvSpPr>
              <p:cNvPr id="24" name="矩形 23"/>
              <p:cNvSpPr/>
              <p:nvPr/>
            </p:nvSpPr>
            <p:spPr>
              <a:xfrm>
                <a:off x="582446" y="4375755"/>
                <a:ext cx="8532440" cy="1477328"/>
              </a:xfrm>
              <a:prstGeom prst="rect">
                <a:avLst/>
              </a:prstGeom>
            </p:spPr>
            <p:txBody>
              <a:bodyPr wrap="square">
                <a:spAutoFit/>
              </a:bodyPr>
              <a:lstStyle/>
              <a:p>
                <a:pPr marL="285750" indent="-285750">
                  <a:buFont typeface="Arial" panose="020B0604020202020204" pitchFamily="34" charset="0"/>
                  <a:buChar char="•"/>
                </a:pPr>
                <a:r>
                  <a:rPr lang="en-US" altLang="zh-CN" sz="1800" kern="0" dirty="0">
                    <a:solidFill>
                      <a:schemeClr val="tx1"/>
                    </a:solidFill>
                  </a:rPr>
                  <a:t>bit 7=0 if </a:t>
                </a:r>
                <a14:m>
                  <m:oMath xmlns:m="http://schemas.openxmlformats.org/officeDocument/2006/math">
                    <m:r>
                      <a:rPr lang="en-US" altLang="zh-CN" sz="1800" i="1">
                        <a:solidFill>
                          <a:schemeClr val="tx1"/>
                        </a:solidFill>
                        <a:latin typeface="Cambria Math" panose="02040503050406030204" pitchFamily="18" charset="0"/>
                      </a:rPr>
                      <m:t>−</m:t>
                    </m:r>
                    <m:r>
                      <m:rPr>
                        <m:sty m:val="p"/>
                      </m:rPr>
                      <a:rPr lang="en-US" altLang="zh-CN" sz="1800">
                        <a:solidFill>
                          <a:schemeClr val="tx1"/>
                        </a:solidFill>
                        <a:latin typeface="Cambria Math" panose="02040503050406030204" pitchFamily="18" charset="0"/>
                      </a:rPr>
                      <m:t>x</m:t>
                    </m:r>
                    <m:r>
                      <a:rPr lang="en-US" altLang="zh-CN" sz="1800">
                        <a:solidFill>
                          <a:schemeClr val="tx1"/>
                        </a:solidFill>
                        <a:latin typeface="Cambria Math" panose="02040503050406030204" pitchFamily="18" charset="0"/>
                      </a:rPr>
                      <m:t>≤</m:t>
                    </m:r>
                    <m:r>
                      <m:rPr>
                        <m:sty m:val="p"/>
                      </m:rPr>
                      <a:rPr lang="en-US" altLang="zh-CN" sz="1800">
                        <a:solidFill>
                          <a:schemeClr val="tx1"/>
                        </a:solidFill>
                        <a:latin typeface="Cambria Math" panose="02040503050406030204" pitchFamily="18" charset="0"/>
                      </a:rPr>
                      <m:t>z</m:t>
                    </m:r>
                    <m:r>
                      <a:rPr lang="en-US" altLang="zh-CN" sz="1800">
                        <a:solidFill>
                          <a:schemeClr val="tx1"/>
                        </a:solidFill>
                        <a:latin typeface="Cambria Math" panose="02040503050406030204" pitchFamily="18" charset="0"/>
                      </a:rPr>
                      <m:t>≤0</m:t>
                    </m:r>
                  </m:oMath>
                </a14:m>
                <a:r>
                  <a:rPr lang="en-US" altLang="zh-CN" sz="1800" kern="0" dirty="0">
                    <a:solidFill>
                      <a:schemeClr val="tx1"/>
                    </a:solidFill>
                  </a:rPr>
                  <a:t> (the receiver is sure that the ranging procedure is being interfered and the measurement is thus useless) and bit 7=1 if </a:t>
                </a:r>
                <a14:m>
                  <m:oMath xmlns:m="http://schemas.openxmlformats.org/officeDocument/2006/math">
                    <m:r>
                      <a:rPr lang="en-US" altLang="zh-CN" sz="1800">
                        <a:solidFill>
                          <a:schemeClr val="tx1"/>
                        </a:solidFill>
                        <a:latin typeface="Cambria Math" panose="02040503050406030204" pitchFamily="18" charset="0"/>
                      </a:rPr>
                      <m:t>1≤</m:t>
                    </m:r>
                    <m:r>
                      <m:rPr>
                        <m:sty m:val="p"/>
                      </m:rPr>
                      <a:rPr lang="en-US" altLang="zh-CN" sz="1800">
                        <a:solidFill>
                          <a:schemeClr val="tx1"/>
                        </a:solidFill>
                        <a:latin typeface="Cambria Math" panose="02040503050406030204" pitchFamily="18" charset="0"/>
                      </a:rPr>
                      <m:t>z</m:t>
                    </m:r>
                    <m:r>
                      <a:rPr lang="en-US" altLang="zh-CN" sz="1800">
                        <a:solidFill>
                          <a:schemeClr val="tx1"/>
                        </a:solidFill>
                        <a:latin typeface="Cambria Math" panose="02040503050406030204" pitchFamily="18" charset="0"/>
                      </a:rPr>
                      <m:t>≤</m:t>
                    </m:r>
                    <m:r>
                      <m:rPr>
                        <m:sty m:val="p"/>
                      </m:rPr>
                      <a:rPr lang="en-US" altLang="zh-CN" sz="1800">
                        <a:solidFill>
                          <a:schemeClr val="tx1"/>
                        </a:solidFill>
                        <a:latin typeface="Cambria Math" panose="02040503050406030204" pitchFamily="18" charset="0"/>
                      </a:rPr>
                      <m:t>x</m:t>
                    </m:r>
                  </m:oMath>
                </a14:m>
                <a:r>
                  <a:rPr lang="en-US" altLang="zh-CN" sz="1800" dirty="0">
                    <a:solidFill>
                      <a:schemeClr val="tx1"/>
                    </a:solidFill>
                  </a:rPr>
                  <a:t> (there </a:t>
                </a:r>
                <a:r>
                  <a:rPr lang="en-US" altLang="zh-CN" sz="1800" i="1" dirty="0">
                    <a:solidFill>
                      <a:schemeClr val="tx1"/>
                    </a:solidFill>
                  </a:rPr>
                  <a:t>might</a:t>
                </a:r>
                <a:r>
                  <a:rPr lang="en-US" altLang="zh-CN" sz="1800" dirty="0">
                    <a:solidFill>
                      <a:schemeClr val="tx1"/>
                    </a:solidFill>
                  </a:rPr>
                  <a:t> be an interference, but the receiver is not pretty sure, so the measurement can still be used)</a:t>
                </a:r>
              </a:p>
              <a:p>
                <a:pPr marL="285750" indent="-285750">
                  <a:buFont typeface="Arial" panose="020B0604020202020204" pitchFamily="34" charset="0"/>
                  <a:buChar char="•"/>
                </a:pPr>
                <a:r>
                  <a:rPr lang="en-US" altLang="zh-CN" sz="1800" kern="0" dirty="0">
                    <a:solidFill>
                      <a:schemeClr val="tx1"/>
                    </a:solidFill>
                  </a:rPr>
                  <a:t>If bit 7=0, bits 0~6 are all equal to 0 to indicate the measurement is useless</a:t>
                </a:r>
              </a:p>
              <a:p>
                <a:pPr marL="285750" indent="-285750">
                  <a:buFont typeface="Arial" panose="020B0604020202020204" pitchFamily="34" charset="0"/>
                  <a:buChar char="•"/>
                </a:pPr>
                <a:r>
                  <a:rPr lang="en-US" altLang="zh-CN" sz="1800" dirty="0">
                    <a:solidFill>
                      <a:schemeClr val="tx1"/>
                    </a:solidFill>
                  </a:rPr>
                  <a:t>If bit 7=1, bits 0~6 are the binary representation of the trustworthiness level, defined as</a:t>
                </a:r>
                <a:endParaRPr lang="zh-CN" altLang="en-US" sz="1800" dirty="0">
                  <a:solidFill>
                    <a:schemeClr val="tx1"/>
                  </a:solidFill>
                </a:endParaRPr>
              </a:p>
            </p:txBody>
          </p:sp>
        </mc:Choice>
        <mc:Fallback xmlns="">
          <p:sp>
            <p:nvSpPr>
              <p:cNvPr id="24" name="矩形 23"/>
              <p:cNvSpPr>
                <a:spLocks noRot="1" noChangeAspect="1" noMove="1" noResize="1" noEditPoints="1" noAdjustHandles="1" noChangeArrowheads="1" noChangeShapeType="1" noTextEdit="1"/>
              </p:cNvSpPr>
              <p:nvPr/>
            </p:nvSpPr>
            <p:spPr>
              <a:xfrm>
                <a:off x="582446" y="4375755"/>
                <a:ext cx="8532440" cy="1477328"/>
              </a:xfrm>
              <a:prstGeom prst="rect">
                <a:avLst/>
              </a:prstGeom>
              <a:blipFill rotWithShape="0">
                <a:blip r:embed="rId3"/>
                <a:stretch>
                  <a:fillRect l="-500" t="-2479" r="-1072" b="-5785"/>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 name="矩形 2"/>
              <p:cNvSpPr/>
              <p:nvPr/>
            </p:nvSpPr>
            <p:spPr>
              <a:xfrm>
                <a:off x="2449463" y="5833112"/>
                <a:ext cx="1502784" cy="64556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zh-CN" altLang="en-US" sz="1600" smtClean="0">
                          <a:solidFill>
                            <a:schemeClr val="tx1"/>
                          </a:solidFill>
                          <a:latin typeface="Cambria Math" panose="02040503050406030204" pitchFamily="18" charset="0"/>
                        </a:rPr>
                        <m:t>r</m:t>
                      </m:r>
                      <m:r>
                        <m:rPr>
                          <m:sty m:val="p"/>
                        </m:rPr>
                        <a:rPr lang="zh-CN" altLang="en-US" sz="1600" i="0">
                          <a:solidFill>
                            <a:schemeClr val="tx1"/>
                          </a:solidFill>
                          <a:latin typeface="Cambria Math" panose="02040503050406030204" pitchFamily="18" charset="0"/>
                        </a:rPr>
                        <m:t>ound</m:t>
                      </m:r>
                      <m:d>
                        <m:dPr>
                          <m:ctrlPr>
                            <a:rPr lang="zh-CN" altLang="en-US" sz="1600" i="1">
                              <a:solidFill>
                                <a:schemeClr val="tx1"/>
                              </a:solidFill>
                              <a:latin typeface="Cambria Math" panose="02040503050406030204" pitchFamily="18" charset="0"/>
                            </a:rPr>
                          </m:ctrlPr>
                        </m:dPr>
                        <m:e>
                          <m:f>
                            <m:fPr>
                              <m:ctrlPr>
                                <a:rPr lang="zh-CN" altLang="en-US" sz="1600" i="1">
                                  <a:solidFill>
                                    <a:schemeClr val="tx1"/>
                                  </a:solidFill>
                                  <a:latin typeface="Cambria Math" panose="02040503050406030204" pitchFamily="18" charset="0"/>
                                </a:rPr>
                              </m:ctrlPr>
                            </m:fPr>
                            <m:num>
                              <m:r>
                                <a:rPr lang="zh-CN" altLang="en-US" sz="1600" i="1">
                                  <a:solidFill>
                                    <a:schemeClr val="tx1"/>
                                  </a:solidFill>
                                  <a:latin typeface="Cambria Math" panose="02040503050406030204" pitchFamily="18" charset="0"/>
                                </a:rPr>
                                <m:t>𝑧</m:t>
                              </m:r>
                              <m:r>
                                <a:rPr lang="zh-CN" altLang="en-US" sz="1600" i="0">
                                  <a:solidFill>
                                    <a:schemeClr val="tx1"/>
                                  </a:solidFill>
                                  <a:latin typeface="Cambria Math" panose="02040503050406030204" pitchFamily="18" charset="0"/>
                                </a:rPr>
                                <m:t>−1</m:t>
                              </m:r>
                            </m:num>
                            <m:den>
                              <m:r>
                                <a:rPr lang="zh-CN" altLang="en-US" sz="1600" i="0">
                                  <a:solidFill>
                                    <a:schemeClr val="tx1"/>
                                  </a:solidFill>
                                  <a:latin typeface="Cambria Math" panose="02040503050406030204" pitchFamily="18" charset="0"/>
                                </a:rPr>
                                <m:t>∆</m:t>
                              </m:r>
                            </m:den>
                          </m:f>
                        </m:e>
                      </m:d>
                    </m:oMath>
                  </m:oMathPara>
                </a14:m>
                <a:endParaRPr lang="zh-CN" altLang="en-US" sz="1600" dirty="0">
                  <a:solidFill>
                    <a:schemeClr val="tx1"/>
                  </a:solidFill>
                </a:endParaRPr>
              </a:p>
            </p:txBody>
          </p:sp>
        </mc:Choice>
        <mc:Fallback xmlns="">
          <p:sp>
            <p:nvSpPr>
              <p:cNvPr id="3" name="矩形 2"/>
              <p:cNvSpPr>
                <a:spLocks noRot="1" noChangeAspect="1" noMove="1" noResize="1" noEditPoints="1" noAdjustHandles="1" noChangeArrowheads="1" noChangeShapeType="1" noTextEdit="1"/>
              </p:cNvSpPr>
              <p:nvPr/>
            </p:nvSpPr>
            <p:spPr>
              <a:xfrm>
                <a:off x="2449463" y="5833112"/>
                <a:ext cx="1502784" cy="645561"/>
              </a:xfrm>
              <a:prstGeom prst="rect">
                <a:avLst/>
              </a:prstGeom>
              <a:blipFill rotWithShape="0">
                <a:blip r:embed="rId4"/>
                <a:stretch>
                  <a:fillRect/>
                </a:stretch>
              </a:blipFill>
            </p:spPr>
            <p:txBody>
              <a:bodyPr/>
              <a:lstStyle/>
              <a:p>
                <a:r>
                  <a:rPr lang="zh-CN" altLang="en-US">
                    <a:noFill/>
                  </a:rPr>
                  <a:t> </a:t>
                </a:r>
              </a:p>
            </p:txBody>
          </p:sp>
        </mc:Fallback>
      </mc:AlternateContent>
      <p:sp>
        <p:nvSpPr>
          <p:cNvPr id="9" name="矩形 8"/>
          <p:cNvSpPr/>
          <p:nvPr/>
        </p:nvSpPr>
        <p:spPr>
          <a:xfrm>
            <a:off x="5546396" y="2824388"/>
            <a:ext cx="2140330" cy="369332"/>
          </a:xfrm>
          <a:prstGeom prst="rect">
            <a:avLst/>
          </a:prstGeom>
        </p:spPr>
        <p:txBody>
          <a:bodyPr wrap="none">
            <a:spAutoFit/>
          </a:bodyPr>
          <a:lstStyle/>
          <a:p>
            <a:r>
              <a:rPr lang="en-US" altLang="zh-CN" sz="1800" kern="0" dirty="0">
                <a:solidFill>
                  <a:schemeClr val="tx1"/>
                </a:solidFill>
              </a:rPr>
              <a:t>usefulness indicator  </a:t>
            </a:r>
            <a:endParaRPr lang="zh-CN" altLang="en-US" sz="1800" dirty="0">
              <a:solidFill>
                <a:schemeClr val="tx1"/>
              </a:solidFill>
            </a:endParaRPr>
          </a:p>
        </p:txBody>
      </p:sp>
      <mc:AlternateContent xmlns:mc="http://schemas.openxmlformats.org/markup-compatibility/2006" xmlns:a14="http://schemas.microsoft.com/office/drawing/2010/main">
        <mc:Choice Requires="a14">
          <p:sp>
            <p:nvSpPr>
              <p:cNvPr id="4" name="矩形 3"/>
              <p:cNvSpPr/>
              <p:nvPr/>
            </p:nvSpPr>
            <p:spPr>
              <a:xfrm>
                <a:off x="4557029" y="5845487"/>
                <a:ext cx="1136465" cy="55335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zh-CN" altLang="en-US" sz="1600" smtClean="0">
                          <a:solidFill>
                            <a:schemeClr val="tx1"/>
                          </a:solidFill>
                          <a:latin typeface="Cambria Math" panose="02040503050406030204" pitchFamily="18" charset="0"/>
                        </a:rPr>
                        <m:t>∆</m:t>
                      </m:r>
                      <m:r>
                        <a:rPr lang="zh-CN" altLang="en-US" sz="1600" i="0">
                          <a:solidFill>
                            <a:schemeClr val="tx1"/>
                          </a:solidFill>
                          <a:latin typeface="Cambria Math" panose="02040503050406030204" pitchFamily="18" charset="0"/>
                        </a:rPr>
                        <m:t>=</m:t>
                      </m:r>
                      <m:f>
                        <m:fPr>
                          <m:ctrlPr>
                            <a:rPr lang="zh-CN" altLang="en-US" sz="1600" i="1">
                              <a:solidFill>
                                <a:schemeClr val="tx1"/>
                              </a:solidFill>
                              <a:latin typeface="Cambria Math" panose="02040503050406030204" pitchFamily="18" charset="0"/>
                            </a:rPr>
                          </m:ctrlPr>
                        </m:fPr>
                        <m:num>
                          <m:r>
                            <a:rPr lang="zh-CN" altLang="en-US" sz="1600" i="1">
                              <a:solidFill>
                                <a:schemeClr val="tx1"/>
                              </a:solidFill>
                              <a:latin typeface="Cambria Math" panose="02040503050406030204" pitchFamily="18" charset="0"/>
                            </a:rPr>
                            <m:t>𝑥</m:t>
                          </m:r>
                          <m:r>
                            <a:rPr lang="zh-CN" altLang="en-US" sz="1600" i="0">
                              <a:solidFill>
                                <a:schemeClr val="tx1"/>
                              </a:solidFill>
                              <a:latin typeface="Cambria Math" panose="02040503050406030204" pitchFamily="18" charset="0"/>
                            </a:rPr>
                            <m:t>−</m:t>
                          </m:r>
                          <m:r>
                            <a:rPr lang="en-US" altLang="zh-CN" sz="1600" b="0" i="1" smtClean="0">
                              <a:solidFill>
                                <a:schemeClr val="tx1"/>
                              </a:solidFill>
                              <a:latin typeface="Cambria Math" panose="02040503050406030204" pitchFamily="18" charset="0"/>
                            </a:rPr>
                            <m:t>1</m:t>
                          </m:r>
                        </m:num>
                        <m:den>
                          <m:sSup>
                            <m:sSupPr>
                              <m:ctrlPr>
                                <a:rPr lang="zh-CN" altLang="en-US" sz="1600" i="1">
                                  <a:solidFill>
                                    <a:schemeClr val="tx1"/>
                                  </a:solidFill>
                                  <a:latin typeface="Cambria Math" panose="02040503050406030204" pitchFamily="18" charset="0"/>
                                </a:rPr>
                              </m:ctrlPr>
                            </m:sSupPr>
                            <m:e>
                              <m:r>
                                <a:rPr lang="zh-CN" altLang="en-US" sz="1600" i="0">
                                  <a:solidFill>
                                    <a:schemeClr val="tx1"/>
                                  </a:solidFill>
                                  <a:latin typeface="Cambria Math" panose="02040503050406030204" pitchFamily="18" charset="0"/>
                                </a:rPr>
                                <m:t>2</m:t>
                              </m:r>
                            </m:e>
                            <m:sup>
                              <m:r>
                                <a:rPr lang="zh-CN" altLang="en-US" sz="1600" i="0">
                                  <a:solidFill>
                                    <a:schemeClr val="tx1"/>
                                  </a:solidFill>
                                  <a:latin typeface="Cambria Math" panose="02040503050406030204" pitchFamily="18" charset="0"/>
                                </a:rPr>
                                <m:t>7</m:t>
                              </m:r>
                            </m:sup>
                          </m:sSup>
                          <m:r>
                            <a:rPr lang="zh-CN" altLang="en-US" sz="1600" i="0">
                              <a:solidFill>
                                <a:schemeClr val="tx1"/>
                              </a:solidFill>
                              <a:latin typeface="Cambria Math" panose="02040503050406030204" pitchFamily="18" charset="0"/>
                            </a:rPr>
                            <m:t>−</m:t>
                          </m:r>
                          <m:r>
                            <a:rPr lang="en-US" altLang="zh-CN" sz="1600" b="0" i="1" smtClean="0">
                              <a:solidFill>
                                <a:schemeClr val="tx1"/>
                              </a:solidFill>
                              <a:latin typeface="Cambria Math" panose="02040503050406030204" pitchFamily="18" charset="0"/>
                            </a:rPr>
                            <m:t>1</m:t>
                          </m:r>
                        </m:den>
                      </m:f>
                    </m:oMath>
                  </m:oMathPara>
                </a14:m>
                <a:endParaRPr lang="zh-CN" altLang="en-US" dirty="0"/>
              </a:p>
            </p:txBody>
          </p:sp>
        </mc:Choice>
        <mc:Fallback xmlns="">
          <p:sp>
            <p:nvSpPr>
              <p:cNvPr id="4" name="矩形 3"/>
              <p:cNvSpPr>
                <a:spLocks noRot="1" noChangeAspect="1" noMove="1" noResize="1" noEditPoints="1" noAdjustHandles="1" noChangeArrowheads="1" noChangeShapeType="1" noTextEdit="1"/>
              </p:cNvSpPr>
              <p:nvPr/>
            </p:nvSpPr>
            <p:spPr>
              <a:xfrm>
                <a:off x="4557029" y="5845487"/>
                <a:ext cx="1136465" cy="553357"/>
              </a:xfrm>
              <a:prstGeom prst="rect">
                <a:avLst/>
              </a:prstGeom>
              <a:blipFill rotWithShape="0">
                <a:blip r:embed="rId5"/>
                <a:stretch>
                  <a:fillRect/>
                </a:stretch>
              </a:blipFill>
            </p:spPr>
            <p:txBody>
              <a:bodyPr/>
              <a:lstStyle/>
              <a:p>
                <a:r>
                  <a:rPr lang="zh-CN" altLang="en-US">
                    <a:noFill/>
                  </a:rPr>
                  <a:t> </a:t>
                </a:r>
              </a:p>
            </p:txBody>
          </p:sp>
        </mc:Fallback>
      </mc:AlternateContent>
      <p:sp>
        <p:nvSpPr>
          <p:cNvPr id="14" name="矩形 13"/>
          <p:cNvSpPr/>
          <p:nvPr/>
        </p:nvSpPr>
        <p:spPr>
          <a:xfrm>
            <a:off x="2268989" y="2824388"/>
            <a:ext cx="3204723" cy="369332"/>
          </a:xfrm>
          <a:prstGeom prst="rect">
            <a:avLst/>
          </a:prstGeom>
        </p:spPr>
        <p:txBody>
          <a:bodyPr wrap="none">
            <a:spAutoFit/>
          </a:bodyPr>
          <a:lstStyle/>
          <a:p>
            <a:r>
              <a:rPr lang="en-US" altLang="zh-CN" sz="1800" kern="0" dirty="0">
                <a:solidFill>
                  <a:schemeClr val="tx1"/>
                </a:solidFill>
              </a:rPr>
              <a:t>Trustworthiness characterization</a:t>
            </a:r>
            <a:endParaRPr lang="zh-CN" altLang="en-US" sz="1800" dirty="0">
              <a:solidFill>
                <a:schemeClr val="tx1"/>
              </a:solidFill>
            </a:endParaRPr>
          </a:p>
        </p:txBody>
      </p:sp>
      <p:cxnSp>
        <p:nvCxnSpPr>
          <p:cNvPr id="15" name="直接箭头连接符 14"/>
          <p:cNvCxnSpPr/>
          <p:nvPr/>
        </p:nvCxnSpPr>
        <p:spPr bwMode="auto">
          <a:xfrm flipV="1">
            <a:off x="6458568" y="2406012"/>
            <a:ext cx="6853" cy="496720"/>
          </a:xfrm>
          <a:prstGeom prst="straightConnector1">
            <a:avLst/>
          </a:prstGeom>
          <a:noFill/>
          <a:ln w="28575" cap="flat" cmpd="sng" algn="ctr">
            <a:solidFill>
              <a:srgbClr val="FF0000"/>
            </a:solidFill>
            <a:prstDash val="soli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接箭头连接符 17"/>
          <p:cNvCxnSpPr/>
          <p:nvPr/>
        </p:nvCxnSpPr>
        <p:spPr bwMode="auto">
          <a:xfrm flipV="1">
            <a:off x="3834229" y="2395408"/>
            <a:ext cx="6853" cy="496720"/>
          </a:xfrm>
          <a:prstGeom prst="straightConnector1">
            <a:avLst/>
          </a:prstGeom>
          <a:noFill/>
          <a:ln w="28575" cap="flat" cmpd="sng" algn="ctr">
            <a:solidFill>
              <a:srgbClr val="FF0000"/>
            </a:solidFill>
            <a:prstDash val="soli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19" name="Content Placeholder 2">
                <a:extLst>
                  <a:ext uri="{FF2B5EF4-FFF2-40B4-BE49-F238E27FC236}">
                    <a16:creationId xmlns:a16="http://schemas.microsoft.com/office/drawing/2014/main" xmlns="" id="{81ECE919-6272-4101-84F8-BDC63393FA69}"/>
                  </a:ext>
                </a:extLst>
              </p:cNvPr>
              <p:cNvSpPr txBox="1">
                <a:spLocks/>
              </p:cNvSpPr>
              <p:nvPr/>
            </p:nvSpPr>
            <p:spPr bwMode="auto">
              <a:xfrm>
                <a:off x="467544" y="3235660"/>
                <a:ext cx="8200878" cy="78357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sz="2000" kern="0" dirty="0"/>
                  <a:t>Do integrity check to produce an integrity score z satisfying </a:t>
                </a:r>
                <a14:m>
                  <m:oMath xmlns:m="http://schemas.openxmlformats.org/officeDocument/2006/math">
                    <m:r>
                      <a:rPr lang="en-US" altLang="zh-CN" sz="2000" i="1">
                        <a:latin typeface="Cambria Math" panose="02040503050406030204" pitchFamily="18" charset="0"/>
                      </a:rPr>
                      <m:t>−</m:t>
                    </m:r>
                    <m:r>
                      <m:rPr>
                        <m:sty m:val="p"/>
                      </m:rPr>
                      <a:rPr lang="en-US" altLang="zh-CN" sz="2000">
                        <a:latin typeface="Cambria Math" panose="02040503050406030204" pitchFamily="18" charset="0"/>
                      </a:rPr>
                      <m:t>x</m:t>
                    </m:r>
                    <m:r>
                      <a:rPr lang="en-US" altLang="zh-CN" sz="2000">
                        <a:latin typeface="Cambria Math" panose="02040503050406030204" pitchFamily="18" charset="0"/>
                      </a:rPr>
                      <m:t>≤</m:t>
                    </m:r>
                    <m:r>
                      <m:rPr>
                        <m:sty m:val="p"/>
                      </m:rPr>
                      <a:rPr lang="en-US" altLang="zh-CN" sz="2000">
                        <a:latin typeface="Cambria Math" panose="02040503050406030204" pitchFamily="18" charset="0"/>
                      </a:rPr>
                      <m:t>z</m:t>
                    </m:r>
                    <m:r>
                      <a:rPr lang="en-US" altLang="zh-CN" sz="2000">
                        <a:latin typeface="Cambria Math" panose="02040503050406030204" pitchFamily="18" charset="0"/>
                      </a:rPr>
                      <m:t>≤</m:t>
                    </m:r>
                    <m:r>
                      <m:rPr>
                        <m:sty m:val="p"/>
                      </m:rPr>
                      <a:rPr lang="en-US" altLang="zh-CN" sz="2000" b="0" i="0" smtClean="0">
                        <a:latin typeface="Cambria Math" panose="02040503050406030204" pitchFamily="18" charset="0"/>
                      </a:rPr>
                      <m:t>x</m:t>
                    </m:r>
                  </m:oMath>
                </a14:m>
                <a:r>
                  <a:rPr lang="en-US" sz="2000" kern="0" dirty="0"/>
                  <a:t>, where x is the length of the STS</a:t>
                </a:r>
              </a:p>
            </p:txBody>
          </p:sp>
        </mc:Choice>
        <mc:Fallback xmlns="">
          <p:sp>
            <p:nvSpPr>
              <p:cNvPr id="19" name="Content Placeholder 2">
                <a:extLst>
                  <a:ext uri="{FF2B5EF4-FFF2-40B4-BE49-F238E27FC236}">
                    <a16:creationId xmlns="" xmlns:a16="http://schemas.microsoft.com/office/drawing/2014/main" xmlns:a14="http://schemas.microsoft.com/office/drawing/2010/main" id="{81ECE919-6272-4101-84F8-BDC63393FA69}"/>
                  </a:ext>
                </a:extLst>
              </p:cNvPr>
              <p:cNvSpPr txBox="1">
                <a:spLocks noRot="1" noChangeAspect="1" noMove="1" noResize="1" noEditPoints="1" noAdjustHandles="1" noChangeArrowheads="1" noChangeShapeType="1" noTextEdit="1"/>
              </p:cNvSpPr>
              <p:nvPr/>
            </p:nvSpPr>
            <p:spPr bwMode="auto">
              <a:xfrm>
                <a:off x="467544" y="3235660"/>
                <a:ext cx="8200878" cy="783578"/>
              </a:xfrm>
              <a:prstGeom prst="rect">
                <a:avLst/>
              </a:prstGeom>
              <a:blipFill rotWithShape="0">
                <a:blip r:embed="rId6"/>
                <a:stretch>
                  <a:fillRect l="-669" t="-3906" b="-4688"/>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noFill/>
                  </a:rPr>
                  <a:t> </a:t>
                </a:r>
              </a:p>
            </p:txBody>
          </p:sp>
        </mc:Fallback>
      </mc:AlternateContent>
      <p:sp>
        <p:nvSpPr>
          <p:cNvPr id="20" name="Content Placeholder 2">
            <a:extLst>
              <a:ext uri="{FF2B5EF4-FFF2-40B4-BE49-F238E27FC236}">
                <a16:creationId xmlns:a16="http://schemas.microsoft.com/office/drawing/2014/main" xmlns="" id="{81ECE919-6272-4101-84F8-BDC63393FA69}"/>
              </a:ext>
            </a:extLst>
          </p:cNvPr>
          <p:cNvSpPr txBox="1">
            <a:spLocks/>
          </p:cNvSpPr>
          <p:nvPr/>
        </p:nvSpPr>
        <p:spPr bwMode="auto">
          <a:xfrm>
            <a:off x="467544" y="3977612"/>
            <a:ext cx="7764463" cy="376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sz="2000" kern="0" dirty="0"/>
              <a:t>TL definition:</a:t>
            </a:r>
          </a:p>
        </p:txBody>
      </p:sp>
      <p:sp>
        <p:nvSpPr>
          <p:cNvPr id="21" name="矩形 20"/>
          <p:cNvSpPr/>
          <p:nvPr/>
        </p:nvSpPr>
        <p:spPr>
          <a:xfrm>
            <a:off x="3877376" y="5937500"/>
            <a:ext cx="748923" cy="369332"/>
          </a:xfrm>
          <a:prstGeom prst="rect">
            <a:avLst/>
          </a:prstGeom>
        </p:spPr>
        <p:txBody>
          <a:bodyPr wrap="none">
            <a:spAutoFit/>
          </a:bodyPr>
          <a:lstStyle/>
          <a:p>
            <a:r>
              <a:rPr lang="en-US" altLang="zh-CN" sz="1800" kern="0" dirty="0">
                <a:solidFill>
                  <a:schemeClr val="tx1"/>
                </a:solidFill>
              </a:rPr>
              <a:t>where</a:t>
            </a:r>
            <a:endParaRPr lang="zh-CN" altLang="en-US" sz="1800" dirty="0">
              <a:solidFill>
                <a:schemeClr val="tx1"/>
              </a:solidFill>
            </a:endParaRPr>
          </a:p>
        </p:txBody>
      </p:sp>
      <p:sp>
        <p:nvSpPr>
          <p:cNvPr id="22" name="矩形 21"/>
          <p:cNvSpPr/>
          <p:nvPr/>
        </p:nvSpPr>
        <p:spPr bwMode="auto">
          <a:xfrm>
            <a:off x="5778027" y="1900084"/>
            <a:ext cx="1368152" cy="626282"/>
          </a:xfrm>
          <a:prstGeom prst="rect">
            <a:avLst/>
          </a:prstGeom>
          <a:noFill/>
          <a:ln w="28575">
            <a:solidFill>
              <a:srgbClr val="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endParaRPr kumimoji="0" lang="zh-CN" altLang="en-US" sz="1800" b="0" i="0" u="none" strike="noStrike" kern="0" cap="none" spc="0" normalizeH="0" baseline="0" noProof="0" dirty="0">
              <a:ln>
                <a:noFill/>
              </a:ln>
              <a:solidFill>
                <a:srgbClr val="000000"/>
              </a:solidFill>
              <a:effectLst/>
              <a:uLnTx/>
              <a:uFillTx/>
              <a:latin typeface="Arial" charset="0"/>
              <a:ea typeface="宋体" charset="-122"/>
            </a:endParaRPr>
          </a:p>
        </p:txBody>
      </p:sp>
      <p:sp>
        <p:nvSpPr>
          <p:cNvPr id="23" name="矩形 22"/>
          <p:cNvSpPr/>
          <p:nvPr/>
        </p:nvSpPr>
        <p:spPr bwMode="auto">
          <a:xfrm>
            <a:off x="1904138" y="1900084"/>
            <a:ext cx="3873889" cy="626282"/>
          </a:xfrm>
          <a:prstGeom prst="rect">
            <a:avLst/>
          </a:prstGeom>
          <a:noFill/>
          <a:ln w="28575">
            <a:solidFill>
              <a:srgbClr val="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endParaRPr kumimoji="0" lang="zh-CN" altLang="en-US" sz="1800" b="0" i="0" u="none" strike="noStrike" kern="0" cap="none" spc="0" normalizeH="0" baseline="0" noProof="0" dirty="0">
              <a:ln>
                <a:noFill/>
              </a:ln>
              <a:solidFill>
                <a:srgbClr val="000000"/>
              </a:solidFill>
              <a:effectLst/>
              <a:uLnTx/>
              <a:uFillTx/>
              <a:latin typeface="Arial" charset="0"/>
              <a:ea typeface="宋体" charset="-122"/>
            </a:endParaRPr>
          </a:p>
        </p:txBody>
      </p:sp>
      <p:sp>
        <p:nvSpPr>
          <p:cNvPr id="25" name="矩形 24"/>
          <p:cNvSpPr/>
          <p:nvPr/>
        </p:nvSpPr>
        <p:spPr>
          <a:xfrm>
            <a:off x="6010697" y="1951615"/>
            <a:ext cx="902811" cy="523220"/>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r>
              <a:rPr lang="en-US" altLang="zh-CN" sz="2800" kern="0" dirty="0">
                <a:solidFill>
                  <a:srgbClr val="000000"/>
                </a:solidFill>
                <a:latin typeface="Arial" charset="0"/>
                <a:ea typeface="宋体" charset="-122"/>
              </a:rPr>
              <a:t>Bit 7</a:t>
            </a:r>
            <a:endParaRPr lang="zh-CN" altLang="en-US" sz="2800" kern="0" dirty="0">
              <a:solidFill>
                <a:srgbClr val="000000"/>
              </a:solidFill>
              <a:latin typeface="Arial" charset="0"/>
              <a:ea typeface="宋体" charset="-122"/>
            </a:endParaRPr>
          </a:p>
        </p:txBody>
      </p:sp>
      <p:sp>
        <p:nvSpPr>
          <p:cNvPr id="26" name="矩形 25"/>
          <p:cNvSpPr/>
          <p:nvPr/>
        </p:nvSpPr>
        <p:spPr>
          <a:xfrm>
            <a:off x="3180255" y="1951615"/>
            <a:ext cx="1492717" cy="523220"/>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r>
              <a:rPr lang="en-US" altLang="zh-CN" sz="2800" kern="0" dirty="0">
                <a:solidFill>
                  <a:srgbClr val="000000"/>
                </a:solidFill>
                <a:latin typeface="Arial" charset="0"/>
                <a:ea typeface="宋体" charset="-122"/>
              </a:rPr>
              <a:t>Bits 0~6</a:t>
            </a:r>
            <a:endParaRPr lang="zh-CN" altLang="en-US" sz="2800" kern="0" dirty="0">
              <a:solidFill>
                <a:srgbClr val="000000"/>
              </a:solidFill>
              <a:latin typeface="Arial" charset="0"/>
              <a:ea typeface="宋体" charset="-122"/>
            </a:endParaRPr>
          </a:p>
        </p:txBody>
      </p:sp>
      <mc:AlternateContent xmlns:mc="http://schemas.openxmlformats.org/markup-compatibility/2006" xmlns:a14="http://schemas.microsoft.com/office/drawing/2010/main">
        <mc:Choice Requires="a14">
          <p:sp>
            <p:nvSpPr>
              <p:cNvPr id="27" name="矩形 26"/>
              <p:cNvSpPr/>
              <p:nvPr/>
            </p:nvSpPr>
            <p:spPr>
              <a:xfrm>
                <a:off x="5813417" y="5976654"/>
                <a:ext cx="1823256" cy="33855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CN" sz="1600" b="0" i="0" smtClean="0">
                          <a:solidFill>
                            <a:schemeClr val="tx1"/>
                          </a:solidFill>
                          <a:latin typeface="Cambria Math" panose="02040503050406030204" pitchFamily="18" charset="0"/>
                        </a:rPr>
                        <m:t>(</m:t>
                      </m:r>
                      <m:r>
                        <m:rPr>
                          <m:sty m:val="p"/>
                        </m:rPr>
                        <a:rPr lang="en-US" altLang="zh-CN" sz="1600" b="0" i="0" smtClean="0">
                          <a:solidFill>
                            <a:schemeClr val="tx1"/>
                          </a:solidFill>
                          <a:latin typeface="Cambria Math" panose="02040503050406030204" pitchFamily="18" charset="0"/>
                        </a:rPr>
                        <m:t>z</m:t>
                      </m:r>
                      <m:r>
                        <a:rPr lang="en-US" altLang="zh-CN" sz="1600" b="0" i="1" smtClean="0">
                          <a:solidFill>
                            <a:schemeClr val="tx1"/>
                          </a:solidFill>
                          <a:latin typeface="Cambria Math" panose="02040503050406030204" pitchFamily="18" charset="0"/>
                          <a:ea typeface="Cambria Math" panose="02040503050406030204" pitchFamily="18" charset="0"/>
                        </a:rPr>
                        <m:t>≥1 </m:t>
                      </m:r>
                      <m:r>
                        <a:rPr lang="en-US" altLang="zh-CN" sz="1600" b="0" i="1" smtClean="0">
                          <a:solidFill>
                            <a:schemeClr val="tx1"/>
                          </a:solidFill>
                          <a:latin typeface="Cambria Math" panose="02040503050406030204" pitchFamily="18" charset="0"/>
                          <a:ea typeface="Cambria Math" panose="02040503050406030204" pitchFamily="18" charset="0"/>
                        </a:rPr>
                        <m:t>𝑎𝑛𝑑</m:t>
                      </m:r>
                      <m:r>
                        <a:rPr lang="en-US" altLang="zh-CN" sz="1600" b="0" i="1" smtClean="0">
                          <a:solidFill>
                            <a:schemeClr val="tx1"/>
                          </a:solidFill>
                          <a:latin typeface="Cambria Math" panose="02040503050406030204" pitchFamily="18" charset="0"/>
                          <a:ea typeface="Cambria Math" panose="02040503050406030204" pitchFamily="18" charset="0"/>
                        </a:rPr>
                        <m:t> </m:t>
                      </m:r>
                      <m:r>
                        <a:rPr lang="en-US" altLang="zh-CN" sz="1600" b="0" i="1" smtClean="0">
                          <a:solidFill>
                            <a:schemeClr val="tx1"/>
                          </a:solidFill>
                          <a:latin typeface="Cambria Math" panose="02040503050406030204" pitchFamily="18" charset="0"/>
                          <a:ea typeface="Cambria Math" panose="02040503050406030204" pitchFamily="18" charset="0"/>
                        </a:rPr>
                        <m:t>𝑥</m:t>
                      </m:r>
                      <m:r>
                        <a:rPr lang="en-US" altLang="zh-CN" sz="1600" b="0" i="1" smtClean="0">
                          <a:solidFill>
                            <a:schemeClr val="tx1"/>
                          </a:solidFill>
                          <a:latin typeface="Cambria Math" panose="02040503050406030204" pitchFamily="18" charset="0"/>
                          <a:ea typeface="Cambria Math" panose="02040503050406030204" pitchFamily="18" charset="0"/>
                        </a:rPr>
                        <m:t>&gt;1)</m:t>
                      </m:r>
                    </m:oMath>
                  </m:oMathPara>
                </a14:m>
                <a:endParaRPr lang="zh-CN" altLang="en-US" dirty="0"/>
              </a:p>
            </p:txBody>
          </p:sp>
        </mc:Choice>
        <mc:Fallback xmlns="">
          <p:sp>
            <p:nvSpPr>
              <p:cNvPr id="27" name="矩形 26"/>
              <p:cNvSpPr>
                <a:spLocks noRot="1" noChangeAspect="1" noMove="1" noResize="1" noEditPoints="1" noAdjustHandles="1" noChangeArrowheads="1" noChangeShapeType="1" noTextEdit="1"/>
              </p:cNvSpPr>
              <p:nvPr/>
            </p:nvSpPr>
            <p:spPr>
              <a:xfrm>
                <a:off x="5813417" y="5976654"/>
                <a:ext cx="1823256" cy="338554"/>
              </a:xfrm>
              <a:prstGeom prst="rect">
                <a:avLst/>
              </a:prstGeom>
              <a:blipFill rotWithShape="0">
                <a:blip r:embed="rId7"/>
                <a:stretch>
                  <a:fillRect b="-10714"/>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4019731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1446</Words>
  <Application>Microsoft Office PowerPoint</Application>
  <PresentationFormat>全屏显示(4:3)</PresentationFormat>
  <Paragraphs>150</Paragraphs>
  <Slides>12</Slides>
  <Notes>10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12</vt:i4>
      </vt:variant>
    </vt:vector>
  </HeadingPairs>
  <TitlesOfParts>
    <vt:vector size="22" baseType="lpstr">
      <vt:lpstr>Arial Unicode MS</vt:lpstr>
      <vt:lpstr>MS PGothic</vt:lpstr>
      <vt:lpstr>MS PGothic</vt:lpstr>
      <vt:lpstr>宋体</vt:lpstr>
      <vt:lpstr>Arial</vt:lpstr>
      <vt:lpstr>Calibri</vt:lpstr>
      <vt:lpstr>Cambria Math</vt:lpstr>
      <vt:lpstr>Times New Roman</vt:lpstr>
      <vt:lpstr>Wingdings</vt:lpstr>
      <vt:lpstr>Office Theme</vt:lpstr>
      <vt:lpstr>PowerPoint 演示文稿</vt:lpstr>
      <vt:lpstr>PowerPoint 演示文稿</vt:lpstr>
      <vt:lpstr>Related Contributions and Objectives</vt:lpstr>
      <vt:lpstr>Background and Motivations</vt:lpstr>
      <vt:lpstr>Current Standard: FoM</vt:lpstr>
      <vt:lpstr>Proposal 1: Extend the Definition of FoM</vt:lpstr>
      <vt:lpstr>Proposal 1: Extend the Definition of FoM</vt:lpstr>
      <vt:lpstr>Proposal 1: Extend the Definition of FoM</vt:lpstr>
      <vt:lpstr>Proposal 2: A new metric—— Trustworthiness Level (TL)</vt:lpstr>
      <vt:lpstr>The feedback of TL</vt:lpstr>
      <vt:lpstr>The feedback of TL from responder to initiator</vt:lpstr>
      <vt:lpstr>Summary</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2021-07-16T06:01:58Z</dcterms:created>
  <dcterms:modified xsi:type="dcterms:W3CDTF">2022-03-14T11:07:16Z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(3)mG3fvFk03nObFC2iTcD6znVIpVki+IHyK4n+TDdYWD9aX9AiXoav+PB/lx5/4bKmysm63Flo
QjKLoBlIVKBWwY3TjiC0S8U5VdZZ0ZHEiq2JVsn5quUinKLHhdTnPrN7OPt84v/KGTIFwhWR
3O5litVGBa6aHjGVAZnArsISSdl99xOsx1KW1G7StOT8y6R8Bwmr5V3DGXOHnDtF7K0e+Fvv
C8LbSyyTDPA9VmQANk</vt:lpwstr>
  </property>
  <property fmtid="{D5CDD505-2E9C-101B-9397-08002B2CF9AE}" pid="3" name="_2015_ms_pID_7253431">
    <vt:lpwstr>1hWUIQyOlowkK7Kk694mU4UFq2UrVLngrv1KNS/Xv6sjR2eNH12lb8
uV3R/g5hYDSm0h2Xhs1ZQ6h5ZQIM2BAN5tM6lbT826BWbOfxxNl84lTQxMqKex9/d22F+udh
b9aUbN1RTpNJaHN6QUTYxhDcR9Da5lp+QQ0Mz3YU1674VdBuJA7VxZiPxj8lGGWi8cDDYh0f
ojapVbLy9o3QbkXcBb0/LKHnZLSjkJH55F4I</vt:lpwstr>
  </property>
  <property fmtid="{D5CDD505-2E9C-101B-9397-08002B2CF9AE}" pid="4" name="_2015_ms_pID_7253432">
    <vt:lpwstr>Hg==</vt:lpwstr>
  </property>
</Properties>
</file>