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480" r:id="rId3"/>
    <p:sldId id="496" r:id="rId4"/>
    <p:sldId id="553" r:id="rId5"/>
    <p:sldId id="266" r:id="rId6"/>
    <p:sldId id="561" r:id="rId7"/>
    <p:sldId id="564" r:id="rId8"/>
    <p:sldId id="562" r:id="rId9"/>
    <p:sldId id="566" r:id="rId10"/>
    <p:sldId id="569" r:id="rId11"/>
    <p:sldId id="565" r:id="rId12"/>
    <p:sldId id="549" r:id="rId13"/>
    <p:sldId id="563"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88697" autoAdjust="0"/>
  </p:normalViewPr>
  <p:slideViewPr>
    <p:cSldViewPr>
      <p:cViewPr varScale="1">
        <p:scale>
          <a:sx n="99" d="100"/>
          <a:sy n="99" d="100"/>
        </p:scale>
        <p:origin x="212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1/23/2022</a:t>
            </a:fld>
            <a:endParaRPr lang="en-US" dirty="0"/>
          </a:p>
        </p:txBody>
      </p:sp>
      <p:sp>
        <p:nvSpPr>
          <p:cNvPr id="4" name="Footer Placeholder 3">
            <a:extLst>
              <a:ext uri="{FF2B5EF4-FFF2-40B4-BE49-F238E27FC236}">
                <a16:creationId xmlns:a16="http://schemas.microsoft.com/office/drawing/2014/main" xmlns=""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xmlns=""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xmlns=""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xmlns=""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xmlns=""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xmlns=""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xmlns=""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xmlns=""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xmlns=""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xmlns=""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xmlns=""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xmlns=""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xmlns=""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xmlns=""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xmlns=""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74547383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8607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smtClean="0"/>
              <a:t>07/12/10</a:t>
            </a:r>
            <a:endParaRPr lang="en-US" dirty="0"/>
          </a:p>
        </p:txBody>
      </p:sp>
      <p:sp>
        <p:nvSpPr>
          <p:cNvPr id="5" name="灯片编号占位符 4"/>
          <p:cNvSpPr>
            <a:spLocks noGrp="1"/>
          </p:cNvSpPr>
          <p:nvPr>
            <p:ph type="sldNum" idx="11"/>
          </p:nvPr>
        </p:nvSpPr>
        <p:spPr/>
        <p:txBody>
          <a:bodyPr/>
          <a:lstStyle/>
          <a:p>
            <a:pPr>
              <a:defRPr/>
            </a:pPr>
            <a:r>
              <a:rPr lang="en-US" altLang="en-US" smtClean="0"/>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1718928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smtClean="0"/>
              <a:t>07/12/10</a:t>
            </a:r>
            <a:endParaRPr lang="en-US" dirty="0"/>
          </a:p>
        </p:txBody>
      </p:sp>
      <p:sp>
        <p:nvSpPr>
          <p:cNvPr id="5" name="灯片编号占位符 4"/>
          <p:cNvSpPr>
            <a:spLocks noGrp="1"/>
          </p:cNvSpPr>
          <p:nvPr>
            <p:ph type="sldNum" idx="11"/>
          </p:nvPr>
        </p:nvSpPr>
        <p:spPr/>
        <p:txBody>
          <a:bodyPr/>
          <a:lstStyle/>
          <a:p>
            <a:pPr>
              <a:defRPr/>
            </a:pPr>
            <a:r>
              <a:rPr lang="en-US" altLang="en-US" smtClean="0"/>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2330854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5</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748212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6</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444237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7</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409774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8</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1653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xmlns=""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xmlns=""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xmlns=""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xmlns=""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xmlns=""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xmlns=""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a:t>
            </a:r>
            <a:r>
              <a:rPr lang="en-GB" altLang="en-US" b="1" dirty="0" smtClean="0">
                <a:solidFill>
                  <a:schemeClr val="tx1"/>
                </a:solidFill>
              </a:rPr>
              <a:t>.: 15-22-0073-00-04ab</a:t>
            </a:r>
            <a:endParaRPr lang="en-GB" altLang="en-US" b="1" dirty="0">
              <a:solidFill>
                <a:schemeClr val="tx1"/>
              </a:solidFill>
            </a:endParaRPr>
          </a:p>
        </p:txBody>
      </p:sp>
      <p:sp>
        <p:nvSpPr>
          <p:cNvPr id="1027" name="Line 2">
            <a:extLst>
              <a:ext uri="{FF2B5EF4-FFF2-40B4-BE49-F238E27FC236}">
                <a16:creationId xmlns:a16="http://schemas.microsoft.com/office/drawing/2014/main" xmlns=""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xmlns=""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xmlns=""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smtClean="0"/>
              <a:t>January 2022</a:t>
            </a:r>
            <a:endParaRPr lang="en-GB" dirty="0"/>
          </a:p>
        </p:txBody>
      </p:sp>
      <p:sp>
        <p:nvSpPr>
          <p:cNvPr id="1031" name="Rectangle 7">
            <a:extLst>
              <a:ext uri="{FF2B5EF4-FFF2-40B4-BE49-F238E27FC236}">
                <a16:creationId xmlns:a16="http://schemas.microsoft.com/office/drawing/2014/main" xmlns=""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xmlns=""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xmlns=""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xmlns="" id="{CF9A1B2C-4192-481E-A881-0EFC31D99970}"/>
              </a:ext>
            </a:extLst>
          </p:cNvPr>
          <p:cNvSpPr txBox="1"/>
          <p:nvPr userDrawn="1"/>
        </p:nvSpPr>
        <p:spPr>
          <a:xfrm>
            <a:off x="7380312" y="6517501"/>
            <a:ext cx="1220206" cy="276999"/>
          </a:xfrm>
          <a:prstGeom prst="rect">
            <a:avLst/>
          </a:prstGeom>
          <a:noFill/>
        </p:spPr>
        <p:txBody>
          <a:bodyPr wrap="none" rtlCol="0">
            <a:spAutoFit/>
          </a:bodyPr>
          <a:lstStyle/>
          <a:p>
            <a:r>
              <a:rPr lang="en-US" dirty="0" smtClean="0">
                <a:solidFill>
                  <a:schemeClr val="tx1"/>
                </a:solidFill>
              </a:rPr>
              <a:t>Li</a:t>
            </a:r>
            <a:r>
              <a:rPr lang="en-US" baseline="0" dirty="0" smtClean="0">
                <a:solidFill>
                  <a:schemeClr val="tx1"/>
                </a:solidFill>
              </a:rPr>
              <a:t> Sun (Huawei)</a:t>
            </a:r>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539552" y="836712"/>
            <a:ext cx="806489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8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b="1" dirty="0" smtClean="0">
                <a:latin typeface="Times New Roman" panose="02020603050405020304" pitchFamily="18" charset="0"/>
              </a:rPr>
              <a:t>A method to evaluate the quality of </a:t>
            </a:r>
            <a:r>
              <a:rPr lang="en-US" altLang="en-US" sz="1600" b="1" dirty="0" err="1" smtClean="0">
                <a:latin typeface="Times New Roman" panose="02020603050405020304" pitchFamily="18" charset="0"/>
              </a:rPr>
              <a:t>ToF</a:t>
            </a:r>
            <a:r>
              <a:rPr lang="en-US" altLang="en-US" sz="1600" b="1" dirty="0" smtClean="0">
                <a:latin typeface="Times New Roman" panose="02020603050405020304" pitchFamily="18" charset="0"/>
              </a:rPr>
              <a:t> measurement for IR-UWB</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Li Sun, Peng Liu, </a:t>
            </a:r>
            <a:r>
              <a:rPr lang="en-US" altLang="en-US" sz="1600" dirty="0" err="1" smtClean="0">
                <a:latin typeface="Times New Roman" panose="02020603050405020304" pitchFamily="18" charset="0"/>
              </a:rPr>
              <a:t>Yuwei</a:t>
            </a:r>
            <a:r>
              <a:rPr lang="en-US" altLang="en-US" sz="1600" dirty="0" smtClean="0">
                <a:latin typeface="Times New Roman" panose="02020603050405020304" pitchFamily="18" charset="0"/>
              </a:rPr>
              <a:t> Wang, David </a:t>
            </a:r>
            <a:r>
              <a:rPr lang="en-US" altLang="en-US" sz="1600" dirty="0" err="1" smtClean="0">
                <a:latin typeface="Times New Roman" panose="02020603050405020304" pitchFamily="18" charset="0"/>
              </a:rPr>
              <a:t>Xun</a:t>
            </a:r>
            <a:r>
              <a:rPr lang="en-US" altLang="en-US" sz="1600" dirty="0" smtClean="0">
                <a:latin typeface="Times New Roman" panose="02020603050405020304" pitchFamily="18" charset="0"/>
              </a:rPr>
              <a:t> Yang </a:t>
            </a:r>
            <a:r>
              <a:rPr lang="en-US" altLang="en-US" sz="1600" dirty="0">
                <a:latin typeface="Times New Roman" panose="02020603050405020304" pitchFamily="18" charset="0"/>
              </a:rPr>
              <a:t>(Huawei Technologies)</a:t>
            </a:r>
          </a:p>
          <a:p>
            <a:pPr eaLnBrk="1" hangingPunct="1">
              <a:spcBef>
                <a:spcPct val="0"/>
              </a:spcBef>
              <a:buClrTx/>
              <a:buFontTx/>
              <a:buNone/>
              <a:defRPr/>
            </a:pPr>
            <a:r>
              <a:rPr lang="en-US" altLang="en-US" sz="1600" b="1" dirty="0" smtClean="0">
                <a:latin typeface="Times New Roman" panose="02020603050405020304" pitchFamily="18" charset="0"/>
              </a:rPr>
              <a:t>Address </a:t>
            </a:r>
            <a:r>
              <a:rPr lang="en-US" altLang="en-US" sz="1600" b="1" dirty="0">
                <a:latin typeface="Times New Roman" panose="02020603050405020304" pitchFamily="18" charset="0"/>
              </a:rPr>
              <a:t>: </a:t>
            </a:r>
            <a:r>
              <a:rPr lang="en-US" altLang="en-US" sz="1600" dirty="0" smtClean="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Huawei </a:t>
            </a:r>
            <a:r>
              <a:rPr lang="en-US" altLang="en-US" sz="1600" dirty="0" err="1">
                <a:solidFill>
                  <a:schemeClr val="tx1"/>
                </a:solidFill>
                <a:latin typeface="Times New Roman" panose="02020603050405020304" pitchFamily="18" charset="0"/>
                <a:cs typeface="Times New Roman" panose="02020603050405020304" pitchFamily="18" charset="0"/>
              </a:rPr>
              <a:t>Bantian</a:t>
            </a:r>
            <a:r>
              <a:rPr lang="en-US" altLang="en-US" sz="1600" dirty="0">
                <a:solidFill>
                  <a:schemeClr val="tx1"/>
                </a:solidFill>
                <a:latin typeface="Times New Roman" panose="02020603050405020304" pitchFamily="18" charset="0"/>
                <a:cs typeface="Times New Roman" panose="02020603050405020304" pitchFamily="18" charset="0"/>
              </a:rPr>
              <a:t> Base, </a:t>
            </a:r>
            <a:r>
              <a:rPr lang="en-US" altLang="en-US" sz="1600" dirty="0" err="1">
                <a:solidFill>
                  <a:schemeClr val="tx1"/>
                </a:solidFill>
                <a:latin typeface="Times New Roman" panose="02020603050405020304" pitchFamily="18" charset="0"/>
                <a:cs typeface="Times New Roman" panose="02020603050405020304" pitchFamily="18" charset="0"/>
              </a:rPr>
              <a:t>Longgang</a:t>
            </a:r>
            <a:r>
              <a:rPr lang="en-US" altLang="en-US" sz="1600" dirty="0">
                <a:solidFill>
                  <a:schemeClr val="tx1"/>
                </a:solidFill>
                <a:latin typeface="Times New Roman" panose="02020603050405020304" pitchFamily="18" charset="0"/>
                <a:cs typeface="Times New Roman" panose="02020603050405020304" pitchFamily="18" charset="0"/>
              </a:rPr>
              <a:t> District, Shenzhen, 518129 China]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[sunli50@huawei.com]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smtClean="0">
                <a:solidFill>
                  <a:srgbClr val="FF0000"/>
                </a:solidFill>
                <a:latin typeface="Times New Roman" panose="02020603050405020304" pitchFamily="18" charset="0"/>
              </a:rPr>
              <a:t>Task </a:t>
            </a:r>
            <a:r>
              <a:rPr lang="en-US" altLang="en-US" sz="1600" b="1" dirty="0">
                <a:solidFill>
                  <a:srgbClr val="FF0000"/>
                </a:solidFill>
                <a:latin typeface="Times New Roman" panose="02020603050405020304" pitchFamily="18" charset="0"/>
              </a:rPr>
              <a:t>Group 4ab: UWB Next Generation for 802.15.4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smtClean="0">
                <a:solidFill>
                  <a:schemeClr val="tx1"/>
                </a:solidFill>
                <a:latin typeface="Times New Roman" panose="02020603050405020304" pitchFamily="18" charset="0"/>
                <a:cs typeface="Times New Roman" panose="02020603050405020304" pitchFamily="18" charset="0"/>
              </a:rPr>
              <a:t>[</a:t>
            </a:r>
            <a:r>
              <a:rPr lang="en-US" altLang="en-US" sz="1600" dirty="0" err="1" smtClean="0">
                <a:solidFill>
                  <a:schemeClr val="tx1"/>
                </a:solidFill>
                <a:latin typeface="Times New Roman" panose="02020603050405020304" pitchFamily="18" charset="0"/>
                <a:cs typeface="Times New Roman" panose="02020603050405020304" pitchFamily="18" charset="0"/>
              </a:rPr>
              <a:t>ToF</a:t>
            </a:r>
            <a:r>
              <a:rPr lang="en-US" altLang="en-US" sz="1600" dirty="0" smtClean="0">
                <a:solidFill>
                  <a:schemeClr val="tx1"/>
                </a:solidFill>
                <a:latin typeface="Times New Roman" panose="02020603050405020304" pitchFamily="18" charset="0"/>
                <a:cs typeface="Times New Roman" panose="02020603050405020304" pitchFamily="18" charset="0"/>
              </a:rPr>
              <a:t>, Measurement quality evaluation, Trustworthiness level, Secure ranging</a:t>
            </a:r>
            <a:r>
              <a:rPr lang="en-US" altLang="en-US" sz="1600" dirty="0" smtClean="0">
                <a:solidFill>
                  <a:schemeClr val="tx2"/>
                </a:solidFill>
                <a:latin typeface="Times New Roman" panose="02020603050405020304" pitchFamily="18" charset="0"/>
                <a:cs typeface="Times New Roman" panose="02020603050405020304" pitchFamily="18" charset="0"/>
              </a:rPr>
              <a:t>]</a:t>
            </a:r>
            <a:endParaRPr lang="en-US" altLang="en-US" sz="1600" dirty="0">
              <a:solidFill>
                <a:schemeClr val="tx2"/>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a:stretch>
            <a:fillRect/>
          </a:stretch>
        </p:blipFill>
        <p:spPr>
          <a:xfrm>
            <a:off x="2699792" y="2183163"/>
            <a:ext cx="3407825" cy="3520695"/>
          </a:xfrm>
          <a:prstGeom prst="rect">
            <a:avLst/>
          </a:prstGeom>
        </p:spPr>
      </p:pic>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323528" y="718436"/>
            <a:ext cx="8640960" cy="754063"/>
          </a:xfrm>
        </p:spPr>
        <p:txBody>
          <a:bodyPr/>
          <a:lstStyle/>
          <a:p>
            <a:r>
              <a:rPr lang="en-US" sz="3200" dirty="0" smtClean="0"/>
              <a:t>The feedback of TL</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14" name="矩形 13"/>
          <p:cNvSpPr/>
          <p:nvPr/>
        </p:nvSpPr>
        <p:spPr>
          <a:xfrm>
            <a:off x="586549" y="1472499"/>
            <a:ext cx="8377939" cy="707886"/>
          </a:xfrm>
          <a:prstGeom prst="rect">
            <a:avLst/>
          </a:prstGeom>
        </p:spPr>
        <p:txBody>
          <a:bodyPr wrap="square">
            <a:spAutoFit/>
          </a:bodyPr>
          <a:lstStyle/>
          <a:p>
            <a:pPr marL="342900" indent="-342900">
              <a:buFont typeface="Arial" panose="020B0604020202020204" pitchFamily="34" charset="0"/>
              <a:buChar char="•"/>
            </a:pPr>
            <a:r>
              <a:rPr lang="en-US" altLang="zh-CN" sz="2000" kern="0" dirty="0" smtClean="0">
                <a:solidFill>
                  <a:schemeClr val="tx1"/>
                </a:solidFill>
                <a:latin typeface="+mn-lt"/>
              </a:rPr>
              <a:t>Whether or not the feedback of TL is necessary depends on where the TL is computed and what it is used for. </a:t>
            </a:r>
          </a:p>
        </p:txBody>
      </p:sp>
      <p:sp>
        <p:nvSpPr>
          <p:cNvPr id="21" name="矩形 20"/>
          <p:cNvSpPr/>
          <p:nvPr/>
        </p:nvSpPr>
        <p:spPr>
          <a:xfrm>
            <a:off x="586549" y="5773358"/>
            <a:ext cx="7992888" cy="646331"/>
          </a:xfrm>
          <a:prstGeom prst="rect">
            <a:avLst/>
          </a:prstGeom>
        </p:spPr>
        <p:txBody>
          <a:bodyPr wrap="square">
            <a:spAutoFit/>
          </a:bodyPr>
          <a:lstStyle/>
          <a:p>
            <a:pPr marL="285750" indent="-285750">
              <a:buFont typeface="Arial" panose="020B0604020202020204" pitchFamily="34" charset="0"/>
              <a:buChar char="•"/>
            </a:pPr>
            <a:r>
              <a:rPr lang="en-US" altLang="zh-CN" sz="1800" dirty="0" smtClean="0">
                <a:solidFill>
                  <a:schemeClr val="tx1"/>
                </a:solidFill>
                <a:latin typeface="+mn-lt"/>
              </a:rPr>
              <a:t>In this example, TL is computed at the </a:t>
            </a:r>
            <a:r>
              <a:rPr lang="en-US" altLang="zh-CN" sz="1800" dirty="0" smtClean="0">
                <a:solidFill>
                  <a:srgbClr val="0000FF"/>
                </a:solidFill>
                <a:latin typeface="+mn-lt"/>
              </a:rPr>
              <a:t>responder</a:t>
            </a:r>
            <a:r>
              <a:rPr lang="en-US" altLang="zh-CN" sz="1800" dirty="0" smtClean="0">
                <a:solidFill>
                  <a:schemeClr val="tx1"/>
                </a:solidFill>
                <a:latin typeface="+mn-lt"/>
              </a:rPr>
              <a:t> and is used to measure the trustworthiness of a single </a:t>
            </a:r>
            <a:r>
              <a:rPr lang="en-US" altLang="zh-CN" sz="1800" dirty="0" err="1" smtClean="0">
                <a:solidFill>
                  <a:schemeClr val="tx1"/>
                </a:solidFill>
                <a:latin typeface="+mn-lt"/>
              </a:rPr>
              <a:t>ToA</a:t>
            </a:r>
            <a:r>
              <a:rPr lang="en-US" altLang="zh-CN" sz="1800" dirty="0" smtClean="0">
                <a:solidFill>
                  <a:schemeClr val="tx1"/>
                </a:solidFill>
                <a:latin typeface="+mn-lt"/>
              </a:rPr>
              <a:t> measurement</a:t>
            </a:r>
            <a:r>
              <a:rPr lang="en-US" altLang="zh-CN" sz="1800" dirty="0" smtClean="0">
                <a:solidFill>
                  <a:srgbClr val="0000FF"/>
                </a:solidFill>
                <a:latin typeface="+mn-lt"/>
              </a:rPr>
              <a:t>: </a:t>
            </a:r>
            <a:r>
              <a:rPr lang="en-US" altLang="zh-CN" sz="1800" b="1" dirty="0" smtClean="0">
                <a:solidFill>
                  <a:srgbClr val="FF0000"/>
                </a:solidFill>
                <a:latin typeface="+mn-lt"/>
              </a:rPr>
              <a:t>Feedback is needed</a:t>
            </a:r>
            <a:endParaRPr lang="zh-CN" altLang="en-US" sz="1800" b="1" dirty="0">
              <a:solidFill>
                <a:srgbClr val="FF0000"/>
              </a:solidFill>
              <a:latin typeface="+mn-lt"/>
            </a:endParaRPr>
          </a:p>
        </p:txBody>
      </p:sp>
      <p:sp>
        <p:nvSpPr>
          <p:cNvPr id="24" name="椭圆 23"/>
          <p:cNvSpPr/>
          <p:nvPr/>
        </p:nvSpPr>
        <p:spPr bwMode="auto">
          <a:xfrm>
            <a:off x="4630840" y="5229200"/>
            <a:ext cx="1339739" cy="454121"/>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706135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323528" y="718436"/>
            <a:ext cx="8640960" cy="754063"/>
          </a:xfrm>
        </p:spPr>
        <p:txBody>
          <a:bodyPr/>
          <a:lstStyle/>
          <a:p>
            <a:r>
              <a:rPr lang="en-US" sz="3200" dirty="0" smtClean="0"/>
              <a:t>The feedback of TL from responder to initiator</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sp>
        <p:nvSpPr>
          <p:cNvPr id="14" name="矩形 13"/>
          <p:cNvSpPr/>
          <p:nvPr/>
        </p:nvSpPr>
        <p:spPr>
          <a:xfrm>
            <a:off x="442533" y="1597422"/>
            <a:ext cx="5506397" cy="4862870"/>
          </a:xfrm>
          <a:prstGeom prst="rect">
            <a:avLst/>
          </a:prstGeom>
        </p:spPr>
        <p:txBody>
          <a:bodyPr wrap="square">
            <a:spAutoFit/>
          </a:bodyPr>
          <a:lstStyle/>
          <a:p>
            <a:pPr marL="342900" indent="-342900">
              <a:buFont typeface="Arial" panose="020B0604020202020204" pitchFamily="34" charset="0"/>
              <a:buChar char="•"/>
            </a:pPr>
            <a:r>
              <a:rPr lang="en-US" altLang="zh-CN" sz="2000" kern="0" dirty="0" smtClean="0">
                <a:solidFill>
                  <a:schemeClr val="tx1"/>
                </a:solidFill>
              </a:rPr>
              <a:t>With the TLs available, the initiator can perform a </a:t>
            </a:r>
            <a:r>
              <a:rPr lang="en-US" altLang="zh-CN" sz="2000" kern="0" dirty="0" smtClean="0">
                <a:solidFill>
                  <a:srgbClr val="FF0000"/>
                </a:solidFill>
              </a:rPr>
              <a:t>weighted average (soft combining) </a:t>
            </a:r>
            <a:r>
              <a:rPr lang="en-US" altLang="zh-CN" sz="2000" kern="0" dirty="0" smtClean="0">
                <a:solidFill>
                  <a:schemeClr val="tx1"/>
                </a:solidFill>
              </a:rPr>
              <a:t>of several measurements of a timestamp (e.g., t2) to get a more reliable result, where the weights are the TLs associated with these measurements (TLs should be normalized to be within the interval [0,1] such that they can be used as weights).</a:t>
            </a:r>
          </a:p>
          <a:p>
            <a:pPr marL="342900" indent="-342900">
              <a:spcBef>
                <a:spcPts val="600"/>
              </a:spcBef>
              <a:buFont typeface="Arial" panose="020B0604020202020204" pitchFamily="34" charset="0"/>
              <a:buChar char="•"/>
            </a:pPr>
            <a:r>
              <a:rPr lang="en-US" altLang="zh-CN" sz="2000" kern="0" dirty="0" smtClean="0">
                <a:solidFill>
                  <a:schemeClr val="tx1"/>
                </a:solidFill>
              </a:rPr>
              <a:t>The number of ranging rounds can be adjusted flexibly according to the collected TL reports. For example, more ranging rounds are needed if there are too many “poor” TL reports, implying the higher possibility of being attacked.</a:t>
            </a:r>
          </a:p>
          <a:p>
            <a:pPr marL="342900" indent="-342900">
              <a:spcBef>
                <a:spcPts val="600"/>
              </a:spcBef>
              <a:buFont typeface="Arial" panose="020B0604020202020204" pitchFamily="34" charset="0"/>
              <a:buChar char="•"/>
            </a:pPr>
            <a:r>
              <a:rPr lang="en-US" altLang="zh-CN" sz="2000" kern="0" dirty="0" smtClean="0">
                <a:solidFill>
                  <a:schemeClr val="tx1"/>
                </a:solidFill>
              </a:rPr>
              <a:t>The TL reports can be included </a:t>
            </a:r>
            <a:r>
              <a:rPr lang="en-US" altLang="zh-CN" sz="2000" kern="0" dirty="0">
                <a:solidFill>
                  <a:schemeClr val="tx1"/>
                </a:solidFill>
              </a:rPr>
              <a:t>in the </a:t>
            </a:r>
            <a:r>
              <a:rPr lang="en-US" altLang="zh-CN" sz="2000" kern="0" dirty="0" smtClean="0">
                <a:solidFill>
                  <a:schemeClr val="tx1"/>
                </a:solidFill>
              </a:rPr>
              <a:t>“</a:t>
            </a:r>
            <a:r>
              <a:rPr lang="en-US" altLang="zh-CN" sz="2000" kern="0" dirty="0" err="1" smtClean="0">
                <a:solidFill>
                  <a:schemeClr val="tx1"/>
                </a:solidFill>
              </a:rPr>
              <a:t>RangingReportDescriptor</a:t>
            </a:r>
            <a:r>
              <a:rPr lang="en-US" altLang="zh-CN" sz="2000" kern="0" dirty="0" smtClean="0">
                <a:solidFill>
                  <a:schemeClr val="tx1"/>
                </a:solidFill>
              </a:rPr>
              <a:t>” as a new element, and fed back from the responder to the initiator.</a:t>
            </a:r>
          </a:p>
        </p:txBody>
      </p:sp>
      <p:grpSp>
        <p:nvGrpSpPr>
          <p:cNvPr id="23" name="组合 22"/>
          <p:cNvGrpSpPr/>
          <p:nvPr/>
        </p:nvGrpSpPr>
        <p:grpSpPr>
          <a:xfrm>
            <a:off x="5977094" y="1597422"/>
            <a:ext cx="2987394" cy="4833828"/>
            <a:chOff x="1545490" y="909124"/>
            <a:chExt cx="2987394" cy="4833828"/>
          </a:xfrm>
        </p:grpSpPr>
        <p:cxnSp>
          <p:nvCxnSpPr>
            <p:cNvPr id="26" name="直接连接符 25"/>
            <p:cNvCxnSpPr/>
            <p:nvPr/>
          </p:nvCxnSpPr>
          <p:spPr bwMode="auto">
            <a:xfrm>
              <a:off x="2012604" y="1278456"/>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连接符 27"/>
            <p:cNvCxnSpPr/>
            <p:nvPr/>
          </p:nvCxnSpPr>
          <p:spPr bwMode="auto">
            <a:xfrm>
              <a:off x="3935760" y="1268760"/>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文本框 28"/>
            <p:cNvSpPr txBox="1"/>
            <p:nvPr/>
          </p:nvSpPr>
          <p:spPr>
            <a:xfrm>
              <a:off x="1545490" y="909124"/>
              <a:ext cx="93647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Initiator</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30" name="文本框 29"/>
            <p:cNvSpPr txBox="1"/>
            <p:nvPr/>
          </p:nvSpPr>
          <p:spPr>
            <a:xfrm>
              <a:off x="3335120" y="909124"/>
              <a:ext cx="119776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smtClean="0">
                  <a:solidFill>
                    <a:srgbClr val="000000"/>
                  </a:solidFill>
                  <a:latin typeface="Calibri" pitchFamily="34" charset="0"/>
                  <a:ea typeface="宋体" pitchFamily="2" charset="-122"/>
                </a:rPr>
                <a:t>Responder</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31" name="文本框 30"/>
            <p:cNvSpPr txBox="1"/>
            <p:nvPr/>
          </p:nvSpPr>
          <p:spPr>
            <a:xfrm>
              <a:off x="1968610" y="4108854"/>
              <a:ext cx="2088232"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timestamp repots &amp; the associated TLs</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cxnSp>
          <p:nvCxnSpPr>
            <p:cNvPr id="32" name="直接箭头连接符 31"/>
            <p:cNvCxnSpPr/>
            <p:nvPr/>
          </p:nvCxnSpPr>
          <p:spPr bwMode="auto">
            <a:xfrm>
              <a:off x="2057147" y="2092558"/>
              <a:ext cx="1827665" cy="434332"/>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34" name="直接箭头连接符 33"/>
          <p:cNvCxnSpPr/>
          <p:nvPr/>
        </p:nvCxnSpPr>
        <p:spPr bwMode="auto">
          <a:xfrm flipH="1">
            <a:off x="6457195" y="3543615"/>
            <a:ext cx="1859221" cy="732050"/>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6937983" y="2582139"/>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smtClean="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36" name="文本框 35"/>
          <p:cNvSpPr txBox="1"/>
          <p:nvPr/>
        </p:nvSpPr>
        <p:spPr>
          <a:xfrm>
            <a:off x="6996781" y="3960682"/>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smtClean="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cxnSp>
        <p:nvCxnSpPr>
          <p:cNvPr id="9" name="直接箭头连接符 8"/>
          <p:cNvCxnSpPr/>
          <p:nvPr/>
        </p:nvCxnSpPr>
        <p:spPr bwMode="auto">
          <a:xfrm flipH="1">
            <a:off x="6488751" y="5517232"/>
            <a:ext cx="1827665"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7" name="文本框 19"/>
          <p:cNvSpPr txBox="1">
            <a:spLocks noChangeArrowheads="1"/>
          </p:cNvSpPr>
          <p:nvPr/>
        </p:nvSpPr>
        <p:spPr bwMode="auto">
          <a:xfrm>
            <a:off x="6112251" y="2583801"/>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eaLnBrk="0" fontAlgn="base" hangingPunct="0">
              <a:spcAft>
                <a:spcPts val="0"/>
              </a:spcAft>
            </a:pPr>
            <a:r>
              <a:rPr lang="en-US" sz="1800" kern="0" dirty="0">
                <a:solidFill>
                  <a:srgbClr val="000000"/>
                </a:solidFill>
                <a:latin typeface="Calibri" pitchFamily="34" charset="0"/>
                <a:ea typeface="宋体" pitchFamily="2" charset="-122"/>
              </a:rPr>
              <a:t>t1</a:t>
            </a:r>
            <a:endParaRPr lang="zh-CN" sz="1800" kern="0" dirty="0">
              <a:solidFill>
                <a:srgbClr val="000000"/>
              </a:solidFill>
              <a:latin typeface="Calibri" pitchFamily="34" charset="0"/>
              <a:ea typeface="宋体" pitchFamily="2" charset="-122"/>
            </a:endParaRPr>
          </a:p>
        </p:txBody>
      </p:sp>
      <p:sp>
        <p:nvSpPr>
          <p:cNvPr id="38" name="文本框 19"/>
          <p:cNvSpPr txBox="1">
            <a:spLocks noChangeArrowheads="1"/>
          </p:cNvSpPr>
          <p:nvPr/>
        </p:nvSpPr>
        <p:spPr bwMode="auto">
          <a:xfrm>
            <a:off x="8318233" y="3030522"/>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t2</a:t>
            </a:r>
            <a:endParaRPr lang="zh-CN" sz="1800" kern="0" dirty="0">
              <a:solidFill>
                <a:srgbClr val="000000"/>
              </a:solidFill>
              <a:latin typeface="Calibri" pitchFamily="34" charset="0"/>
              <a:ea typeface="宋体" pitchFamily="2" charset="-122"/>
            </a:endParaRPr>
          </a:p>
        </p:txBody>
      </p:sp>
      <p:sp>
        <p:nvSpPr>
          <p:cNvPr id="39" name="文本框 19"/>
          <p:cNvSpPr txBox="1">
            <a:spLocks noChangeArrowheads="1"/>
          </p:cNvSpPr>
          <p:nvPr/>
        </p:nvSpPr>
        <p:spPr bwMode="auto">
          <a:xfrm>
            <a:off x="8318233" y="3374413"/>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t3</a:t>
            </a:r>
            <a:endParaRPr lang="zh-CN" sz="1800" kern="0" dirty="0">
              <a:solidFill>
                <a:srgbClr val="000000"/>
              </a:solidFill>
              <a:latin typeface="Calibri" pitchFamily="34" charset="0"/>
              <a:ea typeface="宋体" pitchFamily="2" charset="-122"/>
            </a:endParaRPr>
          </a:p>
        </p:txBody>
      </p:sp>
      <p:sp>
        <p:nvSpPr>
          <p:cNvPr id="40" name="文本框 19"/>
          <p:cNvSpPr txBox="1">
            <a:spLocks noChangeArrowheads="1"/>
          </p:cNvSpPr>
          <p:nvPr/>
        </p:nvSpPr>
        <p:spPr bwMode="auto">
          <a:xfrm>
            <a:off x="6111827" y="4096654"/>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t4</a:t>
            </a:r>
            <a:endParaRPr lang="zh-CN" sz="1800" kern="0" dirty="0">
              <a:solidFill>
                <a:srgbClr val="000000"/>
              </a:solidFill>
              <a:latin typeface="Calibri" pitchFamily="34" charset="0"/>
              <a:ea typeface="宋体" pitchFamily="2" charset="-122"/>
            </a:endParaRPr>
          </a:p>
        </p:txBody>
      </p:sp>
    </p:spTree>
    <p:extLst>
      <p:ext uri="{BB962C8B-B14F-4D97-AF65-F5344CB8AC3E}">
        <p14:creationId xmlns:p14="http://schemas.microsoft.com/office/powerpoint/2010/main" val="3112757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p:txBody>
          <a:bodyPr/>
          <a:lstStyle/>
          <a:p>
            <a:r>
              <a:rPr lang="en-US" dirty="0" smtClean="0"/>
              <a:t>Summary</a:t>
            </a:r>
            <a:endParaRPr lang="en-US" dirty="0"/>
          </a:p>
        </p:txBody>
      </p:sp>
      <p:sp>
        <p:nvSpPr>
          <p:cNvPr id="3" name="Content Placeholder 2">
            <a:extLst>
              <a:ext uri="{FF2B5EF4-FFF2-40B4-BE49-F238E27FC236}">
                <a16:creationId xmlns:a16="http://schemas.microsoft.com/office/drawing/2014/main" xmlns="" id="{DE438863-EAF3-4687-AE83-5A203AD3EF0B}"/>
              </a:ext>
            </a:extLst>
          </p:cNvPr>
          <p:cNvSpPr>
            <a:spLocks noGrp="1"/>
          </p:cNvSpPr>
          <p:nvPr>
            <p:ph idx="1"/>
          </p:nvPr>
        </p:nvSpPr>
        <p:spPr>
          <a:xfrm>
            <a:off x="657224" y="1628800"/>
            <a:ext cx="8019232" cy="4752528"/>
          </a:xfrm>
        </p:spPr>
        <p:txBody>
          <a:bodyPr/>
          <a:lstStyle/>
          <a:p>
            <a:pPr marL="457200" indent="-457200">
              <a:buFont typeface="Arial" panose="020B0604020202020204" pitchFamily="34" charset="0"/>
              <a:buChar char="•"/>
            </a:pPr>
            <a:r>
              <a:rPr lang="en-US" sz="2400" dirty="0" smtClean="0"/>
              <a:t>The quality of </a:t>
            </a:r>
            <a:r>
              <a:rPr lang="en-US" sz="2400" dirty="0" err="1" smtClean="0"/>
              <a:t>ToF</a:t>
            </a:r>
            <a:r>
              <a:rPr lang="en-US" sz="2400" dirty="0" smtClean="0"/>
              <a:t> measurements needs to be evaluated in a more comprehensive way, which can reflect not only the accuracy but also the trustworthiness of the measurements</a:t>
            </a:r>
          </a:p>
          <a:p>
            <a:pPr marL="457200" indent="-457200">
              <a:buFont typeface="Arial" panose="020B0604020202020204" pitchFamily="34" charset="0"/>
              <a:buChar char="•"/>
            </a:pPr>
            <a:r>
              <a:rPr lang="en-US" sz="2400" dirty="0" smtClean="0"/>
              <a:t>We propose two methods to address the aforementioned issue, i.e., to extend the current definition of </a:t>
            </a:r>
            <a:r>
              <a:rPr lang="en-US" sz="2400" dirty="0" err="1" smtClean="0"/>
              <a:t>FoM</a:t>
            </a:r>
            <a:r>
              <a:rPr lang="en-US" sz="2400" dirty="0" smtClean="0"/>
              <a:t> or to introduce a new metric called trustworthiness level (TL)</a:t>
            </a:r>
            <a:endParaRPr lang="en-US" sz="2400" dirty="0"/>
          </a:p>
          <a:p>
            <a:pPr marL="457200" indent="-457200">
              <a:buFont typeface="Arial" panose="020B0604020202020204" pitchFamily="34" charset="0"/>
              <a:buChar char="•"/>
            </a:pPr>
            <a:r>
              <a:rPr lang="en-US" sz="2400" dirty="0" smtClean="0"/>
              <a:t>When necessary, TL reports should be fed back from the responder to the initiator to obtain a more reliable ranging result and enable a more flexible ranging procedure</a:t>
            </a:r>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12</a:t>
            </a:fld>
            <a:endParaRPr lang="en-US" altLang="en-US" dirty="0"/>
          </a:p>
        </p:txBody>
      </p:sp>
    </p:spTree>
    <p:extLst>
      <p:ext uri="{BB962C8B-B14F-4D97-AF65-F5344CB8AC3E}">
        <p14:creationId xmlns:p14="http://schemas.microsoft.com/office/powerpoint/2010/main" val="2591689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p:txBody>
          <a:bodyPr/>
          <a:lstStyle/>
          <a:p>
            <a:r>
              <a:rPr lang="en-US" dirty="0" smtClean="0"/>
              <a:t>References</a:t>
            </a:r>
            <a:endParaRPr lang="en-US"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13</a:t>
            </a:fld>
            <a:endParaRPr lang="en-US" altLang="en-US" dirty="0"/>
          </a:p>
        </p:txBody>
      </p:sp>
      <p:sp>
        <p:nvSpPr>
          <p:cNvPr id="6" name="Content Placeholder 2">
            <a:extLst>
              <a:ext uri="{FF2B5EF4-FFF2-40B4-BE49-F238E27FC236}">
                <a16:creationId xmlns:a16="http://schemas.microsoft.com/office/drawing/2014/main" xmlns="" id="{DE438863-EAF3-4687-AE83-5A203AD3EF0B}"/>
              </a:ext>
            </a:extLst>
          </p:cNvPr>
          <p:cNvSpPr>
            <a:spLocks noGrp="1"/>
          </p:cNvSpPr>
          <p:nvPr>
            <p:ph idx="1"/>
          </p:nvPr>
        </p:nvSpPr>
        <p:spPr>
          <a:xfrm>
            <a:off x="670619" y="1562895"/>
            <a:ext cx="7947224" cy="3954338"/>
          </a:xfrm>
        </p:spPr>
        <p:txBody>
          <a:bodyPr/>
          <a:lstStyle/>
          <a:p>
            <a:r>
              <a:rPr lang="en-US" altLang="zh-CN" sz="1800" dirty="0"/>
              <a:t>[1] M. </a:t>
            </a:r>
            <a:r>
              <a:rPr lang="en-US" altLang="zh-CN" sz="1800" dirty="0" err="1"/>
              <a:t>Poturalski</a:t>
            </a:r>
            <a:r>
              <a:rPr lang="en-US" altLang="zh-CN" sz="1800" dirty="0"/>
              <a:t>, M. </a:t>
            </a:r>
            <a:r>
              <a:rPr lang="en-US" altLang="zh-CN" sz="1800" dirty="0" err="1"/>
              <a:t>Flury</a:t>
            </a:r>
            <a:r>
              <a:rPr lang="en-US" altLang="zh-CN" sz="1800" dirty="0"/>
              <a:t>, P. </a:t>
            </a:r>
            <a:r>
              <a:rPr lang="en-US" altLang="zh-CN" sz="1800" dirty="0" err="1"/>
              <a:t>Papadimitratos</a:t>
            </a:r>
            <a:r>
              <a:rPr lang="en-US" altLang="zh-CN" sz="1800" dirty="0"/>
              <a:t>, J.-P. </a:t>
            </a:r>
            <a:r>
              <a:rPr lang="en-US" altLang="zh-CN" sz="1800" dirty="0" err="1"/>
              <a:t>Hubaux</a:t>
            </a:r>
            <a:r>
              <a:rPr lang="en-US" altLang="zh-CN" sz="1800" dirty="0"/>
              <a:t>, J.-Y. Le </a:t>
            </a:r>
            <a:r>
              <a:rPr lang="en-US" altLang="zh-CN" sz="1800" dirty="0" err="1"/>
              <a:t>Boudec</a:t>
            </a:r>
            <a:r>
              <a:rPr lang="en-US" altLang="zh-CN" sz="1800" dirty="0"/>
              <a:t>, “The Cicada attack: Degradation and denial of service in IR ranging,” </a:t>
            </a:r>
            <a:r>
              <a:rPr lang="en-US" altLang="zh-CN" sz="1800" dirty="0" smtClean="0"/>
              <a:t>in Proceedings of the IEEE </a:t>
            </a:r>
            <a:r>
              <a:rPr lang="en-US" altLang="zh-CN" sz="1800" dirty="0"/>
              <a:t>ICUWB’2010.</a:t>
            </a:r>
            <a:endParaRPr lang="zh-CN" altLang="zh-CN" sz="1800" i="1" dirty="0"/>
          </a:p>
          <a:p>
            <a:r>
              <a:rPr lang="en-US" altLang="zh-CN" sz="1800" dirty="0"/>
              <a:t>[2] M. Singh, M. </a:t>
            </a:r>
            <a:r>
              <a:rPr lang="en-US" altLang="zh-CN" sz="1800" dirty="0" err="1"/>
              <a:t>Roschlin</a:t>
            </a:r>
            <a:r>
              <a:rPr lang="en-US" altLang="zh-CN" sz="1800" dirty="0"/>
              <a:t>, E. </a:t>
            </a:r>
            <a:r>
              <a:rPr lang="en-US" altLang="zh-CN" sz="1800" dirty="0" err="1"/>
              <a:t>Zalzala</a:t>
            </a:r>
            <a:r>
              <a:rPr lang="en-US" altLang="zh-CN" sz="1800" dirty="0"/>
              <a:t>, P. </a:t>
            </a:r>
            <a:r>
              <a:rPr lang="en-US" altLang="zh-CN" sz="1800" dirty="0" err="1"/>
              <a:t>Leu</a:t>
            </a:r>
            <a:r>
              <a:rPr lang="en-US" altLang="zh-CN" sz="1800" dirty="0"/>
              <a:t>, S. </a:t>
            </a:r>
            <a:r>
              <a:rPr lang="en-US" altLang="zh-CN" sz="1800" dirty="0" err="1"/>
              <a:t>Capkun</a:t>
            </a:r>
            <a:r>
              <a:rPr lang="en-US" altLang="zh-CN" sz="1800" dirty="0"/>
              <a:t>, “Security analysis of IEEE 802.15.4z/HRP UWB time-of-flight distance measurement,” in Proceedings of the 14th ACM Conference on Security and Privacy in Wireless and Mobile Networks, June 2021.</a:t>
            </a:r>
            <a:endParaRPr lang="zh-CN" altLang="zh-CN" sz="1800" i="1" dirty="0"/>
          </a:p>
          <a:p>
            <a:r>
              <a:rPr lang="en-US" altLang="zh-CN" sz="1800" dirty="0"/>
              <a:t>[3] P. </a:t>
            </a:r>
            <a:r>
              <a:rPr lang="en-US" altLang="zh-CN" sz="1800" dirty="0" err="1"/>
              <a:t>Leu</a:t>
            </a:r>
            <a:r>
              <a:rPr lang="en-US" altLang="zh-CN" sz="1800" dirty="0"/>
              <a:t>, G. </a:t>
            </a:r>
            <a:r>
              <a:rPr lang="en-US" altLang="zh-CN" sz="1800" dirty="0" err="1"/>
              <a:t>Gamurati</a:t>
            </a:r>
            <a:r>
              <a:rPr lang="en-US" altLang="zh-CN" sz="1800" dirty="0"/>
              <a:t>, A. Heinrich, M. </a:t>
            </a:r>
            <a:r>
              <a:rPr lang="en-US" altLang="zh-CN" sz="1800" dirty="0" err="1"/>
              <a:t>Rosechlin</a:t>
            </a:r>
            <a:r>
              <a:rPr lang="en-US" altLang="zh-CN" sz="1800" dirty="0"/>
              <a:t>, C. </a:t>
            </a:r>
            <a:r>
              <a:rPr lang="en-US" altLang="zh-CN" sz="1800" dirty="0" err="1"/>
              <a:t>Anliker</a:t>
            </a:r>
            <a:r>
              <a:rPr lang="en-US" altLang="zh-CN" sz="1800" dirty="0"/>
              <a:t>, M. </a:t>
            </a:r>
            <a:r>
              <a:rPr lang="en-US" altLang="zh-CN" sz="1800" dirty="0" err="1"/>
              <a:t>Hollick</a:t>
            </a:r>
            <a:r>
              <a:rPr lang="en-US" altLang="zh-CN" sz="1800" dirty="0"/>
              <a:t>, S. </a:t>
            </a:r>
            <a:r>
              <a:rPr lang="en-US" altLang="zh-CN" sz="1800" dirty="0" err="1"/>
              <a:t>Capkun</a:t>
            </a:r>
            <a:r>
              <a:rPr lang="en-US" altLang="zh-CN" sz="1800" dirty="0"/>
              <a:t>, J. </a:t>
            </a:r>
            <a:r>
              <a:rPr lang="en-US" altLang="zh-CN" sz="1800" dirty="0" err="1"/>
              <a:t>Classen</a:t>
            </a:r>
            <a:r>
              <a:rPr lang="en-US" altLang="zh-CN" sz="1800" dirty="0"/>
              <a:t>, “Ghost peak: Practical distance reduction attacks against HRP UWB ranging,” https://arxiv.org/abs/2111.05313, Nov. 2021</a:t>
            </a:r>
            <a:r>
              <a:rPr lang="en-US" altLang="zh-CN" sz="1800" dirty="0" smtClean="0"/>
              <a:t>.</a:t>
            </a:r>
          </a:p>
          <a:p>
            <a:r>
              <a:rPr lang="en-US" altLang="zh-CN" sz="1800" dirty="0" smtClean="0"/>
              <a:t>[4] </a:t>
            </a:r>
            <a:r>
              <a:rPr lang="en-US" altLang="zh-CN" sz="1800" dirty="0"/>
              <a:t>802.15.4z-2020 - IEEE Standard for Low-Rate Wireless Networks--Amendment 1: Enhanced Ultra Wideband (UWB) Physical Layers (PHYs) and Associated Ranging Techniques.</a:t>
            </a:r>
            <a:endParaRPr lang="zh-CN" altLang="zh-CN" sz="1800" dirty="0"/>
          </a:p>
        </p:txBody>
      </p:sp>
    </p:spTree>
    <p:extLst>
      <p:ext uri="{BB962C8B-B14F-4D97-AF65-F5344CB8AC3E}">
        <p14:creationId xmlns:p14="http://schemas.microsoft.com/office/powerpoint/2010/main" val="1661568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B82D8587-5976-417B-A61C-F8B4C95BDC0A}"/>
              </a:ext>
            </a:extLst>
          </p:cNvPr>
          <p:cNvGraphicFramePr>
            <a:graphicFrameLocks noGrp="1"/>
          </p:cNvGraphicFramePr>
          <p:nvPr>
            <p:extLst>
              <p:ext uri="{D42A27DB-BD31-4B8C-83A1-F6EECF244321}">
                <p14:modId xmlns:p14="http://schemas.microsoft.com/office/powerpoint/2010/main" val="1380457489"/>
              </p:ext>
            </p:extLst>
          </p:nvPr>
        </p:nvGraphicFramePr>
        <p:xfrm>
          <a:off x="395536" y="764704"/>
          <a:ext cx="8352928" cy="5624100"/>
        </p:xfrm>
        <a:graphic>
          <a:graphicData uri="http://schemas.openxmlformats.org/drawingml/2006/table">
            <a:tbl>
              <a:tblPr firstRow="1" bandRow="1">
                <a:tableStyleId>{5940675A-B579-460E-94D1-54222C63F5DA}</a:tableStyleId>
              </a:tblPr>
              <a:tblGrid>
                <a:gridCol w="3633716">
                  <a:extLst>
                    <a:ext uri="{9D8B030D-6E8A-4147-A177-3AD203B41FA5}">
                      <a16:colId xmlns="" xmlns:a16="http://schemas.microsoft.com/office/drawing/2014/main" val="1745747388"/>
                    </a:ext>
                  </a:extLst>
                </a:gridCol>
                <a:gridCol w="4719212">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a:t>
                      </a:r>
                      <a:r>
                        <a:rPr lang="en-US" sz="1200" dirty="0">
                          <a:solidFill>
                            <a:schemeClr val="tx1"/>
                          </a:solidFill>
                          <a:effectLst/>
                        </a:rPr>
                        <a:t>reliability</a:t>
                      </a:r>
                      <a:r>
                        <a:rPr lang="en-US" sz="1200" dirty="0">
                          <a:effectLst/>
                        </a:rPr>
                        <a:t> and interoperability for </a:t>
                      </a:r>
                      <a:r>
                        <a:rPr lang="en-US" sz="1200" dirty="0">
                          <a:solidFill>
                            <a:srgbClr val="FF0000"/>
                          </a:solidFill>
                          <a:effectLst/>
                        </a:rPr>
                        <a:t>high-integrity ranging</a:t>
                      </a:r>
                      <a:endPar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a:lnSpc>
                          <a:spcPct val="107000"/>
                        </a:lnSpc>
                        <a:spcBef>
                          <a:spcPts val="0"/>
                        </a:spcBef>
                        <a:spcAft>
                          <a:spcPts val="0"/>
                        </a:spcAft>
                      </a:pPr>
                      <a:r>
                        <a:rPr lang="en-US" altLang="zh-CN" sz="1100" b="0" dirty="0" smtClean="0">
                          <a:effectLst/>
                        </a:rPr>
                        <a:t>This</a:t>
                      </a:r>
                      <a:r>
                        <a:rPr lang="en-US" altLang="zh-CN" sz="1100" b="0" baseline="0" dirty="0" smtClean="0">
                          <a:effectLst/>
                        </a:rPr>
                        <a:t> </a:t>
                      </a:r>
                      <a:r>
                        <a:rPr lang="en-US" altLang="zh-CN" sz="1100" b="0" baseline="0" dirty="0">
                          <a:effectLst/>
                        </a:rPr>
                        <a:t>proposal presents a </a:t>
                      </a:r>
                      <a:r>
                        <a:rPr lang="en-US" altLang="zh-CN" sz="1100" b="0" baseline="0" dirty="0" smtClean="0">
                          <a:effectLst/>
                        </a:rPr>
                        <a:t>new </a:t>
                      </a:r>
                      <a:r>
                        <a:rPr lang="en-US" altLang="zh-CN" sz="1100" b="0" baseline="0" dirty="0">
                          <a:effectLst/>
                        </a:rPr>
                        <a:t>metric to evaluate the </a:t>
                      </a:r>
                      <a:r>
                        <a:rPr lang="en-US" altLang="zh-CN" sz="1100" b="0" baseline="0" dirty="0" smtClean="0">
                          <a:effectLst/>
                        </a:rPr>
                        <a:t>trustworthiness level </a:t>
                      </a:r>
                      <a:r>
                        <a:rPr lang="en-US" altLang="zh-CN" sz="1100" b="0" baseline="0" dirty="0">
                          <a:effectLst/>
                        </a:rPr>
                        <a:t>of </a:t>
                      </a:r>
                      <a:r>
                        <a:rPr lang="en-US" altLang="zh-CN" sz="1100" b="0" baseline="0" dirty="0" err="1">
                          <a:effectLst/>
                        </a:rPr>
                        <a:t>ToF</a:t>
                      </a:r>
                      <a:r>
                        <a:rPr lang="en-US" altLang="zh-CN" sz="1100" b="0" baseline="0" dirty="0">
                          <a:effectLst/>
                        </a:rPr>
                        <a:t> </a:t>
                      </a:r>
                      <a:r>
                        <a:rPr lang="en-US" altLang="zh-CN" sz="1100" b="0" baseline="0" dirty="0" smtClean="0">
                          <a:effectLst/>
                        </a:rPr>
                        <a:t>measurements, </a:t>
                      </a:r>
                      <a:r>
                        <a:rPr lang="en-US" altLang="zh-CN" sz="1100" b="0" baseline="0" dirty="0">
                          <a:effectLst/>
                        </a:rPr>
                        <a:t>which can be used to </a:t>
                      </a:r>
                      <a:r>
                        <a:rPr lang="en-US" altLang="zh-CN" sz="1100" b="0" baseline="0" dirty="0" smtClean="0">
                          <a:effectLst/>
                        </a:rPr>
                        <a:t>combine multiple measurements in a better way and obtain a more reliable ranging result.</a:t>
                      </a:r>
                      <a:endParaRPr lang="en-US" altLang="zh-CN"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270905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p:txBody>
          <a:bodyPr/>
          <a:lstStyle/>
          <a:p>
            <a:r>
              <a:rPr lang="en-US" dirty="0" smtClean="0"/>
              <a:t>Background and Motivations</a:t>
            </a:r>
            <a:endParaRPr lang="en-US" dirty="0"/>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503882" y="1556792"/>
            <a:ext cx="8280697" cy="4680520"/>
          </a:xfrm>
        </p:spPr>
        <p:txBody>
          <a:bodyPr/>
          <a:lstStyle/>
          <a:p>
            <a:pPr marL="457200" indent="-457200">
              <a:buFont typeface="Arial" panose="020B0604020202020204" pitchFamily="34" charset="0"/>
              <a:buChar char="•"/>
            </a:pPr>
            <a:r>
              <a:rPr lang="en-US" sz="2600" dirty="0" smtClean="0"/>
              <a:t>Ranging is usually done in complicated wireless environments, and the ranging accuracy is heavily affected by multipath, noise, interference, etc. </a:t>
            </a:r>
            <a:r>
              <a:rPr lang="en-US" altLang="zh-CN" sz="2600" dirty="0" smtClean="0"/>
              <a:t>—— </a:t>
            </a:r>
            <a:r>
              <a:rPr lang="en-US" altLang="zh-CN" sz="2600" dirty="0" smtClean="0">
                <a:solidFill>
                  <a:srgbClr val="FF0000"/>
                </a:solidFill>
              </a:rPr>
              <a:t>measurements might be inaccurate</a:t>
            </a:r>
            <a:endParaRPr lang="en-US" sz="2600" dirty="0" smtClean="0">
              <a:solidFill>
                <a:srgbClr val="FF0000"/>
              </a:solidFill>
            </a:endParaRPr>
          </a:p>
          <a:p>
            <a:pPr marL="457200" indent="-457200">
              <a:buFont typeface="Arial" panose="020B0604020202020204" pitchFamily="34" charset="0"/>
              <a:buChar char="•"/>
            </a:pPr>
            <a:r>
              <a:rPr lang="en-US" sz="2600" dirty="0" smtClean="0"/>
              <a:t>Besides that, ranging is also vulnerable to several forms of </a:t>
            </a:r>
            <a:r>
              <a:rPr lang="en-US" sz="2600" dirty="0" smtClean="0">
                <a:solidFill>
                  <a:srgbClr val="0000FF"/>
                </a:solidFill>
              </a:rPr>
              <a:t>distance reduction attacks </a:t>
            </a:r>
            <a:r>
              <a:rPr lang="en-US" sz="2600" dirty="0" smtClean="0"/>
              <a:t>such as Cicada[1], Cicada++[2], Ghost peak[3], etc. </a:t>
            </a:r>
            <a:r>
              <a:rPr lang="en-US" altLang="zh-CN" sz="2600" dirty="0" smtClean="0"/>
              <a:t>—— </a:t>
            </a:r>
            <a:r>
              <a:rPr lang="en-US" altLang="zh-CN" sz="2600" dirty="0" smtClean="0">
                <a:solidFill>
                  <a:srgbClr val="FF0000"/>
                </a:solidFill>
              </a:rPr>
              <a:t>measurements might be untrustworthy</a:t>
            </a:r>
            <a:endParaRPr lang="en-US" sz="2600" dirty="0" smtClean="0">
              <a:solidFill>
                <a:srgbClr val="FF0000"/>
              </a:solidFill>
            </a:endParaRPr>
          </a:p>
          <a:p>
            <a:pPr marL="457200" indent="-457200">
              <a:buFont typeface="Arial" panose="020B0604020202020204" pitchFamily="34" charset="0"/>
              <a:buChar char="•"/>
            </a:pPr>
            <a:r>
              <a:rPr lang="en-US" sz="2600" dirty="0" smtClean="0"/>
              <a:t>It is necessary to give a </a:t>
            </a:r>
            <a:r>
              <a:rPr lang="en-US" sz="2600" dirty="0"/>
              <a:t>quantitative </a:t>
            </a:r>
            <a:r>
              <a:rPr lang="en-US" sz="2600" dirty="0" smtClean="0"/>
              <a:t>evaluation on </a:t>
            </a:r>
            <a:r>
              <a:rPr lang="en-US" sz="2600" dirty="0" smtClean="0">
                <a:solidFill>
                  <a:srgbClr val="FF0000"/>
                </a:solidFill>
              </a:rPr>
              <a:t>both the accuracy and trustworthiness</a:t>
            </a:r>
            <a:r>
              <a:rPr lang="en-US" sz="2600" dirty="0" smtClean="0"/>
              <a:t> of the ranging measurement results.</a:t>
            </a:r>
            <a:endParaRPr lang="en-US" sz="2600" dirty="0"/>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Tree>
    <p:extLst>
      <p:ext uri="{BB962C8B-B14F-4D97-AF65-F5344CB8AC3E}">
        <p14:creationId xmlns:p14="http://schemas.microsoft.com/office/powerpoint/2010/main" val="237563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p:txBody>
          <a:bodyPr/>
          <a:lstStyle/>
          <a:p>
            <a:r>
              <a:rPr lang="en-US" smtClean="0"/>
              <a:t>Current Standard: </a:t>
            </a:r>
            <a:r>
              <a:rPr lang="en-US" dirty="0" err="1" smtClean="0"/>
              <a:t>FoM</a:t>
            </a:r>
            <a:endParaRPr lang="en-US" dirty="0"/>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
        <p:nvSpPr>
          <p:cNvPr id="7"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432810" y="2996952"/>
            <a:ext cx="8387662" cy="3312368"/>
          </a:xfrm>
        </p:spPr>
        <p:txBody>
          <a:bodyPr/>
          <a:lstStyle/>
          <a:p>
            <a:pPr marL="457200" indent="-457200">
              <a:buFont typeface="Arial" panose="020B0604020202020204" pitchFamily="34" charset="0"/>
              <a:buChar char="•"/>
            </a:pPr>
            <a:r>
              <a:rPr lang="en-US" sz="2200" dirty="0" smtClean="0"/>
              <a:t>If extension bit = 0, the Figure-of-Merit (</a:t>
            </a:r>
            <a:r>
              <a:rPr lang="en-US" sz="2200" dirty="0" err="1" smtClean="0"/>
              <a:t>FoM</a:t>
            </a:r>
            <a:r>
              <a:rPr lang="en-US" sz="2200" dirty="0" smtClean="0"/>
              <a:t>) </a:t>
            </a:r>
            <a:r>
              <a:rPr lang="en-US" sz="2200" dirty="0"/>
              <a:t>characterizes the accuracy of the PHY estimate of the arrival time of the </a:t>
            </a:r>
            <a:r>
              <a:rPr lang="en-US" sz="2200" dirty="0" smtClean="0"/>
              <a:t>RMARKER at the antenna</a:t>
            </a:r>
            <a:r>
              <a:rPr lang="en-US" sz="2200" dirty="0"/>
              <a:t>.</a:t>
            </a:r>
          </a:p>
          <a:p>
            <a:pPr marL="457200" indent="-457200">
              <a:buFont typeface="Arial" panose="020B0604020202020204" pitchFamily="34" charset="0"/>
              <a:buChar char="•"/>
            </a:pPr>
            <a:r>
              <a:rPr lang="en-US" sz="2200" dirty="0" smtClean="0"/>
              <a:t>While </a:t>
            </a:r>
            <a:r>
              <a:rPr lang="en-US" sz="2200" dirty="0" err="1" smtClean="0"/>
              <a:t>FoM</a:t>
            </a:r>
            <a:r>
              <a:rPr lang="en-US" sz="2200" dirty="0" smtClean="0"/>
              <a:t> gives an evaluation of the ranging accuracy, there is no metric in current standard to provide an explicit indication of whether or not the ranging procedure is being attacked. </a:t>
            </a:r>
          </a:p>
          <a:p>
            <a:pPr marL="457200" indent="-457200">
              <a:buFont typeface="Arial" panose="020B0604020202020204" pitchFamily="34" charset="0"/>
              <a:buChar char="•"/>
            </a:pPr>
            <a:r>
              <a:rPr lang="en-US" sz="2200" dirty="0" err="1" smtClean="0"/>
              <a:t>FoM</a:t>
            </a:r>
            <a:r>
              <a:rPr lang="en-US" sz="2200" dirty="0" smtClean="0"/>
              <a:t> with extension bit 0 has a clear meaning, but </a:t>
            </a:r>
            <a:r>
              <a:rPr lang="en-US" sz="2200" dirty="0" err="1" smtClean="0"/>
              <a:t>FoM</a:t>
            </a:r>
            <a:r>
              <a:rPr lang="en-US" sz="2200" dirty="0" smtClean="0"/>
              <a:t> with extension bit 1 is not defined (unless bits 0~6 are all zeroes, which means the ranging result is incorrect).</a:t>
            </a:r>
          </a:p>
        </p:txBody>
      </p:sp>
      <p:sp>
        <p:nvSpPr>
          <p:cNvPr id="8" name="矩形 7"/>
          <p:cNvSpPr/>
          <p:nvPr/>
        </p:nvSpPr>
        <p:spPr>
          <a:xfrm>
            <a:off x="2839573" y="2629020"/>
            <a:ext cx="3964675" cy="276999"/>
          </a:xfrm>
          <a:prstGeom prst="rect">
            <a:avLst/>
          </a:prstGeom>
        </p:spPr>
        <p:txBody>
          <a:bodyPr wrap="none">
            <a:spAutoFit/>
          </a:bodyPr>
          <a:lstStyle/>
          <a:p>
            <a:r>
              <a:rPr lang="en-US" altLang="zh-CN" kern="100" dirty="0" err="1" smtClean="0">
                <a:solidFill>
                  <a:schemeClr val="tx1"/>
                </a:solidFill>
                <a:latin typeface="Calibri" panose="020F0502020204030204" pitchFamily="34" charset="0"/>
                <a:ea typeface="宋体" panose="02010600030101010101" pitchFamily="2" charset="-122"/>
                <a:cs typeface="Times New Roman" panose="02020603050405020304" pitchFamily="18" charset="0"/>
              </a:rPr>
              <a:t>FoM</a:t>
            </a:r>
            <a:r>
              <a:rPr lang="en-US" altLang="zh-CN" kern="100" dirty="0" smtClean="0">
                <a:solidFill>
                  <a:schemeClr val="tx1"/>
                </a:solidFill>
                <a:latin typeface="Calibri" panose="020F0502020204030204" pitchFamily="34" charset="0"/>
                <a:ea typeface="宋体" panose="02010600030101010101" pitchFamily="2" charset="-122"/>
                <a:cs typeface="Times New Roman" panose="02020603050405020304" pitchFamily="18" charset="0"/>
              </a:rPr>
              <a:t> with extension bit=0 (Source: IEEE 802.15.4z-2020 [4])</a:t>
            </a:r>
            <a:r>
              <a:rPr lang="en-US" altLang="zh-CN" kern="100" dirty="0" smtClean="0">
                <a:latin typeface="Calibri" panose="020F0502020204030204" pitchFamily="34" charset="0"/>
                <a:ea typeface="宋体" panose="02010600030101010101" pitchFamily="2" charset="-122"/>
                <a:cs typeface="Times New Roman" panose="02020603050405020304" pitchFamily="18" charset="0"/>
              </a:rPr>
              <a:t>0</a:t>
            </a:r>
            <a:endParaRPr lang="zh-CN" altLang="en-US" dirty="0"/>
          </a:p>
        </p:txBody>
      </p:sp>
      <p:pic>
        <p:nvPicPr>
          <p:cNvPr id="9" name="图片 8"/>
          <p:cNvPicPr>
            <a:picLocks noChangeAspect="1"/>
          </p:cNvPicPr>
          <p:nvPr/>
        </p:nvPicPr>
        <p:blipFill rotWithShape="1">
          <a:blip r:embed="rId3"/>
          <a:srcRect l="2396" t="10565" r="3247"/>
          <a:stretch/>
        </p:blipFill>
        <p:spPr>
          <a:xfrm>
            <a:off x="1690631" y="1531999"/>
            <a:ext cx="5976665" cy="1115946"/>
          </a:xfrm>
          <a:prstGeom prst="rect">
            <a:avLst/>
          </a:prstGeom>
        </p:spPr>
      </p:pic>
    </p:spTree>
    <p:extLst>
      <p:ext uri="{BB962C8B-B14F-4D97-AF65-F5344CB8AC3E}">
        <p14:creationId xmlns:p14="http://schemas.microsoft.com/office/powerpoint/2010/main" val="3786173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5</a:t>
            </a:fld>
            <a:endParaRPr lang="en-US" altLang="en-US" dirty="0"/>
          </a:p>
        </p:txBody>
      </p:sp>
      <p:sp>
        <p:nvSpPr>
          <p:cNvPr id="4098" name="Rectangle 2"/>
          <p:cNvSpPr>
            <a:spLocks noGrp="1" noChangeArrowheads="1"/>
          </p:cNvSpPr>
          <p:nvPr>
            <p:ph type="title"/>
          </p:nvPr>
        </p:nvSpPr>
        <p:spPr>
          <a:xfrm>
            <a:off x="467544" y="692696"/>
            <a:ext cx="8413774" cy="754063"/>
          </a:xfrm>
          <a:ln/>
        </p:spPr>
        <p:txBody>
          <a:bodyPr/>
          <a:lstStyle/>
          <a:p>
            <a:r>
              <a:rPr lang="en-US" altLang="en-US" sz="3200" dirty="0" smtClean="0"/>
              <a:t>Proposal 1: Extend the Definition of </a:t>
            </a:r>
            <a:r>
              <a:rPr lang="en-US" altLang="en-US" sz="3200" dirty="0" err="1" smtClean="0"/>
              <a:t>FoM</a:t>
            </a:r>
            <a:endParaRPr lang="en-US" altLang="en-US" sz="3200" dirty="0"/>
          </a:p>
        </p:txBody>
      </p:sp>
      <mc:AlternateContent xmlns:mc="http://schemas.openxmlformats.org/markup-compatibility/2006" xmlns:a14="http://schemas.microsoft.com/office/drawing/2010/main">
        <mc:Choice Requires="a14">
          <p:sp>
            <p:nvSpPr>
              <p:cNvPr id="21"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564394" y="1439893"/>
                <a:ext cx="8316924" cy="13305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smtClean="0"/>
                  <a:t>Do integrity check to produce an </a:t>
                </a:r>
                <a:r>
                  <a:rPr lang="en-US" sz="2000" kern="0" dirty="0" smtClean="0">
                    <a:solidFill>
                      <a:srgbClr val="FF0000"/>
                    </a:solidFill>
                  </a:rPr>
                  <a:t>integrity score z</a:t>
                </a:r>
                <a:r>
                  <a:rPr lang="en-US" sz="2000" kern="0" dirty="0" smtClean="0"/>
                  <a:t> satisfying </a:t>
                </a:r>
                <a14:m>
                  <m:oMath xmlns:m="http://schemas.openxmlformats.org/officeDocument/2006/math">
                    <m:r>
                      <a:rPr lang="en-US" altLang="zh-CN" sz="2000" i="1">
                        <a:latin typeface="Cambria Math" panose="02040503050406030204" pitchFamily="18" charset="0"/>
                      </a:rPr>
                      <m:t>−</m:t>
                    </m:r>
                    <m:r>
                      <m:rPr>
                        <m:sty m:val="p"/>
                      </m:rPr>
                      <a:rPr lang="en-US" altLang="zh-CN" sz="2000">
                        <a:latin typeface="Cambria Math" panose="02040503050406030204" pitchFamily="18" charset="0"/>
                      </a:rPr>
                      <m:t>x</m:t>
                    </m:r>
                    <m:r>
                      <a:rPr lang="en-US" altLang="zh-CN" sz="2000">
                        <a:latin typeface="Cambria Math" panose="02040503050406030204" pitchFamily="18" charset="0"/>
                      </a:rPr>
                      <m:t>≤</m:t>
                    </m:r>
                    <m:r>
                      <m:rPr>
                        <m:sty m:val="p"/>
                      </m:rPr>
                      <a:rPr lang="en-US" altLang="zh-CN" sz="2000">
                        <a:latin typeface="Cambria Math" panose="02040503050406030204" pitchFamily="18" charset="0"/>
                      </a:rPr>
                      <m:t>z</m:t>
                    </m:r>
                    <m:r>
                      <a:rPr lang="en-US" altLang="zh-CN" sz="2000">
                        <a:latin typeface="Cambria Math" panose="02040503050406030204" pitchFamily="18" charset="0"/>
                      </a:rPr>
                      <m:t>≤</m:t>
                    </m:r>
                    <m:r>
                      <m:rPr>
                        <m:sty m:val="p"/>
                      </m:rPr>
                      <a:rPr lang="en-US" altLang="zh-CN" sz="2000" b="0" i="0" smtClean="0">
                        <a:latin typeface="Cambria Math" panose="02040503050406030204" pitchFamily="18" charset="0"/>
                      </a:rPr>
                      <m:t>x</m:t>
                    </m:r>
                  </m:oMath>
                </a14:m>
                <a:r>
                  <a:rPr lang="en-US" sz="2000" kern="0" dirty="0" smtClean="0"/>
                  <a:t>, where x is the length of the STS (correlation-based integrity check method is assumed here as an example, but we do not exclude other methods)</a:t>
                </a:r>
              </a:p>
            </p:txBody>
          </p:sp>
        </mc:Choice>
        <mc:Fallback xmlns="">
          <p:sp>
            <p:nvSpPr>
              <p:cNvPr id="21"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564394" y="1439893"/>
                <a:ext cx="8316924" cy="1330579"/>
              </a:xfrm>
              <a:prstGeom prst="rect">
                <a:avLst/>
              </a:prstGeom>
              <a:blipFill rotWithShape="0">
                <a:blip r:embed="rId3"/>
                <a:stretch>
                  <a:fillRect l="-660" t="-1835" b="-733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pic>
        <p:nvPicPr>
          <p:cNvPr id="2" name="图片 1"/>
          <p:cNvPicPr>
            <a:picLocks noChangeAspect="1"/>
          </p:cNvPicPr>
          <p:nvPr/>
        </p:nvPicPr>
        <p:blipFill>
          <a:blip r:embed="rId4"/>
          <a:stretch>
            <a:fillRect/>
          </a:stretch>
        </p:blipFill>
        <p:spPr>
          <a:xfrm>
            <a:off x="1445111" y="2831924"/>
            <a:ext cx="3227592" cy="3215458"/>
          </a:xfrm>
          <a:prstGeom prst="rect">
            <a:avLst/>
          </a:prstGeom>
        </p:spPr>
      </p:pic>
      <p:sp>
        <p:nvSpPr>
          <p:cNvPr id="7" name="矩形 6"/>
          <p:cNvSpPr/>
          <p:nvPr/>
        </p:nvSpPr>
        <p:spPr>
          <a:xfrm>
            <a:off x="711365" y="4074004"/>
            <a:ext cx="1152880" cy="400110"/>
          </a:xfrm>
          <a:prstGeom prst="rect">
            <a:avLst/>
          </a:prstGeom>
        </p:spPr>
        <p:txBody>
          <a:bodyPr wrap="none">
            <a:spAutoFit/>
          </a:bodyPr>
          <a:lstStyle/>
          <a:p>
            <a:r>
              <a:rPr lang="en-US" altLang="zh-CN" sz="2000" b="1" kern="0" dirty="0" smtClean="0">
                <a:solidFill>
                  <a:srgbClr val="0000FF"/>
                </a:solidFill>
              </a:rPr>
              <a:t>Example</a:t>
            </a:r>
            <a:endParaRPr lang="zh-CN" altLang="en-US" sz="2000" b="1" dirty="0">
              <a:solidFill>
                <a:srgbClr val="0000FF"/>
              </a:solidFill>
            </a:endParaRPr>
          </a:p>
        </p:txBody>
      </p:sp>
      <p:pic>
        <p:nvPicPr>
          <p:cNvPr id="3" name="图片 2"/>
          <p:cNvPicPr>
            <a:picLocks noChangeAspect="1"/>
          </p:cNvPicPr>
          <p:nvPr/>
        </p:nvPicPr>
        <p:blipFill>
          <a:blip r:embed="rId5"/>
          <a:stretch>
            <a:fillRect/>
          </a:stretch>
        </p:blipFill>
        <p:spPr>
          <a:xfrm>
            <a:off x="4987315" y="2721894"/>
            <a:ext cx="2954248" cy="1888818"/>
          </a:xfrm>
          <a:prstGeom prst="rect">
            <a:avLst/>
          </a:prstGeom>
        </p:spPr>
      </p:pic>
      <p:pic>
        <p:nvPicPr>
          <p:cNvPr id="4" name="图片 3"/>
          <p:cNvPicPr>
            <a:picLocks noChangeAspect="1"/>
          </p:cNvPicPr>
          <p:nvPr/>
        </p:nvPicPr>
        <p:blipFill>
          <a:blip r:embed="rId6"/>
          <a:stretch>
            <a:fillRect/>
          </a:stretch>
        </p:blipFill>
        <p:spPr>
          <a:xfrm>
            <a:off x="4957064" y="4647679"/>
            <a:ext cx="2977778" cy="1731699"/>
          </a:xfrm>
          <a:prstGeom prst="rect">
            <a:avLst/>
          </a:prstGeom>
        </p:spPr>
      </p:pic>
      <p:sp>
        <p:nvSpPr>
          <p:cNvPr id="10" name="矩形 9"/>
          <p:cNvSpPr/>
          <p:nvPr/>
        </p:nvSpPr>
        <p:spPr>
          <a:xfrm>
            <a:off x="107504" y="6110065"/>
            <a:ext cx="5101076" cy="276999"/>
          </a:xfrm>
          <a:prstGeom prst="rect">
            <a:avLst/>
          </a:prstGeom>
        </p:spPr>
        <p:txBody>
          <a:bodyPr wrap="none">
            <a:spAutoFit/>
          </a:bodyPr>
          <a:lstStyle/>
          <a:p>
            <a:r>
              <a:rPr lang="en-US" altLang="en-US" dirty="0" smtClean="0">
                <a:solidFill>
                  <a:schemeClr val="tx1"/>
                </a:solidFill>
              </a:rPr>
              <a:t>15-22-0072-00-04ab: </a:t>
            </a:r>
            <a:r>
              <a:rPr lang="en-US" altLang="en-US" dirty="0" smtClean="0">
                <a:solidFill>
                  <a:schemeClr val="tx1"/>
                </a:solidFill>
              </a:rPr>
              <a:t>Integrity protection to support secure ranging in IR-UWB</a:t>
            </a:r>
            <a:endParaRPr lang="zh-CN" altLang="en-US" dirty="0">
              <a:solidFill>
                <a:schemeClr val="tx1"/>
              </a:solidFill>
            </a:endParaRPr>
          </a:p>
        </p:txBody>
      </p:sp>
    </p:spTree>
    <p:extLst>
      <p:ext uri="{BB962C8B-B14F-4D97-AF65-F5344CB8AC3E}">
        <p14:creationId xmlns:p14="http://schemas.microsoft.com/office/powerpoint/2010/main" val="1427842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6</a:t>
            </a:fld>
            <a:endParaRPr lang="en-US" altLang="en-US" dirty="0"/>
          </a:p>
        </p:txBody>
      </p:sp>
      <p:sp>
        <p:nvSpPr>
          <p:cNvPr id="4098" name="Rectangle 2"/>
          <p:cNvSpPr>
            <a:spLocks noGrp="1" noChangeArrowheads="1"/>
          </p:cNvSpPr>
          <p:nvPr>
            <p:ph type="title"/>
          </p:nvPr>
        </p:nvSpPr>
        <p:spPr>
          <a:xfrm>
            <a:off x="539552" y="781538"/>
            <a:ext cx="8413774" cy="754063"/>
          </a:xfrm>
          <a:ln/>
        </p:spPr>
        <p:txBody>
          <a:bodyPr/>
          <a:lstStyle/>
          <a:p>
            <a:r>
              <a:rPr lang="en-US" altLang="en-US" sz="3200" dirty="0" smtClean="0"/>
              <a:t>Proposal 1: Extend the Definition of </a:t>
            </a:r>
            <a:r>
              <a:rPr lang="en-US" altLang="en-US" sz="3200" dirty="0" err="1" smtClean="0"/>
              <a:t>FoM</a:t>
            </a:r>
            <a:endParaRPr lang="en-US" altLang="en-US" sz="3200" dirty="0"/>
          </a:p>
        </p:txBody>
      </p:sp>
      <p:sp>
        <p:nvSpPr>
          <p:cNvPr id="23"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539552" y="1601112"/>
            <a:ext cx="7764463" cy="51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smtClean="0"/>
              <a:t>Modified </a:t>
            </a:r>
            <a:r>
              <a:rPr lang="en-US" sz="2400" kern="0" dirty="0" smtClean="0"/>
              <a:t>definition of </a:t>
            </a:r>
            <a:r>
              <a:rPr lang="en-US" sz="2400" kern="0" dirty="0" err="1" smtClean="0"/>
              <a:t>FoM</a:t>
            </a:r>
            <a:endParaRPr lang="en-US" sz="2400" kern="0" dirty="0" smtClean="0"/>
          </a:p>
        </p:txBody>
      </p:sp>
      <mc:AlternateContent xmlns:mc="http://schemas.openxmlformats.org/markup-compatibility/2006" xmlns:a14="http://schemas.microsoft.com/office/drawing/2010/main">
        <mc:Choice Requires="a14">
          <p:sp>
            <p:nvSpPr>
              <p:cNvPr id="24" name="矩形 23"/>
              <p:cNvSpPr/>
              <p:nvPr/>
            </p:nvSpPr>
            <p:spPr>
              <a:xfrm>
                <a:off x="1280540" y="3055352"/>
                <a:ext cx="7405662" cy="2554545"/>
              </a:xfrm>
              <a:prstGeom prst="rect">
                <a:avLst/>
              </a:prstGeom>
            </p:spPr>
            <p:txBody>
              <a:bodyPr wrap="square">
                <a:spAutoFit/>
              </a:bodyPr>
              <a:lstStyle/>
              <a:p>
                <a:pPr marL="285750" indent="-285750">
                  <a:buFont typeface="Arial" panose="020B0604020202020204" pitchFamily="34" charset="0"/>
                  <a:buChar char="•"/>
                </a:pPr>
                <a14:m>
                  <m:oMath xmlns:m="http://schemas.openxmlformats.org/officeDocument/2006/math">
                    <m:r>
                      <a:rPr lang="en-US" altLang="zh-CN" sz="2000" b="1" i="1" smtClean="0">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𝐱</m:t>
                    </m:r>
                    <m:r>
                      <a:rPr lang="en-US" altLang="zh-CN" sz="2000" b="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𝐳</m:t>
                    </m:r>
                    <m:r>
                      <a:rPr lang="en-US" altLang="zh-CN" sz="2000" b="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𝟎</m:t>
                    </m:r>
                  </m:oMath>
                </a14:m>
                <a:r>
                  <a:rPr lang="en-US" altLang="zh-CN" sz="2000" b="1" kern="0" dirty="0" smtClean="0">
                    <a:solidFill>
                      <a:srgbClr val="FF0000"/>
                    </a:solidFill>
                  </a:rPr>
                  <a:t>:</a:t>
                </a:r>
                <a:r>
                  <a:rPr lang="en-US" altLang="zh-CN" sz="2000" kern="0" dirty="0" smtClean="0">
                    <a:solidFill>
                      <a:schemeClr val="tx1"/>
                    </a:solidFill>
                  </a:rPr>
                  <a:t> this corresponds to the case where </a:t>
                </a:r>
                <a:r>
                  <a:rPr lang="en-US" altLang="zh-CN" sz="2000" kern="0" smtClean="0">
                    <a:solidFill>
                      <a:schemeClr val="tx1"/>
                    </a:solidFill>
                  </a:rPr>
                  <a:t>the receiver </a:t>
                </a:r>
                <a:r>
                  <a:rPr lang="en-US" altLang="zh-CN" sz="2000" kern="0" dirty="0" smtClean="0">
                    <a:solidFill>
                      <a:schemeClr val="tx1"/>
                    </a:solidFill>
                  </a:rPr>
                  <a:t>is sure that </a:t>
                </a:r>
                <a:r>
                  <a:rPr lang="en-US" altLang="zh-CN" sz="2000" kern="0" smtClean="0">
                    <a:solidFill>
                      <a:schemeClr val="tx1"/>
                    </a:solidFill>
                  </a:rPr>
                  <a:t>an attack occurs. </a:t>
                </a:r>
                <a:r>
                  <a:rPr lang="en-US" altLang="zh-CN" sz="2000" kern="0" dirty="0" smtClean="0">
                    <a:solidFill>
                      <a:schemeClr val="tx1"/>
                    </a:solidFill>
                  </a:rPr>
                  <a:t>In this case, set bit 7=1 and all other bits to be 0 </a:t>
                </a:r>
                <a:r>
                  <a:rPr lang="en-US" altLang="zh-CN" sz="2000" kern="0" dirty="0" smtClean="0">
                    <a:solidFill>
                      <a:schemeClr val="tx1"/>
                    </a:solidFill>
                    <a:sym typeface="Wingdings" panose="05000000000000000000" pitchFamily="2" charset="2"/>
                  </a:rPr>
                  <a:t> the measurement result cannot be used (compatible with current standard)</a:t>
                </a:r>
              </a:p>
              <a:p>
                <a:pPr marL="285750" indent="-285750">
                  <a:buFont typeface="Arial" panose="020B0604020202020204" pitchFamily="34" charset="0"/>
                  <a:buChar char="•"/>
                </a:pPr>
                <a14:m>
                  <m:oMath xmlns:m="http://schemas.openxmlformats.org/officeDocument/2006/math">
                    <m:r>
                      <a:rPr lang="en-US" altLang="zh-CN" sz="2000" b="1" i="1" smtClean="0">
                        <a:solidFill>
                          <a:srgbClr val="FF0000"/>
                        </a:solidFill>
                        <a:latin typeface="Cambria Math" panose="02040503050406030204" pitchFamily="18" charset="0"/>
                      </a:rPr>
                      <m:t>𝟏</m:t>
                    </m:r>
                    <m:r>
                      <a:rPr lang="en-US" altLang="zh-CN" sz="2000" b="1" smtClean="0">
                        <a:solidFill>
                          <a:srgbClr val="FF0000"/>
                        </a:solidFill>
                        <a:latin typeface="Cambria Math" panose="02040503050406030204" pitchFamily="18" charset="0"/>
                      </a:rPr>
                      <m:t>≤</m:t>
                    </m:r>
                    <m:r>
                      <a:rPr lang="en-US" altLang="zh-CN" sz="2000" b="1" i="1" smtClean="0">
                        <a:solidFill>
                          <a:srgbClr val="FF0000"/>
                        </a:solidFill>
                        <a:latin typeface="Cambria Math" panose="02040503050406030204" pitchFamily="18" charset="0"/>
                      </a:rPr>
                      <m:t>𝐳</m:t>
                    </m:r>
                    <m:r>
                      <a:rPr lang="en-US" altLang="zh-CN" sz="2000" b="1" smtClean="0">
                        <a:solidFill>
                          <a:srgbClr val="FF0000"/>
                        </a:solidFill>
                        <a:latin typeface="Cambria Math" panose="02040503050406030204" pitchFamily="18" charset="0"/>
                      </a:rPr>
                      <m:t>≤</m:t>
                    </m:r>
                    <m:r>
                      <a:rPr lang="en-US" altLang="zh-CN" sz="2000" b="1" i="1" smtClean="0">
                        <a:solidFill>
                          <a:srgbClr val="FF0000"/>
                        </a:solidFill>
                        <a:latin typeface="Cambria Math" panose="02040503050406030204" pitchFamily="18" charset="0"/>
                      </a:rPr>
                      <m:t>𝐱</m:t>
                    </m:r>
                    <m:r>
                      <a:rPr lang="en-US" altLang="zh-CN" sz="2000" b="1" i="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𝟏</m:t>
                    </m:r>
                  </m:oMath>
                </a14:m>
                <a:r>
                  <a:rPr lang="en-US" altLang="zh-CN" sz="2000" b="1" dirty="0" smtClean="0">
                    <a:solidFill>
                      <a:srgbClr val="FF0000"/>
                    </a:solidFill>
                  </a:rPr>
                  <a:t>:</a:t>
                </a:r>
                <a:r>
                  <a:rPr lang="en-US" altLang="zh-CN" sz="2000" dirty="0" smtClean="0">
                    <a:solidFill>
                      <a:schemeClr val="tx1"/>
                    </a:solidFill>
                  </a:rPr>
                  <a:t> the ranging procedure is being attacked with a possibility that is inversely proportional to z. Set bit 7=1, and other bits are the binary representation of the </a:t>
                </a:r>
                <a:r>
                  <a:rPr lang="en-US" altLang="zh-CN" sz="2000" dirty="0" smtClean="0">
                    <a:solidFill>
                      <a:srgbClr val="0000FF"/>
                    </a:solidFill>
                  </a:rPr>
                  <a:t>trustworthiness level</a:t>
                </a:r>
                <a:r>
                  <a:rPr lang="en-US" altLang="zh-CN" sz="2000" dirty="0" smtClean="0">
                    <a:solidFill>
                      <a:schemeClr val="tx1"/>
                    </a:solidFill>
                  </a:rPr>
                  <a:t>, defined as</a:t>
                </a:r>
                <a:endParaRPr lang="zh-CN" altLang="en-US" sz="2000" dirty="0">
                  <a:solidFill>
                    <a:schemeClr val="tx1"/>
                  </a:solidFill>
                </a:endParaRPr>
              </a:p>
            </p:txBody>
          </p:sp>
        </mc:Choice>
        <mc:Fallback xmlns="">
          <p:sp>
            <p:nvSpPr>
              <p:cNvPr id="24" name="矩形 23"/>
              <p:cNvSpPr>
                <a:spLocks noRot="1" noChangeAspect="1" noMove="1" noResize="1" noEditPoints="1" noAdjustHandles="1" noChangeArrowheads="1" noChangeShapeType="1" noTextEdit="1"/>
              </p:cNvSpPr>
              <p:nvPr/>
            </p:nvSpPr>
            <p:spPr>
              <a:xfrm>
                <a:off x="1280540" y="3055352"/>
                <a:ext cx="7405662" cy="2554545"/>
              </a:xfrm>
              <a:prstGeom prst="rect">
                <a:avLst/>
              </a:prstGeom>
              <a:blipFill rotWithShape="0">
                <a:blip r:embed="rId3"/>
                <a:stretch>
                  <a:fillRect l="-741" t="-1193" r="-741" b="-334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矩形 2"/>
              <p:cNvSpPr/>
              <p:nvPr/>
            </p:nvSpPr>
            <p:spPr>
              <a:xfrm>
                <a:off x="2190742" y="5600272"/>
                <a:ext cx="1861663" cy="6455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z="1600" smtClean="0">
                          <a:solidFill>
                            <a:schemeClr val="tx1"/>
                          </a:solidFill>
                          <a:latin typeface="Cambria Math" panose="02040503050406030204" pitchFamily="18" charset="0"/>
                        </a:rPr>
                        <m:t>r</m:t>
                      </m:r>
                      <m:r>
                        <m:rPr>
                          <m:sty m:val="p"/>
                        </m:rPr>
                        <a:rPr lang="zh-CN" altLang="en-US" sz="1600" i="0">
                          <a:solidFill>
                            <a:schemeClr val="tx1"/>
                          </a:solidFill>
                          <a:latin typeface="Cambria Math" panose="02040503050406030204" pitchFamily="18" charset="0"/>
                        </a:rPr>
                        <m:t>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i="0">
                                  <a:solidFill>
                                    <a:schemeClr val="tx1"/>
                                  </a:solidFill>
                                  <a:latin typeface="Cambria Math" panose="02040503050406030204" pitchFamily="18" charset="0"/>
                                </a:rPr>
                                <m:t>−1</m:t>
                              </m:r>
                            </m:num>
                            <m:den>
                              <m:r>
                                <a:rPr lang="zh-CN" altLang="en-US" sz="1600" i="0">
                                  <a:solidFill>
                                    <a:schemeClr val="tx1"/>
                                  </a:solidFill>
                                  <a:latin typeface="Cambria Math" panose="02040503050406030204" pitchFamily="18" charset="0"/>
                                </a:rPr>
                                <m:t>∆</m:t>
                              </m:r>
                            </m:den>
                          </m:f>
                        </m:e>
                      </m:d>
                      <m:r>
                        <a:rPr lang="zh-CN" altLang="en-US" sz="1600" i="0">
                          <a:solidFill>
                            <a:schemeClr val="tx1"/>
                          </a:solidFill>
                          <a:latin typeface="Cambria Math" panose="02040503050406030204" pitchFamily="18" charset="0"/>
                        </a:rPr>
                        <m:t>+1</m:t>
                      </m:r>
                    </m:oMath>
                  </m:oMathPara>
                </a14:m>
                <a:endParaRPr lang="zh-CN" altLang="en-US" sz="1600" dirty="0">
                  <a:solidFill>
                    <a:schemeClr val="tx1"/>
                  </a:solidFill>
                </a:endParaRPr>
              </a:p>
            </p:txBody>
          </p:sp>
        </mc:Choice>
        <mc:Fallback xmlns="">
          <p:sp>
            <p:nvSpPr>
              <p:cNvPr id="3" name="矩形 2"/>
              <p:cNvSpPr>
                <a:spLocks noRot="1" noChangeAspect="1" noMove="1" noResize="1" noEditPoints="1" noAdjustHandles="1" noChangeArrowheads="1" noChangeShapeType="1" noTextEdit="1"/>
              </p:cNvSpPr>
              <p:nvPr/>
            </p:nvSpPr>
            <p:spPr>
              <a:xfrm>
                <a:off x="2190742" y="5600272"/>
                <a:ext cx="1861663" cy="645561"/>
              </a:xfrm>
              <a:prstGeom prst="rect">
                <a:avLst/>
              </a:prstGeom>
              <a:blipFill rotWithShape="0">
                <a:blip r:embed="rId4"/>
                <a:stretch>
                  <a:fillRect/>
                </a:stretch>
              </a:blipFill>
            </p:spPr>
            <p:txBody>
              <a:bodyPr/>
              <a:lstStyle/>
              <a:p>
                <a:r>
                  <a:rPr lang="zh-CN" altLang="en-US">
                    <a:noFill/>
                  </a:rPr>
                  <a:t> </a:t>
                </a:r>
              </a:p>
            </p:txBody>
          </p:sp>
        </mc:Fallback>
      </mc:AlternateContent>
      <p:sp>
        <p:nvSpPr>
          <p:cNvPr id="9" name="矩形 8"/>
          <p:cNvSpPr/>
          <p:nvPr/>
        </p:nvSpPr>
        <p:spPr>
          <a:xfrm>
            <a:off x="3962602" y="5713524"/>
            <a:ext cx="869149" cy="400110"/>
          </a:xfrm>
          <a:prstGeom prst="rect">
            <a:avLst/>
          </a:prstGeom>
        </p:spPr>
        <p:txBody>
          <a:bodyPr wrap="none">
            <a:spAutoFit/>
          </a:bodyPr>
          <a:lstStyle/>
          <a:p>
            <a:r>
              <a:rPr lang="en-US" altLang="zh-CN" sz="2000" kern="0" dirty="0" smtClean="0">
                <a:solidFill>
                  <a:schemeClr val="tx1"/>
                </a:solidFill>
              </a:rPr>
              <a:t>where</a:t>
            </a:r>
            <a:r>
              <a:rPr lang="en-US" altLang="zh-CN" sz="1800" kern="0" dirty="0" smtClean="0">
                <a:solidFill>
                  <a:schemeClr val="tx1"/>
                </a:solidFill>
              </a:rPr>
              <a:t> </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4" name="矩形 3"/>
              <p:cNvSpPr/>
              <p:nvPr/>
            </p:nvSpPr>
            <p:spPr>
              <a:xfrm>
                <a:off x="4694247" y="5613047"/>
                <a:ext cx="1136465"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sz="1600" smtClean="0">
                          <a:solidFill>
                            <a:schemeClr val="tx1"/>
                          </a:solidFill>
                          <a:latin typeface="Cambria Math" panose="02040503050406030204" pitchFamily="18" charset="0"/>
                        </a:rPr>
                        <m:t>∆</m:t>
                      </m:r>
                      <m:r>
                        <a:rPr lang="zh-CN" altLang="en-US" sz="1600" i="0">
                          <a:solidFill>
                            <a:schemeClr val="tx1"/>
                          </a:solidFill>
                          <a:latin typeface="Cambria Math" panose="02040503050406030204" pitchFamily="18" charset="0"/>
                        </a:rPr>
                        <m:t>=</m:t>
                      </m:r>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𝑥</m:t>
                          </m:r>
                          <m:r>
                            <a:rPr lang="zh-CN" altLang="en-US" sz="1600" i="0">
                              <a:solidFill>
                                <a:schemeClr val="tx1"/>
                              </a:solidFill>
                              <a:latin typeface="Cambria Math" panose="02040503050406030204" pitchFamily="18" charset="0"/>
                            </a:rPr>
                            <m:t>−2</m:t>
                          </m:r>
                        </m:num>
                        <m:den>
                          <m:sSup>
                            <m:sSupPr>
                              <m:ctrlPr>
                                <a:rPr lang="zh-CN" altLang="en-US" sz="1600" i="1">
                                  <a:solidFill>
                                    <a:schemeClr val="tx1"/>
                                  </a:solidFill>
                                  <a:latin typeface="Cambria Math" panose="02040503050406030204" pitchFamily="18" charset="0"/>
                                </a:rPr>
                              </m:ctrlPr>
                            </m:sSupPr>
                            <m:e>
                              <m:r>
                                <a:rPr lang="zh-CN" altLang="en-US" sz="1600" i="0">
                                  <a:solidFill>
                                    <a:schemeClr val="tx1"/>
                                  </a:solidFill>
                                  <a:latin typeface="Cambria Math" panose="02040503050406030204" pitchFamily="18" charset="0"/>
                                </a:rPr>
                                <m:t>2</m:t>
                              </m:r>
                            </m:e>
                            <m:sup>
                              <m:r>
                                <a:rPr lang="zh-CN" altLang="en-US" sz="1600" i="0">
                                  <a:solidFill>
                                    <a:schemeClr val="tx1"/>
                                  </a:solidFill>
                                  <a:latin typeface="Cambria Math" panose="02040503050406030204" pitchFamily="18" charset="0"/>
                                </a:rPr>
                                <m:t>7</m:t>
                              </m:r>
                            </m:sup>
                          </m:sSup>
                          <m:r>
                            <a:rPr lang="zh-CN" altLang="en-US" sz="1600" i="0">
                              <a:solidFill>
                                <a:schemeClr val="tx1"/>
                              </a:solidFill>
                              <a:latin typeface="Cambria Math" panose="02040503050406030204" pitchFamily="18" charset="0"/>
                            </a:rPr>
                            <m:t>−2</m:t>
                          </m:r>
                        </m:den>
                      </m:f>
                    </m:oMath>
                  </m:oMathPara>
                </a14:m>
                <a:endParaRPr lang="zh-CN" altLang="en-US" dirty="0"/>
              </a:p>
            </p:txBody>
          </p:sp>
        </mc:Choice>
        <mc:Fallback xmlns="">
          <p:sp>
            <p:nvSpPr>
              <p:cNvPr id="4" name="矩形 3"/>
              <p:cNvSpPr>
                <a:spLocks noRot="1" noChangeAspect="1" noMove="1" noResize="1" noEditPoints="1" noAdjustHandles="1" noChangeArrowheads="1" noChangeShapeType="1" noTextEdit="1"/>
              </p:cNvSpPr>
              <p:nvPr/>
            </p:nvSpPr>
            <p:spPr>
              <a:xfrm>
                <a:off x="4694247" y="5613047"/>
                <a:ext cx="1136465" cy="553357"/>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p:cNvSpPr/>
              <p:nvPr/>
            </p:nvSpPr>
            <p:spPr>
              <a:xfrm>
                <a:off x="5881346" y="5744302"/>
                <a:ext cx="1823256"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b="0" i="0" smtClean="0">
                          <a:solidFill>
                            <a:schemeClr val="tx1"/>
                          </a:solidFill>
                          <a:latin typeface="Cambria Math" panose="02040503050406030204" pitchFamily="18" charset="0"/>
                        </a:rPr>
                        <m:t>(</m:t>
                      </m:r>
                      <m:r>
                        <m:rPr>
                          <m:sty m:val="p"/>
                        </m:rPr>
                        <a:rPr lang="en-US" altLang="zh-CN" sz="1600" b="0" i="0" smtClean="0">
                          <a:solidFill>
                            <a:schemeClr val="tx1"/>
                          </a:solidFill>
                          <a:latin typeface="Cambria Math" panose="02040503050406030204" pitchFamily="18" charset="0"/>
                        </a:rPr>
                        <m:t>z</m:t>
                      </m:r>
                      <m:r>
                        <a:rPr lang="en-US" altLang="zh-CN" sz="1600" b="0" i="1" smtClean="0">
                          <a:solidFill>
                            <a:schemeClr val="tx1"/>
                          </a:solidFill>
                          <a:latin typeface="Cambria Math" panose="02040503050406030204" pitchFamily="18" charset="0"/>
                          <a:ea typeface="Cambria Math" panose="02040503050406030204" pitchFamily="18" charset="0"/>
                        </a:rPr>
                        <m:t>≥1 </m:t>
                      </m:r>
                      <m:r>
                        <a:rPr lang="en-US" altLang="zh-CN" sz="1600" b="0" i="1" smtClean="0">
                          <a:solidFill>
                            <a:schemeClr val="tx1"/>
                          </a:solidFill>
                          <a:latin typeface="Cambria Math" panose="02040503050406030204" pitchFamily="18" charset="0"/>
                          <a:ea typeface="Cambria Math" panose="02040503050406030204" pitchFamily="18" charset="0"/>
                        </a:rPr>
                        <m:t>𝑎𝑛𝑑</m:t>
                      </m:r>
                      <m:r>
                        <a:rPr lang="en-US" altLang="zh-CN" sz="1600" b="0" i="1" smtClean="0">
                          <a:solidFill>
                            <a:schemeClr val="tx1"/>
                          </a:solidFill>
                          <a:latin typeface="Cambria Math" panose="02040503050406030204" pitchFamily="18" charset="0"/>
                          <a:ea typeface="Cambria Math" panose="02040503050406030204" pitchFamily="18" charset="0"/>
                        </a:rPr>
                        <m:t> </m:t>
                      </m:r>
                      <m:r>
                        <a:rPr lang="en-US" altLang="zh-CN" sz="1600" b="0" i="1" smtClean="0">
                          <a:solidFill>
                            <a:schemeClr val="tx1"/>
                          </a:solidFill>
                          <a:latin typeface="Cambria Math" panose="02040503050406030204" pitchFamily="18" charset="0"/>
                          <a:ea typeface="Cambria Math" panose="02040503050406030204" pitchFamily="18" charset="0"/>
                        </a:rPr>
                        <m:t>𝑥</m:t>
                      </m:r>
                      <m:r>
                        <a:rPr lang="en-US" altLang="zh-CN" sz="1600" b="0" i="1" smtClean="0">
                          <a:solidFill>
                            <a:schemeClr val="tx1"/>
                          </a:solidFill>
                          <a:latin typeface="Cambria Math" panose="02040503050406030204" pitchFamily="18" charset="0"/>
                          <a:ea typeface="Cambria Math" panose="02040503050406030204" pitchFamily="18" charset="0"/>
                        </a:rPr>
                        <m:t>&gt;2)</m:t>
                      </m:r>
                    </m:oMath>
                  </m:oMathPara>
                </a14:m>
                <a:endParaRPr lang="zh-CN" altLang="en-US" dirty="0"/>
              </a:p>
            </p:txBody>
          </p:sp>
        </mc:Choice>
        <mc:Fallback xmlns="">
          <p:sp>
            <p:nvSpPr>
              <p:cNvPr id="13" name="矩形 12"/>
              <p:cNvSpPr>
                <a:spLocks noRot="1" noChangeAspect="1" noMove="1" noResize="1" noEditPoints="1" noAdjustHandles="1" noChangeArrowheads="1" noChangeShapeType="1" noTextEdit="1"/>
              </p:cNvSpPr>
              <p:nvPr/>
            </p:nvSpPr>
            <p:spPr>
              <a:xfrm>
                <a:off x="5881346" y="5744302"/>
                <a:ext cx="1823256" cy="338554"/>
              </a:xfrm>
              <a:prstGeom prst="rect">
                <a:avLst/>
              </a:prstGeom>
              <a:blipFill rotWithShape="0">
                <a:blip r:embed="rId6"/>
                <a:stretch>
                  <a:fillRect b="-10714"/>
                </a:stretch>
              </a:blipFill>
            </p:spPr>
            <p:txBody>
              <a:bodyPr/>
              <a:lstStyle/>
              <a:p>
                <a:r>
                  <a:rPr lang="zh-CN" altLang="en-US">
                    <a:noFill/>
                  </a:rPr>
                  <a:t> </a:t>
                </a:r>
              </a:p>
            </p:txBody>
          </p:sp>
        </mc:Fallback>
      </mc:AlternateContent>
      <p:sp>
        <p:nvSpPr>
          <p:cNvPr id="14" name="矩形 13"/>
          <p:cNvSpPr/>
          <p:nvPr/>
        </p:nvSpPr>
        <p:spPr>
          <a:xfrm>
            <a:off x="1315775" y="2081452"/>
            <a:ext cx="7268429" cy="1015663"/>
          </a:xfrm>
          <a:prstGeom prst="rect">
            <a:avLst/>
          </a:prstGeom>
        </p:spPr>
        <p:txBody>
          <a:bodyPr wrap="square">
            <a:spAutoFit/>
          </a:bodyPr>
          <a:lstStyle/>
          <a:p>
            <a:pPr marL="285750" indent="-285750">
              <a:buFont typeface="Arial" panose="020B0604020202020204" pitchFamily="34" charset="0"/>
              <a:buChar char="•"/>
            </a:pPr>
            <a:r>
              <a:rPr lang="en-US" altLang="zh-CN" sz="2000" b="1" kern="0" dirty="0" smtClean="0">
                <a:solidFill>
                  <a:srgbClr val="FF0000"/>
                </a:solidFill>
              </a:rPr>
              <a:t>z=x:</a:t>
            </a:r>
            <a:r>
              <a:rPr lang="en-US" altLang="zh-CN" sz="2000" kern="0" dirty="0" smtClean="0">
                <a:solidFill>
                  <a:schemeClr val="tx1"/>
                </a:solidFill>
              </a:rPr>
              <a:t> this corresponds to the case where </a:t>
            </a:r>
            <a:r>
              <a:rPr lang="en-US" altLang="zh-CN" sz="2000" kern="0" smtClean="0">
                <a:solidFill>
                  <a:schemeClr val="tx1"/>
                </a:solidFill>
              </a:rPr>
              <a:t>the receiver </a:t>
            </a:r>
            <a:r>
              <a:rPr lang="en-US" altLang="zh-CN" sz="2000" kern="0" dirty="0" smtClean="0">
                <a:solidFill>
                  <a:schemeClr val="tx1"/>
                </a:solidFill>
              </a:rPr>
              <a:t>is sure that no attack exists. In this case, bit 7 is set to be 0, and other bits are defined as is done in current standard to reflect ranging accuracy</a:t>
            </a:r>
          </a:p>
        </p:txBody>
      </p:sp>
    </p:spTree>
    <p:extLst>
      <p:ext uri="{BB962C8B-B14F-4D97-AF65-F5344CB8AC3E}">
        <p14:creationId xmlns:p14="http://schemas.microsoft.com/office/powerpoint/2010/main" val="357547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7</a:t>
            </a:fld>
            <a:endParaRPr lang="en-US" altLang="en-US" dirty="0"/>
          </a:p>
        </p:txBody>
      </p:sp>
      <p:sp>
        <p:nvSpPr>
          <p:cNvPr id="4098" name="Rectangle 2"/>
          <p:cNvSpPr>
            <a:spLocks noGrp="1" noChangeArrowheads="1"/>
          </p:cNvSpPr>
          <p:nvPr>
            <p:ph type="title"/>
          </p:nvPr>
        </p:nvSpPr>
        <p:spPr>
          <a:xfrm>
            <a:off x="539552" y="781538"/>
            <a:ext cx="8413774" cy="754063"/>
          </a:xfrm>
          <a:ln/>
        </p:spPr>
        <p:txBody>
          <a:bodyPr/>
          <a:lstStyle/>
          <a:p>
            <a:r>
              <a:rPr lang="en-US" altLang="en-US" sz="3200" dirty="0" smtClean="0"/>
              <a:t>Proposal 1: Extend the Definition of </a:t>
            </a:r>
            <a:r>
              <a:rPr lang="en-US" altLang="en-US" sz="3200" dirty="0" err="1" smtClean="0"/>
              <a:t>FoM</a:t>
            </a:r>
            <a:endParaRPr lang="en-US" altLang="en-US" sz="3200" dirty="0"/>
          </a:p>
        </p:txBody>
      </p:sp>
      <p:sp>
        <p:nvSpPr>
          <p:cNvPr id="23"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539552" y="1535601"/>
            <a:ext cx="7764463" cy="51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200" kern="0" dirty="0" smtClean="0"/>
              <a:t>Main points for the modified definition of </a:t>
            </a:r>
            <a:r>
              <a:rPr lang="en-US" sz="2200" kern="0" dirty="0" err="1" smtClean="0"/>
              <a:t>FoM</a:t>
            </a:r>
            <a:r>
              <a:rPr lang="en-US" sz="2200" kern="0" dirty="0" smtClean="0"/>
              <a:t> :</a:t>
            </a:r>
          </a:p>
        </p:txBody>
      </p:sp>
      <p:sp>
        <p:nvSpPr>
          <p:cNvPr id="24" name="矩形 23"/>
          <p:cNvSpPr/>
          <p:nvPr/>
        </p:nvSpPr>
        <p:spPr>
          <a:xfrm>
            <a:off x="1043608" y="3193694"/>
            <a:ext cx="7405662" cy="1631216"/>
          </a:xfrm>
          <a:prstGeom prst="rect">
            <a:avLst/>
          </a:prstGeom>
        </p:spPr>
        <p:txBody>
          <a:bodyPr wrap="square">
            <a:spAutoFit/>
          </a:bodyPr>
          <a:lstStyle/>
          <a:p>
            <a:pPr marL="285750" indent="-285750">
              <a:buFont typeface="Arial" panose="020B0604020202020204" pitchFamily="34" charset="0"/>
              <a:buChar char="•"/>
            </a:pPr>
            <a:r>
              <a:rPr lang="en-US" altLang="zh-CN" sz="2000" b="1" kern="0" dirty="0" smtClean="0">
                <a:solidFill>
                  <a:srgbClr val="FF0000"/>
                </a:solidFill>
              </a:rPr>
              <a:t>Bit 7=0:</a:t>
            </a:r>
            <a:r>
              <a:rPr lang="en-US" altLang="zh-CN" sz="2000" kern="0" dirty="0" smtClean="0">
                <a:solidFill>
                  <a:schemeClr val="tx1"/>
                </a:solidFill>
              </a:rPr>
              <a:t>  there is no attack, and bits 0~6 characterizes the accuracy of the </a:t>
            </a:r>
            <a:r>
              <a:rPr lang="en-US" altLang="zh-CN" sz="2000" kern="0" dirty="0" err="1" smtClean="0">
                <a:solidFill>
                  <a:schemeClr val="tx1"/>
                </a:solidFill>
              </a:rPr>
              <a:t>ToF</a:t>
            </a:r>
            <a:r>
              <a:rPr lang="en-US" altLang="zh-CN" sz="2000" kern="0" dirty="0" smtClean="0">
                <a:solidFill>
                  <a:schemeClr val="tx1"/>
                </a:solidFill>
              </a:rPr>
              <a:t> estimate, as is defined in current standard </a:t>
            </a:r>
            <a:endParaRPr lang="en-US" altLang="zh-CN" sz="2000" kern="0" dirty="0" smtClean="0">
              <a:solidFill>
                <a:schemeClr val="tx1"/>
              </a:solidFill>
              <a:sym typeface="Wingdings" panose="05000000000000000000" pitchFamily="2" charset="2"/>
            </a:endParaRPr>
          </a:p>
          <a:p>
            <a:pPr marL="285750" indent="-285750">
              <a:buFont typeface="Arial" panose="020B0604020202020204" pitchFamily="34" charset="0"/>
              <a:buChar char="•"/>
            </a:pPr>
            <a:r>
              <a:rPr lang="en-US" altLang="zh-CN" sz="2000" b="1" dirty="0" smtClean="0">
                <a:solidFill>
                  <a:srgbClr val="FF0000"/>
                </a:solidFill>
              </a:rPr>
              <a:t>Bit 7=1:</a:t>
            </a:r>
            <a:r>
              <a:rPr lang="en-US" altLang="zh-CN" sz="2000" dirty="0" smtClean="0">
                <a:solidFill>
                  <a:schemeClr val="tx1"/>
                </a:solidFill>
              </a:rPr>
              <a:t> there </a:t>
            </a:r>
            <a:r>
              <a:rPr lang="en-US" altLang="zh-CN" sz="2000" i="1" dirty="0" smtClean="0">
                <a:solidFill>
                  <a:schemeClr val="tx1"/>
                </a:solidFill>
              </a:rPr>
              <a:t>might</a:t>
            </a:r>
            <a:r>
              <a:rPr lang="en-US" altLang="zh-CN" sz="2000" dirty="0" smtClean="0">
                <a:solidFill>
                  <a:schemeClr val="tx1"/>
                </a:solidFill>
              </a:rPr>
              <a:t> be an attack, and bits 0~6 characterizes the </a:t>
            </a:r>
            <a:r>
              <a:rPr lang="en-US" altLang="zh-CN" sz="2000" dirty="0" smtClean="0">
                <a:solidFill>
                  <a:srgbClr val="0000FF"/>
                </a:solidFill>
              </a:rPr>
              <a:t>trustworthiness level </a:t>
            </a:r>
            <a:r>
              <a:rPr lang="en-US" altLang="zh-CN" sz="2000" dirty="0" smtClean="0">
                <a:solidFill>
                  <a:schemeClr val="tx1"/>
                </a:solidFill>
              </a:rPr>
              <a:t>of the </a:t>
            </a:r>
            <a:r>
              <a:rPr lang="en-US" altLang="zh-CN" sz="2000" dirty="0" err="1" smtClean="0">
                <a:solidFill>
                  <a:schemeClr val="tx1"/>
                </a:solidFill>
              </a:rPr>
              <a:t>ToF</a:t>
            </a:r>
            <a:r>
              <a:rPr lang="en-US" altLang="zh-CN" sz="2000" dirty="0" smtClean="0">
                <a:solidFill>
                  <a:schemeClr val="tx1"/>
                </a:solidFill>
              </a:rPr>
              <a:t> estimate (i.e., the possibility of not being attacked), defined as</a:t>
            </a:r>
          </a:p>
        </p:txBody>
      </p:sp>
      <mc:AlternateContent xmlns:mc="http://schemas.openxmlformats.org/markup-compatibility/2006" xmlns:a14="http://schemas.microsoft.com/office/drawing/2010/main">
        <mc:Choice Requires="a14">
          <p:sp>
            <p:nvSpPr>
              <p:cNvPr id="3" name="矩形 2"/>
              <p:cNvSpPr/>
              <p:nvPr/>
            </p:nvSpPr>
            <p:spPr>
              <a:xfrm>
                <a:off x="1897539" y="4824910"/>
                <a:ext cx="5955348" cy="878446"/>
              </a:xfrm>
              <a:prstGeom prst="rect">
                <a:avLst/>
              </a:prstGeom>
            </p:spPr>
            <p:txBody>
              <a:bodyPr wrap="none">
                <a:spAutoFit/>
              </a:bodyPr>
              <a:lstStyle/>
              <a:p>
                <a:r>
                  <a:rPr lang="en-US" altLang="zh-CN" sz="1600" dirty="0" smtClean="0">
                    <a:solidFill>
                      <a:schemeClr val="tx1"/>
                    </a:solidFill>
                  </a:rPr>
                  <a:t>Trustworthiness level=</a:t>
                </a:r>
                <a14:m>
                  <m:oMath xmlns:m="http://schemas.openxmlformats.org/officeDocument/2006/math">
                    <m:d>
                      <m:dPr>
                        <m:begChr m:val="{"/>
                        <m:endChr m:val=""/>
                        <m:ctrlPr>
                          <a:rPr lang="en-US" altLang="zh-CN" sz="1600" i="1" smtClean="0">
                            <a:solidFill>
                              <a:schemeClr val="tx1"/>
                            </a:solidFill>
                            <a:latin typeface="Cambria Math" panose="02040503050406030204" pitchFamily="18" charset="0"/>
                          </a:rPr>
                        </m:ctrlPr>
                      </m:dPr>
                      <m:e>
                        <m:eqArr>
                          <m:eqArrPr>
                            <m:ctrlPr>
                              <a:rPr lang="en-US" altLang="zh-CN" sz="1600" i="1" smtClean="0">
                                <a:solidFill>
                                  <a:schemeClr val="tx1"/>
                                </a:solidFill>
                                <a:latin typeface="Cambria Math" panose="02040503050406030204" pitchFamily="18" charset="0"/>
                              </a:rPr>
                            </m:ctrlPr>
                          </m:eqArrPr>
                          <m:e>
                            <m:r>
                              <m:rPr>
                                <m:sty m:val="p"/>
                              </m:rPr>
                              <a:rPr lang="zh-CN" altLang="en-US" sz="1600">
                                <a:solidFill>
                                  <a:schemeClr val="tx1"/>
                                </a:solidFill>
                                <a:latin typeface="Cambria Math" panose="02040503050406030204" pitchFamily="18" charset="0"/>
                              </a:rPr>
                              <m:t>round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a:solidFill>
                                          <a:schemeClr val="tx1"/>
                                        </a:solidFill>
                                        <a:latin typeface="Cambria Math" panose="02040503050406030204" pitchFamily="18" charset="0"/>
                                      </a:rPr>
                                      <m:t>−1</m:t>
                                    </m:r>
                                  </m:num>
                                  <m:den>
                                    <m:r>
                                      <a:rPr lang="zh-CN" altLang="en-US" sz="1600">
                                        <a:solidFill>
                                          <a:schemeClr val="tx1"/>
                                        </a:solidFill>
                                        <a:latin typeface="Cambria Math" panose="02040503050406030204" pitchFamily="18" charset="0"/>
                                      </a:rPr>
                                      <m:t>∆</m:t>
                                    </m:r>
                                  </m:den>
                                </m:f>
                              </m:e>
                            </m:d>
                            <m:r>
                              <a:rPr lang="zh-CN" altLang="en-US" sz="1600">
                                <a:solidFill>
                                  <a:schemeClr val="tx1"/>
                                </a:solidFill>
                                <a:latin typeface="Cambria Math" panose="02040503050406030204" pitchFamily="18" charset="0"/>
                              </a:rPr>
                              <m:t>+1</m:t>
                            </m:r>
                            <m:r>
                              <m:rPr>
                                <m:nor/>
                              </m:rPr>
                              <a:rPr lang="zh-CN" altLang="en-US" sz="1600" dirty="0">
                                <a:solidFill>
                                  <a:schemeClr val="tx1"/>
                                </a:solidFill>
                              </a:rPr>
                              <m:t> </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𝑖𝑛𝑡𝑒𝑔𝑟𝑖𝑡𝑦</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𝑠𝑐𝑜𝑟𝑒</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𝑧</m:t>
                            </m:r>
                            <m:r>
                              <a:rPr lang="en-US" altLang="zh-CN" sz="1600" b="0" i="1" dirty="0" smtClean="0">
                                <a:solidFill>
                                  <a:schemeClr val="tx1"/>
                                </a:solidFill>
                                <a:latin typeface="Cambria Math" panose="02040503050406030204" pitchFamily="18" charset="0"/>
                                <a:ea typeface="Cambria Math" panose="02040503050406030204" pitchFamily="18" charset="0"/>
                              </a:rPr>
                              <m:t>≥1</m:t>
                            </m:r>
                          </m:e>
                          <m:e>
                            <m:r>
                              <a:rPr lang="en-US" altLang="zh-CN" sz="1600" b="0" i="1" smtClean="0">
                                <a:solidFill>
                                  <a:schemeClr val="tx1"/>
                                </a:solidFill>
                                <a:latin typeface="Cambria Math" panose="02040503050406030204" pitchFamily="18" charset="0"/>
                              </a:rPr>
                              <m:t>0,                                     </m:t>
                            </m:r>
                            <m:r>
                              <a:rPr lang="en-US" altLang="zh-CN" sz="1600" b="0" i="1" smtClean="0">
                                <a:solidFill>
                                  <a:schemeClr val="tx1"/>
                                </a:solidFill>
                                <a:latin typeface="Cambria Math" panose="02040503050406030204" pitchFamily="18" charset="0"/>
                              </a:rPr>
                              <m:t>𝑖𝑛𝑡𝑒𝑔𝑟𝑖𝑡𝑦</m:t>
                            </m:r>
                            <m:r>
                              <a:rPr lang="en-US" altLang="zh-CN" sz="1600" b="0" i="1" smtClean="0">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𝑠𝑐𝑜𝑟𝑒</m:t>
                            </m:r>
                            <m:r>
                              <a:rPr lang="en-US" altLang="zh-CN" sz="1600" b="0" i="1" smtClean="0">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𝑧</m:t>
                            </m:r>
                            <m:r>
                              <a:rPr lang="en-US" altLang="zh-CN" sz="1600" b="0" i="1" smtClean="0">
                                <a:solidFill>
                                  <a:schemeClr val="tx1"/>
                                </a:solidFill>
                                <a:latin typeface="Cambria Math" panose="02040503050406030204" pitchFamily="18" charset="0"/>
                                <a:ea typeface="Cambria Math" panose="02040503050406030204" pitchFamily="18" charset="0"/>
                              </a:rPr>
                              <m:t>≤0</m:t>
                            </m:r>
                          </m:e>
                        </m:eqArr>
                      </m:e>
                    </m:d>
                  </m:oMath>
                </a14:m>
                <a:endParaRPr lang="en-US" altLang="zh-CN" sz="1600" i="1" dirty="0" smtClean="0">
                  <a:solidFill>
                    <a:schemeClr val="tx1"/>
                  </a:solidFill>
                  <a:latin typeface="Cambria Math" panose="020405030504060302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1897539" y="4824910"/>
                <a:ext cx="5955348" cy="878446"/>
              </a:xfrm>
              <a:prstGeom prst="rect">
                <a:avLst/>
              </a:prstGeom>
              <a:blipFill rotWithShape="0">
                <a:blip r:embed="rId3"/>
                <a:stretch>
                  <a:fillRect l="-512"/>
                </a:stretch>
              </a:blipFill>
            </p:spPr>
            <p:txBody>
              <a:bodyPr/>
              <a:lstStyle/>
              <a:p>
                <a:r>
                  <a:rPr lang="zh-CN" altLang="en-US">
                    <a:noFill/>
                  </a:rPr>
                  <a:t> </a:t>
                </a:r>
              </a:p>
            </p:txBody>
          </p:sp>
        </mc:Fallback>
      </mc:AlternateContent>
      <p:sp>
        <p:nvSpPr>
          <p:cNvPr id="16" name="矩形 15"/>
          <p:cNvSpPr/>
          <p:nvPr/>
        </p:nvSpPr>
        <p:spPr bwMode="auto">
          <a:xfrm>
            <a:off x="5784596" y="2195915"/>
            <a:ext cx="1368152"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smtClean="0">
              <a:ln>
                <a:noFill/>
              </a:ln>
              <a:solidFill>
                <a:srgbClr val="000000"/>
              </a:solidFill>
              <a:effectLst/>
              <a:uLnTx/>
              <a:uFillTx/>
              <a:latin typeface="Arial" charset="0"/>
              <a:ea typeface="宋体" charset="-122"/>
            </a:endParaRPr>
          </a:p>
        </p:txBody>
      </p:sp>
      <p:sp>
        <p:nvSpPr>
          <p:cNvPr id="17" name="矩形 16"/>
          <p:cNvSpPr/>
          <p:nvPr/>
        </p:nvSpPr>
        <p:spPr bwMode="auto">
          <a:xfrm>
            <a:off x="1910707" y="2195915"/>
            <a:ext cx="3873889"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smtClean="0">
              <a:ln>
                <a:noFill/>
              </a:ln>
              <a:solidFill>
                <a:srgbClr val="000000"/>
              </a:solidFill>
              <a:effectLst/>
              <a:uLnTx/>
              <a:uFillTx/>
              <a:latin typeface="Arial" charset="0"/>
              <a:ea typeface="宋体" charset="-122"/>
            </a:endParaRPr>
          </a:p>
        </p:txBody>
      </p:sp>
      <p:sp>
        <p:nvSpPr>
          <p:cNvPr id="18" name="矩形 17"/>
          <p:cNvSpPr/>
          <p:nvPr/>
        </p:nvSpPr>
        <p:spPr>
          <a:xfrm>
            <a:off x="6017266" y="2247446"/>
            <a:ext cx="902811"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smtClean="0">
                <a:solidFill>
                  <a:srgbClr val="000000"/>
                </a:solidFill>
                <a:latin typeface="Arial" charset="0"/>
                <a:ea typeface="宋体" charset="-122"/>
              </a:rPr>
              <a:t>Bit 7</a:t>
            </a:r>
            <a:endParaRPr lang="zh-CN" altLang="en-US" sz="2800" kern="0" dirty="0">
              <a:solidFill>
                <a:srgbClr val="000000"/>
              </a:solidFill>
              <a:latin typeface="Arial" charset="0"/>
              <a:ea typeface="宋体" charset="-122"/>
            </a:endParaRPr>
          </a:p>
        </p:txBody>
      </p:sp>
      <p:sp>
        <p:nvSpPr>
          <p:cNvPr id="19" name="矩形 18"/>
          <p:cNvSpPr/>
          <p:nvPr/>
        </p:nvSpPr>
        <p:spPr>
          <a:xfrm>
            <a:off x="3186824" y="2247446"/>
            <a:ext cx="149271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smtClean="0">
                <a:solidFill>
                  <a:srgbClr val="000000"/>
                </a:solidFill>
                <a:latin typeface="Arial" charset="0"/>
                <a:ea typeface="宋体" charset="-122"/>
              </a:rPr>
              <a:t>Bits 0~6</a:t>
            </a:r>
            <a:endParaRPr lang="zh-CN" altLang="en-US" sz="2800" kern="0" dirty="0">
              <a:solidFill>
                <a:srgbClr val="000000"/>
              </a:solidFill>
              <a:latin typeface="Arial" charset="0"/>
              <a:ea typeface="宋体" charset="-122"/>
            </a:endParaRPr>
          </a:p>
        </p:txBody>
      </p:sp>
      <p:sp>
        <p:nvSpPr>
          <p:cNvPr id="11" name="矩形 10"/>
          <p:cNvSpPr/>
          <p:nvPr/>
        </p:nvSpPr>
        <p:spPr>
          <a:xfrm>
            <a:off x="539553" y="5686685"/>
            <a:ext cx="8136904" cy="769441"/>
          </a:xfrm>
          <a:prstGeom prst="rect">
            <a:avLst/>
          </a:prstGeom>
        </p:spPr>
        <p:txBody>
          <a:bodyPr wrap="square">
            <a:spAutoFit/>
          </a:bodyPr>
          <a:lstStyle/>
          <a:p>
            <a:pPr marL="457200" indent="-457200">
              <a:spcBef>
                <a:spcPts val="800"/>
              </a:spcBef>
              <a:buClr>
                <a:srgbClr val="000000"/>
              </a:buClr>
              <a:buSzPct val="100000"/>
              <a:buFont typeface="Wingdings" panose="05000000000000000000" pitchFamily="2" charset="2"/>
              <a:buChar char="ü"/>
            </a:pPr>
            <a:r>
              <a:rPr lang="en-US" altLang="zh-CN" sz="2200" kern="0">
                <a:solidFill>
                  <a:srgbClr val="000000"/>
                </a:solidFill>
                <a:latin typeface="+mn-lt"/>
              </a:rPr>
              <a:t>You cannot characterize both accuracy and trustworthiness using one FoM unless bit </a:t>
            </a:r>
            <a:r>
              <a:rPr lang="en-US" altLang="zh-CN" sz="2200" kern="0" smtClean="0">
                <a:solidFill>
                  <a:srgbClr val="000000"/>
                </a:solidFill>
                <a:latin typeface="+mn-lt"/>
              </a:rPr>
              <a:t>7=0 </a:t>
            </a:r>
            <a:r>
              <a:rPr lang="en-US" altLang="zh-CN" sz="2200" kern="0" smtClean="0">
                <a:solidFill>
                  <a:srgbClr val="000000"/>
                </a:solidFill>
                <a:latin typeface="+mn-lt"/>
                <a:sym typeface="Wingdings" panose="05000000000000000000" pitchFamily="2" charset="2"/>
              </a:rPr>
              <a:t> introduce a new metric</a:t>
            </a:r>
            <a:endParaRPr lang="zh-CN" altLang="en-US" sz="2200" kern="0" dirty="0">
              <a:solidFill>
                <a:srgbClr val="000000"/>
              </a:solidFill>
              <a:latin typeface="+mn-lt"/>
            </a:endParaRPr>
          </a:p>
        </p:txBody>
      </p:sp>
    </p:spTree>
    <p:extLst>
      <p:ext uri="{BB962C8B-B14F-4D97-AF65-F5344CB8AC3E}">
        <p14:creationId xmlns:p14="http://schemas.microsoft.com/office/powerpoint/2010/main" val="3687692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8</a:t>
            </a:fld>
            <a:endParaRPr lang="en-US" altLang="en-US" dirty="0"/>
          </a:p>
        </p:txBody>
      </p:sp>
      <p:sp>
        <p:nvSpPr>
          <p:cNvPr id="4098" name="Rectangle 2"/>
          <p:cNvSpPr>
            <a:spLocks noGrp="1" noChangeArrowheads="1"/>
          </p:cNvSpPr>
          <p:nvPr>
            <p:ph type="title"/>
          </p:nvPr>
        </p:nvSpPr>
        <p:spPr>
          <a:xfrm>
            <a:off x="406334" y="735670"/>
            <a:ext cx="8413774" cy="936104"/>
          </a:xfrm>
          <a:ln/>
        </p:spPr>
        <p:txBody>
          <a:bodyPr/>
          <a:lstStyle/>
          <a:p>
            <a:r>
              <a:rPr lang="en-US" altLang="en-US" sz="3200" dirty="0" smtClean="0"/>
              <a:t>Proposal 2: A new metric</a:t>
            </a:r>
            <a:r>
              <a:rPr lang="en-US" altLang="zh-CN" sz="3200" dirty="0" smtClean="0"/>
              <a:t>—— Trustworthiness Level (TL)</a:t>
            </a:r>
            <a:endParaRPr lang="en-US" altLang="en-US" sz="3200" dirty="0"/>
          </a:p>
        </p:txBody>
      </p:sp>
      <mc:AlternateContent xmlns:mc="http://schemas.openxmlformats.org/markup-compatibility/2006" xmlns:a14="http://schemas.microsoft.com/office/drawing/2010/main">
        <mc:Choice Requires="a14">
          <p:sp>
            <p:nvSpPr>
              <p:cNvPr id="24" name="矩形 23"/>
              <p:cNvSpPr/>
              <p:nvPr/>
            </p:nvSpPr>
            <p:spPr>
              <a:xfrm>
                <a:off x="611560" y="4376799"/>
                <a:ext cx="8387368" cy="1754326"/>
              </a:xfrm>
              <a:prstGeom prst="rect">
                <a:avLst/>
              </a:prstGeom>
            </p:spPr>
            <p:txBody>
              <a:bodyPr wrap="square">
                <a:spAutoFit/>
              </a:bodyPr>
              <a:lstStyle/>
              <a:p>
                <a:pPr marL="285750" indent="-285750">
                  <a:buFont typeface="Arial" panose="020B0604020202020204" pitchFamily="34" charset="0"/>
                  <a:buChar char="•"/>
                </a:pPr>
                <a:r>
                  <a:rPr lang="en-US" altLang="zh-CN" sz="1800" kern="0" dirty="0" smtClean="0">
                    <a:solidFill>
                      <a:schemeClr val="tx1"/>
                    </a:solidFill>
                  </a:rPr>
                  <a:t>bit 7=0 if </a:t>
                </a:r>
                <a14:m>
                  <m:oMath xmlns:m="http://schemas.openxmlformats.org/officeDocument/2006/math">
                    <m:r>
                      <a:rPr lang="en-US" altLang="zh-CN" sz="1800" i="1">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x</m:t>
                    </m:r>
                    <m:r>
                      <a:rPr lang="en-US" altLang="zh-CN" sz="1800">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z</m:t>
                    </m:r>
                    <m:r>
                      <a:rPr lang="en-US" altLang="zh-CN" sz="1800">
                        <a:solidFill>
                          <a:schemeClr val="tx1"/>
                        </a:solidFill>
                        <a:latin typeface="Cambria Math" panose="02040503050406030204" pitchFamily="18" charset="0"/>
                      </a:rPr>
                      <m:t>≤0</m:t>
                    </m:r>
                  </m:oMath>
                </a14:m>
                <a:r>
                  <a:rPr lang="en-US" altLang="zh-CN" sz="1800" kern="0" dirty="0" smtClean="0">
                    <a:solidFill>
                      <a:schemeClr val="tx1"/>
                    </a:solidFill>
                  </a:rPr>
                  <a:t> (the receiver is sure that the ranging procedure is being attacked and the measurement is thus useless) and bit 7=1 if </a:t>
                </a:r>
                <a14:m>
                  <m:oMath xmlns:m="http://schemas.openxmlformats.org/officeDocument/2006/math">
                    <m:r>
                      <a:rPr lang="en-US" altLang="zh-CN" sz="1800">
                        <a:solidFill>
                          <a:schemeClr val="tx1"/>
                        </a:solidFill>
                        <a:latin typeface="Cambria Math" panose="02040503050406030204" pitchFamily="18" charset="0"/>
                      </a:rPr>
                      <m:t>1≤</m:t>
                    </m:r>
                    <m:r>
                      <m:rPr>
                        <m:sty m:val="p"/>
                      </m:rPr>
                      <a:rPr lang="en-US" altLang="zh-CN" sz="1800">
                        <a:solidFill>
                          <a:schemeClr val="tx1"/>
                        </a:solidFill>
                        <a:latin typeface="Cambria Math" panose="02040503050406030204" pitchFamily="18" charset="0"/>
                      </a:rPr>
                      <m:t>z</m:t>
                    </m:r>
                    <m:r>
                      <a:rPr lang="en-US" altLang="zh-CN" sz="1800">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x</m:t>
                    </m:r>
                  </m:oMath>
                </a14:m>
                <a:r>
                  <a:rPr lang="en-US" altLang="zh-CN" sz="1800" dirty="0" smtClean="0">
                    <a:solidFill>
                      <a:schemeClr val="tx1"/>
                    </a:solidFill>
                  </a:rPr>
                  <a:t> (there </a:t>
                </a:r>
                <a:r>
                  <a:rPr lang="en-US" altLang="zh-CN" sz="1800" i="1" dirty="0" smtClean="0">
                    <a:solidFill>
                      <a:schemeClr val="tx1"/>
                    </a:solidFill>
                  </a:rPr>
                  <a:t>might</a:t>
                </a:r>
                <a:r>
                  <a:rPr lang="en-US" altLang="zh-CN" sz="1800" dirty="0" smtClean="0">
                    <a:solidFill>
                      <a:schemeClr val="tx1"/>
                    </a:solidFill>
                  </a:rPr>
                  <a:t> be an attack, but the receiver is not pretty sure, so the measurement can still be used)</a:t>
                </a:r>
              </a:p>
              <a:p>
                <a:pPr marL="285750" indent="-285750">
                  <a:buFont typeface="Arial" panose="020B0604020202020204" pitchFamily="34" charset="0"/>
                  <a:buChar char="•"/>
                </a:pPr>
                <a:r>
                  <a:rPr lang="en-US" altLang="zh-CN" sz="1800" kern="0" dirty="0" smtClean="0">
                    <a:solidFill>
                      <a:schemeClr val="tx1"/>
                    </a:solidFill>
                  </a:rPr>
                  <a:t>If bit 7=0, bits 0~6 are all equal to 0 to indicate the measurement is useless</a:t>
                </a:r>
              </a:p>
              <a:p>
                <a:pPr marL="285750" indent="-285750">
                  <a:buFont typeface="Arial" panose="020B0604020202020204" pitchFamily="34" charset="0"/>
                  <a:buChar char="•"/>
                </a:pPr>
                <a:r>
                  <a:rPr lang="en-US" altLang="zh-CN" sz="1800" dirty="0" smtClean="0">
                    <a:solidFill>
                      <a:schemeClr val="tx1"/>
                    </a:solidFill>
                  </a:rPr>
                  <a:t>If bit 7=1, bits 0~6 are the binary representation of the trustworthiness level, defined as</a:t>
                </a:r>
                <a:endParaRPr lang="zh-CN" altLang="en-US" sz="1800" dirty="0">
                  <a:solidFill>
                    <a:schemeClr val="tx1"/>
                  </a:solidFill>
                </a:endParaRPr>
              </a:p>
            </p:txBody>
          </p:sp>
        </mc:Choice>
        <mc:Fallback xmlns="">
          <p:sp>
            <p:nvSpPr>
              <p:cNvPr id="24" name="矩形 23"/>
              <p:cNvSpPr>
                <a:spLocks noRot="1" noChangeAspect="1" noMove="1" noResize="1" noEditPoints="1" noAdjustHandles="1" noChangeArrowheads="1" noChangeShapeType="1" noTextEdit="1"/>
              </p:cNvSpPr>
              <p:nvPr/>
            </p:nvSpPr>
            <p:spPr>
              <a:xfrm>
                <a:off x="611560" y="4376799"/>
                <a:ext cx="8387368" cy="1754326"/>
              </a:xfrm>
              <a:prstGeom prst="rect">
                <a:avLst/>
              </a:prstGeom>
              <a:blipFill rotWithShape="0">
                <a:blip r:embed="rId3"/>
                <a:stretch>
                  <a:fillRect l="-436" t="-2083" b="-451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矩形 2"/>
              <p:cNvSpPr/>
              <p:nvPr/>
            </p:nvSpPr>
            <p:spPr>
              <a:xfrm>
                <a:off x="2555776" y="5840708"/>
                <a:ext cx="1502784" cy="6455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z="1600" smtClean="0">
                          <a:solidFill>
                            <a:schemeClr val="tx1"/>
                          </a:solidFill>
                          <a:latin typeface="Cambria Math" panose="02040503050406030204" pitchFamily="18" charset="0"/>
                        </a:rPr>
                        <m:t>r</m:t>
                      </m:r>
                      <m:r>
                        <m:rPr>
                          <m:sty m:val="p"/>
                        </m:rPr>
                        <a:rPr lang="zh-CN" altLang="en-US" sz="1600" i="0">
                          <a:solidFill>
                            <a:schemeClr val="tx1"/>
                          </a:solidFill>
                          <a:latin typeface="Cambria Math" panose="02040503050406030204" pitchFamily="18" charset="0"/>
                        </a:rPr>
                        <m:t>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i="0">
                                  <a:solidFill>
                                    <a:schemeClr val="tx1"/>
                                  </a:solidFill>
                                  <a:latin typeface="Cambria Math" panose="02040503050406030204" pitchFamily="18" charset="0"/>
                                </a:rPr>
                                <m:t>−1</m:t>
                              </m:r>
                            </m:num>
                            <m:den>
                              <m:r>
                                <a:rPr lang="zh-CN" altLang="en-US" sz="1600" i="0">
                                  <a:solidFill>
                                    <a:schemeClr val="tx1"/>
                                  </a:solidFill>
                                  <a:latin typeface="Cambria Math" panose="02040503050406030204" pitchFamily="18" charset="0"/>
                                </a:rPr>
                                <m:t>∆</m:t>
                              </m:r>
                            </m:den>
                          </m:f>
                        </m:e>
                      </m:d>
                    </m:oMath>
                  </m:oMathPara>
                </a14:m>
                <a:endParaRPr lang="zh-CN" altLang="en-US" sz="1600" dirty="0">
                  <a:solidFill>
                    <a:schemeClr val="tx1"/>
                  </a:solidFill>
                </a:endParaRPr>
              </a:p>
            </p:txBody>
          </p:sp>
        </mc:Choice>
        <mc:Fallback xmlns="">
          <p:sp>
            <p:nvSpPr>
              <p:cNvPr id="3" name="矩形 2"/>
              <p:cNvSpPr>
                <a:spLocks noRot="1" noChangeAspect="1" noMove="1" noResize="1" noEditPoints="1" noAdjustHandles="1" noChangeArrowheads="1" noChangeShapeType="1" noTextEdit="1"/>
              </p:cNvSpPr>
              <p:nvPr/>
            </p:nvSpPr>
            <p:spPr>
              <a:xfrm>
                <a:off x="2555776" y="5840708"/>
                <a:ext cx="1502784" cy="645561"/>
              </a:xfrm>
              <a:prstGeom prst="rect">
                <a:avLst/>
              </a:prstGeom>
              <a:blipFill rotWithShape="0">
                <a:blip r:embed="rId4"/>
                <a:stretch>
                  <a:fillRect/>
                </a:stretch>
              </a:blipFill>
            </p:spPr>
            <p:txBody>
              <a:bodyPr/>
              <a:lstStyle/>
              <a:p>
                <a:r>
                  <a:rPr lang="zh-CN" altLang="en-US">
                    <a:noFill/>
                  </a:rPr>
                  <a:t> </a:t>
                </a:r>
              </a:p>
            </p:txBody>
          </p:sp>
        </mc:Fallback>
      </mc:AlternateContent>
      <p:sp>
        <p:nvSpPr>
          <p:cNvPr id="9" name="矩形 8"/>
          <p:cNvSpPr/>
          <p:nvPr/>
        </p:nvSpPr>
        <p:spPr>
          <a:xfrm>
            <a:off x="5546396" y="2824388"/>
            <a:ext cx="2140330" cy="369332"/>
          </a:xfrm>
          <a:prstGeom prst="rect">
            <a:avLst/>
          </a:prstGeom>
        </p:spPr>
        <p:txBody>
          <a:bodyPr wrap="none">
            <a:spAutoFit/>
          </a:bodyPr>
          <a:lstStyle/>
          <a:p>
            <a:r>
              <a:rPr lang="en-US" altLang="zh-CN" sz="1800" kern="0" dirty="0" smtClean="0">
                <a:solidFill>
                  <a:schemeClr val="tx1"/>
                </a:solidFill>
              </a:rPr>
              <a:t>usefulness indicator  </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4" name="矩形 3"/>
              <p:cNvSpPr/>
              <p:nvPr/>
            </p:nvSpPr>
            <p:spPr>
              <a:xfrm>
                <a:off x="4663342" y="5853083"/>
                <a:ext cx="1136465"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sz="1600" smtClean="0">
                          <a:solidFill>
                            <a:schemeClr val="tx1"/>
                          </a:solidFill>
                          <a:latin typeface="Cambria Math" panose="02040503050406030204" pitchFamily="18" charset="0"/>
                        </a:rPr>
                        <m:t>∆</m:t>
                      </m:r>
                      <m:r>
                        <a:rPr lang="zh-CN" altLang="en-US" sz="1600" i="0">
                          <a:solidFill>
                            <a:schemeClr val="tx1"/>
                          </a:solidFill>
                          <a:latin typeface="Cambria Math" panose="02040503050406030204" pitchFamily="18" charset="0"/>
                        </a:rPr>
                        <m:t>=</m:t>
                      </m:r>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𝑥</m:t>
                          </m:r>
                          <m:r>
                            <a:rPr lang="zh-CN" altLang="en-US" sz="1600" i="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1</m:t>
                          </m:r>
                        </m:num>
                        <m:den>
                          <m:sSup>
                            <m:sSupPr>
                              <m:ctrlPr>
                                <a:rPr lang="zh-CN" altLang="en-US" sz="1600" i="1">
                                  <a:solidFill>
                                    <a:schemeClr val="tx1"/>
                                  </a:solidFill>
                                  <a:latin typeface="Cambria Math" panose="02040503050406030204" pitchFamily="18" charset="0"/>
                                </a:rPr>
                              </m:ctrlPr>
                            </m:sSupPr>
                            <m:e>
                              <m:r>
                                <a:rPr lang="zh-CN" altLang="en-US" sz="1600" i="0">
                                  <a:solidFill>
                                    <a:schemeClr val="tx1"/>
                                  </a:solidFill>
                                  <a:latin typeface="Cambria Math" panose="02040503050406030204" pitchFamily="18" charset="0"/>
                                </a:rPr>
                                <m:t>2</m:t>
                              </m:r>
                            </m:e>
                            <m:sup>
                              <m:r>
                                <a:rPr lang="zh-CN" altLang="en-US" sz="1600" i="0">
                                  <a:solidFill>
                                    <a:schemeClr val="tx1"/>
                                  </a:solidFill>
                                  <a:latin typeface="Cambria Math" panose="02040503050406030204" pitchFamily="18" charset="0"/>
                                </a:rPr>
                                <m:t>7</m:t>
                              </m:r>
                            </m:sup>
                          </m:sSup>
                          <m:r>
                            <a:rPr lang="zh-CN" altLang="en-US" sz="1600" i="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1</m:t>
                          </m:r>
                        </m:den>
                      </m:f>
                    </m:oMath>
                  </m:oMathPara>
                </a14:m>
                <a:endParaRPr lang="zh-CN" altLang="en-US" dirty="0"/>
              </a:p>
            </p:txBody>
          </p:sp>
        </mc:Choice>
        <mc:Fallback xmlns="">
          <p:sp>
            <p:nvSpPr>
              <p:cNvPr id="4" name="矩形 3"/>
              <p:cNvSpPr>
                <a:spLocks noRot="1" noChangeAspect="1" noMove="1" noResize="1" noEditPoints="1" noAdjustHandles="1" noChangeArrowheads="1" noChangeShapeType="1" noTextEdit="1"/>
              </p:cNvSpPr>
              <p:nvPr/>
            </p:nvSpPr>
            <p:spPr>
              <a:xfrm>
                <a:off x="4663342" y="5853083"/>
                <a:ext cx="1136465" cy="553357"/>
              </a:xfrm>
              <a:prstGeom prst="rect">
                <a:avLst/>
              </a:prstGeom>
              <a:blipFill rotWithShape="0">
                <a:blip r:embed="rId5"/>
                <a:stretch>
                  <a:fillRect/>
                </a:stretch>
              </a:blipFill>
            </p:spPr>
            <p:txBody>
              <a:bodyPr/>
              <a:lstStyle/>
              <a:p>
                <a:r>
                  <a:rPr lang="zh-CN" altLang="en-US">
                    <a:noFill/>
                  </a:rPr>
                  <a:t> </a:t>
                </a:r>
              </a:p>
            </p:txBody>
          </p:sp>
        </mc:Fallback>
      </mc:AlternateContent>
      <p:sp>
        <p:nvSpPr>
          <p:cNvPr id="14" name="矩形 13"/>
          <p:cNvSpPr/>
          <p:nvPr/>
        </p:nvSpPr>
        <p:spPr>
          <a:xfrm>
            <a:off x="2268989" y="2824388"/>
            <a:ext cx="3204723" cy="369332"/>
          </a:xfrm>
          <a:prstGeom prst="rect">
            <a:avLst/>
          </a:prstGeom>
        </p:spPr>
        <p:txBody>
          <a:bodyPr wrap="none">
            <a:spAutoFit/>
          </a:bodyPr>
          <a:lstStyle/>
          <a:p>
            <a:r>
              <a:rPr lang="en-US" altLang="zh-CN" sz="1800" kern="0" dirty="0" smtClean="0">
                <a:solidFill>
                  <a:schemeClr val="tx1"/>
                </a:solidFill>
              </a:rPr>
              <a:t>Trustworthiness characterization</a:t>
            </a:r>
            <a:endParaRPr lang="zh-CN" altLang="en-US" sz="1800" dirty="0">
              <a:solidFill>
                <a:schemeClr val="tx1"/>
              </a:solidFill>
            </a:endParaRPr>
          </a:p>
        </p:txBody>
      </p:sp>
      <p:cxnSp>
        <p:nvCxnSpPr>
          <p:cNvPr id="15" name="直接箭头连接符 14"/>
          <p:cNvCxnSpPr/>
          <p:nvPr/>
        </p:nvCxnSpPr>
        <p:spPr bwMode="auto">
          <a:xfrm flipV="1">
            <a:off x="6458568" y="2406012"/>
            <a:ext cx="6853" cy="496720"/>
          </a:xfrm>
          <a:prstGeom prst="straightConnector1">
            <a:avLst/>
          </a:prstGeom>
          <a:noFill/>
          <a:ln w="28575" cap="flat" cmpd="sng" algn="ctr">
            <a:solidFill>
              <a:srgbClr val="FF0000"/>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17"/>
          <p:cNvCxnSpPr/>
          <p:nvPr/>
        </p:nvCxnSpPr>
        <p:spPr bwMode="auto">
          <a:xfrm flipV="1">
            <a:off x="3834229" y="2395408"/>
            <a:ext cx="6853" cy="496720"/>
          </a:xfrm>
          <a:prstGeom prst="straightConnector1">
            <a:avLst/>
          </a:prstGeom>
          <a:noFill/>
          <a:ln w="28575" cap="flat" cmpd="sng" algn="ctr">
            <a:solidFill>
              <a:srgbClr val="FF0000"/>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9"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467544" y="3235660"/>
                <a:ext cx="8200878" cy="78357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smtClean="0"/>
                  <a:t>Do integrity check to produce an integrity score z satisfying </a:t>
                </a:r>
                <a14:m>
                  <m:oMath xmlns:m="http://schemas.openxmlformats.org/officeDocument/2006/math">
                    <m:r>
                      <a:rPr lang="en-US" altLang="zh-CN" sz="2000" i="1">
                        <a:latin typeface="Cambria Math" panose="02040503050406030204" pitchFamily="18" charset="0"/>
                      </a:rPr>
                      <m:t>−</m:t>
                    </m:r>
                    <m:r>
                      <m:rPr>
                        <m:sty m:val="p"/>
                      </m:rPr>
                      <a:rPr lang="en-US" altLang="zh-CN" sz="2000">
                        <a:latin typeface="Cambria Math" panose="02040503050406030204" pitchFamily="18" charset="0"/>
                      </a:rPr>
                      <m:t>x</m:t>
                    </m:r>
                    <m:r>
                      <a:rPr lang="en-US" altLang="zh-CN" sz="2000">
                        <a:latin typeface="Cambria Math" panose="02040503050406030204" pitchFamily="18" charset="0"/>
                      </a:rPr>
                      <m:t>≤</m:t>
                    </m:r>
                    <m:r>
                      <m:rPr>
                        <m:sty m:val="p"/>
                      </m:rPr>
                      <a:rPr lang="en-US" altLang="zh-CN" sz="2000">
                        <a:latin typeface="Cambria Math" panose="02040503050406030204" pitchFamily="18" charset="0"/>
                      </a:rPr>
                      <m:t>z</m:t>
                    </m:r>
                    <m:r>
                      <a:rPr lang="en-US" altLang="zh-CN" sz="2000">
                        <a:latin typeface="Cambria Math" panose="02040503050406030204" pitchFamily="18" charset="0"/>
                      </a:rPr>
                      <m:t>≤</m:t>
                    </m:r>
                    <m:r>
                      <m:rPr>
                        <m:sty m:val="p"/>
                      </m:rPr>
                      <a:rPr lang="en-US" altLang="zh-CN" sz="2000" b="0" i="0" smtClean="0">
                        <a:latin typeface="Cambria Math" panose="02040503050406030204" pitchFamily="18" charset="0"/>
                      </a:rPr>
                      <m:t>x</m:t>
                    </m:r>
                  </m:oMath>
                </a14:m>
                <a:r>
                  <a:rPr lang="en-US" sz="2000" kern="0" dirty="0" smtClean="0"/>
                  <a:t>, where x is the length of the STS</a:t>
                </a:r>
              </a:p>
            </p:txBody>
          </p:sp>
        </mc:Choice>
        <mc:Fallback xmlns="">
          <p:sp>
            <p:nvSpPr>
              <p:cNvPr id="19"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467544" y="3235660"/>
                <a:ext cx="8200878" cy="783578"/>
              </a:xfrm>
              <a:prstGeom prst="rect">
                <a:avLst/>
              </a:prstGeom>
              <a:blipFill rotWithShape="0">
                <a:blip r:embed="rId6"/>
                <a:stretch>
                  <a:fillRect l="-669" t="-3906" b="-468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
        <p:nvSpPr>
          <p:cNvPr id="20"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467544" y="3977612"/>
            <a:ext cx="7764463" cy="376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smtClean="0"/>
              <a:t>TL definition:</a:t>
            </a:r>
          </a:p>
        </p:txBody>
      </p:sp>
      <p:sp>
        <p:nvSpPr>
          <p:cNvPr id="21" name="矩形 20"/>
          <p:cNvSpPr/>
          <p:nvPr/>
        </p:nvSpPr>
        <p:spPr>
          <a:xfrm>
            <a:off x="3983689" y="5945096"/>
            <a:ext cx="748923" cy="369332"/>
          </a:xfrm>
          <a:prstGeom prst="rect">
            <a:avLst/>
          </a:prstGeom>
        </p:spPr>
        <p:txBody>
          <a:bodyPr wrap="none">
            <a:spAutoFit/>
          </a:bodyPr>
          <a:lstStyle/>
          <a:p>
            <a:r>
              <a:rPr lang="en-US" altLang="zh-CN" sz="1800" kern="0" dirty="0" smtClean="0">
                <a:solidFill>
                  <a:schemeClr val="tx1"/>
                </a:solidFill>
              </a:rPr>
              <a:t>where</a:t>
            </a:r>
            <a:endParaRPr lang="zh-CN" altLang="en-US" sz="1800" dirty="0">
              <a:solidFill>
                <a:schemeClr val="tx1"/>
              </a:solidFill>
            </a:endParaRPr>
          </a:p>
        </p:txBody>
      </p:sp>
      <p:sp>
        <p:nvSpPr>
          <p:cNvPr id="22" name="矩形 21"/>
          <p:cNvSpPr/>
          <p:nvPr/>
        </p:nvSpPr>
        <p:spPr bwMode="auto">
          <a:xfrm>
            <a:off x="5778027" y="1900084"/>
            <a:ext cx="1368152"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smtClean="0">
              <a:ln>
                <a:noFill/>
              </a:ln>
              <a:solidFill>
                <a:srgbClr val="000000"/>
              </a:solidFill>
              <a:effectLst/>
              <a:uLnTx/>
              <a:uFillTx/>
              <a:latin typeface="Arial" charset="0"/>
              <a:ea typeface="宋体" charset="-122"/>
            </a:endParaRPr>
          </a:p>
        </p:txBody>
      </p:sp>
      <p:sp>
        <p:nvSpPr>
          <p:cNvPr id="23" name="矩形 22"/>
          <p:cNvSpPr/>
          <p:nvPr/>
        </p:nvSpPr>
        <p:spPr bwMode="auto">
          <a:xfrm>
            <a:off x="1904138" y="1900084"/>
            <a:ext cx="3873889"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smtClean="0">
              <a:ln>
                <a:noFill/>
              </a:ln>
              <a:solidFill>
                <a:srgbClr val="000000"/>
              </a:solidFill>
              <a:effectLst/>
              <a:uLnTx/>
              <a:uFillTx/>
              <a:latin typeface="Arial" charset="0"/>
              <a:ea typeface="宋体" charset="-122"/>
            </a:endParaRPr>
          </a:p>
        </p:txBody>
      </p:sp>
      <p:sp>
        <p:nvSpPr>
          <p:cNvPr id="25" name="矩形 24"/>
          <p:cNvSpPr/>
          <p:nvPr/>
        </p:nvSpPr>
        <p:spPr>
          <a:xfrm>
            <a:off x="6010697" y="1951615"/>
            <a:ext cx="902811"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smtClean="0">
                <a:solidFill>
                  <a:srgbClr val="000000"/>
                </a:solidFill>
                <a:latin typeface="Arial" charset="0"/>
                <a:ea typeface="宋体" charset="-122"/>
              </a:rPr>
              <a:t>Bit 7</a:t>
            </a:r>
            <a:endParaRPr lang="zh-CN" altLang="en-US" sz="2800" kern="0" dirty="0">
              <a:solidFill>
                <a:srgbClr val="000000"/>
              </a:solidFill>
              <a:latin typeface="Arial" charset="0"/>
              <a:ea typeface="宋体" charset="-122"/>
            </a:endParaRPr>
          </a:p>
        </p:txBody>
      </p:sp>
      <p:sp>
        <p:nvSpPr>
          <p:cNvPr id="26" name="矩形 25"/>
          <p:cNvSpPr/>
          <p:nvPr/>
        </p:nvSpPr>
        <p:spPr>
          <a:xfrm>
            <a:off x="3180255" y="1951615"/>
            <a:ext cx="149271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smtClean="0">
                <a:solidFill>
                  <a:srgbClr val="000000"/>
                </a:solidFill>
                <a:latin typeface="Arial" charset="0"/>
                <a:ea typeface="宋体" charset="-122"/>
              </a:rPr>
              <a:t>Bits 0~6</a:t>
            </a:r>
            <a:endParaRPr lang="zh-CN" altLang="en-US" sz="2800" kern="0" dirty="0">
              <a:solidFill>
                <a:srgbClr val="000000"/>
              </a:solidFill>
              <a:latin typeface="Arial" charset="0"/>
              <a:ea typeface="宋体" charset="-122"/>
            </a:endParaRPr>
          </a:p>
        </p:txBody>
      </p:sp>
      <mc:AlternateContent xmlns:mc="http://schemas.openxmlformats.org/markup-compatibility/2006" xmlns:a14="http://schemas.microsoft.com/office/drawing/2010/main">
        <mc:Choice Requires="a14">
          <p:sp>
            <p:nvSpPr>
              <p:cNvPr id="27" name="矩形 26"/>
              <p:cNvSpPr/>
              <p:nvPr/>
            </p:nvSpPr>
            <p:spPr>
              <a:xfrm>
                <a:off x="5919730" y="5984250"/>
                <a:ext cx="1823256"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b="0" i="0" smtClean="0">
                          <a:solidFill>
                            <a:schemeClr val="tx1"/>
                          </a:solidFill>
                          <a:latin typeface="Cambria Math" panose="02040503050406030204" pitchFamily="18" charset="0"/>
                        </a:rPr>
                        <m:t>(</m:t>
                      </m:r>
                      <m:r>
                        <m:rPr>
                          <m:sty m:val="p"/>
                        </m:rPr>
                        <a:rPr lang="en-US" altLang="zh-CN" sz="1600" b="0" i="0" smtClean="0">
                          <a:solidFill>
                            <a:schemeClr val="tx1"/>
                          </a:solidFill>
                          <a:latin typeface="Cambria Math" panose="02040503050406030204" pitchFamily="18" charset="0"/>
                        </a:rPr>
                        <m:t>z</m:t>
                      </m:r>
                      <m:r>
                        <a:rPr lang="en-US" altLang="zh-CN" sz="1600" b="0" i="1" smtClean="0">
                          <a:solidFill>
                            <a:schemeClr val="tx1"/>
                          </a:solidFill>
                          <a:latin typeface="Cambria Math" panose="02040503050406030204" pitchFamily="18" charset="0"/>
                          <a:ea typeface="Cambria Math" panose="02040503050406030204" pitchFamily="18" charset="0"/>
                        </a:rPr>
                        <m:t>≥1 </m:t>
                      </m:r>
                      <m:r>
                        <a:rPr lang="en-US" altLang="zh-CN" sz="1600" b="0" i="1" smtClean="0">
                          <a:solidFill>
                            <a:schemeClr val="tx1"/>
                          </a:solidFill>
                          <a:latin typeface="Cambria Math" panose="02040503050406030204" pitchFamily="18" charset="0"/>
                          <a:ea typeface="Cambria Math" panose="02040503050406030204" pitchFamily="18" charset="0"/>
                        </a:rPr>
                        <m:t>𝑎𝑛𝑑</m:t>
                      </m:r>
                      <m:r>
                        <a:rPr lang="en-US" altLang="zh-CN" sz="1600" b="0" i="1" smtClean="0">
                          <a:solidFill>
                            <a:schemeClr val="tx1"/>
                          </a:solidFill>
                          <a:latin typeface="Cambria Math" panose="02040503050406030204" pitchFamily="18" charset="0"/>
                          <a:ea typeface="Cambria Math" panose="02040503050406030204" pitchFamily="18" charset="0"/>
                        </a:rPr>
                        <m:t> </m:t>
                      </m:r>
                      <m:r>
                        <a:rPr lang="en-US" altLang="zh-CN" sz="1600" b="0" i="1" smtClean="0">
                          <a:solidFill>
                            <a:schemeClr val="tx1"/>
                          </a:solidFill>
                          <a:latin typeface="Cambria Math" panose="02040503050406030204" pitchFamily="18" charset="0"/>
                          <a:ea typeface="Cambria Math" panose="02040503050406030204" pitchFamily="18" charset="0"/>
                        </a:rPr>
                        <m:t>𝑥</m:t>
                      </m:r>
                      <m:r>
                        <a:rPr lang="en-US" altLang="zh-CN" sz="1600" b="0" i="1" smtClean="0">
                          <a:solidFill>
                            <a:schemeClr val="tx1"/>
                          </a:solidFill>
                          <a:latin typeface="Cambria Math" panose="02040503050406030204" pitchFamily="18" charset="0"/>
                          <a:ea typeface="Cambria Math" panose="02040503050406030204" pitchFamily="18" charset="0"/>
                        </a:rPr>
                        <m:t>&gt;1)</m:t>
                      </m:r>
                    </m:oMath>
                  </m:oMathPara>
                </a14:m>
                <a:endParaRPr lang="zh-CN" altLang="en-US" dirty="0"/>
              </a:p>
            </p:txBody>
          </p:sp>
        </mc:Choice>
        <mc:Fallback xmlns="">
          <p:sp>
            <p:nvSpPr>
              <p:cNvPr id="27" name="矩形 26"/>
              <p:cNvSpPr>
                <a:spLocks noRot="1" noChangeAspect="1" noMove="1" noResize="1" noEditPoints="1" noAdjustHandles="1" noChangeArrowheads="1" noChangeShapeType="1" noTextEdit="1"/>
              </p:cNvSpPr>
              <p:nvPr/>
            </p:nvSpPr>
            <p:spPr>
              <a:xfrm>
                <a:off x="5919730" y="5984250"/>
                <a:ext cx="1823256" cy="338554"/>
              </a:xfrm>
              <a:prstGeom prst="rect">
                <a:avLst/>
              </a:prstGeom>
              <a:blipFill rotWithShape="0">
                <a:blip r:embed="rId7"/>
                <a:stretch>
                  <a:fillRect b="-1272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55117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323528" y="718436"/>
            <a:ext cx="8640960" cy="754063"/>
          </a:xfrm>
        </p:spPr>
        <p:txBody>
          <a:bodyPr/>
          <a:lstStyle/>
          <a:p>
            <a:r>
              <a:rPr lang="en-US" sz="3200" dirty="0" smtClean="0"/>
              <a:t>The feedback of TL</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
        <p:nvSpPr>
          <p:cNvPr id="14" name="矩形 13"/>
          <p:cNvSpPr/>
          <p:nvPr/>
        </p:nvSpPr>
        <p:spPr>
          <a:xfrm>
            <a:off x="586549" y="1450876"/>
            <a:ext cx="8377939" cy="707886"/>
          </a:xfrm>
          <a:prstGeom prst="rect">
            <a:avLst/>
          </a:prstGeom>
        </p:spPr>
        <p:txBody>
          <a:bodyPr wrap="square">
            <a:spAutoFit/>
          </a:bodyPr>
          <a:lstStyle/>
          <a:p>
            <a:pPr marL="342900" indent="-342900">
              <a:buFont typeface="Arial" panose="020B0604020202020204" pitchFamily="34" charset="0"/>
              <a:buChar char="•"/>
            </a:pPr>
            <a:r>
              <a:rPr lang="en-US" altLang="zh-CN" sz="2000" kern="0" dirty="0" smtClean="0">
                <a:solidFill>
                  <a:schemeClr val="tx1"/>
                </a:solidFill>
                <a:latin typeface="+mn-lt"/>
              </a:rPr>
              <a:t>Whether or not the feedback of TL is necessary depends on where the TL is computed and what it is used for. </a:t>
            </a:r>
          </a:p>
        </p:txBody>
      </p:sp>
      <p:pic>
        <p:nvPicPr>
          <p:cNvPr id="20" name="图片 19"/>
          <p:cNvPicPr>
            <a:picLocks noChangeAspect="1"/>
          </p:cNvPicPr>
          <p:nvPr/>
        </p:nvPicPr>
        <p:blipFill>
          <a:blip r:embed="rId2"/>
          <a:stretch>
            <a:fillRect/>
          </a:stretch>
        </p:blipFill>
        <p:spPr>
          <a:xfrm>
            <a:off x="2956554" y="2168554"/>
            <a:ext cx="3455751" cy="3442759"/>
          </a:xfrm>
          <a:prstGeom prst="rect">
            <a:avLst/>
          </a:prstGeom>
        </p:spPr>
      </p:pic>
      <p:sp>
        <p:nvSpPr>
          <p:cNvPr id="21" name="矩形 20"/>
          <p:cNvSpPr/>
          <p:nvPr/>
        </p:nvSpPr>
        <p:spPr>
          <a:xfrm>
            <a:off x="586549" y="5759885"/>
            <a:ext cx="7992888" cy="646331"/>
          </a:xfrm>
          <a:prstGeom prst="rect">
            <a:avLst/>
          </a:prstGeom>
        </p:spPr>
        <p:txBody>
          <a:bodyPr wrap="square">
            <a:spAutoFit/>
          </a:bodyPr>
          <a:lstStyle/>
          <a:p>
            <a:pPr marL="285750" indent="-285750">
              <a:buFont typeface="Arial" panose="020B0604020202020204" pitchFamily="34" charset="0"/>
              <a:buChar char="•"/>
            </a:pPr>
            <a:r>
              <a:rPr lang="en-US" altLang="zh-CN" sz="1800" dirty="0" smtClean="0">
                <a:solidFill>
                  <a:schemeClr val="tx1"/>
                </a:solidFill>
                <a:latin typeface="+mn-lt"/>
              </a:rPr>
              <a:t>In this example, TL is computed at the </a:t>
            </a:r>
            <a:r>
              <a:rPr lang="en-US" altLang="zh-CN" sz="1800" dirty="0" smtClean="0">
                <a:solidFill>
                  <a:srgbClr val="0000FF"/>
                </a:solidFill>
                <a:latin typeface="+mn-lt"/>
              </a:rPr>
              <a:t>initiator</a:t>
            </a:r>
            <a:r>
              <a:rPr lang="en-US" altLang="zh-CN" sz="1800" dirty="0" smtClean="0">
                <a:solidFill>
                  <a:schemeClr val="tx1"/>
                </a:solidFill>
                <a:latin typeface="+mn-lt"/>
              </a:rPr>
              <a:t> and is used to measure the trustworthiness of the </a:t>
            </a:r>
            <a:r>
              <a:rPr lang="en-US" altLang="zh-CN" sz="1800" dirty="0" smtClean="0">
                <a:solidFill>
                  <a:srgbClr val="0000FF"/>
                </a:solidFill>
                <a:latin typeface="+mn-lt"/>
              </a:rPr>
              <a:t>entire ranging round: </a:t>
            </a:r>
            <a:r>
              <a:rPr lang="en-US" altLang="zh-CN" sz="1800" b="1" dirty="0" smtClean="0">
                <a:solidFill>
                  <a:srgbClr val="FF0000"/>
                </a:solidFill>
                <a:latin typeface="+mn-lt"/>
              </a:rPr>
              <a:t>No need to feedback </a:t>
            </a:r>
            <a:endParaRPr lang="zh-CN" altLang="en-US" sz="1800" b="1" dirty="0">
              <a:solidFill>
                <a:srgbClr val="FF0000"/>
              </a:solidFill>
              <a:latin typeface="+mn-lt"/>
            </a:endParaRPr>
          </a:p>
        </p:txBody>
      </p:sp>
      <p:sp>
        <p:nvSpPr>
          <p:cNvPr id="24" name="椭圆 23"/>
          <p:cNvSpPr/>
          <p:nvPr/>
        </p:nvSpPr>
        <p:spPr bwMode="auto">
          <a:xfrm>
            <a:off x="3111425" y="5157192"/>
            <a:ext cx="1339739" cy="454121"/>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1686055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1559</Words>
  <Application>Microsoft Office PowerPoint</Application>
  <PresentationFormat>全屏显示(4:3)</PresentationFormat>
  <Paragraphs>145</Paragraphs>
  <Slides>13</Slides>
  <Notes>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Arial Unicode MS</vt:lpstr>
      <vt:lpstr>ＭＳ Ｐゴシック</vt:lpstr>
      <vt:lpstr>ＭＳ Ｐゴシック</vt:lpstr>
      <vt:lpstr>宋体</vt:lpstr>
      <vt:lpstr>Arial</vt:lpstr>
      <vt:lpstr>Calibri</vt:lpstr>
      <vt:lpstr>Cambria Math</vt:lpstr>
      <vt:lpstr>Times New Roman</vt:lpstr>
      <vt:lpstr>Wingdings</vt:lpstr>
      <vt:lpstr>Office Theme</vt:lpstr>
      <vt:lpstr>PowerPoint 演示文稿</vt:lpstr>
      <vt:lpstr>PowerPoint 演示文稿</vt:lpstr>
      <vt:lpstr>Background and Motivations</vt:lpstr>
      <vt:lpstr>Current Standard: FoM</vt:lpstr>
      <vt:lpstr>Proposal 1: Extend the Definition of FoM</vt:lpstr>
      <vt:lpstr>Proposal 1: Extend the Definition of FoM</vt:lpstr>
      <vt:lpstr>Proposal 1: Extend the Definition of FoM</vt:lpstr>
      <vt:lpstr>Proposal 2: A new metric—— Trustworthiness Level (TL)</vt:lpstr>
      <vt:lpstr>The feedback of TL</vt:lpstr>
      <vt:lpstr>The feedback of TL</vt:lpstr>
      <vt:lpstr>The feedback of TL from responder to initiator</vt:lpstr>
      <vt:lpstr>Summary</vt:lpstr>
      <vt:lpstr>References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2022-01-23T07:53:49Z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(3)yB3ai3FRW3ZnfNAW4WvR+PQ9LHHnkaqDS0DYQMGa6Vnc9N3VyWDosyd0jSLOZcYuuXXuy7gJ
Vdg2Bqr5ovsyvye9AfFJfmFiWPBwidRNiz3EgoDFTUFCKnoLuoGuaMBenIAWTu9UIZjZPmNK
QY60LUd6dWor0NAkkwjGzyxtxRVINOF/xkJHiOoD2bBDxASoq1/YAfu5yx+9t+7dV+IDmWDN
1wWi2wjlKSrxXrGqgd</vt:lpwstr>
  </property>
  <property fmtid="{D5CDD505-2E9C-101B-9397-08002B2CF9AE}" pid="3" name="_2015_ms_pID_7253431">
    <vt:lpwstr>eNMvlSTAJqtkYiYjMF4xUGAY3fEOqhUOVQQfHKQakWiUg3W9aRgldd
1Ps9WH0qw7ZsFLC+gbpJZc+ptmyxnv3GyK61yaUhoODybhAaxS5lLk0AtliRQWl9OJqb6oek
oyu75/7bsGc51taz62q8PdKhFwufVqpPY0H3MVmMgU11oshlf/TytwY5rFnvs5Zx6VVFxp2t
CoNJ/f516r1fNIexsB0yhPbxykDr76bcaZSj</vt:lpwstr>
  </property>
  <property fmtid="{D5CDD505-2E9C-101B-9397-08002B2CF9AE}" pid="4" name="_2015_ms_pID_7253432">
    <vt:lpwstr>hw==</vt:lpwstr>
  </property>
</Properties>
</file>