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24"/>
  </p:notesMasterIdLst>
  <p:handoutMasterIdLst>
    <p:handoutMasterId r:id="rId25"/>
  </p:handoutMasterIdLst>
  <p:sldIdLst>
    <p:sldId id="287" r:id="rId2"/>
    <p:sldId id="480" r:id="rId3"/>
    <p:sldId id="596" r:id="rId4"/>
    <p:sldId id="496" r:id="rId5"/>
    <p:sldId id="266" r:id="rId6"/>
    <p:sldId id="571" r:id="rId7"/>
    <p:sldId id="572" r:id="rId8"/>
    <p:sldId id="607" r:id="rId9"/>
    <p:sldId id="587" r:id="rId10"/>
    <p:sldId id="548" r:id="rId11"/>
    <p:sldId id="588" r:id="rId12"/>
    <p:sldId id="577" r:id="rId13"/>
    <p:sldId id="582" r:id="rId14"/>
    <p:sldId id="580" r:id="rId15"/>
    <p:sldId id="589" r:id="rId16"/>
    <p:sldId id="590" r:id="rId17"/>
    <p:sldId id="595" r:id="rId18"/>
    <p:sldId id="592" r:id="rId19"/>
    <p:sldId id="551" r:id="rId20"/>
    <p:sldId id="563" r:id="rId21"/>
    <p:sldId id="560" r:id="rId22"/>
    <p:sldId id="606"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87428" autoAdjust="0"/>
  </p:normalViewPr>
  <p:slideViewPr>
    <p:cSldViewPr>
      <p:cViewPr varScale="1">
        <p:scale>
          <a:sx n="98" d="100"/>
          <a:sy n="98" d="100"/>
        </p:scale>
        <p:origin x="203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3/15/2022</a:t>
            </a:fld>
            <a:endParaRPr lang="en-US" dirty="0"/>
          </a:p>
        </p:txBody>
      </p:sp>
      <p:sp>
        <p:nvSpPr>
          <p:cNvPr id="4" name="Footer Placeholder 3">
            <a:extLst>
              <a:ext uri="{FF2B5EF4-FFF2-40B4-BE49-F238E27FC236}">
                <a16:creationId xmlns:a16="http://schemas.microsoft.com/office/drawing/2014/main" xmlns=""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xmlns=""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xmlns=""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xmlns=""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xmlns=""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xmlns=""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xmlns=""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xmlns=""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xmlns=""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xmlns=""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xmlns=""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xmlns=""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xmlns=""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xmlns=""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xmlns=""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7190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718928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5</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748212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2198541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r>
              <a:rPr lang="en-US" altLang="zh-CN" sz="1200" kern="1200" dirty="0">
                <a:solidFill>
                  <a:srgbClr val="000000"/>
                </a:solidFill>
                <a:effectLst/>
                <a:latin typeface="Times New Roman" charset="0"/>
                <a:ea typeface="MS PGothic" panose="020B0600070205080204" pitchFamily="34" charset="-128"/>
                <a:cs typeface="ＭＳ Ｐゴシック" charset="0"/>
              </a:rPr>
              <a:t>filter out unreliable ranging measurements due to whatever reason</a:t>
            </a:r>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2660913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9</a:t>
            </a:fld>
            <a:endParaRPr lang="en-US" altLang="en-US" dirty="0"/>
          </a:p>
        </p:txBody>
      </p:sp>
    </p:spTree>
    <p:extLst>
      <p:ext uri="{BB962C8B-B14F-4D97-AF65-F5344CB8AC3E}">
        <p14:creationId xmlns:p14="http://schemas.microsoft.com/office/powerpoint/2010/main" val="3277961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pPr>
              <a:defRPr/>
            </a:pPr>
            <a:r>
              <a:rPr lang="en-US"/>
              <a:t>07/12/10</a:t>
            </a:r>
            <a:endParaRPr lang="en-US" dirty="0"/>
          </a:p>
        </p:txBody>
      </p:sp>
      <p:sp>
        <p:nvSpPr>
          <p:cNvPr id="5" name="灯片编号占位符 4"/>
          <p:cNvSpPr>
            <a:spLocks noGrp="1"/>
          </p:cNvSpPr>
          <p:nvPr>
            <p:ph type="sldNum"/>
          </p:nvPr>
        </p:nvSpPr>
        <p:spPr/>
        <p:txBody>
          <a:bodyPr/>
          <a:lstStyle/>
          <a:p>
            <a:pPr>
              <a:defRPr/>
            </a:pPr>
            <a:r>
              <a:rPr lang="en-US" altLang="en-US"/>
              <a:t>Page </a:t>
            </a:r>
            <a:fld id="{AF55197A-4911-4ED0-BBAA-82A1653DF638}" type="slidenum">
              <a:rPr lang="en-US" altLang="en-US" smtClean="0"/>
              <a:pPr>
                <a:defRPr/>
              </a:pPr>
              <a:t>20</a:t>
            </a:fld>
            <a:endParaRPr lang="en-US" altLang="en-US" dirty="0"/>
          </a:p>
        </p:txBody>
      </p:sp>
    </p:spTree>
    <p:extLst>
      <p:ext uri="{BB962C8B-B14F-4D97-AF65-F5344CB8AC3E}">
        <p14:creationId xmlns:p14="http://schemas.microsoft.com/office/powerpoint/2010/main" val="407098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xmlns=""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xmlns=""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xmlns=""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xmlns=""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xmlns=""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xmlns=""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15-22-0072-02-04ab</a:t>
            </a:r>
            <a:endParaRPr lang="en-GB" altLang="en-US" b="1" dirty="0">
              <a:solidFill>
                <a:schemeClr val="tx1"/>
              </a:solidFill>
            </a:endParaRPr>
          </a:p>
        </p:txBody>
      </p:sp>
      <p:sp>
        <p:nvSpPr>
          <p:cNvPr id="1027" name="Line 2">
            <a:extLst>
              <a:ext uri="{FF2B5EF4-FFF2-40B4-BE49-F238E27FC236}">
                <a16:creationId xmlns:a16="http://schemas.microsoft.com/office/drawing/2014/main" xmlns=""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xmlns=""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xmlns=""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1" name="Rectangle 7">
            <a:extLst>
              <a:ext uri="{FF2B5EF4-FFF2-40B4-BE49-F238E27FC236}">
                <a16:creationId xmlns:a16="http://schemas.microsoft.com/office/drawing/2014/main" xmlns=""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xmlns=""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xmlns=""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xmlns="" id="{CF9A1B2C-4192-481E-A881-0EFC31D99970}"/>
              </a:ext>
            </a:extLst>
          </p:cNvPr>
          <p:cNvSpPr txBox="1"/>
          <p:nvPr userDrawn="1"/>
        </p:nvSpPr>
        <p:spPr>
          <a:xfrm>
            <a:off x="7092280" y="6517501"/>
            <a:ext cx="1220206" cy="276999"/>
          </a:xfrm>
          <a:prstGeom prst="rect">
            <a:avLst/>
          </a:prstGeom>
          <a:noFill/>
        </p:spPr>
        <p:txBody>
          <a:bodyPr wrap="none" rtlCol="0">
            <a:spAutoFit/>
          </a:bodyPr>
          <a:lstStyle/>
          <a:p>
            <a:r>
              <a:rPr lang="en-US"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image" Target="../media/image19.emf"/><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s>
</file>

<file path=ppt/slides/_rels/slide15.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0.emf"/><Relationship Id="rId7" Type="http://schemas.openxmlformats.org/officeDocument/2006/relationships/image" Target="../media/image34.emf"/><Relationship Id="rId2" Type="http://schemas.openxmlformats.org/officeDocument/2006/relationships/image" Target="../media/image29.emf"/><Relationship Id="rId1" Type="http://schemas.openxmlformats.org/officeDocument/2006/relationships/slideLayout" Target="../slideLayouts/slideLayout2.xml"/><Relationship Id="rId6" Type="http://schemas.openxmlformats.org/officeDocument/2006/relationships/image" Target="../media/image33.emf"/><Relationship Id="rId5" Type="http://schemas.openxmlformats.org/officeDocument/2006/relationships/image" Target="../media/image32.emf"/><Relationship Id="rId4" Type="http://schemas.openxmlformats.org/officeDocument/2006/relationships/image" Target="../media/image31.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260.png"/><Relationship Id="rId4" Type="http://schemas.openxmlformats.org/officeDocument/2006/relationships/image" Target="../media/image25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10.png"/><Relationship Id="rId3" Type="http://schemas.openxmlformats.org/officeDocument/2006/relationships/image" Target="../media/image270.png"/><Relationship Id="rId7" Type="http://schemas.openxmlformats.org/officeDocument/2006/relationships/image" Target="../media/image3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0.png"/><Relationship Id="rId4" Type="http://schemas.openxmlformats.org/officeDocument/2006/relationships/image" Target="../media/image18.png"/><Relationship Id="rId9" Type="http://schemas.openxmlformats.org/officeDocument/2006/relationships/image" Target="../media/image33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Interference detection </a:t>
            </a:r>
            <a:r>
              <a:rPr lang="en-US" altLang="zh-CN" sz="1600" b="1" dirty="0">
                <a:latin typeface="Times New Roman" panose="02020603050405020304" pitchFamily="18" charset="0"/>
              </a:rPr>
              <a:t>for high-integrity ranging in UWB </a:t>
            </a:r>
            <a:r>
              <a:rPr lang="en-US" altLang="zh-CN" sz="1600" b="1" dirty="0" smtClean="0">
                <a:latin typeface="Times New Roman" panose="02020603050405020304" pitchFamily="18" charset="0"/>
              </a:rPr>
              <a:t>systems: Part I (the updated version of </a:t>
            </a:r>
            <a:r>
              <a:rPr lang="en-US" altLang="zh-CN" sz="1600" b="1" dirty="0">
                <a:latin typeface="Times New Roman" panose="02020603050405020304" pitchFamily="18" charset="0"/>
              </a:rPr>
              <a:t>the contribution “Integrity protection to support secure ranging in </a:t>
            </a:r>
            <a:r>
              <a:rPr lang="en-US" altLang="zh-CN" sz="1600" b="1" dirty="0" smtClean="0">
                <a:latin typeface="Times New Roman" panose="02020603050405020304" pitchFamily="18" charset="0"/>
              </a:rPr>
              <a:t>IR-UWB”)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Li Sun, Peng Liu, </a:t>
            </a:r>
            <a:r>
              <a:rPr lang="en-US" altLang="en-US" sz="1600" dirty="0" err="1">
                <a:latin typeface="Times New Roman" panose="02020603050405020304" pitchFamily="18" charset="0"/>
              </a:rPr>
              <a:t>Yuwei</a:t>
            </a:r>
            <a:r>
              <a:rPr lang="en-US" altLang="en-US" sz="1600" dirty="0">
                <a:latin typeface="Times New Roman" panose="02020603050405020304" pitchFamily="18" charset="0"/>
              </a:rPr>
              <a:t> Wang, David </a:t>
            </a:r>
            <a:r>
              <a:rPr lang="en-US" altLang="en-US" sz="1600" dirty="0" err="1">
                <a:latin typeface="Times New Roman" panose="02020603050405020304" pitchFamily="18" charset="0"/>
              </a:rPr>
              <a:t>Xun</a:t>
            </a:r>
            <a:r>
              <a:rPr lang="en-US" altLang="en-US" sz="1600" dirty="0">
                <a:latin typeface="Times New Roman" panose="02020603050405020304" pitchFamily="18" charset="0"/>
              </a:rPr>
              <a:t> Yang (Huawei Technologies)</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[sunli50@huawei.com]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[Interference detection, time-reversal, ranging, UWB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0405CF-B39E-4798-A8D6-50B07B3BCC77}"/>
              </a:ext>
            </a:extLst>
          </p:cNvPr>
          <p:cNvSpPr>
            <a:spLocks noGrp="1"/>
          </p:cNvSpPr>
          <p:nvPr>
            <p:ph type="title"/>
          </p:nvPr>
        </p:nvSpPr>
        <p:spPr/>
        <p:txBody>
          <a:bodyPr/>
          <a:lstStyle/>
          <a:p>
            <a:r>
              <a:rPr lang="en-US" dirty="0"/>
              <a:t>Simulation Parameters</a:t>
            </a:r>
          </a:p>
        </p:txBody>
      </p:sp>
      <p:sp>
        <p:nvSpPr>
          <p:cNvPr id="4" name="Slide Number Placeholder 3">
            <a:extLst>
              <a:ext uri="{FF2B5EF4-FFF2-40B4-BE49-F238E27FC236}">
                <a16:creationId xmlns:a16="http://schemas.microsoft.com/office/drawing/2014/main" xmlns="" id="{DD046899-BD09-4581-8DA5-D0BF3163A02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6" name="Content Placeholder 2">
            <a:extLst>
              <a:ext uri="{FF2B5EF4-FFF2-40B4-BE49-F238E27FC236}">
                <a16:creationId xmlns:a16="http://schemas.microsoft.com/office/drawing/2014/main" xmlns="" id="{81ECE919-6272-4101-84F8-BDC63393FA69}"/>
              </a:ext>
            </a:extLst>
          </p:cNvPr>
          <p:cNvSpPr>
            <a:spLocks noGrp="1"/>
          </p:cNvSpPr>
          <p:nvPr>
            <p:ph idx="1"/>
          </p:nvPr>
        </p:nvSpPr>
        <p:spPr>
          <a:xfrm>
            <a:off x="395759" y="1543608"/>
            <a:ext cx="8496944" cy="4868863"/>
          </a:xfrm>
        </p:spPr>
        <p:txBody>
          <a:bodyPr/>
          <a:lstStyle/>
          <a:p>
            <a:pPr marL="457200" indent="-457200">
              <a:buFont typeface="Arial" panose="020B0604020202020204" pitchFamily="34" charset="0"/>
              <a:buChar char="•"/>
            </a:pPr>
            <a:r>
              <a:rPr lang="en-US" altLang="zh-CN" sz="2200" dirty="0"/>
              <a:t>16-</a:t>
            </a:r>
            <a:r>
              <a:rPr lang="en-US" altLang="zh-CN" sz="2200" dirty="0">
                <a:latin typeface="Symbol" panose="05050102010706020507" pitchFamily="18" charset="2"/>
              </a:rPr>
              <a:t>m</a:t>
            </a:r>
            <a:r>
              <a:rPr lang="en-US" altLang="zh-CN" sz="2200" dirty="0"/>
              <a:t>s STS packet with configuration three (SP3)</a:t>
            </a:r>
          </a:p>
          <a:p>
            <a:pPr marL="457200" indent="-457200">
              <a:buFont typeface="Arial" panose="020B0604020202020204" pitchFamily="34" charset="0"/>
              <a:buChar char="•"/>
            </a:pPr>
            <a:r>
              <a:rPr lang="en-US" sz="2200" dirty="0"/>
              <a:t>STS parameters: Delta length: 4, Segment length: 16 in units of 512 chips, Number of </a:t>
            </a:r>
            <a:r>
              <a:rPr lang="en-US" sz="2200" dirty="0" smtClean="0"/>
              <a:t>segments: </a:t>
            </a:r>
            <a:r>
              <a:rPr lang="en-US" sz="2200" dirty="0"/>
              <a:t>1</a:t>
            </a:r>
          </a:p>
          <a:p>
            <a:pPr marL="457200" indent="-457200">
              <a:buFont typeface="Arial" panose="020B0604020202020204" pitchFamily="34" charset="0"/>
              <a:buChar char="•"/>
            </a:pPr>
            <a:r>
              <a:rPr lang="en-US" sz="2200" dirty="0"/>
              <a:t>8</a:t>
            </a:r>
            <a:r>
              <a:rPr lang="en-US" altLang="zh-CN" sz="2200" baseline="30000" dirty="0"/>
              <a:t>th</a:t>
            </a:r>
            <a:r>
              <a:rPr lang="en-US" sz="2200" dirty="0"/>
              <a:t> order Butterworth pulse</a:t>
            </a:r>
          </a:p>
          <a:p>
            <a:pPr marL="457200" indent="-457200">
              <a:buFont typeface="Arial" panose="020B0604020202020204" pitchFamily="34" charset="0"/>
              <a:buChar char="•"/>
            </a:pPr>
            <a:r>
              <a:rPr lang="en-US" sz="2200" dirty="0"/>
              <a:t>SYNC Preamble Code 1 (length 31)</a:t>
            </a:r>
          </a:p>
          <a:p>
            <a:pPr marL="457200" indent="-457200">
              <a:buFont typeface="Arial" panose="020B0604020202020204" pitchFamily="34" charset="0"/>
              <a:buChar char="•"/>
            </a:pPr>
            <a:r>
              <a:rPr lang="en-US" sz="2200" dirty="0"/>
              <a:t>Sampling frequency 499.2MHz</a:t>
            </a:r>
          </a:p>
          <a:p>
            <a:pPr marL="457200" indent="-457200">
              <a:buFont typeface="Arial" panose="020B0604020202020204" pitchFamily="34" charset="0"/>
              <a:buChar char="•"/>
            </a:pPr>
            <a:r>
              <a:rPr lang="en-US" sz="2200" dirty="0"/>
              <a:t>802.15.4a UWB channel model (Residential LOS/NLOS mode), 1000 channel realizations</a:t>
            </a:r>
          </a:p>
          <a:p>
            <a:pPr marL="457200" indent="-457200">
              <a:buFont typeface="Arial" panose="020B0604020202020204" pitchFamily="34" charset="0"/>
              <a:buChar char="•"/>
            </a:pPr>
            <a:r>
              <a:rPr lang="en-US" sz="2200" dirty="0"/>
              <a:t>No frequency offset</a:t>
            </a:r>
          </a:p>
          <a:p>
            <a:pPr marL="457200" indent="-457200">
              <a:buFont typeface="Arial" panose="020B0604020202020204" pitchFamily="34" charset="0"/>
              <a:buChar char="•"/>
            </a:pPr>
            <a:r>
              <a:rPr lang="en-US" sz="2200" dirty="0"/>
              <a:t>Benchmark schemes (see more details on the next page): </a:t>
            </a:r>
          </a:p>
          <a:p>
            <a:pPr marL="857250" lvl="1" indent="-457200">
              <a:buFont typeface="Wingdings" panose="05000000000000000000" pitchFamily="2" charset="2"/>
              <a:buChar char="ü"/>
            </a:pPr>
            <a:r>
              <a:rPr lang="en-US" sz="1600" dirty="0"/>
              <a:t>A) Without explicit interference detection mechanism;</a:t>
            </a:r>
          </a:p>
          <a:p>
            <a:pPr marL="857250" lvl="1" indent="-457200">
              <a:buFont typeface="Wingdings" panose="05000000000000000000" pitchFamily="2" charset="2"/>
              <a:buChar char="ü"/>
            </a:pPr>
            <a:r>
              <a:rPr lang="en-US" sz="1600" dirty="0"/>
              <a:t>B) Explicit interference detection is realized at the receiver side</a:t>
            </a:r>
          </a:p>
          <a:p>
            <a:endParaRPr lang="en-US" dirty="0"/>
          </a:p>
        </p:txBody>
      </p:sp>
    </p:spTree>
    <p:extLst>
      <p:ext uri="{BB962C8B-B14F-4D97-AF65-F5344CB8AC3E}">
        <p14:creationId xmlns:p14="http://schemas.microsoft.com/office/powerpoint/2010/main" val="186132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0405CF-B39E-4798-A8D6-50B07B3BCC77}"/>
              </a:ext>
            </a:extLst>
          </p:cNvPr>
          <p:cNvSpPr>
            <a:spLocks noGrp="1"/>
          </p:cNvSpPr>
          <p:nvPr>
            <p:ph type="title"/>
          </p:nvPr>
        </p:nvSpPr>
        <p:spPr/>
        <p:txBody>
          <a:bodyPr/>
          <a:lstStyle/>
          <a:p>
            <a:r>
              <a:rPr lang="en-US" dirty="0"/>
              <a:t>Benchmark Schemes</a:t>
            </a:r>
          </a:p>
        </p:txBody>
      </p:sp>
      <p:sp>
        <p:nvSpPr>
          <p:cNvPr id="4" name="Slide Number Placeholder 3">
            <a:extLst>
              <a:ext uri="{FF2B5EF4-FFF2-40B4-BE49-F238E27FC236}">
                <a16:creationId xmlns:a16="http://schemas.microsoft.com/office/drawing/2014/main" xmlns="" id="{DD046899-BD09-4581-8DA5-D0BF3163A02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
        <p:nvSpPr>
          <p:cNvPr id="6" name="Content Placeholder 2">
            <a:extLst>
              <a:ext uri="{FF2B5EF4-FFF2-40B4-BE49-F238E27FC236}">
                <a16:creationId xmlns:a16="http://schemas.microsoft.com/office/drawing/2014/main" xmlns="" id="{81ECE919-6272-4101-84F8-BDC63393FA69}"/>
              </a:ext>
            </a:extLst>
          </p:cNvPr>
          <p:cNvSpPr>
            <a:spLocks noGrp="1"/>
          </p:cNvSpPr>
          <p:nvPr>
            <p:ph idx="1"/>
          </p:nvPr>
        </p:nvSpPr>
        <p:spPr>
          <a:xfrm>
            <a:off x="436627" y="1700808"/>
            <a:ext cx="8401881" cy="3550046"/>
          </a:xfrm>
        </p:spPr>
        <p:txBody>
          <a:bodyPr/>
          <a:lstStyle/>
          <a:p>
            <a:pPr marL="457200" indent="-457200">
              <a:buFont typeface="Arial" panose="020B0604020202020204" pitchFamily="34" charset="0"/>
              <a:buChar char="•"/>
            </a:pPr>
            <a:r>
              <a:rPr lang="en-US" sz="2200" dirty="0">
                <a:solidFill>
                  <a:srgbClr val="FF0000"/>
                </a:solidFill>
              </a:rPr>
              <a:t>Benchmark A: </a:t>
            </a:r>
            <a:r>
              <a:rPr lang="en-US" sz="2200" dirty="0">
                <a:solidFill>
                  <a:schemeClr val="tx1"/>
                </a:solidFill>
              </a:rPr>
              <a:t>The receiver correlates the received signal with the local STS template to build up the CIR, and performs the back-search algorithm to identify the first path, from which the </a:t>
            </a:r>
            <a:r>
              <a:rPr lang="en-US" sz="2200" dirty="0" err="1">
                <a:solidFill>
                  <a:schemeClr val="tx1"/>
                </a:solidFill>
              </a:rPr>
              <a:t>ToA</a:t>
            </a:r>
            <a:r>
              <a:rPr lang="en-US" sz="2200" dirty="0">
                <a:solidFill>
                  <a:schemeClr val="tx1"/>
                </a:solidFill>
              </a:rPr>
              <a:t> estimate is obtained. </a:t>
            </a:r>
            <a:endParaRPr lang="en-US" sz="2200" dirty="0"/>
          </a:p>
          <a:p>
            <a:pPr marL="457200" indent="-457200">
              <a:buFont typeface="Arial" panose="020B0604020202020204" pitchFamily="34" charset="0"/>
              <a:buChar char="•"/>
            </a:pPr>
            <a:r>
              <a:rPr lang="en-US" altLang="zh-CN" sz="2200" dirty="0">
                <a:solidFill>
                  <a:srgbClr val="FF0000"/>
                </a:solidFill>
              </a:rPr>
              <a:t>Benchmark B</a:t>
            </a:r>
            <a:r>
              <a:rPr lang="en-US" sz="2200" dirty="0">
                <a:solidFill>
                  <a:srgbClr val="FF0000"/>
                </a:solidFill>
              </a:rPr>
              <a:t>: </a:t>
            </a:r>
            <a:r>
              <a:rPr lang="en-US" altLang="zh-CN" sz="2200" dirty="0"/>
              <a:t>The receiver first estimates the CIR based on STS cross-correlation, from which the earliest path can be identified. After that, the receiver decodes the STS based on the earliest path only. Finally, the decoded STS is compared with the expected template to determine whether or not an interference exists.  </a:t>
            </a:r>
            <a:endParaRPr lang="en-US" sz="2200" dirty="0"/>
          </a:p>
        </p:txBody>
      </p:sp>
      <p:sp>
        <p:nvSpPr>
          <p:cNvPr id="5" name="矩形 4"/>
          <p:cNvSpPr/>
          <p:nvPr/>
        </p:nvSpPr>
        <p:spPr>
          <a:xfrm>
            <a:off x="681799" y="5587234"/>
            <a:ext cx="8137720" cy="646331"/>
          </a:xfrm>
          <a:prstGeom prst="rect">
            <a:avLst/>
          </a:prstGeom>
        </p:spPr>
        <p:txBody>
          <a:bodyPr wrap="square">
            <a:spAutoFit/>
          </a:bodyPr>
          <a:lstStyle/>
          <a:p>
            <a:r>
              <a:rPr lang="en-US" altLang="zh-CN" sz="1800" kern="0" dirty="0">
                <a:solidFill>
                  <a:schemeClr val="tx1"/>
                </a:solidFill>
              </a:rPr>
              <a:t>Note: Benchmark B adopted here is inspired by the contribution 15-19-0134-00-004z “Security vs. sequence length considerations”, Mar. 2019</a:t>
            </a:r>
            <a:endParaRPr lang="zh-CN" altLang="en-US" sz="1800" dirty="0">
              <a:solidFill>
                <a:schemeClr val="tx1"/>
              </a:solidFill>
            </a:endParaRPr>
          </a:p>
        </p:txBody>
      </p:sp>
    </p:spTree>
    <p:extLst>
      <p:ext uri="{BB962C8B-B14F-4D97-AF65-F5344CB8AC3E}">
        <p14:creationId xmlns:p14="http://schemas.microsoft.com/office/powerpoint/2010/main" val="1543691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69951" y="658713"/>
            <a:ext cx="8208912" cy="754063"/>
          </a:xfrm>
        </p:spPr>
        <p:txBody>
          <a:bodyPr/>
          <a:lstStyle/>
          <a:p>
            <a:r>
              <a:rPr lang="en-US" dirty="0"/>
              <a:t>Comparison with Benchmark A</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40566" y="1340768"/>
            <a:ext cx="7764463" cy="620985"/>
          </a:xfrm>
        </p:spPr>
        <p:txBody>
          <a:bodyPr/>
          <a:lstStyle/>
          <a:p>
            <a:pPr marL="457200" indent="-457200">
              <a:buFont typeface="Arial" panose="020B0604020202020204" pitchFamily="34" charset="0"/>
              <a:buChar char="•"/>
            </a:pPr>
            <a:r>
              <a:rPr lang="en-US" altLang="zh-CN" dirty="0"/>
              <a:t>Interference success rate</a:t>
            </a:r>
            <a:endParaRPr lang="en-US" dirty="0"/>
          </a:p>
        </p:txBody>
      </p:sp>
      <p:sp>
        <p:nvSpPr>
          <p:cNvPr id="8" name="矩形 7"/>
          <p:cNvSpPr/>
          <p:nvPr/>
        </p:nvSpPr>
        <p:spPr>
          <a:xfrm>
            <a:off x="469951" y="1916832"/>
            <a:ext cx="8507405" cy="923330"/>
          </a:xfrm>
          <a:prstGeom prst="rect">
            <a:avLst/>
          </a:prstGeom>
        </p:spPr>
        <p:txBody>
          <a:bodyPr wrap="square">
            <a:spAutoFit/>
          </a:bodyPr>
          <a:lstStyle/>
          <a:p>
            <a:r>
              <a:rPr lang="en-US" altLang="zh-CN" sz="1800" kern="0" dirty="0">
                <a:solidFill>
                  <a:schemeClr val="tx1"/>
                </a:solidFill>
              </a:rPr>
              <a:t>An interference is considered to be successful if this interference is not detected (i.e., the integrity check passes) and the measured round-trip time is advanced by 6ns or more, corresponding to a distance reduction of 1.8m.  </a:t>
            </a:r>
            <a:endParaRPr lang="zh-CN" altLang="en-US" sz="1800" dirty="0">
              <a:solidFill>
                <a:schemeClr val="tx1"/>
              </a:solidFill>
            </a:endParaRPr>
          </a:p>
        </p:txBody>
      </p:sp>
      <p:pic>
        <p:nvPicPr>
          <p:cNvPr id="12" name="图片 11">
            <a:extLst>
              <a:ext uri="{FF2B5EF4-FFF2-40B4-BE49-F238E27FC236}">
                <a16:creationId xmlns:a16="http://schemas.microsoft.com/office/drawing/2014/main" xmlns="" id="{E7BD2B80-472F-433A-8269-96CC380C870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581" t="4691" r="7677"/>
          <a:stretch/>
        </p:blipFill>
        <p:spPr bwMode="auto">
          <a:xfrm>
            <a:off x="4702136" y="3300331"/>
            <a:ext cx="3614280" cy="2924151"/>
          </a:xfrm>
          <a:prstGeom prst="rect">
            <a:avLst/>
          </a:prstGeom>
          <a:noFill/>
          <a:ln>
            <a:noFill/>
          </a:ln>
        </p:spPr>
      </p:pic>
      <p:pic>
        <p:nvPicPr>
          <p:cNvPr id="13" name="图片 12">
            <a:extLst>
              <a:ext uri="{FF2B5EF4-FFF2-40B4-BE49-F238E27FC236}">
                <a16:creationId xmlns:a16="http://schemas.microsoft.com/office/drawing/2014/main" xmlns="" id="{98FD3880-D0C4-4F8D-BED7-14EB91E9A06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507" t="5617" r="7370"/>
          <a:stretch/>
        </p:blipFill>
        <p:spPr bwMode="auto">
          <a:xfrm>
            <a:off x="683567" y="3255625"/>
            <a:ext cx="3719971" cy="2967687"/>
          </a:xfrm>
          <a:prstGeom prst="rect">
            <a:avLst/>
          </a:prstGeom>
          <a:noFill/>
          <a:ln>
            <a:noFill/>
          </a:ln>
        </p:spPr>
      </p:pic>
      <p:sp>
        <p:nvSpPr>
          <p:cNvPr id="18" name="矩形 17"/>
          <p:cNvSpPr/>
          <p:nvPr/>
        </p:nvSpPr>
        <p:spPr>
          <a:xfrm>
            <a:off x="1011476" y="6156012"/>
            <a:ext cx="3250171" cy="369332"/>
          </a:xfrm>
          <a:prstGeom prst="rect">
            <a:avLst/>
          </a:prstGeom>
        </p:spPr>
        <p:txBody>
          <a:bodyPr wrap="square">
            <a:spAutoFit/>
          </a:bodyPr>
          <a:lstStyle/>
          <a:p>
            <a:pPr algn="ctr"/>
            <a:r>
              <a:rPr lang="en-US" altLang="zh-CN" sz="1800" kern="0" dirty="0" err="1">
                <a:solidFill>
                  <a:schemeClr val="tx1"/>
                </a:solidFill>
              </a:rPr>
              <a:t>LoS</a:t>
            </a:r>
            <a:r>
              <a:rPr lang="en-US" altLang="zh-CN" sz="1800" kern="0" dirty="0">
                <a:solidFill>
                  <a:schemeClr val="tx1"/>
                </a:solidFill>
              </a:rPr>
              <a:t> Scenario</a:t>
            </a:r>
            <a:endParaRPr lang="zh-CN" altLang="en-US" sz="1800" dirty="0">
              <a:solidFill>
                <a:schemeClr val="tx1"/>
              </a:solidFill>
            </a:endParaRPr>
          </a:p>
        </p:txBody>
      </p:sp>
      <p:sp>
        <p:nvSpPr>
          <p:cNvPr id="20" name="矩形 19"/>
          <p:cNvSpPr/>
          <p:nvPr/>
        </p:nvSpPr>
        <p:spPr>
          <a:xfrm>
            <a:off x="5066245" y="6156012"/>
            <a:ext cx="3250171" cy="369332"/>
          </a:xfrm>
          <a:prstGeom prst="rect">
            <a:avLst/>
          </a:prstGeom>
        </p:spPr>
        <p:txBody>
          <a:bodyPr wrap="square">
            <a:spAutoFit/>
          </a:bodyPr>
          <a:lstStyle/>
          <a:p>
            <a:pPr algn="ctr"/>
            <a:r>
              <a:rPr lang="en-US" altLang="zh-CN" sz="1800" kern="0" dirty="0" err="1">
                <a:solidFill>
                  <a:schemeClr val="tx1"/>
                </a:solidFill>
              </a:rPr>
              <a:t>NLoS</a:t>
            </a:r>
            <a:r>
              <a:rPr lang="en-US" altLang="zh-CN" sz="1800" kern="0" dirty="0">
                <a:solidFill>
                  <a:schemeClr val="tx1"/>
                </a:solidFill>
              </a:rPr>
              <a:t> Scenario</a:t>
            </a:r>
            <a:endParaRPr lang="zh-CN" altLang="en-US" sz="1800" dirty="0">
              <a:solidFill>
                <a:schemeClr val="tx1"/>
              </a:solidFill>
            </a:endParaRPr>
          </a:p>
        </p:txBody>
      </p:sp>
      <p:sp>
        <p:nvSpPr>
          <p:cNvPr id="21" name="矩形 20"/>
          <p:cNvSpPr/>
          <p:nvPr/>
        </p:nvSpPr>
        <p:spPr>
          <a:xfrm>
            <a:off x="1129596" y="2938026"/>
            <a:ext cx="7145079" cy="584775"/>
          </a:xfrm>
          <a:prstGeom prst="rect">
            <a:avLst/>
          </a:prstGeom>
          <a:solidFill>
            <a:schemeClr val="bg1"/>
          </a:solidFill>
        </p:spPr>
        <p:txBody>
          <a:bodyPr wrap="square">
            <a:spAutoFit/>
          </a:bodyPr>
          <a:lstStyle/>
          <a:p>
            <a:r>
              <a:rPr lang="en-US" altLang="zh-CN" sz="1600" kern="0" dirty="0">
                <a:solidFill>
                  <a:srgbClr val="0000FF"/>
                </a:solidFill>
              </a:rPr>
              <a:t>The interference success rate can be reduced from </a:t>
            </a:r>
            <a:r>
              <a:rPr lang="en-US" altLang="zh-CN" sz="1600" b="1" kern="0" dirty="0">
                <a:solidFill>
                  <a:srgbClr val="FF0000"/>
                </a:solidFill>
              </a:rPr>
              <a:t>above 20% </a:t>
            </a:r>
            <a:r>
              <a:rPr lang="en-US" altLang="zh-CN" sz="1600" kern="0" dirty="0">
                <a:solidFill>
                  <a:srgbClr val="0000FF"/>
                </a:solidFill>
              </a:rPr>
              <a:t>to </a:t>
            </a:r>
            <a:r>
              <a:rPr lang="en-US" altLang="zh-CN" sz="1600" b="1" kern="0" dirty="0">
                <a:solidFill>
                  <a:srgbClr val="FF0000"/>
                </a:solidFill>
              </a:rPr>
              <a:t>less than 1%</a:t>
            </a:r>
            <a:r>
              <a:rPr lang="en-US" altLang="zh-CN" sz="1600" kern="0" dirty="0">
                <a:solidFill>
                  <a:srgbClr val="0000FF"/>
                </a:solidFill>
              </a:rPr>
              <a:t>, fully demonstrating the capability of interference detection of the proposed method. </a:t>
            </a:r>
            <a:endParaRPr lang="zh-CN" altLang="en-US" sz="1600" dirty="0">
              <a:solidFill>
                <a:srgbClr val="0000FF"/>
              </a:solidFill>
            </a:endParaRPr>
          </a:p>
        </p:txBody>
      </p:sp>
    </p:spTree>
    <p:extLst>
      <p:ext uri="{BB962C8B-B14F-4D97-AF65-F5344CB8AC3E}">
        <p14:creationId xmlns:p14="http://schemas.microsoft.com/office/powerpoint/2010/main" val="293458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a:extLst>
              <a:ext uri="{FF2B5EF4-FFF2-40B4-BE49-F238E27FC236}">
                <a16:creationId xmlns:a16="http://schemas.microsoft.com/office/drawing/2014/main" xmlns="" id="{DFF7EB87-7A7C-4179-AF0D-347A1DC1A9D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65" t="4963" r="7027"/>
          <a:stretch/>
        </p:blipFill>
        <p:spPr bwMode="auto">
          <a:xfrm>
            <a:off x="4499992" y="2866506"/>
            <a:ext cx="4077097" cy="3230035"/>
          </a:xfrm>
          <a:prstGeom prst="rect">
            <a:avLst/>
          </a:prstGeom>
          <a:noFill/>
          <a:ln>
            <a:noFill/>
          </a:ln>
        </p:spPr>
      </p:pic>
      <p:pic>
        <p:nvPicPr>
          <p:cNvPr id="16" name="图片 15">
            <a:extLst>
              <a:ext uri="{FF2B5EF4-FFF2-40B4-BE49-F238E27FC236}">
                <a16:creationId xmlns:a16="http://schemas.microsoft.com/office/drawing/2014/main" xmlns="" id="{BD850E49-E3A1-4460-966E-2277EDE8DC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215" t="3911" r="7678"/>
          <a:stretch/>
        </p:blipFill>
        <p:spPr bwMode="auto">
          <a:xfrm>
            <a:off x="467544" y="2838197"/>
            <a:ext cx="4032448" cy="3230034"/>
          </a:xfrm>
          <a:prstGeom prst="rect">
            <a:avLst/>
          </a:prstGeom>
          <a:noFill/>
          <a:ln>
            <a:noFill/>
          </a:ln>
        </p:spPr>
      </p:pic>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67544" y="761459"/>
            <a:ext cx="8208912" cy="754063"/>
          </a:xfrm>
        </p:spPr>
        <p:txBody>
          <a:bodyPr/>
          <a:lstStyle/>
          <a:p>
            <a:r>
              <a:rPr lang="en-US" altLang="zh-CN" dirty="0"/>
              <a:t>Comparison with Benchmark A</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13</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67544" y="1545106"/>
            <a:ext cx="7764463" cy="620985"/>
          </a:xfrm>
        </p:spPr>
        <p:txBody>
          <a:bodyPr/>
          <a:lstStyle/>
          <a:p>
            <a:pPr marL="457200" indent="-457200">
              <a:buFont typeface="Arial" panose="020B0604020202020204" pitchFamily="34" charset="0"/>
              <a:buChar char="•"/>
            </a:pPr>
            <a:r>
              <a:rPr lang="en-US" altLang="zh-CN" dirty="0"/>
              <a:t>False alarm rate</a:t>
            </a:r>
            <a:endParaRPr lang="en-US" dirty="0"/>
          </a:p>
        </p:txBody>
      </p:sp>
      <p:sp>
        <p:nvSpPr>
          <p:cNvPr id="8" name="矩形 7"/>
          <p:cNvSpPr/>
          <p:nvPr/>
        </p:nvSpPr>
        <p:spPr>
          <a:xfrm>
            <a:off x="467544" y="2132856"/>
            <a:ext cx="8507405" cy="646331"/>
          </a:xfrm>
          <a:prstGeom prst="rect">
            <a:avLst/>
          </a:prstGeom>
        </p:spPr>
        <p:txBody>
          <a:bodyPr wrap="square">
            <a:spAutoFit/>
          </a:bodyPr>
          <a:lstStyle/>
          <a:p>
            <a:r>
              <a:rPr lang="en-US" altLang="zh-CN" sz="1800" kern="0" dirty="0">
                <a:solidFill>
                  <a:schemeClr val="tx1"/>
                </a:solidFill>
              </a:rPr>
              <a:t>False alarm rate is defined as the probability that the initiator identifies an interference (i.e., the integrity check fails) but in fact no interference exists.  </a:t>
            </a:r>
            <a:endParaRPr lang="zh-CN" altLang="en-US" sz="1800" dirty="0">
              <a:solidFill>
                <a:schemeClr val="tx1"/>
              </a:solidFill>
            </a:endParaRPr>
          </a:p>
        </p:txBody>
      </p:sp>
      <p:sp>
        <p:nvSpPr>
          <p:cNvPr id="11" name="矩形 10"/>
          <p:cNvSpPr/>
          <p:nvPr/>
        </p:nvSpPr>
        <p:spPr>
          <a:xfrm>
            <a:off x="961467" y="6025736"/>
            <a:ext cx="3250171" cy="369332"/>
          </a:xfrm>
          <a:prstGeom prst="rect">
            <a:avLst/>
          </a:prstGeom>
        </p:spPr>
        <p:txBody>
          <a:bodyPr wrap="square">
            <a:spAutoFit/>
          </a:bodyPr>
          <a:lstStyle/>
          <a:p>
            <a:pPr algn="ctr"/>
            <a:r>
              <a:rPr lang="en-US" altLang="zh-CN" sz="1800" kern="0" dirty="0" err="1">
                <a:solidFill>
                  <a:schemeClr val="tx1"/>
                </a:solidFill>
              </a:rPr>
              <a:t>LoS</a:t>
            </a:r>
            <a:r>
              <a:rPr lang="en-US" altLang="zh-CN" sz="1800" kern="0" dirty="0">
                <a:solidFill>
                  <a:schemeClr val="tx1"/>
                </a:solidFill>
              </a:rPr>
              <a:t> Scenario</a:t>
            </a:r>
            <a:endParaRPr lang="zh-CN" altLang="en-US" sz="1800" dirty="0">
              <a:solidFill>
                <a:schemeClr val="tx1"/>
              </a:solidFill>
            </a:endParaRPr>
          </a:p>
        </p:txBody>
      </p:sp>
      <p:sp>
        <p:nvSpPr>
          <p:cNvPr id="12" name="矩形 11"/>
          <p:cNvSpPr/>
          <p:nvPr/>
        </p:nvSpPr>
        <p:spPr>
          <a:xfrm>
            <a:off x="5086716" y="6049195"/>
            <a:ext cx="3250171" cy="369332"/>
          </a:xfrm>
          <a:prstGeom prst="rect">
            <a:avLst/>
          </a:prstGeom>
        </p:spPr>
        <p:txBody>
          <a:bodyPr wrap="square">
            <a:spAutoFit/>
          </a:bodyPr>
          <a:lstStyle/>
          <a:p>
            <a:pPr algn="ctr"/>
            <a:r>
              <a:rPr lang="en-US" altLang="zh-CN" sz="1800" kern="0" dirty="0" err="1">
                <a:solidFill>
                  <a:schemeClr val="tx1"/>
                </a:solidFill>
              </a:rPr>
              <a:t>NLoS</a:t>
            </a:r>
            <a:r>
              <a:rPr lang="en-US" altLang="zh-CN" sz="1800" kern="0" dirty="0">
                <a:solidFill>
                  <a:schemeClr val="tx1"/>
                </a:solidFill>
              </a:rPr>
              <a:t> Scenario</a:t>
            </a:r>
            <a:endParaRPr lang="zh-CN" altLang="en-US" sz="1800" dirty="0">
              <a:solidFill>
                <a:schemeClr val="tx1"/>
              </a:solidFill>
            </a:endParaRPr>
          </a:p>
        </p:txBody>
      </p:sp>
      <p:sp>
        <p:nvSpPr>
          <p:cNvPr id="13" name="矩形 12"/>
          <p:cNvSpPr/>
          <p:nvPr/>
        </p:nvSpPr>
        <p:spPr>
          <a:xfrm>
            <a:off x="1079216" y="3825898"/>
            <a:ext cx="3250171" cy="1754326"/>
          </a:xfrm>
          <a:prstGeom prst="rect">
            <a:avLst/>
          </a:prstGeom>
          <a:solidFill>
            <a:schemeClr val="bg1"/>
          </a:solidFill>
        </p:spPr>
        <p:txBody>
          <a:bodyPr wrap="square">
            <a:spAutoFit/>
          </a:bodyPr>
          <a:lstStyle/>
          <a:p>
            <a:r>
              <a:rPr lang="en-US" altLang="zh-CN" sz="1800" kern="0" dirty="0">
                <a:solidFill>
                  <a:srgbClr val="0000FF"/>
                </a:solidFill>
              </a:rPr>
              <a:t>The false alarm rate is negligibly small, which demonstrates that the proposed integrity check method is not sensitive to low-resolution quantization, inter-pulse-interference, noise, etc. </a:t>
            </a:r>
            <a:endParaRPr lang="zh-CN" altLang="en-US" sz="1800" dirty="0">
              <a:solidFill>
                <a:srgbClr val="0000FF"/>
              </a:solidFill>
            </a:endParaRPr>
          </a:p>
        </p:txBody>
      </p:sp>
      <p:sp>
        <p:nvSpPr>
          <p:cNvPr id="14" name="矩形 13"/>
          <p:cNvSpPr/>
          <p:nvPr/>
        </p:nvSpPr>
        <p:spPr>
          <a:xfrm>
            <a:off x="5076056" y="4149080"/>
            <a:ext cx="3250171" cy="923330"/>
          </a:xfrm>
          <a:prstGeom prst="rect">
            <a:avLst/>
          </a:prstGeom>
          <a:solidFill>
            <a:schemeClr val="bg1"/>
          </a:solidFill>
        </p:spPr>
        <p:txBody>
          <a:bodyPr wrap="square">
            <a:spAutoFit/>
          </a:bodyPr>
          <a:lstStyle/>
          <a:p>
            <a:r>
              <a:rPr lang="en-US" altLang="zh-CN" sz="1800" kern="0" dirty="0">
                <a:solidFill>
                  <a:srgbClr val="0000FF"/>
                </a:solidFill>
              </a:rPr>
              <a:t>Similar false alarm rate performance can be observed as compared to the </a:t>
            </a:r>
            <a:r>
              <a:rPr lang="en-US" altLang="zh-CN" sz="1800" kern="0" dirty="0" err="1">
                <a:solidFill>
                  <a:srgbClr val="0000FF"/>
                </a:solidFill>
              </a:rPr>
              <a:t>LoS</a:t>
            </a:r>
            <a:r>
              <a:rPr lang="en-US" altLang="zh-CN" sz="1800" kern="0" dirty="0">
                <a:solidFill>
                  <a:srgbClr val="0000FF"/>
                </a:solidFill>
              </a:rPr>
              <a:t> scenario</a:t>
            </a:r>
            <a:endParaRPr lang="zh-CN" altLang="en-US" sz="1800" dirty="0">
              <a:solidFill>
                <a:srgbClr val="0000FF"/>
              </a:solidFill>
            </a:endParaRPr>
          </a:p>
        </p:txBody>
      </p:sp>
    </p:spTree>
    <p:extLst>
      <p:ext uri="{BB962C8B-B14F-4D97-AF65-F5344CB8AC3E}">
        <p14:creationId xmlns:p14="http://schemas.microsoft.com/office/powerpoint/2010/main" val="4183020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56967" y="692696"/>
            <a:ext cx="8226301" cy="754063"/>
          </a:xfrm>
        </p:spPr>
        <p:txBody>
          <a:bodyPr/>
          <a:lstStyle/>
          <a:p>
            <a:r>
              <a:rPr lang="en-US" altLang="zh-CN" dirty="0"/>
              <a:t>Comparison with Benchmark A</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14</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56967" y="1367855"/>
            <a:ext cx="8074707" cy="620985"/>
          </a:xfrm>
        </p:spPr>
        <p:txBody>
          <a:bodyPr/>
          <a:lstStyle/>
          <a:p>
            <a:pPr marL="457200" indent="-457200">
              <a:buFont typeface="Arial" panose="020B0604020202020204" pitchFamily="34" charset="0"/>
              <a:buChar char="•"/>
            </a:pPr>
            <a:r>
              <a:rPr lang="en-US" altLang="zh-CN" dirty="0"/>
              <a:t>Ranging accuracy</a:t>
            </a:r>
            <a:endParaRPr lang="en-US" dirty="0"/>
          </a:p>
        </p:txBody>
      </p:sp>
      <p:sp>
        <p:nvSpPr>
          <p:cNvPr id="14" name="矩形 13"/>
          <p:cNvSpPr/>
          <p:nvPr/>
        </p:nvSpPr>
        <p:spPr>
          <a:xfrm>
            <a:off x="539552" y="1990581"/>
            <a:ext cx="8306573" cy="646331"/>
          </a:xfrm>
          <a:prstGeom prst="rect">
            <a:avLst/>
          </a:prstGeom>
        </p:spPr>
        <p:txBody>
          <a:bodyPr wrap="square">
            <a:spAutoFit/>
          </a:bodyPr>
          <a:lstStyle/>
          <a:p>
            <a:r>
              <a:rPr lang="en-US" altLang="zh-CN" sz="1800" kern="0" dirty="0">
                <a:solidFill>
                  <a:schemeClr val="tx1"/>
                </a:solidFill>
              </a:rPr>
              <a:t>Ranging accuracy is characterized by the cumulative distribution function (CDF) of the absolute value of the round-trip-time measurement error.  </a:t>
            </a:r>
            <a:endParaRPr lang="zh-CN" altLang="en-US" sz="1800" dirty="0">
              <a:solidFill>
                <a:schemeClr val="tx1"/>
              </a:solidFill>
            </a:endParaRPr>
          </a:p>
        </p:txBody>
      </p:sp>
      <p:pic>
        <p:nvPicPr>
          <p:cNvPr id="15" name="图片 14">
            <a:extLst>
              <a:ext uri="{FF2B5EF4-FFF2-40B4-BE49-F238E27FC236}">
                <a16:creationId xmlns:a16="http://schemas.microsoft.com/office/drawing/2014/main" xmlns="" id="{E121E843-30DC-4A02-AE82-7BE9132FA69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16" t="4127" r="8041"/>
          <a:stretch/>
        </p:blipFill>
        <p:spPr bwMode="auto">
          <a:xfrm>
            <a:off x="5973719" y="2679282"/>
            <a:ext cx="2317104" cy="1876700"/>
          </a:xfrm>
          <a:prstGeom prst="rect">
            <a:avLst/>
          </a:prstGeom>
          <a:noFill/>
          <a:ln>
            <a:noFill/>
          </a:ln>
        </p:spPr>
      </p:pic>
      <p:pic>
        <p:nvPicPr>
          <p:cNvPr id="16" name="图片 15">
            <a:extLst>
              <a:ext uri="{FF2B5EF4-FFF2-40B4-BE49-F238E27FC236}">
                <a16:creationId xmlns:a16="http://schemas.microsoft.com/office/drawing/2014/main" xmlns="" id="{BAAC82F8-472D-4DC6-A77D-D8A0A98C46D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896" t="4127" r="7162"/>
          <a:stretch/>
        </p:blipFill>
        <p:spPr bwMode="auto">
          <a:xfrm>
            <a:off x="6035376" y="4638008"/>
            <a:ext cx="2317104" cy="1876700"/>
          </a:xfrm>
          <a:prstGeom prst="rect">
            <a:avLst/>
          </a:prstGeom>
          <a:noFill/>
          <a:ln>
            <a:noFill/>
          </a:ln>
        </p:spPr>
      </p:pic>
      <p:pic>
        <p:nvPicPr>
          <p:cNvPr id="17" name="图片 16">
            <a:extLst>
              <a:ext uri="{FF2B5EF4-FFF2-40B4-BE49-F238E27FC236}">
                <a16:creationId xmlns:a16="http://schemas.microsoft.com/office/drawing/2014/main" xmlns="" id="{00A8CD3C-18C9-4ACB-9738-4C687C7E66D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410" t="4657" r="6525"/>
          <a:stretch/>
        </p:blipFill>
        <p:spPr bwMode="auto">
          <a:xfrm>
            <a:off x="3354468" y="2696775"/>
            <a:ext cx="2359903" cy="1877133"/>
          </a:xfrm>
          <a:prstGeom prst="rect">
            <a:avLst/>
          </a:prstGeom>
          <a:noFill/>
          <a:ln>
            <a:noFill/>
          </a:ln>
        </p:spPr>
      </p:pic>
      <p:pic>
        <p:nvPicPr>
          <p:cNvPr id="18" name="图片 17">
            <a:extLst>
              <a:ext uri="{FF2B5EF4-FFF2-40B4-BE49-F238E27FC236}">
                <a16:creationId xmlns:a16="http://schemas.microsoft.com/office/drawing/2014/main" xmlns="" id="{7B51DDED-699C-4B0B-B59C-00CFA2FAB4E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096" t="5002" r="7162"/>
          <a:stretch/>
        </p:blipFill>
        <p:spPr bwMode="auto">
          <a:xfrm>
            <a:off x="3354468" y="4638008"/>
            <a:ext cx="2317105" cy="1863778"/>
          </a:xfrm>
          <a:prstGeom prst="rect">
            <a:avLst/>
          </a:prstGeom>
          <a:noFill/>
          <a:ln>
            <a:noFill/>
          </a:ln>
        </p:spPr>
      </p:pic>
      <p:pic>
        <p:nvPicPr>
          <p:cNvPr id="19" name="图片 18">
            <a:extLst>
              <a:ext uri="{FF2B5EF4-FFF2-40B4-BE49-F238E27FC236}">
                <a16:creationId xmlns:a16="http://schemas.microsoft.com/office/drawing/2014/main" xmlns="" id="{620A024A-F368-4F8A-B0ED-072D8FAF1A94}"/>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940" t="4226" r="8118"/>
          <a:stretch/>
        </p:blipFill>
        <p:spPr bwMode="auto">
          <a:xfrm>
            <a:off x="558019" y="2673360"/>
            <a:ext cx="2317104" cy="1874761"/>
          </a:xfrm>
          <a:prstGeom prst="rect">
            <a:avLst/>
          </a:prstGeom>
          <a:noFill/>
          <a:ln>
            <a:noFill/>
          </a:ln>
        </p:spPr>
      </p:pic>
      <p:pic>
        <p:nvPicPr>
          <p:cNvPr id="20" name="图片 19">
            <a:extLst>
              <a:ext uri="{FF2B5EF4-FFF2-40B4-BE49-F238E27FC236}">
                <a16:creationId xmlns:a16="http://schemas.microsoft.com/office/drawing/2014/main" xmlns="" id="{B50B58EB-2740-4586-80E4-9F0F3BF2F97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998" t="5469" r="7059"/>
          <a:stretch/>
        </p:blipFill>
        <p:spPr bwMode="auto">
          <a:xfrm>
            <a:off x="558019" y="4573908"/>
            <a:ext cx="2341755" cy="1870122"/>
          </a:xfrm>
          <a:prstGeom prst="rect">
            <a:avLst/>
          </a:prstGeom>
          <a:noFill/>
          <a:ln>
            <a:noFill/>
          </a:ln>
        </p:spPr>
      </p:pic>
      <p:sp>
        <p:nvSpPr>
          <p:cNvPr id="21" name="矩形 20">
            <a:extLst>
              <a:ext uri="{FF2B5EF4-FFF2-40B4-BE49-F238E27FC236}">
                <a16:creationId xmlns:a16="http://schemas.microsoft.com/office/drawing/2014/main" xmlns="" id="{BCD2E01F-2DCC-4BB9-8CCF-532FA6DE686B}"/>
              </a:ext>
            </a:extLst>
          </p:cNvPr>
          <p:cNvSpPr/>
          <p:nvPr/>
        </p:nvSpPr>
        <p:spPr>
          <a:xfrm>
            <a:off x="774130" y="3711720"/>
            <a:ext cx="1986650" cy="461665"/>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phase 1 interference</a:t>
            </a:r>
            <a:endParaRPr lang="zh-CN" altLang="en-US" dirty="0">
              <a:solidFill>
                <a:srgbClr val="0000FF"/>
              </a:solidFill>
            </a:endParaRPr>
          </a:p>
        </p:txBody>
      </p:sp>
      <p:sp>
        <p:nvSpPr>
          <p:cNvPr id="22" name="矩形 21">
            <a:extLst>
              <a:ext uri="{FF2B5EF4-FFF2-40B4-BE49-F238E27FC236}">
                <a16:creationId xmlns:a16="http://schemas.microsoft.com/office/drawing/2014/main" xmlns="" id="{C0F7D1CD-1126-4BE0-A15E-11E84F3A545D}"/>
              </a:ext>
            </a:extLst>
          </p:cNvPr>
          <p:cNvSpPr/>
          <p:nvPr/>
        </p:nvSpPr>
        <p:spPr>
          <a:xfrm>
            <a:off x="3546449" y="3711720"/>
            <a:ext cx="2047335" cy="461665"/>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phase 2 interference</a:t>
            </a:r>
            <a:endParaRPr lang="zh-CN" altLang="en-US" dirty="0">
              <a:solidFill>
                <a:srgbClr val="0000FF"/>
              </a:solidFill>
            </a:endParaRPr>
          </a:p>
        </p:txBody>
      </p:sp>
      <p:sp>
        <p:nvSpPr>
          <p:cNvPr id="23" name="矩形 22">
            <a:extLst>
              <a:ext uri="{FF2B5EF4-FFF2-40B4-BE49-F238E27FC236}">
                <a16:creationId xmlns:a16="http://schemas.microsoft.com/office/drawing/2014/main" xmlns="" id="{341F2066-0D1D-4FA7-838B-F1C0A9403048}"/>
              </a:ext>
            </a:extLst>
          </p:cNvPr>
          <p:cNvSpPr/>
          <p:nvPr/>
        </p:nvSpPr>
        <p:spPr>
          <a:xfrm>
            <a:off x="6077143" y="3712937"/>
            <a:ext cx="2382919" cy="276999"/>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no interference</a:t>
            </a:r>
            <a:endParaRPr lang="zh-CN" altLang="en-US" dirty="0">
              <a:solidFill>
                <a:srgbClr val="0000FF"/>
              </a:solidFill>
            </a:endParaRPr>
          </a:p>
        </p:txBody>
      </p:sp>
      <p:sp>
        <p:nvSpPr>
          <p:cNvPr id="24" name="矩形 23">
            <a:extLst>
              <a:ext uri="{FF2B5EF4-FFF2-40B4-BE49-F238E27FC236}">
                <a16:creationId xmlns:a16="http://schemas.microsoft.com/office/drawing/2014/main" xmlns="" id="{FDA2ADFB-31B5-4430-9AA1-CD7E813A9AA4}"/>
              </a:ext>
            </a:extLst>
          </p:cNvPr>
          <p:cNvSpPr/>
          <p:nvPr/>
        </p:nvSpPr>
        <p:spPr>
          <a:xfrm>
            <a:off x="576686" y="5628596"/>
            <a:ext cx="2376264" cy="461665"/>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phase 1 interference</a:t>
            </a:r>
            <a:endParaRPr lang="zh-CN" altLang="en-US" dirty="0">
              <a:solidFill>
                <a:srgbClr val="0000FF"/>
              </a:solidFill>
            </a:endParaRPr>
          </a:p>
        </p:txBody>
      </p:sp>
      <p:sp>
        <p:nvSpPr>
          <p:cNvPr id="25" name="矩形 24">
            <a:extLst>
              <a:ext uri="{FF2B5EF4-FFF2-40B4-BE49-F238E27FC236}">
                <a16:creationId xmlns:a16="http://schemas.microsoft.com/office/drawing/2014/main" xmlns="" id="{D9D72D15-B1CA-4847-986B-D5F678312BBE}"/>
              </a:ext>
            </a:extLst>
          </p:cNvPr>
          <p:cNvSpPr/>
          <p:nvPr/>
        </p:nvSpPr>
        <p:spPr>
          <a:xfrm>
            <a:off x="3370242" y="5628596"/>
            <a:ext cx="2376264" cy="461665"/>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phase 2 interference</a:t>
            </a:r>
            <a:endParaRPr lang="zh-CN" altLang="en-US" dirty="0">
              <a:solidFill>
                <a:srgbClr val="0000FF"/>
              </a:solidFill>
            </a:endParaRPr>
          </a:p>
        </p:txBody>
      </p:sp>
      <p:sp>
        <p:nvSpPr>
          <p:cNvPr id="26" name="矩形 25">
            <a:extLst>
              <a:ext uri="{FF2B5EF4-FFF2-40B4-BE49-F238E27FC236}">
                <a16:creationId xmlns:a16="http://schemas.microsoft.com/office/drawing/2014/main" xmlns="" id="{D483E4AD-52D7-43E7-977A-621360F13FBB}"/>
              </a:ext>
            </a:extLst>
          </p:cNvPr>
          <p:cNvSpPr/>
          <p:nvPr/>
        </p:nvSpPr>
        <p:spPr>
          <a:xfrm>
            <a:off x="6110000" y="5720928"/>
            <a:ext cx="2376264" cy="276999"/>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no interference</a:t>
            </a:r>
            <a:endParaRPr lang="zh-CN" altLang="en-US" dirty="0">
              <a:solidFill>
                <a:srgbClr val="0000FF"/>
              </a:solidFill>
            </a:endParaRPr>
          </a:p>
        </p:txBody>
      </p:sp>
    </p:spTree>
    <p:extLst>
      <p:ext uri="{BB962C8B-B14F-4D97-AF65-F5344CB8AC3E}">
        <p14:creationId xmlns:p14="http://schemas.microsoft.com/office/powerpoint/2010/main" val="62998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a:extLst>
              <a:ext uri="{FF2B5EF4-FFF2-40B4-BE49-F238E27FC236}">
                <a16:creationId xmlns:a16="http://schemas.microsoft.com/office/drawing/2014/main" xmlns="" id="{9E0B1D71-BCC7-4B21-9028-CED5C0A45C3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581" t="4820" r="7677"/>
          <a:stretch/>
        </p:blipFill>
        <p:spPr bwMode="auto">
          <a:xfrm>
            <a:off x="4568048" y="2060947"/>
            <a:ext cx="4237729" cy="3422867"/>
          </a:xfrm>
          <a:prstGeom prst="rect">
            <a:avLst/>
          </a:prstGeom>
          <a:noFill/>
          <a:ln>
            <a:noFill/>
          </a:ln>
        </p:spPr>
      </p:pic>
      <p:pic>
        <p:nvPicPr>
          <p:cNvPr id="23" name="图片 22">
            <a:extLst>
              <a:ext uri="{FF2B5EF4-FFF2-40B4-BE49-F238E27FC236}">
                <a16:creationId xmlns:a16="http://schemas.microsoft.com/office/drawing/2014/main" xmlns="" id="{5925F371-9F3E-41BB-B115-49930D820D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246" t="6015" r="7301"/>
          <a:stretch/>
        </p:blipFill>
        <p:spPr bwMode="auto">
          <a:xfrm>
            <a:off x="353179" y="2111984"/>
            <a:ext cx="4237729" cy="3390900"/>
          </a:xfrm>
          <a:prstGeom prst="rect">
            <a:avLst/>
          </a:prstGeom>
          <a:noFill/>
          <a:ln>
            <a:noFill/>
          </a:ln>
        </p:spPr>
      </p:pic>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69951" y="761996"/>
            <a:ext cx="8208912" cy="754063"/>
          </a:xfrm>
        </p:spPr>
        <p:txBody>
          <a:bodyPr/>
          <a:lstStyle/>
          <a:p>
            <a:r>
              <a:rPr lang="en-US" dirty="0"/>
              <a:t>Comparison with Benchmark B</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15</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40565" y="1478128"/>
            <a:ext cx="7764463" cy="620985"/>
          </a:xfrm>
        </p:spPr>
        <p:txBody>
          <a:bodyPr/>
          <a:lstStyle/>
          <a:p>
            <a:pPr marL="457200" indent="-457200">
              <a:buFont typeface="Arial" panose="020B0604020202020204" pitchFamily="34" charset="0"/>
              <a:buChar char="•"/>
            </a:pPr>
            <a:r>
              <a:rPr lang="en-US" altLang="zh-CN" dirty="0"/>
              <a:t>Interference success rate</a:t>
            </a:r>
            <a:endParaRPr lang="en-US" sz="1800" dirty="0"/>
          </a:p>
        </p:txBody>
      </p:sp>
      <p:sp>
        <p:nvSpPr>
          <p:cNvPr id="16" name="矩形 15"/>
          <p:cNvSpPr/>
          <p:nvPr/>
        </p:nvSpPr>
        <p:spPr>
          <a:xfrm>
            <a:off x="961467" y="5447984"/>
            <a:ext cx="3250171" cy="369332"/>
          </a:xfrm>
          <a:prstGeom prst="rect">
            <a:avLst/>
          </a:prstGeom>
        </p:spPr>
        <p:txBody>
          <a:bodyPr wrap="square">
            <a:spAutoFit/>
          </a:bodyPr>
          <a:lstStyle/>
          <a:p>
            <a:pPr algn="ctr"/>
            <a:r>
              <a:rPr lang="en-US" altLang="zh-CN" sz="1800" kern="0" dirty="0" err="1">
                <a:solidFill>
                  <a:schemeClr val="tx1"/>
                </a:solidFill>
              </a:rPr>
              <a:t>LoS</a:t>
            </a:r>
            <a:r>
              <a:rPr lang="en-US" altLang="zh-CN" sz="1800" kern="0" dirty="0">
                <a:solidFill>
                  <a:schemeClr val="tx1"/>
                </a:solidFill>
              </a:rPr>
              <a:t> Scenario</a:t>
            </a:r>
            <a:endParaRPr lang="zh-CN" altLang="en-US" sz="1800" dirty="0">
              <a:solidFill>
                <a:schemeClr val="tx1"/>
              </a:solidFill>
            </a:endParaRPr>
          </a:p>
        </p:txBody>
      </p:sp>
      <p:sp>
        <p:nvSpPr>
          <p:cNvPr id="17" name="矩形 16"/>
          <p:cNvSpPr/>
          <p:nvPr/>
        </p:nvSpPr>
        <p:spPr>
          <a:xfrm>
            <a:off x="5205825" y="5458561"/>
            <a:ext cx="3250171" cy="369332"/>
          </a:xfrm>
          <a:prstGeom prst="rect">
            <a:avLst/>
          </a:prstGeom>
        </p:spPr>
        <p:txBody>
          <a:bodyPr wrap="square">
            <a:spAutoFit/>
          </a:bodyPr>
          <a:lstStyle/>
          <a:p>
            <a:pPr algn="ctr"/>
            <a:r>
              <a:rPr lang="en-US" altLang="zh-CN" sz="1800" kern="0" dirty="0" err="1">
                <a:solidFill>
                  <a:schemeClr val="tx1"/>
                </a:solidFill>
              </a:rPr>
              <a:t>NLoS</a:t>
            </a:r>
            <a:r>
              <a:rPr lang="en-US" altLang="zh-CN" sz="1800" kern="0" dirty="0">
                <a:solidFill>
                  <a:schemeClr val="tx1"/>
                </a:solidFill>
              </a:rPr>
              <a:t> Scenario</a:t>
            </a:r>
            <a:endParaRPr lang="zh-CN" altLang="en-US" sz="1800" dirty="0">
              <a:solidFill>
                <a:schemeClr val="tx1"/>
              </a:solidFill>
            </a:endParaRPr>
          </a:p>
        </p:txBody>
      </p:sp>
      <p:sp>
        <p:nvSpPr>
          <p:cNvPr id="18" name="矩形 17"/>
          <p:cNvSpPr/>
          <p:nvPr/>
        </p:nvSpPr>
        <p:spPr>
          <a:xfrm>
            <a:off x="547561" y="5814898"/>
            <a:ext cx="8208911" cy="646331"/>
          </a:xfrm>
          <a:prstGeom prst="rect">
            <a:avLst/>
          </a:prstGeom>
        </p:spPr>
        <p:txBody>
          <a:bodyPr wrap="square">
            <a:spAutoFit/>
          </a:bodyPr>
          <a:lstStyle/>
          <a:p>
            <a:r>
              <a:rPr lang="en-US" altLang="zh-CN" sz="1800" kern="0" dirty="0">
                <a:solidFill>
                  <a:srgbClr val="0000FF"/>
                </a:solidFill>
              </a:rPr>
              <a:t>The proposed scheme is more advantageous than the receiver-only scheme in terms of interference success rate, although the performance gain is not very significant.</a:t>
            </a:r>
          </a:p>
        </p:txBody>
      </p:sp>
      <p:sp>
        <p:nvSpPr>
          <p:cNvPr id="12" name="椭圆 11"/>
          <p:cNvSpPr/>
          <p:nvPr/>
        </p:nvSpPr>
        <p:spPr bwMode="auto">
          <a:xfrm>
            <a:off x="3022379" y="4162842"/>
            <a:ext cx="216024" cy="591348"/>
          </a:xfrm>
          <a:prstGeom prst="ellipse">
            <a:avLst/>
          </a:prstGeom>
          <a:noFill/>
          <a:ln w="28575" cap="flat" cmpd="sng" algn="ctr">
            <a:solidFill>
              <a:srgbClr val="0000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椭圆 12"/>
          <p:cNvSpPr/>
          <p:nvPr/>
        </p:nvSpPr>
        <p:spPr bwMode="auto">
          <a:xfrm>
            <a:off x="7115612" y="4162842"/>
            <a:ext cx="216024" cy="591348"/>
          </a:xfrm>
          <a:prstGeom prst="ellipse">
            <a:avLst/>
          </a:prstGeom>
          <a:noFill/>
          <a:ln w="28575" cap="flat" cmpd="sng" algn="ctr">
            <a:solidFill>
              <a:srgbClr val="0000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4" name="椭圆 13"/>
          <p:cNvSpPr/>
          <p:nvPr/>
        </p:nvSpPr>
        <p:spPr bwMode="auto">
          <a:xfrm>
            <a:off x="3739673" y="4684403"/>
            <a:ext cx="216024" cy="591348"/>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椭圆 14"/>
          <p:cNvSpPr/>
          <p:nvPr/>
        </p:nvSpPr>
        <p:spPr bwMode="auto">
          <a:xfrm>
            <a:off x="6267739" y="4635353"/>
            <a:ext cx="216024" cy="591348"/>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19" name="直接箭头连接符 18"/>
          <p:cNvCxnSpPr/>
          <p:nvPr/>
        </p:nvCxnSpPr>
        <p:spPr bwMode="auto">
          <a:xfrm flipV="1">
            <a:off x="3277556" y="3916175"/>
            <a:ext cx="2213091" cy="451944"/>
          </a:xfrm>
          <a:prstGeom prst="straightConnector1">
            <a:avLst/>
          </a:prstGeom>
          <a:solidFill>
            <a:srgbClr val="00B8FF"/>
          </a:solidFill>
          <a:ln w="2857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直接箭头连接符 19"/>
          <p:cNvCxnSpPr/>
          <p:nvPr/>
        </p:nvCxnSpPr>
        <p:spPr bwMode="auto">
          <a:xfrm flipH="1" flipV="1">
            <a:off x="5573647" y="3933056"/>
            <a:ext cx="1446625" cy="384638"/>
          </a:xfrm>
          <a:prstGeom prst="straightConnector1">
            <a:avLst/>
          </a:prstGeom>
          <a:solidFill>
            <a:srgbClr val="00B8FF"/>
          </a:solidFill>
          <a:ln w="2857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1" name="矩形 20"/>
          <p:cNvSpPr/>
          <p:nvPr/>
        </p:nvSpPr>
        <p:spPr>
          <a:xfrm>
            <a:off x="5045393" y="3565927"/>
            <a:ext cx="3760383" cy="369332"/>
          </a:xfrm>
          <a:prstGeom prst="rect">
            <a:avLst/>
          </a:prstGeom>
          <a:noFill/>
        </p:spPr>
        <p:txBody>
          <a:bodyPr wrap="square">
            <a:spAutoFit/>
          </a:bodyPr>
          <a:lstStyle/>
          <a:p>
            <a:r>
              <a:rPr lang="en-US" altLang="zh-CN" sz="1800" kern="0" dirty="0" smtClean="0">
                <a:solidFill>
                  <a:srgbClr val="0000FF"/>
                </a:solidFill>
              </a:rPr>
              <a:t>Benchmark B (receiver-only method)</a:t>
            </a:r>
            <a:endParaRPr lang="zh-CN" altLang="en-US" sz="1800" dirty="0">
              <a:solidFill>
                <a:srgbClr val="0000FF"/>
              </a:solidFill>
            </a:endParaRPr>
          </a:p>
        </p:txBody>
      </p:sp>
      <p:cxnSp>
        <p:nvCxnSpPr>
          <p:cNvPr id="22" name="直接箭头连接符 21"/>
          <p:cNvCxnSpPr/>
          <p:nvPr/>
        </p:nvCxnSpPr>
        <p:spPr bwMode="auto">
          <a:xfrm flipH="1">
            <a:off x="5093100" y="4824296"/>
            <a:ext cx="1140465" cy="475052"/>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直接箭头连接符 24"/>
          <p:cNvCxnSpPr/>
          <p:nvPr/>
        </p:nvCxnSpPr>
        <p:spPr bwMode="auto">
          <a:xfrm>
            <a:off x="4031741" y="4813784"/>
            <a:ext cx="766436" cy="500645"/>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9" name="矩形 28"/>
          <p:cNvSpPr/>
          <p:nvPr/>
        </p:nvSpPr>
        <p:spPr>
          <a:xfrm>
            <a:off x="3990417" y="5292980"/>
            <a:ext cx="1787584" cy="369332"/>
          </a:xfrm>
          <a:prstGeom prst="rect">
            <a:avLst/>
          </a:prstGeom>
          <a:noFill/>
        </p:spPr>
        <p:txBody>
          <a:bodyPr wrap="square">
            <a:spAutoFit/>
          </a:bodyPr>
          <a:lstStyle/>
          <a:p>
            <a:r>
              <a:rPr lang="en-US" altLang="zh-CN" sz="1800" kern="0" dirty="0">
                <a:solidFill>
                  <a:srgbClr val="FF0000"/>
                </a:solidFill>
              </a:rPr>
              <a:t>proposed method</a:t>
            </a:r>
            <a:endParaRPr lang="zh-CN" altLang="en-US" sz="1800" dirty="0">
              <a:solidFill>
                <a:srgbClr val="FF0000"/>
              </a:solidFill>
            </a:endParaRPr>
          </a:p>
        </p:txBody>
      </p:sp>
    </p:spTree>
    <p:extLst>
      <p:ext uri="{BB962C8B-B14F-4D97-AF65-F5344CB8AC3E}">
        <p14:creationId xmlns:p14="http://schemas.microsoft.com/office/powerpoint/2010/main" val="65872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xmlns="" id="{B93D9E9A-1871-4B01-B902-2862F6650C7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752" t="4023" r="7871"/>
          <a:stretch/>
        </p:blipFill>
        <p:spPr bwMode="auto">
          <a:xfrm>
            <a:off x="4637375" y="2403609"/>
            <a:ext cx="4041835" cy="3334299"/>
          </a:xfrm>
          <a:prstGeom prst="rect">
            <a:avLst/>
          </a:prstGeom>
          <a:noFill/>
          <a:ln>
            <a:noFill/>
          </a:ln>
        </p:spPr>
      </p:pic>
      <p:pic>
        <p:nvPicPr>
          <p:cNvPr id="10" name="图片 9">
            <a:extLst>
              <a:ext uri="{FF2B5EF4-FFF2-40B4-BE49-F238E27FC236}">
                <a16:creationId xmlns:a16="http://schemas.microsoft.com/office/drawing/2014/main" xmlns="" id="{70D717CD-620D-44AE-B53F-851AD234C52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916" t="3602" r="7205"/>
          <a:stretch/>
        </p:blipFill>
        <p:spPr bwMode="auto">
          <a:xfrm>
            <a:off x="478607" y="2376520"/>
            <a:ext cx="4093393" cy="3334299"/>
          </a:xfrm>
          <a:prstGeom prst="rect">
            <a:avLst/>
          </a:prstGeom>
          <a:noFill/>
          <a:ln>
            <a:noFill/>
          </a:ln>
        </p:spPr>
      </p:pic>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69951" y="761996"/>
            <a:ext cx="8208912" cy="754063"/>
          </a:xfrm>
        </p:spPr>
        <p:txBody>
          <a:bodyPr/>
          <a:lstStyle/>
          <a:p>
            <a:r>
              <a:rPr lang="en-US" dirty="0"/>
              <a:t>Comparison with Benchmark B</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16</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40565" y="1478128"/>
            <a:ext cx="7764463" cy="620985"/>
          </a:xfrm>
        </p:spPr>
        <p:txBody>
          <a:bodyPr/>
          <a:lstStyle/>
          <a:p>
            <a:pPr marL="457200" indent="-457200">
              <a:buFont typeface="Arial" panose="020B0604020202020204" pitchFamily="34" charset="0"/>
              <a:buChar char="•"/>
            </a:pPr>
            <a:r>
              <a:rPr lang="en-US" dirty="0"/>
              <a:t>False alarm rate</a:t>
            </a:r>
          </a:p>
        </p:txBody>
      </p:sp>
      <p:sp>
        <p:nvSpPr>
          <p:cNvPr id="14" name="矩形 13"/>
          <p:cNvSpPr/>
          <p:nvPr/>
        </p:nvSpPr>
        <p:spPr>
          <a:xfrm>
            <a:off x="1043608" y="5737908"/>
            <a:ext cx="3250171" cy="369332"/>
          </a:xfrm>
          <a:prstGeom prst="rect">
            <a:avLst/>
          </a:prstGeom>
        </p:spPr>
        <p:txBody>
          <a:bodyPr wrap="square">
            <a:spAutoFit/>
          </a:bodyPr>
          <a:lstStyle/>
          <a:p>
            <a:pPr algn="ctr"/>
            <a:r>
              <a:rPr lang="en-US" altLang="zh-CN" sz="1800" kern="0" dirty="0" err="1">
                <a:solidFill>
                  <a:schemeClr val="tx1"/>
                </a:solidFill>
              </a:rPr>
              <a:t>LoS</a:t>
            </a:r>
            <a:r>
              <a:rPr lang="en-US" altLang="zh-CN" sz="1800" kern="0" dirty="0">
                <a:solidFill>
                  <a:schemeClr val="tx1"/>
                </a:solidFill>
              </a:rPr>
              <a:t> Scenario</a:t>
            </a:r>
            <a:endParaRPr lang="zh-CN" altLang="en-US" sz="1800" dirty="0">
              <a:solidFill>
                <a:schemeClr val="tx1"/>
              </a:solidFill>
            </a:endParaRPr>
          </a:p>
        </p:txBody>
      </p:sp>
      <p:sp>
        <p:nvSpPr>
          <p:cNvPr id="15" name="矩形 14"/>
          <p:cNvSpPr/>
          <p:nvPr/>
        </p:nvSpPr>
        <p:spPr>
          <a:xfrm>
            <a:off x="5279654" y="5764612"/>
            <a:ext cx="3250171" cy="369332"/>
          </a:xfrm>
          <a:prstGeom prst="rect">
            <a:avLst/>
          </a:prstGeom>
        </p:spPr>
        <p:txBody>
          <a:bodyPr wrap="square">
            <a:spAutoFit/>
          </a:bodyPr>
          <a:lstStyle/>
          <a:p>
            <a:pPr algn="ctr"/>
            <a:r>
              <a:rPr lang="en-US" altLang="zh-CN" sz="1800" kern="0" dirty="0" err="1">
                <a:solidFill>
                  <a:schemeClr val="tx1"/>
                </a:solidFill>
              </a:rPr>
              <a:t>NLoS</a:t>
            </a:r>
            <a:r>
              <a:rPr lang="en-US" altLang="zh-CN" sz="1800" kern="0" dirty="0">
                <a:solidFill>
                  <a:schemeClr val="tx1"/>
                </a:solidFill>
              </a:rPr>
              <a:t> Scenario</a:t>
            </a:r>
            <a:endParaRPr lang="zh-CN" altLang="en-US" sz="1800" dirty="0">
              <a:solidFill>
                <a:schemeClr val="tx1"/>
              </a:solidFill>
            </a:endParaRPr>
          </a:p>
        </p:txBody>
      </p:sp>
      <p:sp>
        <p:nvSpPr>
          <p:cNvPr id="9" name="矩形 8"/>
          <p:cNvSpPr/>
          <p:nvPr/>
        </p:nvSpPr>
        <p:spPr>
          <a:xfrm>
            <a:off x="2195736" y="3644126"/>
            <a:ext cx="5062797" cy="646331"/>
          </a:xfrm>
          <a:prstGeom prst="rect">
            <a:avLst/>
          </a:prstGeom>
          <a:solidFill>
            <a:schemeClr val="bg1"/>
          </a:solidFill>
        </p:spPr>
        <p:txBody>
          <a:bodyPr wrap="square">
            <a:spAutoFit/>
          </a:bodyPr>
          <a:lstStyle/>
          <a:p>
            <a:r>
              <a:rPr lang="en-US" altLang="zh-CN" sz="1800" kern="0" dirty="0">
                <a:solidFill>
                  <a:srgbClr val="0000FF"/>
                </a:solidFill>
              </a:rPr>
              <a:t>A slightly increased false alarm rate is incurred by the proposed method for the low SNR regime. </a:t>
            </a:r>
            <a:endParaRPr lang="zh-CN" altLang="en-US" sz="1800" dirty="0">
              <a:solidFill>
                <a:srgbClr val="0000FF"/>
              </a:solidFill>
            </a:endParaRPr>
          </a:p>
        </p:txBody>
      </p:sp>
    </p:spTree>
    <p:extLst>
      <p:ext uri="{BB962C8B-B14F-4D97-AF65-F5344CB8AC3E}">
        <p14:creationId xmlns:p14="http://schemas.microsoft.com/office/powerpoint/2010/main" val="2317476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a:extLst>
              <a:ext uri="{FF2B5EF4-FFF2-40B4-BE49-F238E27FC236}">
                <a16:creationId xmlns:a16="http://schemas.microsoft.com/office/drawing/2014/main" xmlns="" id="{006CB074-746E-49B6-923A-54801A67872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581" t="6371" r="7677"/>
          <a:stretch/>
        </p:blipFill>
        <p:spPr bwMode="auto">
          <a:xfrm>
            <a:off x="5954415" y="4334674"/>
            <a:ext cx="2894929" cy="2293888"/>
          </a:xfrm>
          <a:prstGeom prst="rect">
            <a:avLst/>
          </a:prstGeom>
          <a:noFill/>
          <a:ln>
            <a:noFill/>
          </a:ln>
        </p:spPr>
      </p:pic>
      <p:pic>
        <p:nvPicPr>
          <p:cNvPr id="23" name="图片 22">
            <a:extLst>
              <a:ext uri="{FF2B5EF4-FFF2-40B4-BE49-F238E27FC236}">
                <a16:creationId xmlns:a16="http://schemas.microsoft.com/office/drawing/2014/main" xmlns="" id="{22726C83-63BC-4242-8FD1-32529A8B060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581" t="6371" r="7677"/>
          <a:stretch/>
        </p:blipFill>
        <p:spPr bwMode="auto">
          <a:xfrm>
            <a:off x="5954416" y="2040786"/>
            <a:ext cx="2894929" cy="2293888"/>
          </a:xfrm>
          <a:prstGeom prst="rect">
            <a:avLst/>
          </a:prstGeom>
          <a:noFill/>
          <a:ln>
            <a:noFill/>
          </a:ln>
        </p:spPr>
      </p:pic>
      <p:pic>
        <p:nvPicPr>
          <p:cNvPr id="22" name="图片 21">
            <a:extLst>
              <a:ext uri="{FF2B5EF4-FFF2-40B4-BE49-F238E27FC236}">
                <a16:creationId xmlns:a16="http://schemas.microsoft.com/office/drawing/2014/main" xmlns="" id="{D91C088F-65F4-42E4-9E68-17D707F6F7D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81" t="6371" r="7677"/>
          <a:stretch/>
        </p:blipFill>
        <p:spPr bwMode="auto">
          <a:xfrm>
            <a:off x="3057216" y="4314270"/>
            <a:ext cx="2894929" cy="2293888"/>
          </a:xfrm>
          <a:prstGeom prst="rect">
            <a:avLst/>
          </a:prstGeom>
          <a:noFill/>
          <a:ln>
            <a:noFill/>
          </a:ln>
        </p:spPr>
      </p:pic>
      <p:pic>
        <p:nvPicPr>
          <p:cNvPr id="21" name="图片 20">
            <a:extLst>
              <a:ext uri="{FF2B5EF4-FFF2-40B4-BE49-F238E27FC236}">
                <a16:creationId xmlns:a16="http://schemas.microsoft.com/office/drawing/2014/main" xmlns="" id="{7DC2C5BB-A744-4862-96B8-1AD784DB521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581" t="6371" r="7677"/>
          <a:stretch/>
        </p:blipFill>
        <p:spPr bwMode="auto">
          <a:xfrm>
            <a:off x="3059487" y="2030173"/>
            <a:ext cx="2894929" cy="2293888"/>
          </a:xfrm>
          <a:prstGeom prst="rect">
            <a:avLst/>
          </a:prstGeom>
          <a:noFill/>
          <a:ln>
            <a:noFill/>
          </a:ln>
        </p:spPr>
      </p:pic>
      <p:pic>
        <p:nvPicPr>
          <p:cNvPr id="20" name="图片 19">
            <a:extLst>
              <a:ext uri="{FF2B5EF4-FFF2-40B4-BE49-F238E27FC236}">
                <a16:creationId xmlns:a16="http://schemas.microsoft.com/office/drawing/2014/main" xmlns="" id="{71F60DF5-E194-4110-B7EE-305F7905669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581" t="6371" r="7677"/>
          <a:stretch/>
        </p:blipFill>
        <p:spPr bwMode="auto">
          <a:xfrm>
            <a:off x="178347" y="4311689"/>
            <a:ext cx="2894929" cy="2293888"/>
          </a:xfrm>
          <a:prstGeom prst="rect">
            <a:avLst/>
          </a:prstGeom>
          <a:noFill/>
          <a:ln>
            <a:noFill/>
          </a:ln>
        </p:spPr>
      </p:pic>
      <p:pic>
        <p:nvPicPr>
          <p:cNvPr id="19" name="图片 18">
            <a:extLst>
              <a:ext uri="{FF2B5EF4-FFF2-40B4-BE49-F238E27FC236}">
                <a16:creationId xmlns:a16="http://schemas.microsoft.com/office/drawing/2014/main" xmlns="" id="{AE52C70E-1E65-4C63-AA3A-B78A5B99C2C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581" t="6371" r="7677"/>
          <a:stretch/>
        </p:blipFill>
        <p:spPr bwMode="auto">
          <a:xfrm>
            <a:off x="180618" y="2023772"/>
            <a:ext cx="2890388" cy="2290290"/>
          </a:xfrm>
          <a:prstGeom prst="rect">
            <a:avLst/>
          </a:prstGeom>
          <a:noFill/>
          <a:ln>
            <a:noFill/>
          </a:ln>
        </p:spPr>
      </p:pic>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469951" y="761996"/>
            <a:ext cx="8208912" cy="754063"/>
          </a:xfrm>
        </p:spPr>
        <p:txBody>
          <a:bodyPr/>
          <a:lstStyle/>
          <a:p>
            <a:r>
              <a:rPr lang="en-US" dirty="0"/>
              <a:t>Comparison with Benchmark B</a:t>
            </a:r>
            <a:endParaRPr lang="en-US" sz="28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17</a:t>
            </a:fld>
            <a:endParaRPr lang="en-US" altLang="en-US" dirty="0"/>
          </a:p>
        </p:txBody>
      </p:sp>
      <p:sp>
        <p:nvSpPr>
          <p:cNvPr id="6"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329406" y="1442786"/>
            <a:ext cx="7764463" cy="620985"/>
          </a:xfrm>
        </p:spPr>
        <p:txBody>
          <a:bodyPr/>
          <a:lstStyle/>
          <a:p>
            <a:pPr marL="457200" indent="-457200">
              <a:buFont typeface="Arial" panose="020B0604020202020204" pitchFamily="34" charset="0"/>
              <a:buChar char="•"/>
            </a:pPr>
            <a:r>
              <a:rPr lang="en-US" dirty="0"/>
              <a:t>Ranging accuracy</a:t>
            </a:r>
          </a:p>
        </p:txBody>
      </p:sp>
      <p:sp>
        <p:nvSpPr>
          <p:cNvPr id="35" name="矩形 34"/>
          <p:cNvSpPr/>
          <p:nvPr/>
        </p:nvSpPr>
        <p:spPr>
          <a:xfrm>
            <a:off x="496486" y="3642649"/>
            <a:ext cx="2376264" cy="276999"/>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phase 1 interference</a:t>
            </a:r>
            <a:endParaRPr lang="zh-CN" altLang="en-US" dirty="0">
              <a:solidFill>
                <a:srgbClr val="0000FF"/>
              </a:solidFill>
            </a:endParaRPr>
          </a:p>
        </p:txBody>
      </p:sp>
      <p:sp>
        <p:nvSpPr>
          <p:cNvPr id="36" name="矩形 35"/>
          <p:cNvSpPr/>
          <p:nvPr/>
        </p:nvSpPr>
        <p:spPr>
          <a:xfrm>
            <a:off x="3377859" y="3642649"/>
            <a:ext cx="2376264" cy="276999"/>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phase 2 interference</a:t>
            </a:r>
            <a:endParaRPr lang="zh-CN" altLang="en-US" dirty="0">
              <a:solidFill>
                <a:srgbClr val="0000FF"/>
              </a:solidFill>
            </a:endParaRPr>
          </a:p>
        </p:txBody>
      </p:sp>
      <p:sp>
        <p:nvSpPr>
          <p:cNvPr id="37" name="矩形 36"/>
          <p:cNvSpPr/>
          <p:nvPr/>
        </p:nvSpPr>
        <p:spPr>
          <a:xfrm>
            <a:off x="6424097" y="3631034"/>
            <a:ext cx="2376264" cy="276999"/>
          </a:xfrm>
          <a:prstGeom prst="rect">
            <a:avLst/>
          </a:prstGeom>
        </p:spPr>
        <p:txBody>
          <a:bodyPr wrap="square">
            <a:spAutoFit/>
          </a:bodyPr>
          <a:lstStyle/>
          <a:p>
            <a:pPr algn="ctr"/>
            <a:r>
              <a:rPr lang="en-US" altLang="zh-CN" kern="0" dirty="0" err="1">
                <a:solidFill>
                  <a:srgbClr val="0000FF"/>
                </a:solidFill>
              </a:rPr>
              <a:t>LoS</a:t>
            </a:r>
            <a:r>
              <a:rPr lang="en-US" altLang="zh-CN" kern="0" dirty="0">
                <a:solidFill>
                  <a:srgbClr val="0000FF"/>
                </a:solidFill>
              </a:rPr>
              <a:t> Scenario, no interference</a:t>
            </a:r>
            <a:endParaRPr lang="zh-CN" altLang="en-US" dirty="0">
              <a:solidFill>
                <a:srgbClr val="0000FF"/>
              </a:solidFill>
            </a:endParaRPr>
          </a:p>
        </p:txBody>
      </p:sp>
      <p:sp>
        <p:nvSpPr>
          <p:cNvPr id="38" name="矩形 37"/>
          <p:cNvSpPr/>
          <p:nvPr/>
        </p:nvSpPr>
        <p:spPr>
          <a:xfrm>
            <a:off x="496486" y="5586865"/>
            <a:ext cx="2376264" cy="461665"/>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phase 1 interference</a:t>
            </a:r>
            <a:endParaRPr lang="zh-CN" altLang="en-US" dirty="0">
              <a:solidFill>
                <a:srgbClr val="0000FF"/>
              </a:solidFill>
            </a:endParaRPr>
          </a:p>
        </p:txBody>
      </p:sp>
      <p:sp>
        <p:nvSpPr>
          <p:cNvPr id="39" name="矩形 38"/>
          <p:cNvSpPr/>
          <p:nvPr/>
        </p:nvSpPr>
        <p:spPr>
          <a:xfrm>
            <a:off x="3377859" y="5629256"/>
            <a:ext cx="2376264" cy="461665"/>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phase 2 interference</a:t>
            </a:r>
            <a:endParaRPr lang="zh-CN" altLang="en-US" dirty="0">
              <a:solidFill>
                <a:srgbClr val="0000FF"/>
              </a:solidFill>
            </a:endParaRPr>
          </a:p>
        </p:txBody>
      </p:sp>
      <p:sp>
        <p:nvSpPr>
          <p:cNvPr id="40" name="矩形 39"/>
          <p:cNvSpPr/>
          <p:nvPr/>
        </p:nvSpPr>
        <p:spPr>
          <a:xfrm>
            <a:off x="6461521" y="5696337"/>
            <a:ext cx="2376264" cy="276999"/>
          </a:xfrm>
          <a:prstGeom prst="rect">
            <a:avLst/>
          </a:prstGeom>
        </p:spPr>
        <p:txBody>
          <a:bodyPr wrap="square">
            <a:spAutoFit/>
          </a:bodyPr>
          <a:lstStyle/>
          <a:p>
            <a:pPr algn="ctr"/>
            <a:r>
              <a:rPr lang="en-US" altLang="zh-CN" kern="0" dirty="0" err="1">
                <a:solidFill>
                  <a:srgbClr val="0000FF"/>
                </a:solidFill>
              </a:rPr>
              <a:t>NLoS</a:t>
            </a:r>
            <a:r>
              <a:rPr lang="en-US" altLang="zh-CN" kern="0" dirty="0">
                <a:solidFill>
                  <a:srgbClr val="0000FF"/>
                </a:solidFill>
              </a:rPr>
              <a:t> Scenario, no interference</a:t>
            </a:r>
            <a:endParaRPr lang="zh-CN" altLang="en-US" dirty="0">
              <a:solidFill>
                <a:srgbClr val="0000FF"/>
              </a:solidFill>
            </a:endParaRPr>
          </a:p>
        </p:txBody>
      </p:sp>
    </p:spTree>
    <p:extLst>
      <p:ext uri="{BB962C8B-B14F-4D97-AF65-F5344CB8AC3E}">
        <p14:creationId xmlns:p14="http://schemas.microsoft.com/office/powerpoint/2010/main" val="1617740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0405CF-B39E-4798-A8D6-50B07B3BCC77}"/>
              </a:ext>
            </a:extLst>
          </p:cNvPr>
          <p:cNvSpPr>
            <a:spLocks noGrp="1"/>
          </p:cNvSpPr>
          <p:nvPr>
            <p:ph type="title"/>
          </p:nvPr>
        </p:nvSpPr>
        <p:spPr/>
        <p:txBody>
          <a:bodyPr/>
          <a:lstStyle/>
          <a:p>
            <a:r>
              <a:rPr lang="en-US" dirty="0"/>
              <a:t>Summary of Simulation Results</a:t>
            </a:r>
          </a:p>
        </p:txBody>
      </p:sp>
      <p:sp>
        <p:nvSpPr>
          <p:cNvPr id="4" name="Slide Number Placeholder 3">
            <a:extLst>
              <a:ext uri="{FF2B5EF4-FFF2-40B4-BE49-F238E27FC236}">
                <a16:creationId xmlns:a16="http://schemas.microsoft.com/office/drawing/2014/main" xmlns="" id="{DD046899-BD09-4581-8DA5-D0BF3163A02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18</a:t>
            </a:fld>
            <a:endParaRPr lang="en-US" altLang="en-US" dirty="0"/>
          </a:p>
        </p:txBody>
      </p:sp>
      <p:sp>
        <p:nvSpPr>
          <p:cNvPr id="6" name="Content Placeholder 2">
            <a:extLst>
              <a:ext uri="{FF2B5EF4-FFF2-40B4-BE49-F238E27FC236}">
                <a16:creationId xmlns:a16="http://schemas.microsoft.com/office/drawing/2014/main" xmlns="" id="{81ECE919-6272-4101-84F8-BDC63393FA69}"/>
              </a:ext>
            </a:extLst>
          </p:cNvPr>
          <p:cNvSpPr>
            <a:spLocks noGrp="1"/>
          </p:cNvSpPr>
          <p:nvPr>
            <p:ph idx="1"/>
          </p:nvPr>
        </p:nvSpPr>
        <p:spPr>
          <a:xfrm>
            <a:off x="490598" y="1463130"/>
            <a:ext cx="8401882" cy="4868863"/>
          </a:xfrm>
        </p:spPr>
        <p:txBody>
          <a:bodyPr/>
          <a:lstStyle/>
          <a:p>
            <a:pPr marL="457200" indent="-457200">
              <a:buFont typeface="Arial" panose="020B0604020202020204" pitchFamily="34" charset="0"/>
              <a:buChar char="•"/>
            </a:pPr>
            <a:r>
              <a:rPr lang="en-US" sz="2400" dirty="0">
                <a:solidFill>
                  <a:schemeClr val="tx1"/>
                </a:solidFill>
              </a:rPr>
              <a:t>Interference detection and suppression is helpful for ranging performance improvement</a:t>
            </a:r>
          </a:p>
          <a:p>
            <a:pPr marL="457200" indent="-457200">
              <a:buFont typeface="Arial" panose="020B0604020202020204" pitchFamily="34" charset="0"/>
              <a:buChar char="•"/>
            </a:pPr>
            <a:r>
              <a:rPr lang="en-US" sz="2400" dirty="0">
                <a:solidFill>
                  <a:schemeClr val="tx1"/>
                </a:solidFill>
              </a:rPr>
              <a:t>Compared to Benchmark B</a:t>
            </a:r>
            <a:r>
              <a:rPr lang="en-US" altLang="zh-CN" sz="2400" dirty="0">
                <a:solidFill>
                  <a:schemeClr val="tx1"/>
                </a:solidFill>
              </a:rPr>
              <a:t>, </a:t>
            </a:r>
            <a:r>
              <a:rPr lang="en-US" sz="2400" dirty="0">
                <a:solidFill>
                  <a:schemeClr val="tx1"/>
                </a:solidFill>
              </a:rPr>
              <a:t>the proposed method, which follows a joint transmitter-receiver design philosophy, has a slightly enhanced ability in suppressing interference, achieves a comparable ranging accuracy, but yields a slightly increased false alarm rate</a:t>
            </a:r>
          </a:p>
          <a:p>
            <a:pPr marL="457200" indent="-457200">
              <a:buFont typeface="Arial" panose="020B0604020202020204" pitchFamily="34" charset="0"/>
              <a:buChar char="•"/>
            </a:pPr>
            <a:r>
              <a:rPr lang="en-US" sz="2400" dirty="0">
                <a:solidFill>
                  <a:schemeClr val="tx1"/>
                </a:solidFill>
              </a:rPr>
              <a:t>From the implementation perspective, the advantages of the proposed method include the following:</a:t>
            </a:r>
          </a:p>
          <a:p>
            <a:pPr marL="857250" lvl="1" indent="-457200">
              <a:buFont typeface="Arial" panose="020B0604020202020204" pitchFamily="34" charset="0"/>
              <a:buChar char="•"/>
            </a:pPr>
            <a:r>
              <a:rPr lang="en-US" sz="2000" dirty="0">
                <a:solidFill>
                  <a:schemeClr val="tx1"/>
                </a:solidFill>
              </a:rPr>
              <a:t>Low complexity: time-reversal at TX and </a:t>
            </a:r>
            <a:r>
              <a:rPr lang="en-US" sz="2000" dirty="0" err="1">
                <a:solidFill>
                  <a:schemeClr val="tx1"/>
                </a:solidFill>
              </a:rPr>
              <a:t>binaryzation</a:t>
            </a:r>
            <a:r>
              <a:rPr lang="en-US" sz="2000" dirty="0">
                <a:solidFill>
                  <a:schemeClr val="tx1"/>
                </a:solidFill>
              </a:rPr>
              <a:t>-correlation-comparison at RX, no decoding operation is needed</a:t>
            </a:r>
          </a:p>
          <a:p>
            <a:pPr marL="857250" lvl="1" indent="-457200">
              <a:buFont typeface="Arial" panose="020B0604020202020204" pitchFamily="34" charset="0"/>
              <a:buChar char="•"/>
            </a:pPr>
            <a:r>
              <a:rPr lang="en-US" sz="2000" dirty="0">
                <a:solidFill>
                  <a:schemeClr val="tx1"/>
                </a:solidFill>
              </a:rPr>
              <a:t>Integrity verification is done only once for the entire ranging round, which further reduces processing overhead</a:t>
            </a:r>
          </a:p>
        </p:txBody>
      </p:sp>
    </p:spTree>
    <p:extLst>
      <p:ext uri="{BB962C8B-B14F-4D97-AF65-F5344CB8AC3E}">
        <p14:creationId xmlns:p14="http://schemas.microsoft.com/office/powerpoint/2010/main" val="3994139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DBE67-E05A-4057-93E6-BA2F14AA2A38}"/>
              </a:ext>
            </a:extLst>
          </p:cNvPr>
          <p:cNvSpPr>
            <a:spLocks noGrp="1"/>
          </p:cNvSpPr>
          <p:nvPr>
            <p:ph type="title"/>
          </p:nvPr>
        </p:nvSpPr>
        <p:spPr>
          <a:xfrm>
            <a:off x="-1016" y="728493"/>
            <a:ext cx="9145016" cy="754063"/>
          </a:xfrm>
        </p:spPr>
        <p:txBody>
          <a:bodyPr/>
          <a:lstStyle/>
          <a:p>
            <a:r>
              <a:rPr lang="en-US" sz="2800" dirty="0"/>
              <a:t>STS+: A Processed Version of STS</a:t>
            </a:r>
          </a:p>
        </p:txBody>
      </p:sp>
      <p:sp>
        <p:nvSpPr>
          <p:cNvPr id="4" name="Slide Number Placeholder 3">
            <a:extLst>
              <a:ext uri="{FF2B5EF4-FFF2-40B4-BE49-F238E27FC236}">
                <a16:creationId xmlns:a16="http://schemas.microsoft.com/office/drawing/2014/main" xmlns=""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19</a:t>
            </a:fld>
            <a:endParaRPr lang="en-US" altLang="en-US" dirty="0"/>
          </a:p>
        </p:txBody>
      </p:sp>
      <p:pic>
        <p:nvPicPr>
          <p:cNvPr id="3" name="图片 2"/>
          <p:cNvPicPr>
            <a:picLocks noChangeAspect="1"/>
          </p:cNvPicPr>
          <p:nvPr/>
        </p:nvPicPr>
        <p:blipFill>
          <a:blip r:embed="rId2"/>
          <a:stretch>
            <a:fillRect/>
          </a:stretch>
        </p:blipFill>
        <p:spPr>
          <a:xfrm>
            <a:off x="236724" y="1525110"/>
            <a:ext cx="4524970" cy="1721221"/>
          </a:xfrm>
          <a:prstGeom prst="rect">
            <a:avLst/>
          </a:prstGeom>
        </p:spPr>
      </p:pic>
      <p:pic>
        <p:nvPicPr>
          <p:cNvPr id="59" name="图片 58"/>
          <p:cNvPicPr>
            <a:picLocks noChangeAspect="1"/>
          </p:cNvPicPr>
          <p:nvPr/>
        </p:nvPicPr>
        <p:blipFill>
          <a:blip r:embed="rId3"/>
          <a:stretch>
            <a:fillRect/>
          </a:stretch>
        </p:blipFill>
        <p:spPr>
          <a:xfrm>
            <a:off x="4983871" y="1536803"/>
            <a:ext cx="3980617" cy="1678239"/>
          </a:xfrm>
          <a:prstGeom prst="rect">
            <a:avLst/>
          </a:prstGeom>
        </p:spPr>
      </p:pic>
      <p:grpSp>
        <p:nvGrpSpPr>
          <p:cNvPr id="6" name="组合 5"/>
          <p:cNvGrpSpPr/>
          <p:nvPr/>
        </p:nvGrpSpPr>
        <p:grpSpPr>
          <a:xfrm>
            <a:off x="2879788" y="3637593"/>
            <a:ext cx="1152128" cy="483412"/>
            <a:chOff x="2904918" y="3751638"/>
            <a:chExt cx="1152128" cy="483412"/>
          </a:xfrm>
        </p:grpSpPr>
        <p:sp>
          <p:nvSpPr>
            <p:cNvPr id="61" name="矩形 60"/>
            <p:cNvSpPr/>
            <p:nvPr/>
          </p:nvSpPr>
          <p:spPr bwMode="auto">
            <a:xfrm>
              <a:off x="2904918" y="3751638"/>
              <a:ext cx="1152128" cy="461665"/>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62" name="矩形 61"/>
            <p:cNvSpPr/>
            <p:nvPr/>
          </p:nvSpPr>
          <p:spPr>
            <a:xfrm>
              <a:off x="3089689" y="3773385"/>
              <a:ext cx="782586" cy="46166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400" kern="0" dirty="0">
                  <a:solidFill>
                    <a:srgbClr val="000000"/>
                  </a:solidFill>
                  <a:latin typeface="Arial" charset="0"/>
                  <a:ea typeface="宋体" charset="-122"/>
                </a:rPr>
                <a:t>STS</a:t>
              </a:r>
              <a:endParaRPr lang="zh-CN" altLang="en-US" sz="2400" kern="0" dirty="0">
                <a:solidFill>
                  <a:srgbClr val="000000"/>
                </a:solidFill>
                <a:latin typeface="Arial" charset="0"/>
                <a:ea typeface="宋体" charset="-122"/>
              </a:endParaRPr>
            </a:p>
          </p:txBody>
        </p:sp>
      </p:grpSp>
      <p:sp>
        <p:nvSpPr>
          <p:cNvPr id="5" name="矩形 4"/>
          <p:cNvSpPr/>
          <p:nvPr/>
        </p:nvSpPr>
        <p:spPr>
          <a:xfrm>
            <a:off x="1687778" y="3272328"/>
            <a:ext cx="2035494" cy="276999"/>
          </a:xfrm>
          <a:prstGeom prst="rect">
            <a:avLst/>
          </a:prstGeom>
        </p:spPr>
        <p:txBody>
          <a:bodyPr wrap="none">
            <a:spAutoFit/>
          </a:bodyPr>
          <a:lstStyle/>
          <a:p>
            <a:r>
              <a:rPr lang="en-US" altLang="zh-CN"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Source: IEEE 802.15.4z-2020</a:t>
            </a:r>
            <a:r>
              <a:rPr lang="en-US" altLang="zh-CN" kern="100" dirty="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sp>
        <p:nvSpPr>
          <p:cNvPr id="14" name="矩形 13"/>
          <p:cNvSpPr/>
          <p:nvPr/>
        </p:nvSpPr>
        <p:spPr>
          <a:xfrm>
            <a:off x="6056748" y="3247569"/>
            <a:ext cx="2035494" cy="276999"/>
          </a:xfrm>
          <a:prstGeom prst="rect">
            <a:avLst/>
          </a:prstGeom>
        </p:spPr>
        <p:txBody>
          <a:bodyPr wrap="none">
            <a:spAutoFit/>
          </a:bodyPr>
          <a:lstStyle/>
          <a:p>
            <a:r>
              <a:rPr lang="en-US" altLang="zh-CN"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Source: IEEE 802.15.4z-2020</a:t>
            </a:r>
            <a:r>
              <a:rPr lang="en-US" altLang="zh-CN" kern="100" dirty="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sp>
        <p:nvSpPr>
          <p:cNvPr id="15" name="右箭头 14"/>
          <p:cNvSpPr/>
          <p:nvPr/>
        </p:nvSpPr>
        <p:spPr bwMode="auto">
          <a:xfrm>
            <a:off x="4180784" y="3674957"/>
            <a:ext cx="913312"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nvGrpSpPr>
          <p:cNvPr id="17" name="组合 16"/>
          <p:cNvGrpSpPr/>
          <p:nvPr/>
        </p:nvGrpSpPr>
        <p:grpSpPr>
          <a:xfrm>
            <a:off x="5189098" y="3650440"/>
            <a:ext cx="1152128" cy="483412"/>
            <a:chOff x="2904918" y="3751638"/>
            <a:chExt cx="1152128" cy="483412"/>
          </a:xfrm>
        </p:grpSpPr>
        <p:sp>
          <p:nvSpPr>
            <p:cNvPr id="18" name="矩形 17"/>
            <p:cNvSpPr/>
            <p:nvPr/>
          </p:nvSpPr>
          <p:spPr bwMode="auto">
            <a:xfrm>
              <a:off x="2904918" y="3751638"/>
              <a:ext cx="1152128" cy="461665"/>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9" name="矩形 18"/>
            <p:cNvSpPr/>
            <p:nvPr/>
          </p:nvSpPr>
          <p:spPr>
            <a:xfrm>
              <a:off x="2999921" y="3773385"/>
              <a:ext cx="962123" cy="46166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400" kern="0" dirty="0">
                  <a:solidFill>
                    <a:srgbClr val="000000"/>
                  </a:solidFill>
                  <a:latin typeface="Arial" charset="0"/>
                  <a:ea typeface="宋体" charset="-122"/>
                </a:rPr>
                <a:t>STS+</a:t>
              </a:r>
              <a:endParaRPr lang="zh-CN" altLang="en-US" sz="2400" kern="0" dirty="0">
                <a:solidFill>
                  <a:srgbClr val="000000"/>
                </a:solidFill>
                <a:latin typeface="Arial" charset="0"/>
                <a:ea typeface="宋体" charset="-122"/>
              </a:endParaRPr>
            </a:p>
          </p:txBody>
        </p:sp>
      </p:grpSp>
      <p:sp>
        <p:nvSpPr>
          <p:cNvPr id="20"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254137" y="4213193"/>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STS+ is generated using the proposed approach</a:t>
            </a:r>
          </a:p>
        </p:txBody>
      </p:sp>
      <p:sp>
        <p:nvSpPr>
          <p:cNvPr id="24"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254137" y="5580446"/>
            <a:ext cx="7915002"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New STS packet configurations should be provided in addition to the existing ones in 15.4z standard</a:t>
            </a:r>
          </a:p>
        </p:txBody>
      </p:sp>
      <mc:AlternateContent xmlns:mc="http://schemas.openxmlformats.org/markup-compatibility/2006" xmlns:a14="http://schemas.microsoft.com/office/drawing/2010/main">
        <mc:Choice Requires="a14">
          <p:sp>
            <p:nvSpPr>
              <p:cNvPr id="25" name="矩形 24"/>
              <p:cNvSpPr/>
              <p:nvPr/>
            </p:nvSpPr>
            <p:spPr>
              <a:xfrm>
                <a:off x="1418459" y="4756689"/>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25" name="矩形 24"/>
              <p:cNvSpPr>
                <a:spLocks noRot="1" noChangeAspect="1" noMove="1" noResize="1" noEditPoints="1" noAdjustHandles="1" noChangeArrowheads="1" noChangeShapeType="1" noTextEdit="1"/>
              </p:cNvSpPr>
              <p:nvPr/>
            </p:nvSpPr>
            <p:spPr>
              <a:xfrm>
                <a:off x="1418459" y="4756689"/>
                <a:ext cx="4651530" cy="369332"/>
              </a:xfrm>
              <a:prstGeom prst="rect">
                <a:avLst/>
              </a:prstGeom>
              <a:blipFill rotWithShape="0">
                <a:blip r:embed="rId4"/>
                <a:stretch>
                  <a:fillRect b="-16393"/>
                </a:stretch>
              </a:blipFill>
            </p:spPr>
            <p:txBody>
              <a:bodyPr/>
              <a:lstStyle/>
              <a:p>
                <a:r>
                  <a:rPr lang="zh-CN" altLang="en-US">
                    <a:noFill/>
                  </a:rPr>
                  <a:t> </a:t>
                </a:r>
              </a:p>
            </p:txBody>
          </p:sp>
        </mc:Fallback>
      </mc:AlternateContent>
      <p:sp>
        <p:nvSpPr>
          <p:cNvPr id="21" name="矩形 20"/>
          <p:cNvSpPr/>
          <p:nvPr/>
        </p:nvSpPr>
        <p:spPr>
          <a:xfrm>
            <a:off x="311351" y="5273457"/>
            <a:ext cx="8111516" cy="276999"/>
          </a:xfrm>
          <a:prstGeom prst="rect">
            <a:avLst/>
          </a:prstGeom>
        </p:spPr>
        <p:txBody>
          <a:bodyPr wrap="none">
            <a:spAutoFit/>
          </a:bodyPr>
          <a:lstStyle/>
          <a:p>
            <a:r>
              <a:rPr lang="en-US" altLang="zh-CN" b="1" dirty="0">
                <a:solidFill>
                  <a:srgbClr val="FF0000"/>
                </a:solidFill>
                <a:latin typeface="+mn-lt"/>
              </a:rPr>
              <a:t>Note:</a:t>
            </a:r>
            <a:r>
              <a:rPr lang="en-US" altLang="zh-CN" dirty="0">
                <a:solidFill>
                  <a:srgbClr val="0000FF"/>
                </a:solidFill>
                <a:latin typeface="+mn-lt"/>
              </a:rPr>
              <a:t>  STS+ is not a new ranging sequence, it is simply the processed version of the received STS at the responder </a:t>
            </a:r>
            <a:endParaRPr lang="zh-CN" altLang="en-US" dirty="0">
              <a:solidFill>
                <a:srgbClr val="0000FF"/>
              </a:solidFill>
              <a:latin typeface="+mn-lt"/>
            </a:endParaRPr>
          </a:p>
        </p:txBody>
      </p:sp>
      <mc:AlternateContent xmlns:mc="http://schemas.openxmlformats.org/markup-compatibility/2006" xmlns:a14="http://schemas.microsoft.com/office/drawing/2010/main">
        <mc:Choice Requires="a14">
          <p:sp>
            <p:nvSpPr>
              <p:cNvPr id="8" name="矩形 7"/>
              <p:cNvSpPr/>
              <p:nvPr/>
            </p:nvSpPr>
            <p:spPr>
              <a:xfrm>
                <a:off x="323528" y="4779615"/>
                <a:ext cx="677521"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zh-CN" sz="1600" i="1">
                              <a:solidFill>
                                <a:srgbClr val="000000"/>
                              </a:solidFill>
                              <a:latin typeface="Cambria Math" panose="02040503050406030204" pitchFamily="18" charset="0"/>
                              <a:ea typeface="Cambria Math" panose="02040503050406030204" pitchFamily="18" charset="0"/>
                            </a:rPr>
                          </m:ctrlPr>
                        </m:sSubPr>
                        <m:e>
                          <m:r>
                            <a:rPr lang="en-US" altLang="zh-CN" sz="1600" i="1" kern="100">
                              <a:solidFill>
                                <a:srgbClr val="000000"/>
                              </a:solidFill>
                              <a:latin typeface="Cambria Math" panose="02040503050406030204" pitchFamily="18" charset="0"/>
                              <a:ea typeface="宋体" panose="02010600030101010101" pitchFamily="2" charset="-122"/>
                              <a:cs typeface="Times New Roman" panose="02020603050405020304" pitchFamily="18" charset="0"/>
                            </a:rPr>
                            <m:t>𝑦</m:t>
                          </m:r>
                        </m:e>
                        <m:sub>
                          <m:r>
                            <a:rPr lang="en-US" altLang="zh-CN" sz="1600" i="1" kern="100">
                              <a:solidFill>
                                <a:srgbClr val="000000"/>
                              </a:solidFill>
                              <a:latin typeface="Cambria Math" panose="02040503050406030204" pitchFamily="18" charset="0"/>
                              <a:ea typeface="宋体" panose="02010600030101010101" pitchFamily="2" charset="-122"/>
                              <a:cs typeface="Times New Roman" panose="02020603050405020304" pitchFamily="18" charset="0"/>
                            </a:rPr>
                            <m:t>2</m:t>
                          </m:r>
                        </m:sub>
                      </m:sSub>
                      <m:d>
                        <m:dPr>
                          <m:begChr m:val="["/>
                          <m:endChr m:val="]"/>
                          <m:ctrlPr>
                            <a:rPr lang="en-US" altLang="zh-CN" sz="1600" i="1" kern="100">
                              <a:solidFill>
                                <a:srgbClr val="000000"/>
                              </a:solidFill>
                              <a:latin typeface="Cambria Math" panose="02040503050406030204" pitchFamily="18" charset="0"/>
                              <a:ea typeface="宋体" panose="02010600030101010101" pitchFamily="2" charset="-122"/>
                              <a:cs typeface="Times New Roman" panose="02020603050405020304" pitchFamily="18" charset="0"/>
                            </a:rPr>
                          </m:ctrlPr>
                        </m:dPr>
                        <m:e>
                          <m:r>
                            <a:rPr lang="en-US" altLang="zh-CN" sz="1600" i="1" kern="100">
                              <a:solidFill>
                                <a:srgbClr val="000000"/>
                              </a:solidFill>
                              <a:latin typeface="Cambria Math" panose="02040503050406030204" pitchFamily="18" charset="0"/>
                              <a:ea typeface="宋体" panose="02010600030101010101" pitchFamily="2" charset="-122"/>
                              <a:cs typeface="Times New Roman" panose="02020603050405020304" pitchFamily="18" charset="0"/>
                            </a:rPr>
                            <m:t>𝑛</m:t>
                          </m:r>
                        </m:e>
                      </m:d>
                    </m:oMath>
                  </m:oMathPara>
                </a14:m>
                <a:endParaRPr lang="zh-CN" altLang="en-US" dirty="0"/>
              </a:p>
            </p:txBody>
          </p:sp>
        </mc:Choice>
        <mc:Fallback xmlns="">
          <p:sp>
            <p:nvSpPr>
              <p:cNvPr id="8" name="矩形 7"/>
              <p:cNvSpPr>
                <a:spLocks noRot="1" noChangeAspect="1" noMove="1" noResize="1" noEditPoints="1" noAdjustHandles="1" noChangeArrowheads="1" noChangeShapeType="1" noTextEdit="1"/>
              </p:cNvSpPr>
              <p:nvPr/>
            </p:nvSpPr>
            <p:spPr>
              <a:xfrm>
                <a:off x="323528" y="4779615"/>
                <a:ext cx="677521" cy="338554"/>
              </a:xfrm>
              <a:prstGeom prst="rect">
                <a:avLst/>
              </a:prstGeom>
              <a:blipFill rotWithShape="0">
                <a:blip r:embed="rId5"/>
                <a:stretch>
                  <a:fillRect b="-5357"/>
                </a:stretch>
              </a:blipFill>
            </p:spPr>
            <p:txBody>
              <a:bodyPr/>
              <a:lstStyle/>
              <a:p>
                <a:r>
                  <a:rPr lang="zh-CN" altLang="en-US">
                    <a:noFill/>
                  </a:rPr>
                  <a:t> </a:t>
                </a:r>
              </a:p>
            </p:txBody>
          </p:sp>
        </mc:Fallback>
      </mc:AlternateContent>
      <p:cxnSp>
        <p:nvCxnSpPr>
          <p:cNvPr id="22" name="直接箭头连接符 21"/>
          <p:cNvCxnSpPr/>
          <p:nvPr/>
        </p:nvCxnSpPr>
        <p:spPr bwMode="auto">
          <a:xfrm>
            <a:off x="1001049" y="4956344"/>
            <a:ext cx="528314" cy="0"/>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直接箭头连接符 25"/>
          <p:cNvCxnSpPr/>
          <p:nvPr/>
        </p:nvCxnSpPr>
        <p:spPr bwMode="auto">
          <a:xfrm>
            <a:off x="5969784" y="4956344"/>
            <a:ext cx="432048" cy="0"/>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8" name="矩形 27"/>
          <p:cNvSpPr/>
          <p:nvPr/>
        </p:nvSpPr>
        <p:spPr>
          <a:xfrm>
            <a:off x="6324770" y="4781806"/>
            <a:ext cx="1152128" cy="338554"/>
          </a:xfrm>
          <a:prstGeom prst="rect">
            <a:avLst/>
          </a:prstGeom>
          <a:noFill/>
        </p:spPr>
        <p:txBody>
          <a:bodyPr wrap="square">
            <a:spAutoFit/>
          </a:bodyPr>
          <a:lstStyle/>
          <a:p>
            <a:r>
              <a:rPr lang="en-US" altLang="zh-CN" sz="1600" kern="0" dirty="0">
                <a:solidFill>
                  <a:schemeClr val="tx1"/>
                </a:solidFill>
              </a:rPr>
              <a:t>1bit DAC</a:t>
            </a:r>
            <a:endParaRPr lang="zh-CN" altLang="en-US" sz="1600" dirty="0">
              <a:solidFill>
                <a:schemeClr val="tx1"/>
              </a:solidFill>
            </a:endParaRPr>
          </a:p>
        </p:txBody>
      </p:sp>
      <p:cxnSp>
        <p:nvCxnSpPr>
          <p:cNvPr id="29" name="直接箭头连接符 28"/>
          <p:cNvCxnSpPr/>
          <p:nvPr/>
        </p:nvCxnSpPr>
        <p:spPr bwMode="auto">
          <a:xfrm>
            <a:off x="7298576" y="4950265"/>
            <a:ext cx="432048" cy="0"/>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0" name="矩形 29"/>
          <p:cNvSpPr/>
          <p:nvPr/>
        </p:nvSpPr>
        <p:spPr>
          <a:xfrm>
            <a:off x="7663646" y="4648967"/>
            <a:ext cx="1152128" cy="584775"/>
          </a:xfrm>
          <a:prstGeom prst="rect">
            <a:avLst/>
          </a:prstGeom>
          <a:noFill/>
        </p:spPr>
        <p:txBody>
          <a:bodyPr wrap="square">
            <a:spAutoFit/>
          </a:bodyPr>
          <a:lstStyle/>
          <a:p>
            <a:pPr algn="ctr"/>
            <a:r>
              <a:rPr lang="en-US" altLang="zh-CN" sz="1600" kern="0" dirty="0">
                <a:solidFill>
                  <a:schemeClr val="tx1"/>
                </a:solidFill>
              </a:rPr>
              <a:t>Truncation (optional)</a:t>
            </a:r>
            <a:endParaRPr lang="zh-CN" altLang="en-US" sz="1600" dirty="0">
              <a:solidFill>
                <a:schemeClr val="tx1"/>
              </a:solidFill>
            </a:endParaRPr>
          </a:p>
        </p:txBody>
      </p:sp>
    </p:spTree>
    <p:extLst>
      <p:ext uri="{BB962C8B-B14F-4D97-AF65-F5344CB8AC3E}">
        <p14:creationId xmlns:p14="http://schemas.microsoft.com/office/powerpoint/2010/main" val="272886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1483381493"/>
              </p:ext>
            </p:extLst>
          </p:nvPr>
        </p:nvGraphicFramePr>
        <p:xfrm>
          <a:off x="467544" y="764704"/>
          <a:ext cx="8280920" cy="5588485"/>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r>
                        <a:rPr lang="en-US" altLang="zh-CN" sz="1200" b="0" dirty="0">
                          <a:effectLst/>
                          <a:latin typeface="Times New Roman" panose="02020603050405020304" pitchFamily="18" charset="0"/>
                          <a:cs typeface="Times New Roman" panose="02020603050405020304" pitchFamily="18" charset="0"/>
                        </a:rPr>
                        <a:t>The</a:t>
                      </a:r>
                      <a:r>
                        <a:rPr lang="en-US" altLang="zh-CN" sz="1200" b="0" baseline="0" dirty="0">
                          <a:effectLst/>
                          <a:latin typeface="Times New Roman" panose="02020603050405020304" pitchFamily="18" charset="0"/>
                          <a:cs typeface="Times New Roman" panose="02020603050405020304" pitchFamily="18" charset="0"/>
                        </a:rPr>
                        <a:t> proposed solution can be used to detect whether or not the ranging procedure is subject to external interference. If detected, the ranging results will be rejected. Thus, it provides an improvement to ranging performance.</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2709052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DBE67-E05A-4057-93E6-BA2F14AA2A38}"/>
              </a:ext>
            </a:extLst>
          </p:cNvPr>
          <p:cNvSpPr>
            <a:spLocks noGrp="1"/>
          </p:cNvSpPr>
          <p:nvPr>
            <p:ph type="title"/>
          </p:nvPr>
        </p:nvSpPr>
        <p:spPr>
          <a:xfrm>
            <a:off x="776386" y="781118"/>
            <a:ext cx="7764463" cy="644135"/>
          </a:xfrm>
        </p:spPr>
        <p:txBody>
          <a:bodyPr/>
          <a:lstStyle/>
          <a:p>
            <a:r>
              <a:rPr lang="en-US" dirty="0"/>
              <a:t>Two Formats for STS+</a:t>
            </a:r>
          </a:p>
        </p:txBody>
      </p:sp>
      <p:sp>
        <p:nvSpPr>
          <p:cNvPr id="4" name="Slide Number Placeholder 3">
            <a:extLst>
              <a:ext uri="{FF2B5EF4-FFF2-40B4-BE49-F238E27FC236}">
                <a16:creationId xmlns:a16="http://schemas.microsoft.com/office/drawing/2014/main" xmlns=""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20</a:t>
            </a:fld>
            <a:endParaRPr lang="en-US" altLang="en-US" dirty="0"/>
          </a:p>
        </p:txBody>
      </p:sp>
      <p:sp>
        <p:nvSpPr>
          <p:cNvPr id="15"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67544" y="2126577"/>
            <a:ext cx="7764463" cy="532882"/>
          </a:xfrm>
        </p:spPr>
        <p:txBody>
          <a:bodyPr/>
          <a:lstStyle/>
          <a:p>
            <a:pPr marL="457200" indent="-457200">
              <a:buFont typeface="Arial" panose="020B0604020202020204" pitchFamily="34" charset="0"/>
              <a:buChar char="•"/>
            </a:pPr>
            <a:r>
              <a:rPr lang="en-US" sz="2800" dirty="0"/>
              <a:t>Format 1: Plain Format</a:t>
            </a:r>
          </a:p>
        </p:txBody>
      </p:sp>
      <p:sp>
        <p:nvSpPr>
          <p:cNvPr id="16" name="Content Placeholder 2">
            <a:extLst>
              <a:ext uri="{FF2B5EF4-FFF2-40B4-BE49-F238E27FC236}">
                <a16:creationId xmlns:a16="http://schemas.microsoft.com/office/drawing/2014/main" xmlns="" id="{0FD62E8C-2F70-45E3-BA46-BA5664B2DE30}"/>
              </a:ext>
            </a:extLst>
          </p:cNvPr>
          <p:cNvSpPr txBox="1">
            <a:spLocks/>
          </p:cNvSpPr>
          <p:nvPr/>
        </p:nvSpPr>
        <p:spPr bwMode="auto">
          <a:xfrm>
            <a:off x="467544" y="3960143"/>
            <a:ext cx="7764463" cy="620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800" kern="0" dirty="0"/>
              <a:t>Format 2: Truncated Format</a:t>
            </a:r>
          </a:p>
        </p:txBody>
      </p:sp>
      <p:sp>
        <p:nvSpPr>
          <p:cNvPr id="6" name="矩形 5">
            <a:extLst>
              <a:ext uri="{FF2B5EF4-FFF2-40B4-BE49-F238E27FC236}">
                <a16:creationId xmlns:a16="http://schemas.microsoft.com/office/drawing/2014/main" xmlns="" id="{EFEE17FE-3AF1-44C8-A1EC-AD6AD9719245}"/>
              </a:ext>
            </a:extLst>
          </p:cNvPr>
          <p:cNvSpPr/>
          <p:nvPr/>
        </p:nvSpPr>
        <p:spPr bwMode="auto">
          <a:xfrm>
            <a:off x="2195736" y="2733967"/>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 name="矩形 6">
            <a:extLst>
              <a:ext uri="{FF2B5EF4-FFF2-40B4-BE49-F238E27FC236}">
                <a16:creationId xmlns:a16="http://schemas.microsoft.com/office/drawing/2014/main" xmlns="" id="{70507886-8458-4B30-B89B-D2209E5780BE}"/>
              </a:ext>
            </a:extLst>
          </p:cNvPr>
          <p:cNvSpPr/>
          <p:nvPr/>
        </p:nvSpPr>
        <p:spPr>
          <a:xfrm>
            <a:off x="2465891" y="2785498"/>
            <a:ext cx="88197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sp>
        <p:nvSpPr>
          <p:cNvPr id="9" name="矩形 8">
            <a:extLst>
              <a:ext uri="{FF2B5EF4-FFF2-40B4-BE49-F238E27FC236}">
                <a16:creationId xmlns:a16="http://schemas.microsoft.com/office/drawing/2014/main" xmlns="" id="{1E846B02-4F72-4B78-8B44-2D3F1E1DB8DC}"/>
              </a:ext>
            </a:extLst>
          </p:cNvPr>
          <p:cNvSpPr/>
          <p:nvPr/>
        </p:nvSpPr>
        <p:spPr bwMode="auto">
          <a:xfrm>
            <a:off x="5712616" y="2728054"/>
            <a:ext cx="1656887"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0" name="矩形 9">
            <a:extLst>
              <a:ext uri="{FF2B5EF4-FFF2-40B4-BE49-F238E27FC236}">
                <a16:creationId xmlns:a16="http://schemas.microsoft.com/office/drawing/2014/main" xmlns="" id="{50EA05E6-C41D-4B8E-B6CE-3D495388487B}"/>
              </a:ext>
            </a:extLst>
          </p:cNvPr>
          <p:cNvSpPr/>
          <p:nvPr/>
        </p:nvSpPr>
        <p:spPr>
          <a:xfrm>
            <a:off x="6102444" y="2783576"/>
            <a:ext cx="109196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cxnSp>
        <p:nvCxnSpPr>
          <p:cNvPr id="5" name="直接连接符 4">
            <a:extLst>
              <a:ext uri="{FF2B5EF4-FFF2-40B4-BE49-F238E27FC236}">
                <a16:creationId xmlns:a16="http://schemas.microsoft.com/office/drawing/2014/main" xmlns="" id="{4050AA11-4449-4D7E-875F-650F498DCF61}"/>
              </a:ext>
            </a:extLst>
          </p:cNvPr>
          <p:cNvCxnSpPr>
            <a:cxnSpLocks/>
          </p:cNvCxnSpPr>
          <p:nvPr/>
        </p:nvCxnSpPr>
        <p:spPr bwMode="auto">
          <a:xfrm>
            <a:off x="2195736" y="3360249"/>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直接箭头连接符 11">
            <a:extLst>
              <a:ext uri="{FF2B5EF4-FFF2-40B4-BE49-F238E27FC236}">
                <a16:creationId xmlns:a16="http://schemas.microsoft.com/office/drawing/2014/main" xmlns="" id="{898F3C41-0CE1-497D-B4E8-AADD3B4E78E3}"/>
              </a:ext>
            </a:extLst>
          </p:cNvPr>
          <p:cNvCxnSpPr>
            <a:cxnSpLocks/>
          </p:cNvCxnSpPr>
          <p:nvPr/>
        </p:nvCxnSpPr>
        <p:spPr bwMode="auto">
          <a:xfrm>
            <a:off x="2195736" y="3528821"/>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20" name="直接连接符 19">
            <a:extLst>
              <a:ext uri="{FF2B5EF4-FFF2-40B4-BE49-F238E27FC236}">
                <a16:creationId xmlns:a16="http://schemas.microsoft.com/office/drawing/2014/main" xmlns="" id="{29D41C63-CBA0-4EAD-9ADB-16FD18844298}"/>
              </a:ext>
            </a:extLst>
          </p:cNvPr>
          <p:cNvCxnSpPr>
            <a:cxnSpLocks/>
          </p:cNvCxnSpPr>
          <p:nvPr/>
        </p:nvCxnSpPr>
        <p:spPr bwMode="auto">
          <a:xfrm>
            <a:off x="3563888" y="3335020"/>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直接连接符 22">
            <a:extLst>
              <a:ext uri="{FF2B5EF4-FFF2-40B4-BE49-F238E27FC236}">
                <a16:creationId xmlns:a16="http://schemas.microsoft.com/office/drawing/2014/main" xmlns="" id="{3056FBE9-825E-4301-9E69-E5E18F8B8C73}"/>
              </a:ext>
            </a:extLst>
          </p:cNvPr>
          <p:cNvCxnSpPr>
            <a:cxnSpLocks/>
          </p:cNvCxnSpPr>
          <p:nvPr/>
        </p:nvCxnSpPr>
        <p:spPr bwMode="auto">
          <a:xfrm>
            <a:off x="5712616" y="3333947"/>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直接箭头连接符 23">
            <a:extLst>
              <a:ext uri="{FF2B5EF4-FFF2-40B4-BE49-F238E27FC236}">
                <a16:creationId xmlns:a16="http://schemas.microsoft.com/office/drawing/2014/main" xmlns="" id="{E92D80D0-DDB2-46A2-9877-F43857E0D8CB}"/>
              </a:ext>
            </a:extLst>
          </p:cNvPr>
          <p:cNvCxnSpPr>
            <a:cxnSpLocks/>
          </p:cNvCxnSpPr>
          <p:nvPr/>
        </p:nvCxnSpPr>
        <p:spPr bwMode="auto">
          <a:xfrm>
            <a:off x="5712616" y="3502519"/>
            <a:ext cx="1656887"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25" name="矩形 24">
                <a:extLst>
                  <a:ext uri="{FF2B5EF4-FFF2-40B4-BE49-F238E27FC236}">
                    <a16:creationId xmlns:a16="http://schemas.microsoft.com/office/drawing/2014/main" xmlns="" id="{165CF095-26E9-46A9-A641-71C9985E88CD}"/>
                  </a:ext>
                </a:extLst>
              </p:cNvPr>
              <p:cNvSpPr/>
              <p:nvPr/>
            </p:nvSpPr>
            <p:spPr>
              <a:xfrm>
                <a:off x="5584515" y="3508937"/>
                <a:ext cx="213359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i="1" smtClean="0">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𝐿</m:t>
                      </m:r>
                      <m:d>
                        <m:dPr>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𝐶𝐼𝑅</m:t>
                          </m:r>
                        </m:e>
                      </m:d>
                      <m:r>
                        <a:rPr lang="en-US" altLang="zh-CN" sz="1600" b="0" i="1" smtClean="0">
                          <a:solidFill>
                            <a:schemeClr val="tx1"/>
                          </a:solidFill>
                          <a:latin typeface="Cambria Math" panose="02040503050406030204" pitchFamily="18" charset="0"/>
                        </a:rPr>
                        <m:t>−1</m:t>
                      </m:r>
                    </m:oMath>
                  </m:oMathPara>
                </a14:m>
                <a:endParaRPr lang="zh-CN" altLang="en-US" sz="1800" dirty="0"/>
              </a:p>
            </p:txBody>
          </p:sp>
        </mc:Choice>
        <mc:Fallback xmlns="">
          <p:sp>
            <p:nvSpPr>
              <p:cNvPr id="25" name="矩形 24">
                <a:extLst>
                  <a:ext uri="{FF2B5EF4-FFF2-40B4-BE49-F238E27FC236}">
                    <a16:creationId xmlns:a16="http://schemas.microsoft.com/office/drawing/2014/main" xmlns="" xmlns:a14="http://schemas.microsoft.com/office/drawing/2010/main" id="{165CF095-26E9-46A9-A641-71C9985E88CD}"/>
                  </a:ext>
                </a:extLst>
              </p:cNvPr>
              <p:cNvSpPr>
                <a:spLocks noRot="1" noChangeAspect="1" noMove="1" noResize="1" noEditPoints="1" noAdjustHandles="1" noChangeArrowheads="1" noChangeShapeType="1" noTextEdit="1"/>
              </p:cNvSpPr>
              <p:nvPr/>
            </p:nvSpPr>
            <p:spPr>
              <a:xfrm>
                <a:off x="5584515" y="3508937"/>
                <a:ext cx="2133597" cy="338554"/>
              </a:xfrm>
              <a:prstGeom prst="rect">
                <a:avLst/>
              </a:prstGeom>
              <a:blipFill rotWithShape="0">
                <a:blip r:embed="rId3"/>
                <a:stretch>
                  <a:fillRect/>
                </a:stretch>
              </a:blipFill>
            </p:spPr>
            <p:txBody>
              <a:bodyPr/>
              <a:lstStyle/>
              <a:p>
                <a:r>
                  <a:rPr lang="zh-CN" altLang="en-US">
                    <a:noFill/>
                  </a:rPr>
                  <a:t> </a:t>
                </a:r>
              </a:p>
            </p:txBody>
          </p:sp>
        </mc:Fallback>
      </mc:AlternateContent>
      <p:cxnSp>
        <p:nvCxnSpPr>
          <p:cNvPr id="26" name="直接连接符 25">
            <a:extLst>
              <a:ext uri="{FF2B5EF4-FFF2-40B4-BE49-F238E27FC236}">
                <a16:creationId xmlns:a16="http://schemas.microsoft.com/office/drawing/2014/main" xmlns="" id="{5A4EBE3B-9E11-4585-9017-F93AA7273415}"/>
              </a:ext>
            </a:extLst>
          </p:cNvPr>
          <p:cNvCxnSpPr>
            <a:cxnSpLocks/>
          </p:cNvCxnSpPr>
          <p:nvPr/>
        </p:nvCxnSpPr>
        <p:spPr bwMode="auto">
          <a:xfrm>
            <a:off x="7369503" y="3308718"/>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7" name="矩形 46">
            <a:extLst>
              <a:ext uri="{FF2B5EF4-FFF2-40B4-BE49-F238E27FC236}">
                <a16:creationId xmlns:a16="http://schemas.microsoft.com/office/drawing/2014/main" xmlns="" id="{EF651354-B5DF-4028-9C3D-C8F645CE7A60}"/>
              </a:ext>
            </a:extLst>
          </p:cNvPr>
          <p:cNvSpPr/>
          <p:nvPr/>
        </p:nvSpPr>
        <p:spPr bwMode="auto">
          <a:xfrm>
            <a:off x="991850" y="4886674"/>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48" name="矩形 47">
            <a:extLst>
              <a:ext uri="{FF2B5EF4-FFF2-40B4-BE49-F238E27FC236}">
                <a16:creationId xmlns:a16="http://schemas.microsoft.com/office/drawing/2014/main" xmlns="" id="{0E464B3D-5AC9-468F-9494-3F08A8F52AF3}"/>
              </a:ext>
            </a:extLst>
          </p:cNvPr>
          <p:cNvSpPr/>
          <p:nvPr/>
        </p:nvSpPr>
        <p:spPr>
          <a:xfrm>
            <a:off x="1262005" y="4938205"/>
            <a:ext cx="88197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sp>
        <p:nvSpPr>
          <p:cNvPr id="50" name="矩形 49">
            <a:extLst>
              <a:ext uri="{FF2B5EF4-FFF2-40B4-BE49-F238E27FC236}">
                <a16:creationId xmlns:a16="http://schemas.microsoft.com/office/drawing/2014/main" xmlns="" id="{92887851-7C23-4E93-98EA-0D86A7913474}"/>
              </a:ext>
            </a:extLst>
          </p:cNvPr>
          <p:cNvSpPr/>
          <p:nvPr/>
        </p:nvSpPr>
        <p:spPr bwMode="auto">
          <a:xfrm>
            <a:off x="3927626" y="4909627"/>
            <a:ext cx="1656889"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cxnSp>
        <p:nvCxnSpPr>
          <p:cNvPr id="52" name="直接连接符 51">
            <a:extLst>
              <a:ext uri="{FF2B5EF4-FFF2-40B4-BE49-F238E27FC236}">
                <a16:creationId xmlns:a16="http://schemas.microsoft.com/office/drawing/2014/main" xmlns="" id="{BCC62ED1-5801-4F63-B9ED-8E21E6E2A0F0}"/>
              </a:ext>
            </a:extLst>
          </p:cNvPr>
          <p:cNvCxnSpPr>
            <a:cxnSpLocks/>
          </p:cNvCxnSpPr>
          <p:nvPr/>
        </p:nvCxnSpPr>
        <p:spPr bwMode="auto">
          <a:xfrm>
            <a:off x="991850" y="5512956"/>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3" name="直接箭头连接符 52">
            <a:extLst>
              <a:ext uri="{FF2B5EF4-FFF2-40B4-BE49-F238E27FC236}">
                <a16:creationId xmlns:a16="http://schemas.microsoft.com/office/drawing/2014/main" xmlns="" id="{B45437FB-9445-4061-8364-90C1A2EFFC33}"/>
              </a:ext>
            </a:extLst>
          </p:cNvPr>
          <p:cNvCxnSpPr>
            <a:cxnSpLocks/>
          </p:cNvCxnSpPr>
          <p:nvPr/>
        </p:nvCxnSpPr>
        <p:spPr bwMode="auto">
          <a:xfrm>
            <a:off x="991850" y="5681528"/>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55" name="直接连接符 54">
            <a:extLst>
              <a:ext uri="{FF2B5EF4-FFF2-40B4-BE49-F238E27FC236}">
                <a16:creationId xmlns:a16="http://schemas.microsoft.com/office/drawing/2014/main" xmlns="" id="{72EE1077-5F7F-471D-8B27-422CFD3D6385}"/>
              </a:ext>
            </a:extLst>
          </p:cNvPr>
          <p:cNvCxnSpPr>
            <a:cxnSpLocks/>
          </p:cNvCxnSpPr>
          <p:nvPr/>
        </p:nvCxnSpPr>
        <p:spPr bwMode="auto">
          <a:xfrm>
            <a:off x="2360002" y="5487727"/>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直接连接符 56">
            <a:extLst>
              <a:ext uri="{FF2B5EF4-FFF2-40B4-BE49-F238E27FC236}">
                <a16:creationId xmlns:a16="http://schemas.microsoft.com/office/drawing/2014/main" xmlns="" id="{7D5E75EC-B7A3-466D-96A5-F9516C242BFA}"/>
              </a:ext>
            </a:extLst>
          </p:cNvPr>
          <p:cNvCxnSpPr>
            <a:cxnSpLocks/>
          </p:cNvCxnSpPr>
          <p:nvPr/>
        </p:nvCxnSpPr>
        <p:spPr bwMode="auto">
          <a:xfrm>
            <a:off x="3927626" y="5515520"/>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8" name="直接箭头连接符 57">
            <a:extLst>
              <a:ext uri="{FF2B5EF4-FFF2-40B4-BE49-F238E27FC236}">
                <a16:creationId xmlns:a16="http://schemas.microsoft.com/office/drawing/2014/main" xmlns="" id="{87277FA1-1698-4182-B83C-98F65B5A0F42}"/>
              </a:ext>
            </a:extLst>
          </p:cNvPr>
          <p:cNvCxnSpPr>
            <a:cxnSpLocks/>
          </p:cNvCxnSpPr>
          <p:nvPr/>
        </p:nvCxnSpPr>
        <p:spPr bwMode="auto">
          <a:xfrm>
            <a:off x="3927626" y="5684092"/>
            <a:ext cx="1656889"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59" name="矩形 58">
                <a:extLst>
                  <a:ext uri="{FF2B5EF4-FFF2-40B4-BE49-F238E27FC236}">
                    <a16:creationId xmlns:a16="http://schemas.microsoft.com/office/drawing/2014/main" xmlns="" id="{0A612DC3-74E9-4E34-A63F-ED5237844C4D}"/>
                  </a:ext>
                </a:extLst>
              </p:cNvPr>
              <p:cNvSpPr/>
              <p:nvPr/>
            </p:nvSpPr>
            <p:spPr>
              <a:xfrm>
                <a:off x="3690165" y="5722309"/>
                <a:ext cx="213359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i="1" smtClean="0">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𝐿</m:t>
                      </m:r>
                      <m:d>
                        <m:dPr>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𝐶𝐼𝑅</m:t>
                          </m:r>
                        </m:e>
                      </m:d>
                      <m:r>
                        <a:rPr lang="en-US" altLang="zh-CN" sz="1600" b="0" i="1" smtClean="0">
                          <a:solidFill>
                            <a:schemeClr val="tx1"/>
                          </a:solidFill>
                          <a:latin typeface="Cambria Math" panose="02040503050406030204" pitchFamily="18" charset="0"/>
                        </a:rPr>
                        <m:t>−1</m:t>
                      </m:r>
                    </m:oMath>
                  </m:oMathPara>
                </a14:m>
                <a:endParaRPr lang="zh-CN" altLang="en-US" sz="1800" dirty="0"/>
              </a:p>
            </p:txBody>
          </p:sp>
        </mc:Choice>
        <mc:Fallback xmlns="">
          <p:sp>
            <p:nvSpPr>
              <p:cNvPr id="59" name="矩形 58">
                <a:extLst>
                  <a:ext uri="{FF2B5EF4-FFF2-40B4-BE49-F238E27FC236}">
                    <a16:creationId xmlns="" xmlns:a16="http://schemas.microsoft.com/office/drawing/2014/main" xmlns:a14="http://schemas.microsoft.com/office/drawing/2010/main" id="{0A612DC3-74E9-4E34-A63F-ED5237844C4D}"/>
                  </a:ext>
                </a:extLst>
              </p:cNvPr>
              <p:cNvSpPr>
                <a:spLocks noRot="1" noChangeAspect="1" noMove="1" noResize="1" noEditPoints="1" noAdjustHandles="1" noChangeArrowheads="1" noChangeShapeType="1" noTextEdit="1"/>
              </p:cNvSpPr>
              <p:nvPr/>
            </p:nvSpPr>
            <p:spPr>
              <a:xfrm>
                <a:off x="3690165" y="5722309"/>
                <a:ext cx="2133597" cy="338554"/>
              </a:xfrm>
              <a:prstGeom prst="rect">
                <a:avLst/>
              </a:prstGeom>
              <a:blipFill rotWithShape="0">
                <a:blip r:embed="rId4"/>
                <a:stretch>
                  <a:fillRect/>
                </a:stretch>
              </a:blipFill>
            </p:spPr>
            <p:txBody>
              <a:bodyPr/>
              <a:lstStyle/>
              <a:p>
                <a:r>
                  <a:rPr lang="zh-CN" altLang="en-US">
                    <a:noFill/>
                  </a:rPr>
                  <a:t> </a:t>
                </a:r>
              </a:p>
            </p:txBody>
          </p:sp>
        </mc:Fallback>
      </mc:AlternateContent>
      <p:cxnSp>
        <p:nvCxnSpPr>
          <p:cNvPr id="60" name="直接连接符 59">
            <a:extLst>
              <a:ext uri="{FF2B5EF4-FFF2-40B4-BE49-F238E27FC236}">
                <a16:creationId xmlns:a16="http://schemas.microsoft.com/office/drawing/2014/main" xmlns="" id="{6F3C4A02-90C0-4428-BED5-1E6CD0B29548}"/>
              </a:ext>
            </a:extLst>
          </p:cNvPr>
          <p:cNvCxnSpPr>
            <a:cxnSpLocks/>
          </p:cNvCxnSpPr>
          <p:nvPr/>
        </p:nvCxnSpPr>
        <p:spPr bwMode="auto">
          <a:xfrm>
            <a:off x="5584515" y="5516593"/>
            <a:ext cx="0" cy="227229"/>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3" name="矩形 62">
            <a:extLst>
              <a:ext uri="{FF2B5EF4-FFF2-40B4-BE49-F238E27FC236}">
                <a16:creationId xmlns:a16="http://schemas.microsoft.com/office/drawing/2014/main" xmlns="" id="{19DBB30F-0883-44EF-BF0B-E2241F17C1A8}"/>
              </a:ext>
            </a:extLst>
          </p:cNvPr>
          <p:cNvSpPr/>
          <p:nvPr/>
        </p:nvSpPr>
        <p:spPr bwMode="auto">
          <a:xfrm>
            <a:off x="3927624" y="4917823"/>
            <a:ext cx="288739" cy="604238"/>
          </a:xfrm>
          <a:prstGeom prst="rect">
            <a:avLst/>
          </a:prstGeom>
          <a:pattFill prst="ltDnDiag">
            <a:fgClr>
              <a:schemeClr val="tx1"/>
            </a:fgClr>
            <a:bgClr>
              <a:schemeClr val="bg1"/>
            </a:bgClr>
          </a:pattFill>
          <a:ln>
            <a:solidFill>
              <a:srgbClr val="000000"/>
            </a:solidFill>
            <a:prstDash val="dash"/>
          </a:ln>
          <a:effectLs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7" name="矩形 76">
            <a:extLst>
              <a:ext uri="{FF2B5EF4-FFF2-40B4-BE49-F238E27FC236}">
                <a16:creationId xmlns:a16="http://schemas.microsoft.com/office/drawing/2014/main" xmlns="" id="{7E2B70F1-7A40-4843-B063-F46533C77FAF}"/>
              </a:ext>
            </a:extLst>
          </p:cNvPr>
          <p:cNvSpPr/>
          <p:nvPr/>
        </p:nvSpPr>
        <p:spPr bwMode="auto">
          <a:xfrm>
            <a:off x="6984383" y="4892921"/>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8" name="矩形 77">
            <a:extLst>
              <a:ext uri="{FF2B5EF4-FFF2-40B4-BE49-F238E27FC236}">
                <a16:creationId xmlns:a16="http://schemas.microsoft.com/office/drawing/2014/main" xmlns="" id="{4911687C-09D4-49C9-BD81-B605010784E1}"/>
              </a:ext>
            </a:extLst>
          </p:cNvPr>
          <p:cNvSpPr/>
          <p:nvPr/>
        </p:nvSpPr>
        <p:spPr>
          <a:xfrm>
            <a:off x="7149541" y="4944452"/>
            <a:ext cx="109196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cxnSp>
        <p:nvCxnSpPr>
          <p:cNvPr id="79" name="直接连接符 78">
            <a:extLst>
              <a:ext uri="{FF2B5EF4-FFF2-40B4-BE49-F238E27FC236}">
                <a16:creationId xmlns:a16="http://schemas.microsoft.com/office/drawing/2014/main" xmlns="" id="{4BE96681-8084-4EF6-A605-9A3EE63865C4}"/>
              </a:ext>
            </a:extLst>
          </p:cNvPr>
          <p:cNvCxnSpPr>
            <a:cxnSpLocks/>
          </p:cNvCxnSpPr>
          <p:nvPr/>
        </p:nvCxnSpPr>
        <p:spPr bwMode="auto">
          <a:xfrm>
            <a:off x="6984383" y="5519203"/>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0" name="直接箭头连接符 79">
            <a:extLst>
              <a:ext uri="{FF2B5EF4-FFF2-40B4-BE49-F238E27FC236}">
                <a16:creationId xmlns:a16="http://schemas.microsoft.com/office/drawing/2014/main" xmlns="" id="{32AB6F59-1D09-4BFB-A9E3-C1EE87AA6613}"/>
              </a:ext>
            </a:extLst>
          </p:cNvPr>
          <p:cNvCxnSpPr>
            <a:cxnSpLocks/>
          </p:cNvCxnSpPr>
          <p:nvPr/>
        </p:nvCxnSpPr>
        <p:spPr bwMode="auto">
          <a:xfrm>
            <a:off x="6984383" y="5687775"/>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82" name="直接连接符 81">
            <a:extLst>
              <a:ext uri="{FF2B5EF4-FFF2-40B4-BE49-F238E27FC236}">
                <a16:creationId xmlns:a16="http://schemas.microsoft.com/office/drawing/2014/main" xmlns="" id="{81CDB559-D18F-4DCF-884C-703AE6E38A6C}"/>
              </a:ext>
            </a:extLst>
          </p:cNvPr>
          <p:cNvCxnSpPr>
            <a:cxnSpLocks/>
          </p:cNvCxnSpPr>
          <p:nvPr/>
        </p:nvCxnSpPr>
        <p:spPr bwMode="auto">
          <a:xfrm>
            <a:off x="8352535" y="5493974"/>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83" name="矩形 82">
                <a:extLst>
                  <a:ext uri="{FF2B5EF4-FFF2-40B4-BE49-F238E27FC236}">
                    <a16:creationId xmlns:a16="http://schemas.microsoft.com/office/drawing/2014/main" xmlns="" id="{960BEB11-55B9-4356-8B68-2E0AAE2AE7A0}"/>
                  </a:ext>
                </a:extLst>
              </p:cNvPr>
              <p:cNvSpPr/>
              <p:nvPr/>
            </p:nvSpPr>
            <p:spPr>
              <a:xfrm>
                <a:off x="7163817" y="5673209"/>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3" name="矩形 82">
                <a:extLst>
                  <a:ext uri="{FF2B5EF4-FFF2-40B4-BE49-F238E27FC236}">
                    <a16:creationId xmlns="" xmlns:a16="http://schemas.microsoft.com/office/drawing/2014/main" xmlns:a14="http://schemas.microsoft.com/office/drawing/2010/main" id="{960BEB11-55B9-4356-8B68-2E0AAE2AE7A0}"/>
                  </a:ext>
                </a:extLst>
              </p:cNvPr>
              <p:cNvSpPr>
                <a:spLocks noRot="1" noChangeAspect="1" noMove="1" noResize="1" noEditPoints="1" noAdjustHandles="1" noChangeArrowheads="1" noChangeShapeType="1" noTextEdit="1"/>
              </p:cNvSpPr>
              <p:nvPr/>
            </p:nvSpPr>
            <p:spPr>
              <a:xfrm>
                <a:off x="7163817" y="5673209"/>
                <a:ext cx="1029592" cy="338554"/>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4" name="矩形 83">
                <a:extLst>
                  <a:ext uri="{FF2B5EF4-FFF2-40B4-BE49-F238E27FC236}">
                    <a16:creationId xmlns:a16="http://schemas.microsoft.com/office/drawing/2014/main" xmlns="" id="{797FDC2D-29A6-4240-98A8-9AD37E052D0C}"/>
                  </a:ext>
                </a:extLst>
              </p:cNvPr>
              <p:cNvSpPr/>
              <p:nvPr/>
            </p:nvSpPr>
            <p:spPr>
              <a:xfrm>
                <a:off x="1171163" y="5669992"/>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4" name="矩形 83">
                <a:extLst>
                  <a:ext uri="{FF2B5EF4-FFF2-40B4-BE49-F238E27FC236}">
                    <a16:creationId xmlns="" xmlns:a16="http://schemas.microsoft.com/office/drawing/2014/main" xmlns:a14="http://schemas.microsoft.com/office/drawing/2010/main" id="{797FDC2D-29A6-4240-98A8-9AD37E052D0C}"/>
                  </a:ext>
                </a:extLst>
              </p:cNvPr>
              <p:cNvSpPr>
                <a:spLocks noRot="1" noChangeAspect="1" noMove="1" noResize="1" noEditPoints="1" noAdjustHandles="1" noChangeArrowheads="1" noChangeShapeType="1" noTextEdit="1"/>
              </p:cNvSpPr>
              <p:nvPr/>
            </p:nvSpPr>
            <p:spPr>
              <a:xfrm>
                <a:off x="1171163" y="5669992"/>
                <a:ext cx="1029592" cy="338554"/>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5" name="矩形 84">
                <a:extLst>
                  <a:ext uri="{FF2B5EF4-FFF2-40B4-BE49-F238E27FC236}">
                    <a16:creationId xmlns:a16="http://schemas.microsoft.com/office/drawing/2014/main" xmlns="" id="{56388AB9-A477-467B-95E4-062E556004A8}"/>
                  </a:ext>
                </a:extLst>
              </p:cNvPr>
              <p:cNvSpPr/>
              <p:nvPr/>
            </p:nvSpPr>
            <p:spPr>
              <a:xfrm>
                <a:off x="2407473" y="3522494"/>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5" name="矩形 84">
                <a:extLst>
                  <a:ext uri="{FF2B5EF4-FFF2-40B4-BE49-F238E27FC236}">
                    <a16:creationId xmlns:a16="http://schemas.microsoft.com/office/drawing/2014/main" xmlns="" xmlns:a14="http://schemas.microsoft.com/office/drawing/2010/main" id="{56388AB9-A477-467B-95E4-062E556004A8}"/>
                  </a:ext>
                </a:extLst>
              </p:cNvPr>
              <p:cNvSpPr>
                <a:spLocks noRot="1" noChangeAspect="1" noMove="1" noResize="1" noEditPoints="1" noAdjustHandles="1" noChangeArrowheads="1" noChangeShapeType="1" noTextEdit="1"/>
              </p:cNvSpPr>
              <p:nvPr/>
            </p:nvSpPr>
            <p:spPr>
              <a:xfrm>
                <a:off x="2407473" y="3522494"/>
                <a:ext cx="1029592" cy="338554"/>
              </a:xfrm>
              <a:prstGeom prst="rect">
                <a:avLst/>
              </a:prstGeom>
              <a:blipFill rotWithShape="0">
                <a:blip r:embed="rId7"/>
                <a:stretch>
                  <a:fillRect/>
                </a:stretch>
              </a:blipFill>
            </p:spPr>
            <p:txBody>
              <a:bodyPr/>
              <a:lstStyle/>
              <a:p>
                <a:r>
                  <a:rPr lang="zh-CN" altLang="en-US">
                    <a:noFill/>
                  </a:rPr>
                  <a:t> </a:t>
                </a:r>
              </a:p>
            </p:txBody>
          </p:sp>
        </mc:Fallback>
      </mc:AlternateContent>
      <p:cxnSp>
        <p:nvCxnSpPr>
          <p:cNvPr id="86" name="直接连接符 85">
            <a:extLst>
              <a:ext uri="{FF2B5EF4-FFF2-40B4-BE49-F238E27FC236}">
                <a16:creationId xmlns:a16="http://schemas.microsoft.com/office/drawing/2014/main" xmlns="" id="{9CAD2BD8-04AE-4C86-A5BA-A5CE169E3A1A}"/>
              </a:ext>
            </a:extLst>
          </p:cNvPr>
          <p:cNvCxnSpPr>
            <a:cxnSpLocks/>
          </p:cNvCxnSpPr>
          <p:nvPr/>
        </p:nvCxnSpPr>
        <p:spPr bwMode="auto">
          <a:xfrm>
            <a:off x="4216363" y="4687866"/>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7" name="直接箭头连接符 86">
            <a:extLst>
              <a:ext uri="{FF2B5EF4-FFF2-40B4-BE49-F238E27FC236}">
                <a16:creationId xmlns:a16="http://schemas.microsoft.com/office/drawing/2014/main" xmlns="" id="{7D46F0BF-4908-4A5A-AAE2-9F140F6C163B}"/>
              </a:ext>
            </a:extLst>
          </p:cNvPr>
          <p:cNvCxnSpPr>
            <a:cxnSpLocks/>
          </p:cNvCxnSpPr>
          <p:nvPr/>
        </p:nvCxnSpPr>
        <p:spPr bwMode="auto">
          <a:xfrm>
            <a:off x="4216363" y="4789402"/>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88" name="直接连接符 87">
            <a:extLst>
              <a:ext uri="{FF2B5EF4-FFF2-40B4-BE49-F238E27FC236}">
                <a16:creationId xmlns:a16="http://schemas.microsoft.com/office/drawing/2014/main" xmlns="" id="{D3E5C820-E625-498A-8B81-F325F252B276}"/>
              </a:ext>
            </a:extLst>
          </p:cNvPr>
          <p:cNvCxnSpPr>
            <a:cxnSpLocks/>
          </p:cNvCxnSpPr>
          <p:nvPr/>
        </p:nvCxnSpPr>
        <p:spPr bwMode="auto">
          <a:xfrm>
            <a:off x="5584515" y="4662637"/>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89" name="矩形 88">
                <a:extLst>
                  <a:ext uri="{FF2B5EF4-FFF2-40B4-BE49-F238E27FC236}">
                    <a16:creationId xmlns:a16="http://schemas.microsoft.com/office/drawing/2014/main" xmlns="" id="{A4D2170C-A76C-49DD-8891-4ADBE62CD862}"/>
                  </a:ext>
                </a:extLst>
              </p:cNvPr>
              <p:cNvSpPr/>
              <p:nvPr/>
            </p:nvSpPr>
            <p:spPr>
              <a:xfrm>
                <a:off x="4410029" y="4480177"/>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9" name="矩形 88">
                <a:extLst>
                  <a:ext uri="{FF2B5EF4-FFF2-40B4-BE49-F238E27FC236}">
                    <a16:creationId xmlns="" xmlns:a16="http://schemas.microsoft.com/office/drawing/2014/main" xmlns:a14="http://schemas.microsoft.com/office/drawing/2010/main" id="{A4D2170C-A76C-49DD-8891-4ADBE62CD862}"/>
                  </a:ext>
                </a:extLst>
              </p:cNvPr>
              <p:cNvSpPr>
                <a:spLocks noRot="1" noChangeAspect="1" noMove="1" noResize="1" noEditPoints="1" noAdjustHandles="1" noChangeArrowheads="1" noChangeShapeType="1" noTextEdit="1"/>
              </p:cNvSpPr>
              <p:nvPr/>
            </p:nvSpPr>
            <p:spPr>
              <a:xfrm>
                <a:off x="4410029" y="4480177"/>
                <a:ext cx="1029592" cy="338554"/>
              </a:xfrm>
              <a:prstGeom prst="rect">
                <a:avLst/>
              </a:prstGeom>
              <a:blipFill rotWithShape="0">
                <a:blip r:embed="rId8"/>
                <a:stretch>
                  <a:fillRect/>
                </a:stretch>
              </a:blipFill>
            </p:spPr>
            <p:txBody>
              <a:bodyPr/>
              <a:lstStyle/>
              <a:p>
                <a:r>
                  <a:rPr lang="zh-CN" altLang="en-US">
                    <a:noFill/>
                  </a:rPr>
                  <a:t> </a:t>
                </a:r>
              </a:p>
            </p:txBody>
          </p:sp>
        </mc:Fallback>
      </mc:AlternateContent>
      <p:sp>
        <p:nvSpPr>
          <p:cNvPr id="51" name="右箭头 50"/>
          <p:cNvSpPr/>
          <p:nvPr/>
        </p:nvSpPr>
        <p:spPr bwMode="auto">
          <a:xfrm>
            <a:off x="3789689" y="2922480"/>
            <a:ext cx="1697125"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rgbClr val="FF0000"/>
              </a:solidFill>
              <a:effectLst/>
              <a:latin typeface="Times New Roman" charset="0"/>
              <a:ea typeface="ＭＳ Ｐゴシック" charset="0"/>
              <a:cs typeface="ＭＳ Ｐゴシック" charset="0"/>
            </a:endParaRPr>
          </a:p>
        </p:txBody>
      </p:sp>
      <p:sp>
        <p:nvSpPr>
          <p:cNvPr id="54" name="右箭头 53"/>
          <p:cNvSpPr/>
          <p:nvPr/>
        </p:nvSpPr>
        <p:spPr bwMode="auto">
          <a:xfrm>
            <a:off x="2627784" y="5012836"/>
            <a:ext cx="980618"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61" name="右箭头 60"/>
          <p:cNvSpPr/>
          <p:nvPr/>
        </p:nvSpPr>
        <p:spPr bwMode="auto">
          <a:xfrm>
            <a:off x="5852297" y="5039138"/>
            <a:ext cx="891868"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46" name="矩形 45"/>
              <p:cNvSpPr/>
              <p:nvPr/>
            </p:nvSpPr>
            <p:spPr>
              <a:xfrm>
                <a:off x="2332853" y="1565631"/>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46" name="矩形 45"/>
              <p:cNvSpPr>
                <a:spLocks noRot="1" noChangeAspect="1" noMove="1" noResize="1" noEditPoints="1" noAdjustHandles="1" noChangeArrowheads="1" noChangeShapeType="1" noTextEdit="1"/>
              </p:cNvSpPr>
              <p:nvPr/>
            </p:nvSpPr>
            <p:spPr>
              <a:xfrm>
                <a:off x="2332853" y="1565631"/>
                <a:ext cx="4651530" cy="369332"/>
              </a:xfrm>
              <a:prstGeom prst="rect">
                <a:avLst/>
              </a:prstGeom>
              <a:blipFill rotWithShape="0">
                <a:blip r:embed="rId9"/>
                <a:stretch>
                  <a:fillRect b="-183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33920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DBE67-E05A-4057-93E6-BA2F14AA2A38}"/>
              </a:ext>
            </a:extLst>
          </p:cNvPr>
          <p:cNvSpPr>
            <a:spLocks noGrp="1"/>
          </p:cNvSpPr>
          <p:nvPr>
            <p:ph type="title"/>
          </p:nvPr>
        </p:nvSpPr>
        <p:spPr>
          <a:xfrm>
            <a:off x="769819" y="692517"/>
            <a:ext cx="7764463" cy="754063"/>
          </a:xfrm>
        </p:spPr>
        <p:txBody>
          <a:bodyPr/>
          <a:lstStyle/>
          <a:p>
            <a:r>
              <a:rPr lang="en-US" dirty="0"/>
              <a:t>Negotiation Procedure</a:t>
            </a:r>
          </a:p>
        </p:txBody>
      </p:sp>
      <p:sp>
        <p:nvSpPr>
          <p:cNvPr id="4" name="Slide Number Placeholder 3">
            <a:extLst>
              <a:ext uri="{FF2B5EF4-FFF2-40B4-BE49-F238E27FC236}">
                <a16:creationId xmlns:a16="http://schemas.microsoft.com/office/drawing/2014/main" xmlns=""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21</a:t>
            </a:fld>
            <a:endParaRPr lang="en-US" altLang="en-US" dirty="0"/>
          </a:p>
        </p:txBody>
      </p:sp>
      <p:grpSp>
        <p:nvGrpSpPr>
          <p:cNvPr id="7" name="组合 6"/>
          <p:cNvGrpSpPr/>
          <p:nvPr/>
        </p:nvGrpSpPr>
        <p:grpSpPr>
          <a:xfrm>
            <a:off x="340691" y="1515984"/>
            <a:ext cx="3224955" cy="4843184"/>
            <a:chOff x="1309687" y="890072"/>
            <a:chExt cx="3224955" cy="4843184"/>
          </a:xfrm>
        </p:grpSpPr>
        <p:cxnSp>
          <p:nvCxnSpPr>
            <p:cNvPr id="8" name="直接连接符 7"/>
            <p:cNvCxnSpPr/>
            <p:nvPr/>
          </p:nvCxnSpPr>
          <p:spPr bwMode="auto">
            <a:xfrm>
              <a:off x="177552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接连接符 8"/>
            <p:cNvCxnSpPr/>
            <p:nvPr/>
          </p:nvCxnSpPr>
          <p:spPr bwMode="auto">
            <a:xfrm>
              <a:off x="393576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文本框 9"/>
            <p:cNvSpPr txBox="1"/>
            <p:nvPr/>
          </p:nvSpPr>
          <p:spPr>
            <a:xfrm>
              <a:off x="1309687" y="890072"/>
              <a:ext cx="9316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11" name="文本框 10"/>
            <p:cNvSpPr txBox="1"/>
            <p:nvPr/>
          </p:nvSpPr>
          <p:spPr>
            <a:xfrm>
              <a:off x="3336878" y="890072"/>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13" name="文本框 12"/>
            <p:cNvSpPr txBox="1"/>
            <p:nvPr/>
          </p:nvSpPr>
          <p:spPr>
            <a:xfrm>
              <a:off x="2192241" y="1766578"/>
              <a:ext cx="129394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Negotiation</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19" name="直接箭头连接符 18"/>
            <p:cNvCxnSpPr/>
            <p:nvPr/>
          </p:nvCxnSpPr>
          <p:spPr bwMode="auto">
            <a:xfrm>
              <a:off x="1840640" y="3645024"/>
              <a:ext cx="1997147" cy="432048"/>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直接箭头连接符 5"/>
          <p:cNvCxnSpPr/>
          <p:nvPr/>
        </p:nvCxnSpPr>
        <p:spPr bwMode="auto">
          <a:xfrm>
            <a:off x="916360" y="2780534"/>
            <a:ext cx="1952431"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直接箭头连接符 24"/>
          <p:cNvCxnSpPr/>
          <p:nvPr/>
        </p:nvCxnSpPr>
        <p:spPr bwMode="auto">
          <a:xfrm flipH="1">
            <a:off x="916360" y="4750620"/>
            <a:ext cx="1952907" cy="816460"/>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1486813" y="3901604"/>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29" name="文本框 28"/>
          <p:cNvSpPr txBox="1"/>
          <p:nvPr/>
        </p:nvSpPr>
        <p:spPr>
          <a:xfrm>
            <a:off x="1515471" y="5218909"/>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0"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3529933" y="1524552"/>
            <a:ext cx="5496586" cy="4843184"/>
          </a:xfrm>
        </p:spPr>
        <p:txBody>
          <a:bodyPr/>
          <a:lstStyle/>
          <a:p>
            <a:pPr marL="457200" indent="-457200">
              <a:buFont typeface="Arial" panose="020B0604020202020204" pitchFamily="34" charset="0"/>
              <a:buChar char="•"/>
            </a:pPr>
            <a:r>
              <a:rPr lang="en-US" sz="2000" dirty="0"/>
              <a:t>A negotiation procedure needs to be added between the initiator and the responder to make an agreement on whether or not to support </a:t>
            </a:r>
            <a:r>
              <a:rPr lang="en-US" sz="2000" dirty="0">
                <a:solidFill>
                  <a:srgbClr val="FF0000"/>
                </a:solidFill>
              </a:rPr>
              <a:t>ranging with interference detection/suppression capability</a:t>
            </a:r>
            <a:r>
              <a:rPr lang="en-US" sz="2000" dirty="0"/>
              <a:t>.</a:t>
            </a:r>
          </a:p>
          <a:p>
            <a:pPr marL="457200" indent="-457200">
              <a:buFont typeface="Arial" panose="020B0604020202020204" pitchFamily="34" charset="0"/>
              <a:buChar char="•"/>
            </a:pPr>
            <a:endParaRPr lang="en-US" sz="2000" dirty="0"/>
          </a:p>
          <a:p>
            <a:pPr marL="457200" indent="-457200">
              <a:spcBef>
                <a:spcPts val="0"/>
              </a:spcBef>
              <a:spcAft>
                <a:spcPts val="600"/>
              </a:spcAft>
              <a:buFont typeface="Arial" panose="020B0604020202020204" pitchFamily="34" charset="0"/>
              <a:buChar char="•"/>
            </a:pPr>
            <a:r>
              <a:rPr lang="en-US" sz="2000" dirty="0"/>
              <a:t>The information to be exchanged includes but is not limited to:</a:t>
            </a:r>
          </a:p>
          <a:p>
            <a:pPr marL="857250" lvl="1" indent="-457200">
              <a:spcBef>
                <a:spcPts val="0"/>
              </a:spcBef>
              <a:buFont typeface="Wingdings" panose="05000000000000000000" pitchFamily="2" charset="2"/>
              <a:buChar char="ü"/>
            </a:pPr>
            <a:r>
              <a:rPr lang="en-US" sz="1800" dirty="0"/>
              <a:t>ranging frame configuration (normal frame or time-reversed frame)</a:t>
            </a:r>
          </a:p>
          <a:p>
            <a:pPr marL="857250" lvl="1" indent="-457200">
              <a:spcBef>
                <a:spcPts val="0"/>
              </a:spcBef>
              <a:buFont typeface="Wingdings" panose="05000000000000000000" pitchFamily="2" charset="2"/>
              <a:buChar char="ü"/>
            </a:pPr>
            <a:r>
              <a:rPr lang="en-US" sz="1800" dirty="0"/>
              <a:t>STS configuration</a:t>
            </a:r>
          </a:p>
          <a:p>
            <a:pPr marL="857250" lvl="1" indent="-457200">
              <a:spcBef>
                <a:spcPts val="0"/>
              </a:spcBef>
              <a:buFont typeface="Wingdings" panose="05000000000000000000" pitchFamily="2" charset="2"/>
              <a:buChar char="ü"/>
            </a:pPr>
            <a:r>
              <a:rPr lang="en-US" sz="1800" dirty="0"/>
              <a:t>STS+ format</a:t>
            </a:r>
          </a:p>
          <a:p>
            <a:pPr marL="857250" lvl="1" indent="-457200">
              <a:spcBef>
                <a:spcPts val="0"/>
              </a:spcBef>
              <a:buFont typeface="Wingdings" panose="05000000000000000000" pitchFamily="2" charset="2"/>
              <a:buChar char="ü"/>
            </a:pPr>
            <a:r>
              <a:rPr lang="en-US" sz="1800" dirty="0"/>
              <a:t>the number of STS/STS+ segments in each ranging frame</a:t>
            </a:r>
          </a:p>
          <a:p>
            <a:pPr marL="857250" lvl="1" indent="-457200">
              <a:spcBef>
                <a:spcPts val="0"/>
              </a:spcBef>
              <a:buFont typeface="Wingdings" panose="05000000000000000000" pitchFamily="2" charset="2"/>
              <a:buChar char="ü"/>
            </a:pPr>
            <a:r>
              <a:rPr lang="en-US" sz="1800" dirty="0"/>
              <a:t>PRF configuration for STS+</a:t>
            </a:r>
          </a:p>
        </p:txBody>
      </p:sp>
      <p:sp>
        <p:nvSpPr>
          <p:cNvPr id="16" name="文本框 15"/>
          <p:cNvSpPr txBox="1"/>
          <p:nvPr/>
        </p:nvSpPr>
        <p:spPr>
          <a:xfrm>
            <a:off x="1486813" y="4179183"/>
            <a:ext cx="86113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kern="0" dirty="0">
                <a:solidFill>
                  <a:srgbClr val="000000"/>
                </a:solidFill>
                <a:latin typeface="Calibri" pitchFamily="34" charset="0"/>
                <a:ea typeface="宋体" pitchFamily="2" charset="-122"/>
              </a:rPr>
              <a:t>(phase 1)</a:t>
            </a:r>
            <a:endParaRPr kumimoji="0" lang="zh-CN" altLang="en-US" sz="14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17" name="文本框 16"/>
          <p:cNvSpPr txBox="1"/>
          <p:nvPr/>
        </p:nvSpPr>
        <p:spPr>
          <a:xfrm>
            <a:off x="1531769" y="5473237"/>
            <a:ext cx="86113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kern="0" dirty="0">
                <a:solidFill>
                  <a:srgbClr val="000000"/>
                </a:solidFill>
                <a:latin typeface="Calibri" pitchFamily="34" charset="0"/>
                <a:ea typeface="宋体" pitchFamily="2" charset="-122"/>
              </a:rPr>
              <a:t>(phase 2)</a:t>
            </a:r>
            <a:endParaRPr kumimoji="0" lang="zh-CN" altLang="en-US" sz="14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Tree>
    <p:extLst>
      <p:ext uri="{BB962C8B-B14F-4D97-AF65-F5344CB8AC3E}">
        <p14:creationId xmlns:p14="http://schemas.microsoft.com/office/powerpoint/2010/main" val="3050228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00A09-C47C-4C40-AC47-AFE43D3BDB2F}"/>
              </a:ext>
            </a:extLst>
          </p:cNvPr>
          <p:cNvSpPr>
            <a:spLocks noGrp="1"/>
          </p:cNvSpPr>
          <p:nvPr>
            <p:ph type="title"/>
          </p:nvPr>
        </p:nvSpPr>
        <p:spPr>
          <a:xfrm>
            <a:off x="810952" y="621389"/>
            <a:ext cx="7764463" cy="754063"/>
          </a:xfrm>
        </p:spPr>
        <p:txBody>
          <a:bodyPr/>
          <a:lstStyle/>
          <a:p>
            <a:r>
              <a:rPr lang="en-US" dirty="0"/>
              <a:t>Summary</a:t>
            </a:r>
          </a:p>
        </p:txBody>
      </p:sp>
      <p:sp>
        <p:nvSpPr>
          <p:cNvPr id="3" name="Content Placeholder 2">
            <a:extLst>
              <a:ext uri="{FF2B5EF4-FFF2-40B4-BE49-F238E27FC236}">
                <a16:creationId xmlns:a16="http://schemas.microsoft.com/office/drawing/2014/main" xmlns="" id="{DE438863-EAF3-4687-AE83-5A203AD3EF0B}"/>
              </a:ext>
            </a:extLst>
          </p:cNvPr>
          <p:cNvSpPr>
            <a:spLocks noGrp="1"/>
          </p:cNvSpPr>
          <p:nvPr>
            <p:ph idx="1"/>
          </p:nvPr>
        </p:nvSpPr>
        <p:spPr>
          <a:xfrm>
            <a:off x="192683" y="1484784"/>
            <a:ext cx="8843813" cy="4896544"/>
          </a:xfrm>
        </p:spPr>
        <p:txBody>
          <a:bodyPr/>
          <a:lstStyle/>
          <a:p>
            <a:pPr marL="457200" indent="-457200">
              <a:buFont typeface="Arial" panose="020B0604020202020204" pitchFamily="34" charset="0"/>
              <a:buChar char="•"/>
            </a:pPr>
            <a:r>
              <a:rPr lang="en-US" sz="2200" dirty="0"/>
              <a:t>It is desired to incorporate interference detection/suppression mechanism in the next generation UWB standard to further improve ranging accuracy and robustness in complicated wireless environments</a:t>
            </a:r>
          </a:p>
          <a:p>
            <a:pPr marL="457200" indent="-457200">
              <a:buFont typeface="Arial" panose="020B0604020202020204" pitchFamily="34" charset="0"/>
              <a:buChar char="•"/>
            </a:pPr>
            <a:r>
              <a:rPr lang="en-US" sz="2200" dirty="0"/>
              <a:t>A general framework is proposed to enable interference detection/suppression, under which a time-reversal based method is developed  </a:t>
            </a:r>
          </a:p>
          <a:p>
            <a:pPr marL="457200" indent="-457200">
              <a:buFont typeface="Arial" panose="020B0604020202020204" pitchFamily="34" charset="0"/>
              <a:buChar char="•"/>
            </a:pPr>
            <a:r>
              <a:rPr lang="en-US" sz="2200" dirty="0"/>
              <a:t>Simulation results are provided to show the pros and cons of the proposed method</a:t>
            </a:r>
          </a:p>
          <a:p>
            <a:pPr marL="457200" indent="-457200">
              <a:buFont typeface="Arial" panose="020B0604020202020204" pitchFamily="34" charset="0"/>
              <a:buChar char="•"/>
            </a:pPr>
            <a:r>
              <a:rPr lang="en-US" sz="2200" dirty="0"/>
              <a:t>A new STS format is defined, and a negotiation procedure is also suggested in the ranging </a:t>
            </a:r>
            <a:r>
              <a:rPr lang="en-US" sz="2200" dirty="0" smtClean="0"/>
              <a:t>protocol</a:t>
            </a:r>
            <a:endParaRPr lang="en-US" sz="2200" dirty="0"/>
          </a:p>
        </p:txBody>
      </p:sp>
      <p:sp>
        <p:nvSpPr>
          <p:cNvPr id="4" name="Slide Number Placeholder 3">
            <a:extLst>
              <a:ext uri="{FF2B5EF4-FFF2-40B4-BE49-F238E27FC236}">
                <a16:creationId xmlns:a16="http://schemas.microsoft.com/office/drawing/2014/main" xmlns=""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22</a:t>
            </a:fld>
            <a:endParaRPr lang="en-US" altLang="en-US" dirty="0"/>
          </a:p>
        </p:txBody>
      </p:sp>
    </p:spTree>
    <p:extLst>
      <p:ext uri="{BB962C8B-B14F-4D97-AF65-F5344CB8AC3E}">
        <p14:creationId xmlns:p14="http://schemas.microsoft.com/office/powerpoint/2010/main" val="211207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0"/>
            <a:ext cx="8784976" cy="754063"/>
          </a:xfrm>
        </p:spPr>
        <p:txBody>
          <a:bodyPr/>
          <a:lstStyle/>
          <a:p>
            <a:r>
              <a:rPr lang="en-US" dirty="0"/>
              <a:t>Related Contributions and Objectives</a:t>
            </a:r>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755576" y="2060849"/>
            <a:ext cx="7992888" cy="720079"/>
          </a:xfrm>
        </p:spPr>
        <p:txBody>
          <a:bodyPr/>
          <a:lstStyle/>
          <a:p>
            <a:pPr marL="457200" lvl="0" indent="-457200">
              <a:buFont typeface="Wingdings" panose="05000000000000000000" pitchFamily="2" charset="2"/>
              <a:buChar char="ü"/>
              <a:defRPr sz="2000"/>
            </a:pPr>
            <a:r>
              <a:rPr lang="en-US" altLang="zh-CN" sz="2000" dirty="0">
                <a:latin typeface="Arial" panose="020B0604020202020204" pitchFamily="34" charset="0"/>
                <a:cs typeface="Arial" panose="020B0604020202020204" pitchFamily="34" charset="0"/>
                <a:sym typeface="Calibri" panose="020F0502020204030204"/>
              </a:rPr>
              <a:t>Integrity protection to support secure ranging in IR-UWB &lt;15-22-0072-00-04ab&gt;, Jan. 2022, Li Sun, et. al. </a:t>
            </a: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
        <p:nvSpPr>
          <p:cNvPr id="21"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333587" y="155500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400" kern="0" dirty="0"/>
              <a:t>Related Contributions</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2"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318279" y="2854727"/>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Objectives of this contribution</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3" name="Content Placeholder 2">
            <a:extLst>
              <a:ext uri="{FF2B5EF4-FFF2-40B4-BE49-F238E27FC236}">
                <a16:creationId xmlns:a16="http://schemas.microsoft.com/office/drawing/2014/main" xmlns="" id="{E6EE2CDC-448B-4B40-B72D-E01BC7786714}"/>
              </a:ext>
            </a:extLst>
          </p:cNvPr>
          <p:cNvSpPr txBox="1">
            <a:spLocks/>
          </p:cNvSpPr>
          <p:nvPr/>
        </p:nvSpPr>
        <p:spPr bwMode="auto">
          <a:xfrm>
            <a:off x="817105" y="3358783"/>
            <a:ext cx="7931359"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defRPr sz="2000"/>
            </a:pPr>
            <a:r>
              <a:rPr lang="en-US" altLang="zh-CN" sz="2000" kern="0" dirty="0" smtClean="0">
                <a:latin typeface="Arial" panose="020B0604020202020204" pitchFamily="34" charset="0"/>
                <a:cs typeface="Arial" panose="020B0604020202020204" pitchFamily="34" charset="0"/>
                <a:sym typeface="Calibri" panose="020F0502020204030204"/>
              </a:rPr>
              <a:t>This presentation provides updates to the above contribution </a:t>
            </a:r>
            <a:r>
              <a:rPr lang="en-US" altLang="zh-CN" sz="2000" dirty="0">
                <a:latin typeface="Arial" panose="020B0604020202020204" pitchFamily="34" charset="0"/>
                <a:cs typeface="Arial" panose="020B0604020202020204" pitchFamily="34" charset="0"/>
                <a:sym typeface="Calibri" panose="020F0502020204030204"/>
              </a:rPr>
              <a:t>15-22-0072-00-04ab</a:t>
            </a:r>
            <a:r>
              <a:rPr lang="en-US" altLang="zh-CN" sz="2000" kern="0" dirty="0" smtClean="0">
                <a:latin typeface="Arial" panose="020B0604020202020204" pitchFamily="34" charset="0"/>
                <a:cs typeface="Arial" panose="020B0604020202020204" pitchFamily="34" charset="0"/>
                <a:sym typeface="Calibri" panose="020F0502020204030204"/>
              </a:rPr>
              <a:t> </a:t>
            </a:r>
            <a:endParaRPr lang="en-US" altLang="zh-CN" sz="2000" kern="0" dirty="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defRPr sz="2000"/>
            </a:pPr>
            <a:r>
              <a:rPr lang="en-US" altLang="zh-CN" sz="2000" kern="0" dirty="0">
                <a:latin typeface="Arial" panose="020B0604020202020204" pitchFamily="34" charset="0"/>
                <a:cs typeface="Arial" panose="020B0604020202020204" pitchFamily="34" charset="0"/>
                <a:sym typeface="Calibri" panose="020F0502020204030204"/>
              </a:rPr>
              <a:t>To clarify the background and motivations of the proposed </a:t>
            </a:r>
            <a:r>
              <a:rPr lang="en-US" altLang="zh-CN" sz="2000" kern="0" dirty="0" smtClean="0">
                <a:latin typeface="Arial" panose="020B0604020202020204" pitchFamily="34" charset="0"/>
                <a:cs typeface="Arial" panose="020B0604020202020204" pitchFamily="34" charset="0"/>
                <a:sym typeface="Calibri" panose="020F0502020204030204"/>
              </a:rPr>
              <a:t>techniques </a:t>
            </a:r>
            <a:r>
              <a:rPr lang="en-US" altLang="zh-CN" sz="2000" kern="0" dirty="0">
                <a:latin typeface="Arial" panose="020B0604020202020204" pitchFamily="34" charset="0"/>
                <a:cs typeface="Arial" panose="020B0604020202020204" pitchFamily="34" charset="0"/>
                <a:sym typeface="Calibri" panose="020F0502020204030204"/>
              </a:rPr>
              <a:t>in </a:t>
            </a:r>
            <a:r>
              <a:rPr lang="en-US" altLang="zh-CN" sz="2000" kern="0" dirty="0" smtClean="0">
                <a:latin typeface="Arial" panose="020B0604020202020204" pitchFamily="34" charset="0"/>
                <a:cs typeface="Arial" panose="020B0604020202020204" pitchFamily="34" charset="0"/>
                <a:sym typeface="Calibri" panose="020F0502020204030204"/>
              </a:rPr>
              <a:t>the above contribution, </a:t>
            </a:r>
            <a:r>
              <a:rPr lang="en-US" altLang="zh-CN" sz="2000" kern="0" dirty="0">
                <a:latin typeface="Arial" panose="020B0604020202020204" pitchFamily="34" charset="0"/>
                <a:cs typeface="Arial" panose="020B0604020202020204" pitchFamily="34" charset="0"/>
                <a:sym typeface="Calibri" panose="020F0502020204030204"/>
              </a:rPr>
              <a:t>and clearly describe the problem that the proposed technique wants to solve</a:t>
            </a:r>
          </a:p>
          <a:p>
            <a:pPr marL="457200" indent="-457200">
              <a:buFont typeface="Wingdings" panose="05000000000000000000" pitchFamily="2" charset="2"/>
              <a:buChar char="ü"/>
            </a:pPr>
            <a:r>
              <a:rPr lang="en-US" sz="2000" kern="0" dirty="0">
                <a:latin typeface="Arial" panose="020B0604020202020204" pitchFamily="34" charset="0"/>
                <a:cs typeface="Arial" panose="020B0604020202020204" pitchFamily="34" charset="0"/>
              </a:rPr>
              <a:t>To provide more technical details, simulation results and performance comparisons to show the pros and cons of the proposed method in the above </a:t>
            </a:r>
            <a:r>
              <a:rPr lang="en-US" sz="2000" kern="0" dirty="0" smtClean="0">
                <a:latin typeface="Arial" panose="020B0604020202020204" pitchFamily="34" charset="0"/>
                <a:cs typeface="Arial" panose="020B0604020202020204" pitchFamily="34" charset="0"/>
              </a:rPr>
              <a:t>contribution</a:t>
            </a:r>
            <a:endParaRPr 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52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762000" y="630416"/>
            <a:ext cx="7764463" cy="754063"/>
          </a:xfrm>
        </p:spPr>
        <p:txBody>
          <a:bodyPr/>
          <a:lstStyle/>
          <a:p>
            <a:r>
              <a:rPr lang="en-US" dirty="0"/>
              <a:t>Background and Motivations</a:t>
            </a:r>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313782" y="1341207"/>
            <a:ext cx="8578698" cy="2332542"/>
          </a:xfrm>
        </p:spPr>
        <p:txBody>
          <a:bodyPr/>
          <a:lstStyle/>
          <a:p>
            <a:pPr marL="457200" indent="-457200">
              <a:buFont typeface="Arial" panose="020B0604020202020204" pitchFamily="34" charset="0"/>
              <a:buChar char="•"/>
            </a:pPr>
            <a:r>
              <a:rPr lang="en-US" sz="2200" dirty="0"/>
              <a:t>High-accuracy ranging is of vital importance in applications such as </a:t>
            </a:r>
            <a:r>
              <a:rPr lang="en-US" altLang="zh-CN" sz="2200" dirty="0"/>
              <a:t>keyless car entry, contactless payments, etc</a:t>
            </a:r>
            <a:r>
              <a:rPr lang="en-US" sz="2200" dirty="0"/>
              <a:t>. </a:t>
            </a:r>
          </a:p>
          <a:p>
            <a:pPr marL="457200" indent="-457200">
              <a:buFont typeface="Arial" panose="020B0604020202020204" pitchFamily="34" charset="0"/>
              <a:buChar char="•"/>
            </a:pPr>
            <a:r>
              <a:rPr lang="en-US" sz="2200" dirty="0"/>
              <a:t>Due to the openness of wireless medium, accidental or intentional interference from other transmitters may</a:t>
            </a:r>
            <a:r>
              <a:rPr lang="en-US" altLang="zh-CN" sz="2200" dirty="0"/>
              <a:t> undermine the leading edge detection and cause performance degradation in ranging accuracy</a:t>
            </a:r>
            <a:r>
              <a:rPr lang="en-US" sz="2200" dirty="0"/>
              <a:t>.</a:t>
            </a: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
        <p:nvSpPr>
          <p:cNvPr id="10" name="矩形 9"/>
          <p:cNvSpPr/>
          <p:nvPr/>
        </p:nvSpPr>
        <p:spPr>
          <a:xfrm>
            <a:off x="6102474" y="3271344"/>
            <a:ext cx="1656184" cy="369332"/>
          </a:xfrm>
          <a:prstGeom prst="rect">
            <a:avLst/>
          </a:prstGeom>
        </p:spPr>
        <p:txBody>
          <a:bodyPr wrap="square">
            <a:spAutoFit/>
          </a:bodyPr>
          <a:lstStyle/>
          <a:p>
            <a:pPr lvl="0">
              <a:spcBef>
                <a:spcPct val="30000"/>
              </a:spcBef>
              <a:buClr>
                <a:srgbClr val="000000"/>
              </a:buClr>
              <a:buSzPct val="100000"/>
              <a:defRPr/>
            </a:pPr>
            <a:r>
              <a:rPr lang="en-US" altLang="en-US" sz="1800" kern="0" dirty="0">
                <a:solidFill>
                  <a:srgbClr val="FF0000"/>
                </a:solidFill>
                <a:latin typeface="Arial"/>
              </a:rPr>
              <a:t>Fake first path</a:t>
            </a:r>
          </a:p>
        </p:txBody>
      </p:sp>
      <p:pic>
        <p:nvPicPr>
          <p:cNvPr id="13" name="图片 12"/>
          <p:cNvPicPr/>
          <p:nvPr/>
        </p:nvPicPr>
        <p:blipFill rotWithShape="1">
          <a:blip r:embed="rId3" cstate="print">
            <a:extLst>
              <a:ext uri="{28A0092B-C50C-407E-A947-70E740481C1C}">
                <a14:useLocalDpi xmlns:a14="http://schemas.microsoft.com/office/drawing/2010/main" val="0"/>
              </a:ext>
            </a:extLst>
          </a:blip>
          <a:srcRect l="6825" t="5461" r="7163"/>
          <a:stretch/>
        </p:blipFill>
        <p:spPr bwMode="auto">
          <a:xfrm>
            <a:off x="701890" y="3701051"/>
            <a:ext cx="1800200" cy="1479794"/>
          </a:xfrm>
          <a:prstGeom prst="rect">
            <a:avLst/>
          </a:prstGeom>
          <a:noFill/>
          <a:ln>
            <a:noFill/>
          </a:ln>
        </p:spPr>
      </p:pic>
      <p:pic>
        <p:nvPicPr>
          <p:cNvPr id="14" name="图片 13"/>
          <p:cNvPicPr/>
          <p:nvPr/>
        </p:nvPicPr>
        <p:blipFill rotWithShape="1">
          <a:blip r:embed="rId4" cstate="print">
            <a:extLst>
              <a:ext uri="{28A0092B-C50C-407E-A947-70E740481C1C}">
                <a14:useLocalDpi xmlns:a14="http://schemas.microsoft.com/office/drawing/2010/main" val="0"/>
              </a:ext>
            </a:extLst>
          </a:blip>
          <a:srcRect l="5797" t="4595" r="6826"/>
          <a:stretch/>
        </p:blipFill>
        <p:spPr bwMode="auto">
          <a:xfrm>
            <a:off x="2690047" y="3701051"/>
            <a:ext cx="1728192" cy="1479794"/>
          </a:xfrm>
          <a:prstGeom prst="rect">
            <a:avLst/>
          </a:prstGeom>
          <a:noFill/>
          <a:ln>
            <a:noFill/>
          </a:ln>
        </p:spPr>
      </p:pic>
      <p:sp>
        <p:nvSpPr>
          <p:cNvPr id="15" name="矩形 14"/>
          <p:cNvSpPr/>
          <p:nvPr/>
        </p:nvSpPr>
        <p:spPr>
          <a:xfrm>
            <a:off x="673823" y="5137606"/>
            <a:ext cx="1872208" cy="276999"/>
          </a:xfrm>
          <a:prstGeom prst="rect">
            <a:avLst/>
          </a:prstGeom>
        </p:spPr>
        <p:txBody>
          <a:bodyPr wrap="square">
            <a:spAutoFit/>
          </a:bodyPr>
          <a:lstStyle/>
          <a:p>
            <a:pPr lvl="0" algn="ctr">
              <a:spcBef>
                <a:spcPct val="30000"/>
              </a:spcBef>
              <a:buClr>
                <a:srgbClr val="000000"/>
              </a:buClr>
              <a:buSzPct val="100000"/>
              <a:defRPr/>
            </a:pPr>
            <a:r>
              <a:rPr lang="en-US" altLang="en-US" kern="0" dirty="0">
                <a:solidFill>
                  <a:srgbClr val="000000"/>
                </a:solidFill>
                <a:latin typeface="Arial"/>
              </a:rPr>
              <a:t>STS from the transmitter</a:t>
            </a:r>
          </a:p>
        </p:txBody>
      </p:sp>
      <p:sp>
        <p:nvSpPr>
          <p:cNvPr id="16" name="矩形 15"/>
          <p:cNvSpPr/>
          <p:nvPr/>
        </p:nvSpPr>
        <p:spPr>
          <a:xfrm>
            <a:off x="2618039" y="5152210"/>
            <a:ext cx="1872208" cy="646331"/>
          </a:xfrm>
          <a:prstGeom prst="rect">
            <a:avLst/>
          </a:prstGeom>
        </p:spPr>
        <p:txBody>
          <a:bodyPr wrap="square">
            <a:spAutoFit/>
          </a:bodyPr>
          <a:lstStyle/>
          <a:p>
            <a:pPr lvl="0" algn="ctr">
              <a:spcBef>
                <a:spcPct val="30000"/>
              </a:spcBef>
              <a:buClr>
                <a:srgbClr val="000000"/>
              </a:buClr>
              <a:buSzPct val="100000"/>
              <a:defRPr/>
            </a:pPr>
            <a:r>
              <a:rPr lang="en-US" altLang="en-US" kern="0" dirty="0">
                <a:solidFill>
                  <a:srgbClr val="000000"/>
                </a:solidFill>
                <a:latin typeface="Arial"/>
              </a:rPr>
              <a:t>Interference signal that may come from another UWB device</a:t>
            </a:r>
          </a:p>
        </p:txBody>
      </p:sp>
      <p:pic>
        <p:nvPicPr>
          <p:cNvPr id="17" name="图片 16"/>
          <p:cNvPicPr/>
          <p:nvPr/>
        </p:nvPicPr>
        <p:blipFill rotWithShape="1">
          <a:blip r:embed="rId5" cstate="print">
            <a:extLst>
              <a:ext uri="{28A0092B-C50C-407E-A947-70E740481C1C}">
                <a14:useLocalDpi xmlns:a14="http://schemas.microsoft.com/office/drawing/2010/main" val="0"/>
              </a:ext>
            </a:extLst>
          </a:blip>
          <a:srcRect l="7194" t="6027" r="8159"/>
          <a:stretch/>
        </p:blipFill>
        <p:spPr bwMode="auto">
          <a:xfrm>
            <a:off x="4641668" y="3720957"/>
            <a:ext cx="1794970" cy="1502224"/>
          </a:xfrm>
          <a:prstGeom prst="rect">
            <a:avLst/>
          </a:prstGeom>
          <a:noFill/>
          <a:ln>
            <a:noFill/>
          </a:ln>
        </p:spPr>
      </p:pic>
      <p:sp>
        <p:nvSpPr>
          <p:cNvPr id="18" name="矩形 17"/>
          <p:cNvSpPr/>
          <p:nvPr/>
        </p:nvSpPr>
        <p:spPr>
          <a:xfrm>
            <a:off x="4642790" y="5143552"/>
            <a:ext cx="1872208" cy="461665"/>
          </a:xfrm>
          <a:prstGeom prst="rect">
            <a:avLst/>
          </a:prstGeom>
        </p:spPr>
        <p:txBody>
          <a:bodyPr wrap="square">
            <a:spAutoFit/>
          </a:bodyPr>
          <a:lstStyle/>
          <a:p>
            <a:pPr lvl="0" algn="ctr">
              <a:spcBef>
                <a:spcPct val="30000"/>
              </a:spcBef>
              <a:buClr>
                <a:srgbClr val="000000"/>
              </a:buClr>
              <a:buSzPct val="100000"/>
              <a:defRPr/>
            </a:pPr>
            <a:r>
              <a:rPr lang="en-US" altLang="en-US" kern="0" dirty="0">
                <a:solidFill>
                  <a:srgbClr val="000000"/>
                </a:solidFill>
                <a:latin typeface="Arial"/>
              </a:rPr>
              <a:t>First path detection without interference</a:t>
            </a:r>
          </a:p>
        </p:txBody>
      </p:sp>
      <p:pic>
        <p:nvPicPr>
          <p:cNvPr id="19" name="图片 18"/>
          <p:cNvPicPr/>
          <p:nvPr/>
        </p:nvPicPr>
        <p:blipFill rotWithShape="1">
          <a:blip r:embed="rId6" cstate="print">
            <a:extLst>
              <a:ext uri="{28A0092B-C50C-407E-A947-70E740481C1C}">
                <a14:useLocalDpi xmlns:a14="http://schemas.microsoft.com/office/drawing/2010/main" val="0"/>
              </a:ext>
            </a:extLst>
          </a:blip>
          <a:srcRect l="7991" t="3959" r="7363"/>
          <a:stretch/>
        </p:blipFill>
        <p:spPr bwMode="auto">
          <a:xfrm>
            <a:off x="6660231" y="3679058"/>
            <a:ext cx="1880654" cy="1544123"/>
          </a:xfrm>
          <a:prstGeom prst="rect">
            <a:avLst/>
          </a:prstGeom>
          <a:noFill/>
          <a:ln>
            <a:noFill/>
          </a:ln>
        </p:spPr>
      </p:pic>
      <p:sp>
        <p:nvSpPr>
          <p:cNvPr id="20" name="矩形 19"/>
          <p:cNvSpPr/>
          <p:nvPr/>
        </p:nvSpPr>
        <p:spPr>
          <a:xfrm>
            <a:off x="6691314" y="5163008"/>
            <a:ext cx="1872208" cy="461665"/>
          </a:xfrm>
          <a:prstGeom prst="rect">
            <a:avLst/>
          </a:prstGeom>
        </p:spPr>
        <p:txBody>
          <a:bodyPr wrap="square">
            <a:spAutoFit/>
          </a:bodyPr>
          <a:lstStyle/>
          <a:p>
            <a:pPr lvl="0" algn="ctr">
              <a:spcBef>
                <a:spcPct val="30000"/>
              </a:spcBef>
              <a:buClr>
                <a:srgbClr val="000000"/>
              </a:buClr>
              <a:buSzPct val="100000"/>
              <a:defRPr/>
            </a:pPr>
            <a:r>
              <a:rPr lang="en-US" altLang="en-US" kern="0" dirty="0">
                <a:solidFill>
                  <a:srgbClr val="000000"/>
                </a:solidFill>
                <a:latin typeface="Arial"/>
              </a:rPr>
              <a:t>First path detection with interference</a:t>
            </a:r>
          </a:p>
        </p:txBody>
      </p:sp>
      <p:sp>
        <p:nvSpPr>
          <p:cNvPr id="11" name="椭圆 10"/>
          <p:cNvSpPr/>
          <p:nvPr/>
        </p:nvSpPr>
        <p:spPr bwMode="auto">
          <a:xfrm>
            <a:off x="7452321" y="4436935"/>
            <a:ext cx="360039" cy="351594"/>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12" name="直接箭头连接符 11"/>
          <p:cNvCxnSpPr/>
          <p:nvPr/>
        </p:nvCxnSpPr>
        <p:spPr bwMode="auto">
          <a:xfrm>
            <a:off x="6691314" y="3628389"/>
            <a:ext cx="816136" cy="791647"/>
          </a:xfrm>
          <a:prstGeom prst="straightConnector1">
            <a:avLst/>
          </a:prstGeom>
          <a:solidFill>
            <a:srgbClr val="00B8FF"/>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 name="矩形 7"/>
          <p:cNvSpPr/>
          <p:nvPr/>
        </p:nvSpPr>
        <p:spPr>
          <a:xfrm>
            <a:off x="313782" y="5728356"/>
            <a:ext cx="8434682" cy="769441"/>
          </a:xfrm>
          <a:prstGeom prst="rect">
            <a:avLst/>
          </a:prstGeom>
        </p:spPr>
        <p:txBody>
          <a:bodyPr wrap="square">
            <a:spAutoFit/>
          </a:bodyPr>
          <a:lstStyle/>
          <a:p>
            <a:pPr marL="457200" indent="-457200">
              <a:spcBef>
                <a:spcPts val="800"/>
              </a:spcBef>
              <a:buClr>
                <a:srgbClr val="000000"/>
              </a:buClr>
              <a:buSzPct val="100000"/>
              <a:buFont typeface="Arial" panose="020B0604020202020204" pitchFamily="34" charset="0"/>
              <a:buChar char="•"/>
            </a:pPr>
            <a:r>
              <a:rPr lang="en-US" altLang="zh-CN" sz="2200" dirty="0">
                <a:solidFill>
                  <a:srgbClr val="000000"/>
                </a:solidFill>
                <a:latin typeface="+mn-lt"/>
              </a:rPr>
              <a:t>A mechanism is desired to detect potential interference and reduce its detrimental impact on ranging accuracy.</a:t>
            </a:r>
            <a:endParaRPr lang="zh-CN" altLang="en-US" sz="2200" dirty="0">
              <a:solidFill>
                <a:srgbClr val="000000"/>
              </a:solidFill>
              <a:latin typeface="+mn-lt"/>
            </a:endParaRPr>
          </a:p>
        </p:txBody>
      </p:sp>
    </p:spTree>
    <p:extLst>
      <p:ext uri="{BB962C8B-B14F-4D97-AF65-F5344CB8AC3E}">
        <p14:creationId xmlns:p14="http://schemas.microsoft.com/office/powerpoint/2010/main" val="237563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bwMode="auto">
          <a:xfrm>
            <a:off x="4327588" y="653876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5</a:t>
            </a:fld>
            <a:endParaRPr lang="en-US" altLang="en-US" dirty="0"/>
          </a:p>
        </p:txBody>
      </p:sp>
      <p:grpSp>
        <p:nvGrpSpPr>
          <p:cNvPr id="19" name="组合 18"/>
          <p:cNvGrpSpPr/>
          <p:nvPr/>
        </p:nvGrpSpPr>
        <p:grpSpPr>
          <a:xfrm>
            <a:off x="2267744" y="1484784"/>
            <a:ext cx="4778992" cy="4805121"/>
            <a:chOff x="2287626" y="1604011"/>
            <a:chExt cx="4778992" cy="4805121"/>
          </a:xfrm>
        </p:grpSpPr>
        <p:cxnSp>
          <p:nvCxnSpPr>
            <p:cNvPr id="99" name="直接连接符 98"/>
            <p:cNvCxnSpPr/>
            <p:nvPr/>
          </p:nvCxnSpPr>
          <p:spPr bwMode="auto">
            <a:xfrm>
              <a:off x="3488363" y="194463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接连接符 99"/>
            <p:cNvCxnSpPr/>
            <p:nvPr/>
          </p:nvCxnSpPr>
          <p:spPr bwMode="auto">
            <a:xfrm>
              <a:off x="5648603" y="194463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文本框 100"/>
            <p:cNvSpPr txBox="1"/>
            <p:nvPr/>
          </p:nvSpPr>
          <p:spPr>
            <a:xfrm>
              <a:off x="2988098" y="1604011"/>
              <a:ext cx="9316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102" name="文本框 101"/>
            <p:cNvSpPr txBox="1"/>
            <p:nvPr/>
          </p:nvSpPr>
          <p:spPr>
            <a:xfrm>
              <a:off x="5094604" y="1604710"/>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103" name="直接箭头连接符 102"/>
            <p:cNvCxnSpPr/>
            <p:nvPr/>
          </p:nvCxnSpPr>
          <p:spPr bwMode="auto">
            <a:xfrm>
              <a:off x="3484546" y="2564904"/>
              <a:ext cx="2164056" cy="379894"/>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文本框 103"/>
            <p:cNvSpPr txBox="1"/>
            <p:nvPr/>
          </p:nvSpPr>
          <p:spPr>
            <a:xfrm>
              <a:off x="4149102" y="2399659"/>
              <a:ext cx="95672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105" name="文本框 104"/>
            <p:cNvSpPr txBox="1"/>
            <p:nvPr/>
          </p:nvSpPr>
          <p:spPr>
            <a:xfrm>
              <a:off x="2489215" y="2060848"/>
              <a:ext cx="1800199"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Ranging frame 1</a:t>
              </a:r>
              <a:endParaRPr lang="zh-CN" altLang="en-US" sz="1800" kern="0" dirty="0">
                <a:solidFill>
                  <a:srgbClr val="000000"/>
                </a:solidFill>
                <a:latin typeface="Calibri" pitchFamily="34" charset="0"/>
                <a:ea typeface="宋体" pitchFamily="2" charset="-122"/>
              </a:endParaRPr>
            </a:p>
          </p:txBody>
        </p:sp>
        <p:sp>
          <p:nvSpPr>
            <p:cNvPr id="106" name="文本框 105"/>
            <p:cNvSpPr txBox="1"/>
            <p:nvPr/>
          </p:nvSpPr>
          <p:spPr>
            <a:xfrm>
              <a:off x="4230585" y="3573016"/>
              <a:ext cx="2836033" cy="369332"/>
            </a:xfrm>
            <a:prstGeom prst="rect">
              <a:avLst/>
            </a:prstGeom>
            <a:solidFill>
              <a:srgbClr val="FFFFFF"/>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FF"/>
                  </a:solidFill>
                  <a:latin typeface="Calibri" pitchFamily="34" charset="0"/>
                  <a:ea typeface="宋体" pitchFamily="2" charset="-122"/>
                </a:rPr>
                <a:t>Time-reverse and Conjugate</a:t>
              </a:r>
              <a:endParaRPr kumimoji="0" lang="zh-CN" altLang="en-US" sz="1800" b="0" i="0" u="none" strike="noStrike" kern="0" cap="none" spc="0" normalizeH="0" baseline="0" noProof="0" dirty="0">
                <a:ln>
                  <a:noFill/>
                </a:ln>
                <a:solidFill>
                  <a:srgbClr val="0000FF"/>
                </a:solidFill>
                <a:effectLst/>
                <a:uLnTx/>
                <a:uFillTx/>
                <a:latin typeface="Calibri" pitchFamily="34" charset="0"/>
                <a:ea typeface="宋体" pitchFamily="2" charset="-122"/>
              </a:endParaRPr>
            </a:p>
          </p:txBody>
        </p:sp>
        <p:sp>
          <p:nvSpPr>
            <p:cNvPr id="107" name="文本框 106"/>
            <p:cNvSpPr txBox="1"/>
            <p:nvPr/>
          </p:nvSpPr>
          <p:spPr>
            <a:xfrm>
              <a:off x="4670038" y="4102181"/>
              <a:ext cx="1783995" cy="646331"/>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Generation of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ranging frame 2</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108" name="直接箭头连接符 107"/>
            <p:cNvCxnSpPr/>
            <p:nvPr/>
          </p:nvCxnSpPr>
          <p:spPr bwMode="auto">
            <a:xfrm flipH="1">
              <a:off x="3484546" y="4964830"/>
              <a:ext cx="2183969" cy="465349"/>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文本框 108"/>
            <p:cNvSpPr txBox="1"/>
            <p:nvPr/>
          </p:nvSpPr>
          <p:spPr>
            <a:xfrm>
              <a:off x="3200315" y="242088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a:t>
              </a:r>
              <a:r>
                <a:rPr lang="en-US" altLang="zh-CN" sz="1800" kern="0" baseline="-25000" dirty="0">
                  <a:solidFill>
                    <a:srgbClr val="000000"/>
                  </a:solidFill>
                  <a:latin typeface="Calibri" pitchFamily="34" charset="0"/>
                  <a:ea typeface="宋体" pitchFamily="2" charset="-122"/>
                </a:rPr>
                <a:t>1</a:t>
              </a:r>
              <a:endParaRPr kumimoji="0" lang="zh-CN" altLang="en-US" sz="18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110" name="文本框 109"/>
            <p:cNvSpPr txBox="1"/>
            <p:nvPr/>
          </p:nvSpPr>
          <p:spPr>
            <a:xfrm>
              <a:off x="2627829" y="5502689"/>
              <a:ext cx="1566986"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a:ln>
                    <a:noFill/>
                  </a:ln>
                  <a:solidFill>
                    <a:srgbClr val="000000"/>
                  </a:solidFill>
                  <a:effectLst/>
                  <a:uLnTx/>
                  <a:uFillTx/>
                  <a:latin typeface="Calibri" pitchFamily="34" charset="0"/>
                  <a:ea typeface="宋体" pitchFamily="2" charset="-122"/>
                </a:rPr>
                <a:t>ToA</a:t>
              </a:r>
              <a:r>
                <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rPr>
                <a:t> </a:t>
              </a:r>
              <a:r>
                <a:rPr kumimoji="0" lang="en-US" altLang="zh-CN" sz="1800" b="0" i="0" u="none" strike="noStrike" kern="0" cap="none" spc="0" normalizeH="0" baseline="0" noProof="0" dirty="0">
                  <a:ln>
                    <a:noFill/>
                  </a:ln>
                  <a:solidFill>
                    <a:srgbClr val="000000"/>
                  </a:solidFill>
                  <a:effectLst/>
                  <a:uLnTx/>
                  <a:uFillTx/>
                  <a:latin typeface="Calibri" pitchFamily="34" charset="0"/>
                  <a:ea typeface="宋体" pitchFamily="2" charset="-122"/>
                </a:rPr>
                <a:t>estimate</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111" name="文本框 110"/>
            <p:cNvSpPr txBox="1"/>
            <p:nvPr/>
          </p:nvSpPr>
          <p:spPr>
            <a:xfrm>
              <a:off x="2577982" y="5955910"/>
              <a:ext cx="1662331"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0000FF"/>
                  </a:solidFill>
                  <a:effectLst/>
                  <a:uLnTx/>
                  <a:uFillTx/>
                  <a:latin typeface="Calibri" pitchFamily="34" charset="0"/>
                  <a:ea typeface="宋体" pitchFamily="2" charset="-122"/>
                </a:rPr>
                <a:t>Integrity check</a:t>
              </a:r>
              <a:endParaRPr kumimoji="0" lang="zh-CN" altLang="en-US" sz="1800" b="0" i="0" u="none" strike="noStrike" kern="0" cap="none" spc="0" normalizeH="0" baseline="0" noProof="0" dirty="0">
                <a:ln>
                  <a:noFill/>
                </a:ln>
                <a:solidFill>
                  <a:srgbClr val="0000FF"/>
                </a:solidFill>
                <a:effectLst/>
                <a:uLnTx/>
                <a:uFillTx/>
                <a:latin typeface="Calibri" pitchFamily="34" charset="0"/>
                <a:ea typeface="宋体" pitchFamily="2" charset="-122"/>
              </a:endParaRPr>
            </a:p>
          </p:txBody>
        </p:sp>
        <p:sp>
          <p:nvSpPr>
            <p:cNvPr id="30" name="文本框 29"/>
            <p:cNvSpPr txBox="1"/>
            <p:nvPr/>
          </p:nvSpPr>
          <p:spPr>
            <a:xfrm>
              <a:off x="4842582" y="3059668"/>
              <a:ext cx="1426994" cy="369332"/>
            </a:xfrm>
            <a:prstGeom prst="rect">
              <a:avLst/>
            </a:prstGeom>
            <a:solidFill>
              <a:srgbClr val="FFFFFF"/>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err="1">
                  <a:solidFill>
                    <a:srgbClr val="000000"/>
                  </a:solidFill>
                  <a:latin typeface="Calibri" pitchFamily="34" charset="0"/>
                  <a:ea typeface="宋体" pitchFamily="2" charset="-122"/>
                </a:rPr>
                <a:t>ToA</a:t>
              </a:r>
              <a:r>
                <a:rPr lang="en-US" altLang="zh-CN" sz="1800" kern="0" dirty="0">
                  <a:solidFill>
                    <a:srgbClr val="000000"/>
                  </a:solidFill>
                  <a:latin typeface="Calibri" pitchFamily="34" charset="0"/>
                  <a:ea typeface="宋体" pitchFamily="2" charset="-122"/>
                </a:rPr>
                <a:t> estimate</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1" name="文本框 30"/>
            <p:cNvSpPr txBox="1"/>
            <p:nvPr/>
          </p:nvSpPr>
          <p:spPr>
            <a:xfrm>
              <a:off x="6292368" y="304533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a:t>
              </a:r>
              <a:r>
                <a:rPr lang="en-US" altLang="zh-CN" sz="1800" kern="0" baseline="-25000" dirty="0">
                  <a:solidFill>
                    <a:srgbClr val="000000"/>
                  </a:solidFill>
                  <a:latin typeface="Calibri" pitchFamily="34" charset="0"/>
                  <a:ea typeface="宋体" pitchFamily="2" charset="-122"/>
                </a:rPr>
                <a:t>2</a:t>
              </a:r>
              <a:endParaRPr kumimoji="0" lang="zh-CN" altLang="en-US" sz="18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38" name="文本框 37"/>
            <p:cNvSpPr txBox="1"/>
            <p:nvPr/>
          </p:nvSpPr>
          <p:spPr>
            <a:xfrm>
              <a:off x="5676933" y="4748512"/>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a:t>
              </a:r>
              <a:r>
                <a:rPr lang="en-US" altLang="zh-CN" sz="1800" kern="0" baseline="-25000" dirty="0">
                  <a:solidFill>
                    <a:srgbClr val="000000"/>
                  </a:solidFill>
                  <a:latin typeface="Calibri" pitchFamily="34" charset="0"/>
                  <a:ea typeface="宋体" pitchFamily="2" charset="-122"/>
                </a:rPr>
                <a:t>3</a:t>
              </a:r>
              <a:endParaRPr kumimoji="0" lang="zh-CN" altLang="en-US" sz="18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39" name="文本框 38"/>
            <p:cNvSpPr txBox="1"/>
            <p:nvPr/>
          </p:nvSpPr>
          <p:spPr>
            <a:xfrm>
              <a:off x="4109336" y="4821022"/>
              <a:ext cx="95672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40" name="文本框 39"/>
            <p:cNvSpPr txBox="1"/>
            <p:nvPr/>
          </p:nvSpPr>
          <p:spPr>
            <a:xfrm>
              <a:off x="2287626" y="550268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a:t>
              </a:r>
              <a:r>
                <a:rPr lang="en-US" altLang="zh-CN" sz="1800" kern="0" baseline="-25000" dirty="0">
                  <a:solidFill>
                    <a:srgbClr val="000000"/>
                  </a:solidFill>
                  <a:latin typeface="Calibri" pitchFamily="34" charset="0"/>
                  <a:ea typeface="宋体" pitchFamily="2" charset="-122"/>
                </a:rPr>
                <a:t>4</a:t>
              </a:r>
              <a:endParaRPr kumimoji="0" lang="zh-CN" altLang="en-US" sz="18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grpSp>
      <p:sp>
        <p:nvSpPr>
          <p:cNvPr id="23" name="文本框 22"/>
          <p:cNvSpPr txBox="1"/>
          <p:nvPr/>
        </p:nvSpPr>
        <p:spPr>
          <a:xfrm>
            <a:off x="4176358" y="2625953"/>
            <a:ext cx="86113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kern="0" dirty="0">
                <a:solidFill>
                  <a:srgbClr val="000000"/>
                </a:solidFill>
                <a:latin typeface="Calibri" pitchFamily="34" charset="0"/>
                <a:ea typeface="宋体" pitchFamily="2" charset="-122"/>
              </a:rPr>
              <a:t>(phase 1)</a:t>
            </a:r>
            <a:endParaRPr kumimoji="0" lang="zh-CN" altLang="en-US" sz="14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24" name="文本框 23"/>
          <p:cNvSpPr txBox="1"/>
          <p:nvPr/>
        </p:nvSpPr>
        <p:spPr>
          <a:xfrm>
            <a:off x="4126081" y="5082098"/>
            <a:ext cx="86113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kern="0" dirty="0">
                <a:solidFill>
                  <a:srgbClr val="000000"/>
                </a:solidFill>
                <a:latin typeface="Calibri" pitchFamily="34" charset="0"/>
                <a:ea typeface="宋体" pitchFamily="2" charset="-122"/>
              </a:rPr>
              <a:t>(phase 2)</a:t>
            </a:r>
            <a:endParaRPr kumimoji="0" lang="zh-CN" altLang="en-US" sz="1400" b="0" i="0" u="none" strike="noStrike" kern="0" cap="none" spc="0" normalizeH="0" baseline="-25000" noProof="0" dirty="0">
              <a:ln>
                <a:noFill/>
              </a:ln>
              <a:solidFill>
                <a:srgbClr val="000000"/>
              </a:solidFill>
              <a:effectLst/>
              <a:uLnTx/>
              <a:uFillTx/>
              <a:latin typeface="Calibri" pitchFamily="34" charset="0"/>
              <a:ea typeface="宋体" pitchFamily="2" charset="-122"/>
            </a:endParaRPr>
          </a:p>
        </p:txBody>
      </p:sp>
      <p:sp>
        <p:nvSpPr>
          <p:cNvPr id="26" name="Rectangle 2"/>
          <p:cNvSpPr>
            <a:spLocks noGrp="1" noChangeArrowheads="1"/>
          </p:cNvSpPr>
          <p:nvPr>
            <p:ph type="title"/>
          </p:nvPr>
        </p:nvSpPr>
        <p:spPr>
          <a:xfrm>
            <a:off x="229031" y="694315"/>
            <a:ext cx="8635321" cy="754063"/>
          </a:xfrm>
          <a:ln/>
        </p:spPr>
        <p:txBody>
          <a:bodyPr/>
          <a:lstStyle/>
          <a:p>
            <a:r>
              <a:rPr lang="en-US" altLang="en-US" sz="3200" dirty="0">
                <a:solidFill>
                  <a:srgbClr val="FF0000"/>
                </a:solidFill>
              </a:rPr>
              <a:t>General Framework </a:t>
            </a:r>
          </a:p>
        </p:txBody>
      </p:sp>
    </p:spTree>
    <p:extLst>
      <p:ext uri="{BB962C8B-B14F-4D97-AF65-F5344CB8AC3E}">
        <p14:creationId xmlns:p14="http://schemas.microsoft.com/office/powerpoint/2010/main" val="1427842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01618" cy="754063"/>
          </a:xfrm>
        </p:spPr>
        <p:txBody>
          <a:bodyPr/>
          <a:lstStyle/>
          <a:p>
            <a:r>
              <a:rPr lang="en-US" sz="3200" dirty="0"/>
              <a:t>Detailed Implementation (1)</a:t>
            </a:r>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mc:AlternateContent xmlns:mc="http://schemas.openxmlformats.org/markup-compatibility/2006" xmlns:a14="http://schemas.microsoft.com/office/drawing/2010/main">
        <mc:Choice Requires="a14">
          <p:sp>
            <p:nvSpPr>
              <p:cNvPr id="52"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720095" y="1421243"/>
                <a:ext cx="7764463" cy="4320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Step 1: Transmission of ranging frame 1</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a:p>
                <a:pPr marL="0" indent="0"/>
                <a14:m>
                  <m:oMathPara xmlns:m="http://schemas.openxmlformats.org/officeDocument/2006/math">
                    <m:oMathParaPr>
                      <m:jc m:val="centerGroup"/>
                    </m:oMathParaPr>
                    <m:oMath xmlns:m="http://schemas.openxmlformats.org/officeDocument/2006/math">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                                             </m:t>
                      </m:r>
                    </m:oMath>
                  </m:oMathPara>
                </a14:m>
                <a:endParaRPr lang="en-US" altLang="zh-CN" sz="2000" b="0" i="1" kern="100" dirty="0">
                  <a:latin typeface="Cambria Math" panose="02040503050406030204" pitchFamily="18" charset="0"/>
                  <a:ea typeface="宋体" panose="02010600030101010101" pitchFamily="2" charset="-122"/>
                  <a:cs typeface="Times New Roman" panose="02020603050405020304" pitchFamily="18" charset="0"/>
                </a:endParaRPr>
              </a:p>
              <a:p>
                <a:pPr marL="0" indent="0"/>
                <a14:m>
                  <m:oMath xmlns:m="http://schemas.openxmlformats.org/officeDocument/2006/math">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                                           </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𝑝</m:t>
                    </m:r>
                    <m:d>
                      <m:dPr>
                        <m:begChr m:val="["/>
                        <m:endChr m:val="]"/>
                        <m:ctrlP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ctrlPr>
                      </m:dPr>
                      <m:e>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nary>
                      <m:naryPr>
                        <m:chr m:val="∑"/>
                        <m:limLoc m:val="undOvr"/>
                        <m:supHide m:val="on"/>
                        <m:ctrlPr>
                          <a:rPr lang="zh-CN" altLang="zh-CN" sz="2000" i="1">
                            <a:latin typeface="Cambria Math" panose="02040503050406030204" pitchFamily="18" charset="0"/>
                            <a:ea typeface="Cambria Math" panose="02040503050406030204" pitchFamily="18" charset="0"/>
                          </a:rPr>
                        </m:ctrlPr>
                      </m:naryPr>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sub>
                      <m:sup/>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𝑋</m:t>
                        </m:r>
                        <m:d>
                          <m:dPr>
                            <m:begChr m:val="["/>
                            <m:endChr m:val="]"/>
                            <m:ctrlPr>
                              <a:rPr lang="zh-CN" altLang="zh-CN" sz="2000" i="1">
                                <a:latin typeface="Cambria Math" panose="02040503050406030204" pitchFamily="18" charset="0"/>
                                <a:ea typeface="Cambria Math" panose="020405030504060302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e>
                        </m:d>
                        <m:r>
                          <a:rPr lang="zh-CN" altLang="en-US" sz="2000" i="1" kern="100" smtClean="0">
                            <a:latin typeface="Cambria Math" panose="02040503050406030204" pitchFamily="18" charset="0"/>
                            <a:ea typeface="宋体" panose="02010600030101010101" pitchFamily="2" charset="-122"/>
                            <a:cs typeface="Times New Roman" panose="02020603050405020304" pitchFamily="18" charset="0"/>
                          </a:rPr>
                          <m:t>𝛿</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𝑘</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e>
                    </m:nary>
                  </m:oMath>
                </a14:m>
                <a:r>
                  <a:rPr lang="en-US" sz="2400" kern="0" dirty="0"/>
                  <a:t> </a:t>
                </a:r>
              </a:p>
              <a:p>
                <a:endParaRPr lang="en-US" kern="0" dirty="0"/>
              </a:p>
            </p:txBody>
          </p:sp>
        </mc:Choice>
        <mc:Fallback xmlns="">
          <p:sp>
            <p:nvSpPr>
              <p:cNvPr id="52" name="Content Placeholder 2">
                <a:extLst>
                  <a:ext uri="{FF2B5EF4-FFF2-40B4-BE49-F238E27FC236}">
                    <a16:creationId xmlns:a16="http://schemas.microsoft.com/office/drawing/2014/main" xmlns=""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720095" y="1421243"/>
                <a:ext cx="7764463" cy="432048"/>
              </a:xfrm>
              <a:prstGeom prst="rect">
                <a:avLst/>
              </a:prstGeom>
              <a:blipFill rotWithShape="0">
                <a:blip r:embed="rId3"/>
                <a:stretch>
                  <a:fillRect l="-1020" t="-9859" b="-35352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 name="TextBox 18">
            <a:extLst>
              <a:ext uri="{FF2B5EF4-FFF2-40B4-BE49-F238E27FC236}">
                <a16:creationId xmlns:a16="http://schemas.microsoft.com/office/drawing/2014/main" xmlns="" id="{8B4F1CFB-FBC4-42F8-8C98-4FCBA62DDEEC}"/>
              </a:ext>
            </a:extLst>
          </p:cNvPr>
          <p:cNvSpPr txBox="1"/>
          <p:nvPr/>
        </p:nvSpPr>
        <p:spPr>
          <a:xfrm>
            <a:off x="1297975" y="1861815"/>
            <a:ext cx="7244291" cy="369332"/>
          </a:xfrm>
          <a:prstGeom prst="rect">
            <a:avLst/>
          </a:prstGeom>
          <a:noFill/>
        </p:spPr>
        <p:txBody>
          <a:bodyPr wrap="none" rtlCol="0">
            <a:spAutoFit/>
          </a:bodyPr>
          <a:lstStyle/>
          <a:p>
            <a:r>
              <a:rPr lang="en-US" sz="1800" dirty="0">
                <a:solidFill>
                  <a:schemeClr val="tx1"/>
                </a:solidFill>
              </a:rPr>
              <a:t>Ranging frame 1 is a normal ranging frame consisting of preamble and STS</a:t>
            </a:r>
          </a:p>
        </p:txBody>
      </p:sp>
      <p:cxnSp>
        <p:nvCxnSpPr>
          <p:cNvPr id="21" name="直接连接符 20"/>
          <p:cNvCxnSpPr/>
          <p:nvPr/>
        </p:nvCxnSpPr>
        <p:spPr bwMode="auto">
          <a:xfrm>
            <a:off x="3203848" y="2708920"/>
            <a:ext cx="2402703" cy="8399"/>
          </a:xfrm>
          <a:prstGeom prst="line">
            <a:avLst/>
          </a:prstGeom>
          <a:solidFill>
            <a:srgbClr val="00B8FF"/>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2" name="矩形 21"/>
          <p:cNvSpPr/>
          <p:nvPr/>
        </p:nvSpPr>
        <p:spPr>
          <a:xfrm>
            <a:off x="5724128" y="2525038"/>
            <a:ext cx="684803" cy="400110"/>
          </a:xfrm>
          <a:prstGeom prst="rect">
            <a:avLst/>
          </a:prstGeom>
        </p:spPr>
        <p:txBody>
          <a:bodyPr wrap="none">
            <a:spAutoFit/>
          </a:bodyPr>
          <a:lstStyle/>
          <a:p>
            <a:r>
              <a:rPr lang="en-US" altLang="zh-CN" sz="2000" dirty="0">
                <a:solidFill>
                  <a:srgbClr val="0000FF"/>
                </a:solidFill>
                <a:latin typeface="+mn-lt"/>
              </a:rPr>
              <a:t>STS</a:t>
            </a:r>
            <a:endParaRPr lang="zh-CN" altLang="en-US" sz="2000" dirty="0">
              <a:solidFill>
                <a:srgbClr val="0000FF"/>
              </a:solidFill>
              <a:latin typeface="+mn-lt"/>
            </a:endParaRPr>
          </a:p>
        </p:txBody>
      </p:sp>
      <p:sp>
        <p:nvSpPr>
          <p:cNvPr id="26"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729439" y="2862664"/>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Step 2: </a:t>
            </a:r>
            <a:r>
              <a:rPr lang="en-US" sz="2400" kern="0" dirty="0" err="1"/>
              <a:t>ToA</a:t>
            </a:r>
            <a:r>
              <a:rPr lang="en-US" sz="2400" kern="0" dirty="0"/>
              <a:t> estimate at the responder </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a:p>
            <a:pPr marL="0" indent="0"/>
            <a:endParaRPr lang="en-US" altLang="zh-CN" sz="2000" b="0" i="1"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7" name="TextBox 18">
            <a:extLst>
              <a:ext uri="{FF2B5EF4-FFF2-40B4-BE49-F238E27FC236}">
                <a16:creationId xmlns:a16="http://schemas.microsoft.com/office/drawing/2014/main" xmlns="" id="{8B4F1CFB-FBC4-42F8-8C98-4FCBA62DDEEC}"/>
              </a:ext>
            </a:extLst>
          </p:cNvPr>
          <p:cNvSpPr txBox="1"/>
          <p:nvPr/>
        </p:nvSpPr>
        <p:spPr>
          <a:xfrm>
            <a:off x="1347184" y="3301366"/>
            <a:ext cx="6878806" cy="646331"/>
          </a:xfrm>
          <a:prstGeom prst="rect">
            <a:avLst/>
          </a:prstGeom>
          <a:noFill/>
        </p:spPr>
        <p:txBody>
          <a:bodyPr wrap="none" rtlCol="0">
            <a:spAutoFit/>
          </a:bodyPr>
          <a:lstStyle/>
          <a:p>
            <a:pPr marL="285750" indent="-285750">
              <a:buFont typeface="Arial" panose="020B0604020202020204" pitchFamily="34" charset="0"/>
              <a:buChar char="•"/>
            </a:pPr>
            <a:r>
              <a:rPr lang="en-US" sz="1800" dirty="0">
                <a:solidFill>
                  <a:schemeClr val="tx1"/>
                </a:solidFill>
              </a:rPr>
              <a:t>Using classical correlation-based approach and back-search algorithm</a:t>
            </a:r>
          </a:p>
          <a:p>
            <a:pPr marL="285750" indent="-285750">
              <a:buFont typeface="Arial" panose="020B0604020202020204" pitchFamily="34" charset="0"/>
              <a:buChar char="•"/>
            </a:pPr>
            <a:r>
              <a:rPr lang="en-US" sz="1800" dirty="0">
                <a:solidFill>
                  <a:schemeClr val="tx1"/>
                </a:solidFill>
              </a:rPr>
              <a:t>The STS field of the received frame is extracted for further use</a:t>
            </a:r>
          </a:p>
        </p:txBody>
      </p:sp>
      <p:sp>
        <p:nvSpPr>
          <p:cNvPr id="28"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738851" y="4091439"/>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Step 3: Generation of ranging frame 2</a:t>
            </a:r>
            <a:endParaRPr lang="en-US" kern="0" dirty="0"/>
          </a:p>
        </p:txBody>
      </p:sp>
      <mc:AlternateContent xmlns:mc="http://schemas.openxmlformats.org/markup-compatibility/2006" xmlns:a14="http://schemas.microsoft.com/office/drawing/2010/main">
        <mc:Choice Requires="a14">
          <p:sp>
            <p:nvSpPr>
              <p:cNvPr id="33" name="矩形 32"/>
              <p:cNvSpPr/>
              <p:nvPr/>
            </p:nvSpPr>
            <p:spPr>
              <a:xfrm>
                <a:off x="4563414" y="4569094"/>
                <a:ext cx="317965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zh-CN" sz="1800" i="1" smtClean="0">
                              <a:solidFill>
                                <a:schemeClr val="tx1"/>
                              </a:solidFill>
                              <a:latin typeface="Cambria Math" panose="02040503050406030204" pitchFamily="18" charset="0"/>
                              <a:ea typeface="Cambria Math" panose="02040503050406030204" pitchFamily="18" charset="0"/>
                            </a:rPr>
                          </m:ctrlPr>
                        </m:sSubPr>
                        <m:e>
                          <m:r>
                            <a:rPr lang="en-US" altLang="zh-CN" sz="1800" i="1" kern="100">
                              <a:solidFill>
                                <a:schemeClr val="tx1"/>
                              </a:solidFill>
                              <a:latin typeface="Cambria Math" panose="02040503050406030204" pitchFamily="18" charset="0"/>
                              <a:ea typeface="宋体" panose="02010600030101010101" pitchFamily="2" charset="-122"/>
                              <a:cs typeface="Times New Roman" panose="02020603050405020304" pitchFamily="18" charset="0"/>
                            </a:rPr>
                            <m:t>𝑦</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2</m:t>
                          </m:r>
                        </m:sub>
                      </m:sSub>
                      <m:d>
                        <m:dPr>
                          <m:begChr m:val="["/>
                          <m:endChr m:val="]"/>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d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𝑝</m:t>
                      </m:r>
                      <m:d>
                        <m:dPr>
                          <m:begChr m:val="["/>
                          <m:endChr m:val="]"/>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d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sSub>
                        <m:sSubPr>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sSubPr>
                        <m:e>
                          <m:r>
                            <a:rPr lang="en-US" altLang="zh-CN" sz="1800" i="1" kern="100">
                              <a:solidFill>
                                <a:schemeClr val="tx1"/>
                              </a:solidFill>
                              <a:latin typeface="Cambria Math" panose="02040503050406030204" pitchFamily="18" charset="0"/>
                              <a:ea typeface="宋体" panose="02010600030101010101" pitchFamily="2" charset="-122"/>
                              <a:cs typeface="Times New Roman" panose="02020603050405020304" pitchFamily="18" charset="0"/>
                            </a:rPr>
                            <m:t>h</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12</m:t>
                          </m:r>
                        </m:sub>
                      </m:s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sSub>
                        <m:sSubPr>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sSub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2</m:t>
                          </m:r>
                        </m:sub>
                      </m:s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oMath>
                  </m:oMathPara>
                </a14:m>
                <a:endParaRPr lang="zh-CN" altLang="en-US" sz="1800" dirty="0"/>
              </a:p>
            </p:txBody>
          </p:sp>
        </mc:Choice>
        <mc:Fallback xmlns="">
          <p:sp>
            <p:nvSpPr>
              <p:cNvPr id="33" name="矩形 32"/>
              <p:cNvSpPr>
                <a:spLocks noRot="1" noChangeAspect="1" noMove="1" noResize="1" noEditPoints="1" noAdjustHandles="1" noChangeArrowheads="1" noChangeShapeType="1" noTextEdit="1"/>
              </p:cNvSpPr>
              <p:nvPr/>
            </p:nvSpPr>
            <p:spPr>
              <a:xfrm>
                <a:off x="4563414" y="4569094"/>
                <a:ext cx="3179653" cy="369332"/>
              </a:xfrm>
              <a:prstGeom prst="rect">
                <a:avLst/>
              </a:prstGeom>
              <a:blipFill rotWithShape="0">
                <a:blip r:embed="rId4"/>
                <a:stretch>
                  <a:fillRect b="-18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4" name="矩形 33"/>
              <p:cNvSpPr/>
              <p:nvPr/>
            </p:nvSpPr>
            <p:spPr>
              <a:xfrm>
                <a:off x="2228792" y="5320214"/>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34" name="矩形 33"/>
              <p:cNvSpPr>
                <a:spLocks noRot="1" noChangeAspect="1" noMove="1" noResize="1" noEditPoints="1" noAdjustHandles="1" noChangeArrowheads="1" noChangeShapeType="1" noTextEdit="1"/>
              </p:cNvSpPr>
              <p:nvPr/>
            </p:nvSpPr>
            <p:spPr>
              <a:xfrm>
                <a:off x="2228792" y="5320214"/>
                <a:ext cx="4651530" cy="369332"/>
              </a:xfrm>
              <a:prstGeom prst="rect">
                <a:avLst/>
              </a:prstGeom>
              <a:blipFill rotWithShape="0">
                <a:blip r:embed="rId5"/>
                <a:stretch>
                  <a:fillRect b="-18333"/>
                </a:stretch>
              </a:blipFill>
            </p:spPr>
            <p:txBody>
              <a:bodyPr/>
              <a:lstStyle/>
              <a:p>
                <a:r>
                  <a:rPr lang="zh-CN" altLang="en-US">
                    <a:noFill/>
                  </a:rPr>
                  <a:t> </a:t>
                </a:r>
              </a:p>
            </p:txBody>
          </p:sp>
        </mc:Fallback>
      </mc:AlternateContent>
      <p:sp>
        <p:nvSpPr>
          <p:cNvPr id="37" name="TextBox 18">
            <a:extLst>
              <a:ext uri="{FF2B5EF4-FFF2-40B4-BE49-F238E27FC236}">
                <a16:creationId xmlns:a16="http://schemas.microsoft.com/office/drawing/2014/main" xmlns="" id="{8B4F1CFB-FBC4-42F8-8C98-4FCBA62DDEEC}"/>
              </a:ext>
            </a:extLst>
          </p:cNvPr>
          <p:cNvSpPr txBox="1"/>
          <p:nvPr/>
        </p:nvSpPr>
        <p:spPr>
          <a:xfrm>
            <a:off x="1321167" y="4942295"/>
            <a:ext cx="3081164"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a:solidFill>
                  <a:schemeClr val="tx1"/>
                </a:solidFill>
                <a:sym typeface="Wingdings" panose="05000000000000000000" pitchFamily="2" charset="2"/>
              </a:rPr>
              <a:t>Time reverse and conjugate</a:t>
            </a:r>
            <a:endParaRPr lang="en-US" sz="1800" dirty="0">
              <a:solidFill>
                <a:schemeClr val="tx1"/>
              </a:solidFill>
            </a:endParaRPr>
          </a:p>
        </p:txBody>
      </p:sp>
      <p:sp>
        <p:nvSpPr>
          <p:cNvPr id="38" name="TextBox 18">
            <a:extLst>
              <a:ext uri="{FF2B5EF4-FFF2-40B4-BE49-F238E27FC236}">
                <a16:creationId xmlns:a16="http://schemas.microsoft.com/office/drawing/2014/main" xmlns="" id="{8B4F1CFB-FBC4-42F8-8C98-4FCBA62DDEEC}"/>
              </a:ext>
            </a:extLst>
          </p:cNvPr>
          <p:cNvSpPr txBox="1"/>
          <p:nvPr/>
        </p:nvSpPr>
        <p:spPr>
          <a:xfrm>
            <a:off x="1321167" y="4585724"/>
            <a:ext cx="3454792"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a:solidFill>
                  <a:schemeClr val="tx1"/>
                </a:solidFill>
              </a:rPr>
              <a:t>STS field of the received signal:</a:t>
            </a:r>
          </a:p>
        </p:txBody>
      </p:sp>
      <p:sp>
        <p:nvSpPr>
          <p:cNvPr id="39" name="TextBox 18">
            <a:extLst>
              <a:ext uri="{FF2B5EF4-FFF2-40B4-BE49-F238E27FC236}">
                <a16:creationId xmlns:a16="http://schemas.microsoft.com/office/drawing/2014/main" xmlns="" id="{8B4F1CFB-FBC4-42F8-8C98-4FCBA62DDEEC}"/>
              </a:ext>
            </a:extLst>
          </p:cNvPr>
          <p:cNvSpPr txBox="1"/>
          <p:nvPr/>
        </p:nvSpPr>
        <p:spPr>
          <a:xfrm>
            <a:off x="1321167" y="5671412"/>
            <a:ext cx="4012637"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a:solidFill>
                  <a:schemeClr val="tx1"/>
                </a:solidFill>
                <a:sym typeface="Wingdings" panose="05000000000000000000" pitchFamily="2" charset="2"/>
              </a:rPr>
              <a:t>1bit DAC (sampling rate: 499.2 MHz)</a:t>
            </a:r>
            <a:endParaRPr lang="en-US" sz="1800" dirty="0">
              <a:solidFill>
                <a:schemeClr val="tx1"/>
              </a:solidFill>
            </a:endParaRPr>
          </a:p>
        </p:txBody>
      </p:sp>
      <p:sp>
        <p:nvSpPr>
          <p:cNvPr id="40" name="TextBox 18">
            <a:extLst>
              <a:ext uri="{FF2B5EF4-FFF2-40B4-BE49-F238E27FC236}">
                <a16:creationId xmlns:a16="http://schemas.microsoft.com/office/drawing/2014/main" xmlns="" id="{8B4F1CFB-FBC4-42F8-8C98-4FCBA62DDEEC}"/>
              </a:ext>
            </a:extLst>
          </p:cNvPr>
          <p:cNvSpPr txBox="1"/>
          <p:nvPr/>
        </p:nvSpPr>
        <p:spPr>
          <a:xfrm>
            <a:off x="1318201" y="6002268"/>
            <a:ext cx="7223324"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a:solidFill>
                  <a:schemeClr val="tx1"/>
                </a:solidFill>
                <a:sym typeface="Wingdings" panose="05000000000000000000" pitchFamily="2" charset="2"/>
              </a:rPr>
              <a:t>Truncate the generated signal to make it of equal length as STS (optional)</a:t>
            </a:r>
            <a:endParaRPr lang="en-US" sz="1800" dirty="0">
              <a:solidFill>
                <a:schemeClr val="tx1"/>
              </a:solidFill>
            </a:endParaRPr>
          </a:p>
        </p:txBody>
      </p:sp>
    </p:spTree>
    <p:extLst>
      <p:ext uri="{BB962C8B-B14F-4D97-AF65-F5344CB8AC3E}">
        <p14:creationId xmlns:p14="http://schemas.microsoft.com/office/powerpoint/2010/main" val="84849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01618" cy="754063"/>
          </a:xfrm>
        </p:spPr>
        <p:txBody>
          <a:bodyPr/>
          <a:lstStyle/>
          <a:p>
            <a:r>
              <a:rPr lang="en-US" sz="3200" dirty="0"/>
              <a:t>Detailed Implementation (2)</a:t>
            </a:r>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
        <p:nvSpPr>
          <p:cNvPr id="66"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611560" y="1481414"/>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Step 4: </a:t>
            </a:r>
            <a:r>
              <a:rPr lang="en-US" sz="2400" kern="0" dirty="0" err="1"/>
              <a:t>ToA</a:t>
            </a:r>
            <a:r>
              <a:rPr lang="en-US" sz="2400" kern="0" dirty="0"/>
              <a:t> estimate at the initiator</a:t>
            </a:r>
          </a:p>
        </p:txBody>
      </p:sp>
      <mc:AlternateContent xmlns:mc="http://schemas.openxmlformats.org/markup-compatibility/2006" xmlns:a14="http://schemas.microsoft.com/office/drawing/2010/main">
        <mc:Choice Requires="a14">
          <p:sp>
            <p:nvSpPr>
              <p:cNvPr id="17" name="矩形 16"/>
              <p:cNvSpPr/>
              <p:nvPr/>
            </p:nvSpPr>
            <p:spPr>
              <a:xfrm>
                <a:off x="718462" y="2018463"/>
                <a:ext cx="318657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800" i="1" smtClean="0">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r>
                        <a:rPr lang="en-US" altLang="zh-CN" sz="1800" i="1">
                          <a:solidFill>
                            <a:schemeClr val="tx1"/>
                          </a:solidFill>
                          <a:latin typeface="Cambria Math" panose="02040503050406030204" pitchFamily="18" charset="0"/>
                        </a:rPr>
                        <m:t>𝑠</m:t>
                      </m:r>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zh-CN" altLang="en-US" sz="1800">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21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oMath>
                  </m:oMathPara>
                </a14:m>
                <a:endParaRPr lang="zh-CN" altLang="en-US" sz="1800" dirty="0">
                  <a:solidFill>
                    <a:schemeClr val="tx1"/>
                  </a:solidFill>
                  <a:latin typeface="Cambria Math" panose="02040503050406030204" pitchFamily="18" charset="0"/>
                </a:endParaRPr>
              </a:p>
            </p:txBody>
          </p:sp>
        </mc:Choice>
        <mc:Fallback xmlns="">
          <p:sp>
            <p:nvSpPr>
              <p:cNvPr id="17" name="矩形 16"/>
              <p:cNvSpPr>
                <a:spLocks noRot="1" noChangeAspect="1" noMove="1" noResize="1" noEditPoints="1" noAdjustHandles="1" noChangeArrowheads="1" noChangeShapeType="1" noTextEdit="1"/>
              </p:cNvSpPr>
              <p:nvPr/>
            </p:nvSpPr>
            <p:spPr>
              <a:xfrm>
                <a:off x="718462" y="2018463"/>
                <a:ext cx="3186578" cy="369332"/>
              </a:xfrm>
              <a:prstGeom prst="rect">
                <a:avLst/>
              </a:prstGeom>
              <a:blipFill rotWithShape="0">
                <a:blip r:embed="rId2"/>
                <a:stretch>
                  <a:fillRect b="-1639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1408547" y="2446143"/>
                <a:ext cx="5519075" cy="369332"/>
              </a:xfrm>
              <a:prstGeom prst="rect">
                <a:avLst/>
              </a:prstGeom>
            </p:spPr>
            <p:txBody>
              <a:bodyPr wrap="none">
                <a:spAutoFit/>
              </a:bodyPr>
              <a:lstStyle/>
              <a:p>
                <a:r>
                  <a:rPr lang="en-US" altLang="zh-CN" sz="1800" dirty="0">
                    <a:solidFill>
                      <a:schemeClr val="tx1"/>
                    </a:solidFill>
                  </a:rPr>
                  <a:t>= </a:t>
                </a:r>
                <a14:m>
                  <m:oMath xmlns:m="http://schemas.openxmlformats.org/officeDocument/2006/math">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21</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a14:m>
                <a:r>
                  <a:rPr lang="en-US" altLang="zh-CN" sz="1800" dirty="0">
                    <a:solidFill>
                      <a:schemeClr val="tx1"/>
                    </a:solidFill>
                  </a:rPr>
                  <a:t> </a:t>
                </a:r>
                <a14:m>
                  <m:oMath xmlns:m="http://schemas.openxmlformats.org/officeDocument/2006/math">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i="1">
                            <a:solidFill>
                              <a:schemeClr val="tx1"/>
                            </a:solidFill>
                            <a:latin typeface="Cambria Math" panose="02040503050406030204" pitchFamily="18" charset="0"/>
                          </a:rPr>
                          <m:t>21</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oMath>
                </a14:m>
                <a:r>
                  <a:rPr lang="en-US" altLang="zh-CN" sz="1800" dirty="0">
                    <a:solidFill>
                      <a:schemeClr val="tx1"/>
                    </a:solidFill>
                  </a:rPr>
                  <a:t>+</a:t>
                </a:r>
                <a14:m>
                  <m:oMath xmlns:m="http://schemas.openxmlformats.org/officeDocument/2006/math">
                    <m:sSub>
                      <m:sSubPr>
                        <m:ctrlPr>
                          <a:rPr lang="zh-CN" altLang="en-US"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oMath>
                </a14:m>
                <a:r>
                  <a:rPr lang="zh-CN" altLang="en-US" sz="1800" dirty="0">
                    <a:solidFill>
                      <a:schemeClr val="tx1"/>
                    </a:solidFill>
                    <a:latin typeface="Cambria Math" panose="02040503050406030204" pitchFamily="18" charset="0"/>
                  </a:rPr>
                  <a:t> </a:t>
                </a:r>
              </a:p>
            </p:txBody>
          </p:sp>
        </mc:Choice>
        <mc:Fallback xmlns="">
          <p:sp>
            <p:nvSpPr>
              <p:cNvPr id="8" name="矩形 7"/>
              <p:cNvSpPr>
                <a:spLocks noRot="1" noChangeAspect="1" noMove="1" noResize="1" noEditPoints="1" noAdjustHandles="1" noChangeArrowheads="1" noChangeShapeType="1" noTextEdit="1"/>
              </p:cNvSpPr>
              <p:nvPr/>
            </p:nvSpPr>
            <p:spPr>
              <a:xfrm>
                <a:off x="1408547" y="2446143"/>
                <a:ext cx="5519075" cy="369332"/>
              </a:xfrm>
              <a:prstGeom prst="rect">
                <a:avLst/>
              </a:prstGeom>
              <a:blipFill rotWithShape="0">
                <a:blip r:embed="rId3"/>
                <a:stretch>
                  <a:fillRect l="-884" t="-8197" b="-24590"/>
                </a:stretch>
              </a:blipFill>
            </p:spPr>
            <p:txBody>
              <a:bodyPr/>
              <a:lstStyle/>
              <a:p>
                <a:r>
                  <a:rPr lang="zh-CN" altLang="en-US">
                    <a:noFill/>
                  </a:rPr>
                  <a:t> </a:t>
                </a:r>
              </a:p>
            </p:txBody>
          </p:sp>
        </mc:Fallback>
      </mc:AlternateContent>
      <p:sp>
        <p:nvSpPr>
          <p:cNvPr id="25" name="椭圆 24"/>
          <p:cNvSpPr/>
          <p:nvPr/>
        </p:nvSpPr>
        <p:spPr bwMode="auto">
          <a:xfrm>
            <a:off x="2555776" y="2758861"/>
            <a:ext cx="1655862" cy="640420"/>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27" name="矩形 26"/>
              <p:cNvSpPr/>
              <p:nvPr/>
            </p:nvSpPr>
            <p:spPr>
              <a:xfrm>
                <a:off x="552313" y="3573016"/>
                <a:ext cx="8557602" cy="369332"/>
              </a:xfrm>
              <a:prstGeom prst="rect">
                <a:avLst/>
              </a:prstGeom>
            </p:spPr>
            <p:txBody>
              <a:bodyPr wrap="square">
                <a:spAutoFit/>
              </a:bodyPr>
              <a:lstStyle/>
              <a:p>
                <a:r>
                  <a:rPr lang="en-US" altLang="zh-CN" sz="1800" kern="0" dirty="0">
                    <a:solidFill>
                      <a:schemeClr val="tx1"/>
                    </a:solidFill>
                  </a:rPr>
                  <a:t>Correlate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oMath>
                </a14:m>
                <a:r>
                  <a:rPr lang="en-US" altLang="zh-CN" sz="1800" kern="0" dirty="0">
                    <a:solidFill>
                      <a:schemeClr val="tx1"/>
                    </a:solidFill>
                  </a:rPr>
                  <a:t>with the time-reversed version of the local STS </a:t>
                </a:r>
                <a14:m>
                  <m:oMath xmlns:m="http://schemas.openxmlformats.org/officeDocument/2006/math">
                    <m:sSup>
                      <m:sSupPr>
                        <m:ctrlPr>
                          <a:rPr lang="zh-CN" altLang="en-US" sz="1800" i="1" smtClean="0">
                            <a:solidFill>
                              <a:srgbClr val="FF0000"/>
                            </a:solidFill>
                            <a:latin typeface="Cambria Math" panose="02040503050406030204" pitchFamily="18" charset="0"/>
                          </a:rPr>
                        </m:ctrlPr>
                      </m:sSupPr>
                      <m:e>
                        <m:r>
                          <a:rPr lang="zh-CN" altLang="en-US" sz="1800" i="1">
                            <a:solidFill>
                              <a:srgbClr val="FF0000"/>
                            </a:solidFill>
                            <a:latin typeface="Cambria Math" panose="02040503050406030204" pitchFamily="18" charset="0"/>
                          </a:rPr>
                          <m:t>𝑝</m:t>
                        </m:r>
                      </m:e>
                      <m:sup>
                        <m:r>
                          <a:rPr lang="zh-CN" altLang="en-US" sz="1800">
                            <a:solidFill>
                              <a:srgbClr val="FF0000"/>
                            </a:solidFill>
                            <a:latin typeface="Cambria Math" panose="02040503050406030204" pitchFamily="18" charset="0"/>
                          </a:rPr>
                          <m:t>′</m:t>
                        </m:r>
                      </m:sup>
                    </m:sSup>
                    <m:d>
                      <m:dPr>
                        <m:begChr m:val="["/>
                        <m:endChr m:val="]"/>
                        <m:ctrlPr>
                          <a:rPr lang="en-US" altLang="zh-CN" sz="1800" i="1">
                            <a:solidFill>
                              <a:srgbClr val="FF0000"/>
                            </a:solidFill>
                            <a:latin typeface="Cambria Math" panose="02040503050406030204" pitchFamily="18" charset="0"/>
                          </a:rPr>
                        </m:ctrlPr>
                      </m:dPr>
                      <m:e>
                        <m:r>
                          <a:rPr lang="en-US" altLang="zh-CN" sz="1800" i="1">
                            <a:solidFill>
                              <a:srgbClr val="FF0000"/>
                            </a:solidFill>
                            <a:latin typeface="Cambria Math" panose="02040503050406030204" pitchFamily="18" charset="0"/>
                          </a:rPr>
                          <m:t>−</m:t>
                        </m:r>
                        <m:r>
                          <a:rPr lang="en-US" altLang="zh-CN" sz="1800" i="1">
                            <a:solidFill>
                              <a:srgbClr val="FF0000"/>
                            </a:solidFill>
                            <a:latin typeface="Cambria Math" panose="02040503050406030204" pitchFamily="18" charset="0"/>
                          </a:rPr>
                          <m:t>𝑛</m:t>
                        </m:r>
                      </m:e>
                    </m:d>
                  </m:oMath>
                </a14:m>
                <a:r>
                  <a:rPr lang="en-US" altLang="zh-CN" sz="1800" kern="0" dirty="0">
                    <a:solidFill>
                      <a:schemeClr val="tx1"/>
                    </a:solidFill>
                  </a:rPr>
                  <a:t> and find the peak </a:t>
                </a:r>
                <a:endParaRPr lang="zh-CN" altLang="en-US" sz="1800" dirty="0">
                  <a:solidFill>
                    <a:schemeClr val="tx1"/>
                  </a:solidFill>
                </a:endParaRPr>
              </a:p>
            </p:txBody>
          </p:sp>
        </mc:Choice>
        <mc:Fallback xmlns="">
          <p:sp>
            <p:nvSpPr>
              <p:cNvPr id="27" name="矩形 26"/>
              <p:cNvSpPr>
                <a:spLocks noRot="1" noChangeAspect="1" noMove="1" noResize="1" noEditPoints="1" noAdjustHandles="1" noChangeArrowheads="1" noChangeShapeType="1" noTextEdit="1"/>
              </p:cNvSpPr>
              <p:nvPr/>
            </p:nvSpPr>
            <p:spPr>
              <a:xfrm>
                <a:off x="552313" y="3573016"/>
                <a:ext cx="8557602" cy="369332"/>
              </a:xfrm>
              <a:prstGeom prst="rect">
                <a:avLst/>
              </a:prstGeom>
              <a:blipFill rotWithShape="0">
                <a:blip r:embed="rId4"/>
                <a:stretch>
                  <a:fillRect l="-641" t="-8197" b="-2459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矩形 28"/>
              <p:cNvSpPr/>
              <p:nvPr/>
            </p:nvSpPr>
            <p:spPr>
              <a:xfrm>
                <a:off x="4086612" y="3192744"/>
                <a:ext cx="236699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sz="1800" i="1" smtClean="0">
                              <a:solidFill>
                                <a:srgbClr val="FF0000"/>
                              </a:solidFill>
                              <a:latin typeface="Cambria Math" panose="02040503050406030204" pitchFamily="18" charset="0"/>
                            </a:rPr>
                          </m:ctrlPr>
                        </m:sSubPr>
                        <m:e>
                          <m:r>
                            <a:rPr lang="zh-CN" altLang="en-US" sz="1800" i="1">
                              <a:solidFill>
                                <a:srgbClr val="FF0000"/>
                              </a:solidFill>
                              <a:latin typeface="Cambria Math" panose="02040503050406030204" pitchFamily="18" charset="0"/>
                            </a:rPr>
                            <m:t>h</m:t>
                          </m:r>
                        </m:e>
                        <m:sub>
                          <m:r>
                            <a:rPr lang="zh-CN" altLang="en-US" sz="1800" i="1">
                              <a:solidFill>
                                <a:srgbClr val="FF0000"/>
                              </a:solidFill>
                              <a:latin typeface="Cambria Math" panose="02040503050406030204" pitchFamily="18" charset="0"/>
                            </a:rPr>
                            <m:t>𝑒</m:t>
                          </m:r>
                        </m:sub>
                      </m:sSub>
                      <m:d>
                        <m:dPr>
                          <m:begChr m:val="["/>
                          <m:endChr m:val="]"/>
                          <m:ctrlPr>
                            <a:rPr lang="en-US" altLang="zh-CN" sz="1800" b="0" i="1" smtClean="0">
                              <a:solidFill>
                                <a:srgbClr val="FF0000"/>
                              </a:solidFill>
                              <a:latin typeface="Cambria Math" panose="02040503050406030204" pitchFamily="18" charset="0"/>
                            </a:rPr>
                          </m:ctrlPr>
                        </m:dPr>
                        <m:e>
                          <m:r>
                            <a:rPr lang="en-US" altLang="zh-CN" sz="1800" b="0" i="1" smtClean="0">
                              <a:solidFill>
                                <a:srgbClr val="FF0000"/>
                              </a:solidFill>
                              <a:latin typeface="Cambria Math" panose="02040503050406030204" pitchFamily="18" charset="0"/>
                            </a:rPr>
                            <m:t>𝑛</m:t>
                          </m:r>
                        </m:e>
                      </m:d>
                      <m:r>
                        <a:rPr lang="en-US" altLang="zh-CN" sz="1800" b="0" i="1" smtClean="0">
                          <a:solidFill>
                            <a:srgbClr val="FF0000"/>
                          </a:solidFill>
                          <a:latin typeface="Cambria Math" panose="02040503050406030204" pitchFamily="18" charset="0"/>
                        </a:rPr>
                        <m:t>:</m:t>
                      </m:r>
                      <m:r>
                        <a:rPr lang="en-US" altLang="zh-CN" sz="1800" b="0" i="0" smtClean="0">
                          <a:solidFill>
                            <a:srgbClr val="FF0000"/>
                          </a:solidFill>
                          <a:latin typeface="Cambria Math" panose="02040503050406030204" pitchFamily="18" charset="0"/>
                        </a:rPr>
                        <m:t> </m:t>
                      </m:r>
                      <m:r>
                        <m:rPr>
                          <m:sty m:val="p"/>
                        </m:rPr>
                        <a:rPr lang="en-US" altLang="zh-CN" sz="1800" b="0" i="0" smtClean="0">
                          <a:solidFill>
                            <a:srgbClr val="FF0000"/>
                          </a:solidFill>
                          <a:latin typeface="Cambria Math" panose="02040503050406030204" pitchFamily="18" charset="0"/>
                        </a:rPr>
                        <m:t>equivalent</m:t>
                      </m:r>
                      <m:r>
                        <a:rPr lang="en-US" altLang="zh-CN" sz="1800" b="0" i="0" smtClean="0">
                          <a:solidFill>
                            <a:srgbClr val="FF0000"/>
                          </a:solidFill>
                          <a:latin typeface="Cambria Math" panose="02040503050406030204" pitchFamily="18" charset="0"/>
                        </a:rPr>
                        <m:t> </m:t>
                      </m:r>
                      <m:r>
                        <m:rPr>
                          <m:sty m:val="p"/>
                        </m:rPr>
                        <a:rPr lang="en-US" altLang="zh-CN" sz="1800" b="0" i="0" smtClean="0">
                          <a:solidFill>
                            <a:srgbClr val="FF0000"/>
                          </a:solidFill>
                          <a:latin typeface="Cambria Math" panose="02040503050406030204" pitchFamily="18" charset="0"/>
                        </a:rPr>
                        <m:t>CIR</m:t>
                      </m:r>
                    </m:oMath>
                  </m:oMathPara>
                </a14:m>
                <a:endParaRPr lang="zh-CN" altLang="en-US" dirty="0">
                  <a:solidFill>
                    <a:srgbClr val="FF0000"/>
                  </a:solidFill>
                  <a:cs typeface="Times New Roman" panose="02020603050405020304" pitchFamily="18" charset="0"/>
                </a:endParaRPr>
              </a:p>
            </p:txBody>
          </p:sp>
        </mc:Choice>
        <mc:Fallback xmlns="">
          <p:sp>
            <p:nvSpPr>
              <p:cNvPr id="29" name="矩形 28"/>
              <p:cNvSpPr>
                <a:spLocks noRot="1" noChangeAspect="1" noMove="1" noResize="1" noEditPoints="1" noAdjustHandles="1" noChangeArrowheads="1" noChangeShapeType="1" noTextEdit="1"/>
              </p:cNvSpPr>
              <p:nvPr/>
            </p:nvSpPr>
            <p:spPr>
              <a:xfrm>
                <a:off x="4086612" y="3192744"/>
                <a:ext cx="2366995" cy="369332"/>
              </a:xfrm>
              <a:prstGeom prst="rect">
                <a:avLst/>
              </a:prstGeom>
              <a:blipFill rotWithShape="0">
                <a:blip r:embed="rId5"/>
                <a:stretch>
                  <a:fillRect b="-15000"/>
                </a:stretch>
              </a:blipFill>
            </p:spPr>
            <p:txBody>
              <a:bodyPr/>
              <a:lstStyle/>
              <a:p>
                <a:r>
                  <a:rPr lang="zh-CN" altLang="en-US">
                    <a:noFill/>
                  </a:rPr>
                  <a:t> </a:t>
                </a:r>
              </a:p>
            </p:txBody>
          </p:sp>
        </mc:Fallback>
      </mc:AlternateContent>
      <p:pic>
        <p:nvPicPr>
          <p:cNvPr id="30" name="图片 29"/>
          <p:cNvPicPr/>
          <p:nvPr/>
        </p:nvPicPr>
        <p:blipFill rotWithShape="1">
          <a:blip r:embed="rId6" cstate="print">
            <a:extLst>
              <a:ext uri="{28A0092B-C50C-407E-A947-70E740481C1C}">
                <a14:useLocalDpi xmlns:a14="http://schemas.microsoft.com/office/drawing/2010/main" val="0"/>
              </a:ext>
            </a:extLst>
          </a:blip>
          <a:srcRect l="5854" t="5980" r="6768" b="4787"/>
          <a:stretch/>
        </p:blipFill>
        <p:spPr bwMode="auto">
          <a:xfrm>
            <a:off x="6889063" y="1731004"/>
            <a:ext cx="2162514" cy="1784245"/>
          </a:xfrm>
          <a:prstGeom prst="rect">
            <a:avLst/>
          </a:prstGeom>
          <a:noFill/>
          <a:ln>
            <a:noFill/>
          </a:ln>
        </p:spPr>
      </p:pic>
      <p:sp>
        <p:nvSpPr>
          <p:cNvPr id="20"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670333" y="395251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Step 5: Integrity check</a:t>
            </a:r>
          </a:p>
        </p:txBody>
      </p:sp>
      <mc:AlternateContent xmlns:mc="http://schemas.openxmlformats.org/markup-compatibility/2006" xmlns:a14="http://schemas.microsoft.com/office/drawing/2010/main">
        <mc:Choice Requires="a14">
          <p:sp>
            <p:nvSpPr>
              <p:cNvPr id="21" name="矩形 20"/>
              <p:cNvSpPr/>
              <p:nvPr/>
            </p:nvSpPr>
            <p:spPr>
              <a:xfrm>
                <a:off x="827584" y="4367468"/>
                <a:ext cx="7742240" cy="1000274"/>
              </a:xfrm>
              <a:prstGeom prst="rect">
                <a:avLst/>
              </a:prstGeom>
            </p:spPr>
            <p:txBody>
              <a:bodyPr wrap="square">
                <a:spAutoFit/>
              </a:bodyPr>
              <a:lstStyle/>
              <a:p>
                <a:pPr marL="285750" indent="-285750">
                  <a:spcAft>
                    <a:spcPts val="600"/>
                  </a:spcAft>
                  <a:buFont typeface="Arial" panose="020B0604020202020204" pitchFamily="34" charset="0"/>
                  <a:buChar char="•"/>
                </a:pPr>
                <a:r>
                  <a:rPr lang="en-US" altLang="zh-CN" sz="1800" kern="0" dirty="0">
                    <a:solidFill>
                      <a:srgbClr val="0000FF"/>
                    </a:solidFill>
                  </a:rPr>
                  <a:t>Binaryzation:</a:t>
                </a:r>
                <a:r>
                  <a:rPr lang="en-US" altLang="zh-CN" sz="1800" kern="0" dirty="0">
                    <a:solidFill>
                      <a:schemeClr val="tx1"/>
                    </a:solidFill>
                  </a:rPr>
                  <a:t> Output a binary sequence </a:t>
                </a:r>
                <a:r>
                  <a:rPr lang="en-US" altLang="zh-CN" sz="1800" i="1" kern="0" dirty="0">
                    <a:solidFill>
                      <a:schemeClr val="tx1"/>
                    </a:solidFill>
                  </a:rPr>
                  <a:t>Y</a:t>
                </a:r>
                <a:r>
                  <a:rPr lang="en-US" altLang="zh-CN" sz="1800" kern="0" dirty="0">
                    <a:solidFill>
                      <a:schemeClr val="tx1"/>
                    </a:solidFill>
                  </a:rPr>
                  <a:t>[</a:t>
                </a:r>
                <a:r>
                  <a:rPr lang="en-US" altLang="zh-CN" sz="1800" i="1" kern="0" dirty="0">
                    <a:solidFill>
                      <a:schemeClr val="tx1"/>
                    </a:solidFill>
                  </a:rPr>
                  <a:t>k</a:t>
                </a:r>
                <a:r>
                  <a:rPr lang="en-US" altLang="zh-CN" sz="1800" kern="0" dirty="0">
                    <a:solidFill>
                      <a:schemeClr val="tx1"/>
                    </a:solidFill>
                  </a:rPr>
                  <a:t>] based on the polarity of the real part of each sample of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oMath>
                </a14:m>
                <a:endParaRPr lang="en-US" altLang="zh-CN" sz="1800" kern="0" dirty="0">
                  <a:solidFill>
                    <a:schemeClr val="tx1"/>
                  </a:solidFill>
                </a:endParaRPr>
              </a:p>
              <a:p>
                <a:pPr marL="285750" indent="-285750">
                  <a:buFont typeface="Arial" panose="020B0604020202020204" pitchFamily="34" charset="0"/>
                  <a:buChar char="•"/>
                </a:pPr>
                <a:r>
                  <a:rPr lang="en-US" altLang="zh-CN" sz="1800" kern="0" dirty="0">
                    <a:solidFill>
                      <a:srgbClr val="0000FF"/>
                    </a:solidFill>
                  </a:rPr>
                  <a:t>Correlation:</a:t>
                </a:r>
                <a:r>
                  <a:rPr lang="en-US" altLang="zh-CN" sz="1800" kern="0" dirty="0">
                    <a:solidFill>
                      <a:schemeClr val="tx1"/>
                    </a:solidFill>
                  </a:rPr>
                  <a:t> Correlate </a:t>
                </a:r>
                <a:r>
                  <a:rPr lang="en-US" altLang="zh-CN" sz="1800" i="1" kern="0" dirty="0">
                    <a:solidFill>
                      <a:schemeClr val="tx1"/>
                    </a:solidFill>
                  </a:rPr>
                  <a:t>Y</a:t>
                </a:r>
                <a:r>
                  <a:rPr lang="en-US" altLang="zh-CN" sz="1800" kern="0" dirty="0">
                    <a:solidFill>
                      <a:schemeClr val="tx1"/>
                    </a:solidFill>
                  </a:rPr>
                  <a:t>[k] with </a:t>
                </a:r>
                <a:r>
                  <a:rPr lang="en-US" altLang="zh-CN" sz="1800" kern="0" dirty="0">
                    <a:solidFill>
                      <a:srgbClr val="FF0000"/>
                    </a:solidFill>
                  </a:rPr>
                  <a:t>the reverse version </a:t>
                </a:r>
                <a:r>
                  <a:rPr lang="en-US" altLang="zh-CN" sz="1800" kern="0" dirty="0">
                    <a:solidFill>
                      <a:schemeClr val="tx1"/>
                    </a:solidFill>
                  </a:rPr>
                  <a:t>of local STS </a:t>
                </a:r>
                <a:r>
                  <a:rPr lang="en-US" altLang="zh-CN" sz="1800" i="1" kern="0" dirty="0">
                    <a:solidFill>
                      <a:schemeClr val="tx1"/>
                    </a:solidFill>
                  </a:rPr>
                  <a:t>X</a:t>
                </a:r>
                <a:r>
                  <a:rPr lang="en-US" altLang="zh-CN" sz="1800" kern="0" dirty="0">
                    <a:solidFill>
                      <a:schemeClr val="tx1"/>
                    </a:solidFill>
                  </a:rPr>
                  <a:t>[-</a:t>
                </a:r>
                <a:r>
                  <a:rPr lang="en-US" altLang="zh-CN" sz="1800" i="1" kern="0" dirty="0">
                    <a:solidFill>
                      <a:schemeClr val="tx1"/>
                    </a:solidFill>
                  </a:rPr>
                  <a:t>k</a:t>
                </a:r>
                <a:r>
                  <a:rPr lang="en-US" altLang="zh-CN" sz="1800" kern="0" dirty="0">
                    <a:solidFill>
                      <a:schemeClr val="tx1"/>
                    </a:solidFill>
                  </a:rPr>
                  <a:t>] </a:t>
                </a:r>
                <a:endParaRPr lang="zh-CN" altLang="en-US" sz="1800" dirty="0">
                  <a:solidFill>
                    <a:schemeClr val="tx1"/>
                  </a:solidFill>
                </a:endParaRPr>
              </a:p>
            </p:txBody>
          </p:sp>
        </mc:Choice>
        <mc:Fallback xmlns="">
          <p:sp>
            <p:nvSpPr>
              <p:cNvPr id="21" name="矩形 20"/>
              <p:cNvSpPr>
                <a:spLocks noRot="1" noChangeAspect="1" noMove="1" noResize="1" noEditPoints="1" noAdjustHandles="1" noChangeArrowheads="1" noChangeShapeType="1" noTextEdit="1"/>
              </p:cNvSpPr>
              <p:nvPr/>
            </p:nvSpPr>
            <p:spPr>
              <a:xfrm>
                <a:off x="827584" y="4367468"/>
                <a:ext cx="7742240" cy="1000274"/>
              </a:xfrm>
              <a:prstGeom prst="rect">
                <a:avLst/>
              </a:prstGeom>
              <a:blipFill rotWithShape="0">
                <a:blip r:embed="rId7"/>
                <a:stretch>
                  <a:fillRect l="-551" t="-3030" b="-848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2" name="矩形 21"/>
              <p:cNvSpPr/>
              <p:nvPr/>
            </p:nvSpPr>
            <p:spPr>
              <a:xfrm>
                <a:off x="2771800" y="5378507"/>
                <a:ext cx="1624547" cy="69814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400" smtClean="0">
                          <a:solidFill>
                            <a:schemeClr val="tx1"/>
                          </a:solidFill>
                          <a:latin typeface="Cambria Math" panose="02040503050406030204" pitchFamily="18" charset="0"/>
                        </a:rPr>
                        <m:t>z</m:t>
                      </m:r>
                      <m:r>
                        <a:rPr lang="zh-CN" altLang="en-US" sz="1400" i="0">
                          <a:solidFill>
                            <a:schemeClr val="tx1"/>
                          </a:solidFill>
                          <a:latin typeface="Cambria Math" panose="02040503050406030204" pitchFamily="18" charset="0"/>
                        </a:rPr>
                        <m:t>=</m:t>
                      </m:r>
                      <m:nary>
                        <m:naryPr>
                          <m:chr m:val="∑"/>
                          <m:limLoc m:val="undOvr"/>
                          <m:ctrlPr>
                            <a:rPr lang="zh-CN" altLang="en-US" sz="1400" i="1">
                              <a:solidFill>
                                <a:schemeClr val="tx1"/>
                              </a:solidFill>
                              <a:latin typeface="Cambria Math" panose="02040503050406030204" pitchFamily="18" charset="0"/>
                            </a:rPr>
                          </m:ctrlPr>
                        </m:naryPr>
                        <m:sub>
                          <m:r>
                            <a:rPr lang="zh-CN" altLang="en-US" sz="1400" i="1">
                              <a:solidFill>
                                <a:schemeClr val="tx1"/>
                              </a:solidFill>
                              <a:latin typeface="Cambria Math" panose="02040503050406030204" pitchFamily="18" charset="0"/>
                            </a:rPr>
                            <m:t>𝑘</m:t>
                          </m:r>
                          <m:r>
                            <a:rPr lang="zh-CN" altLang="en-US" sz="1400" i="0">
                              <a:solidFill>
                                <a:schemeClr val="tx1"/>
                              </a:solidFill>
                              <a:latin typeface="Cambria Math" panose="02040503050406030204" pitchFamily="18" charset="0"/>
                            </a:rPr>
                            <m:t>=1</m:t>
                          </m:r>
                        </m:sub>
                        <m:sup>
                          <m:r>
                            <a:rPr lang="zh-CN" altLang="en-US" sz="1400" i="1">
                              <a:solidFill>
                                <a:schemeClr val="tx1"/>
                              </a:solidFill>
                              <a:latin typeface="Cambria Math" panose="02040503050406030204" pitchFamily="18" charset="0"/>
                            </a:rPr>
                            <m:t>𝑁</m:t>
                          </m:r>
                        </m:sup>
                        <m:e>
                          <m:d>
                            <m:dPr>
                              <m:begChr m:val=""/>
                              <m:endChr m:val="]"/>
                              <m:ctrlPr>
                                <a:rPr lang="zh-CN" altLang="en-US" sz="1400" i="1">
                                  <a:solidFill>
                                    <a:schemeClr val="tx1"/>
                                  </a:solidFill>
                                  <a:latin typeface="Cambria Math" panose="02040503050406030204" pitchFamily="18" charset="0"/>
                                </a:rPr>
                              </m:ctrlPr>
                            </m:dPr>
                            <m:e>
                              <m:r>
                                <a:rPr lang="zh-CN" altLang="en-US" sz="1400" i="1">
                                  <a:solidFill>
                                    <a:schemeClr val="tx1"/>
                                  </a:solidFill>
                                  <a:latin typeface="Cambria Math" panose="02040503050406030204" pitchFamily="18" charset="0"/>
                                </a:rPr>
                                <m:t>𝑋</m:t>
                              </m:r>
                              <m:d>
                                <m:dPr>
                                  <m:begChr m:val="["/>
                                  <m:endChr m:val="]"/>
                                  <m:ctrlPr>
                                    <a:rPr lang="zh-CN" altLang="en-US" sz="1400" i="1">
                                      <a:solidFill>
                                        <a:schemeClr val="tx1"/>
                                      </a:solidFill>
                                      <a:latin typeface="Cambria Math" panose="02040503050406030204" pitchFamily="18" charset="0"/>
                                    </a:rPr>
                                  </m:ctrlPr>
                                </m:dPr>
                                <m:e>
                                  <m:r>
                                    <a:rPr lang="en-US" altLang="zh-CN" sz="1400" b="0" i="1" smtClean="0">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𝑘</m:t>
                                  </m:r>
                                </m:e>
                              </m:d>
                              <m:r>
                                <a:rPr lang="zh-CN" altLang="en-US" sz="1400" i="1">
                                  <a:solidFill>
                                    <a:schemeClr val="tx1"/>
                                  </a:solidFill>
                                  <a:latin typeface="Cambria Math" panose="02040503050406030204" pitchFamily="18" charset="0"/>
                                </a:rPr>
                                <m:t>𝑌</m:t>
                              </m:r>
                              <m:r>
                                <a:rPr lang="zh-CN" altLang="en-US" sz="1400" i="0">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𝑘</m:t>
                              </m:r>
                            </m:e>
                          </m:d>
                        </m:e>
                      </m:nary>
                    </m:oMath>
                  </m:oMathPara>
                </a14:m>
                <a:endParaRPr lang="zh-CN" altLang="en-US" dirty="0"/>
              </a:p>
            </p:txBody>
          </p:sp>
        </mc:Choice>
        <mc:Fallback xmlns="">
          <p:sp>
            <p:nvSpPr>
              <p:cNvPr id="22" name="矩形 21"/>
              <p:cNvSpPr>
                <a:spLocks noRot="1" noChangeAspect="1" noMove="1" noResize="1" noEditPoints="1" noAdjustHandles="1" noChangeArrowheads="1" noChangeShapeType="1" noTextEdit="1"/>
              </p:cNvSpPr>
              <p:nvPr/>
            </p:nvSpPr>
            <p:spPr>
              <a:xfrm>
                <a:off x="2771800" y="5378507"/>
                <a:ext cx="1624547" cy="698140"/>
              </a:xfrm>
              <a:prstGeom prst="rect">
                <a:avLst/>
              </a:prstGeom>
              <a:blipFill rotWithShape="0">
                <a:blip r:embed="rId8"/>
                <a:stretch>
                  <a:fillRect/>
                </a:stretch>
              </a:blipFill>
            </p:spPr>
            <p:txBody>
              <a:bodyPr/>
              <a:lstStyle/>
              <a:p>
                <a:r>
                  <a:rPr lang="zh-CN" altLang="en-US">
                    <a:noFill/>
                  </a:rPr>
                  <a:t> </a:t>
                </a:r>
              </a:p>
            </p:txBody>
          </p:sp>
        </mc:Fallback>
      </mc:AlternateContent>
      <p:sp>
        <p:nvSpPr>
          <p:cNvPr id="26" name="矩形 25"/>
          <p:cNvSpPr/>
          <p:nvPr/>
        </p:nvSpPr>
        <p:spPr>
          <a:xfrm>
            <a:off x="5009918" y="5416142"/>
            <a:ext cx="3559906" cy="646331"/>
          </a:xfrm>
          <a:prstGeom prst="rect">
            <a:avLst/>
          </a:prstGeom>
        </p:spPr>
        <p:txBody>
          <a:bodyPr wrap="square">
            <a:spAutoFit/>
          </a:bodyPr>
          <a:lstStyle/>
          <a:p>
            <a:r>
              <a:rPr lang="en-US" altLang="zh-CN" sz="1800" kern="0" dirty="0">
                <a:solidFill>
                  <a:schemeClr val="tx1"/>
                </a:solidFill>
              </a:rPr>
              <a:t>Used to characterize the possibility of (not) being interfered </a:t>
            </a:r>
          </a:p>
        </p:txBody>
      </p:sp>
      <p:sp>
        <p:nvSpPr>
          <p:cNvPr id="28" name="矩形 27"/>
          <p:cNvSpPr/>
          <p:nvPr/>
        </p:nvSpPr>
        <p:spPr>
          <a:xfrm>
            <a:off x="827583" y="6058187"/>
            <a:ext cx="8282331" cy="369332"/>
          </a:xfrm>
          <a:prstGeom prst="rect">
            <a:avLst/>
          </a:prstGeom>
        </p:spPr>
        <p:txBody>
          <a:bodyPr wrap="square">
            <a:spAutoFit/>
          </a:bodyPr>
          <a:lstStyle/>
          <a:p>
            <a:pPr marL="285750" indent="-285750">
              <a:buFont typeface="Arial" panose="020B0604020202020204" pitchFamily="34" charset="0"/>
              <a:buChar char="•"/>
            </a:pPr>
            <a:r>
              <a:rPr lang="en-US" altLang="zh-CN" sz="1800" kern="0" dirty="0">
                <a:solidFill>
                  <a:srgbClr val="0000FF"/>
                </a:solidFill>
              </a:rPr>
              <a:t>Comparison: </a:t>
            </a:r>
            <a:r>
              <a:rPr lang="en-US" altLang="zh-CN" sz="1800" kern="0" dirty="0">
                <a:solidFill>
                  <a:schemeClr val="tx1"/>
                </a:solidFill>
              </a:rPr>
              <a:t>Compare z with a threshold to determine whether an interference exists</a:t>
            </a:r>
            <a:r>
              <a:rPr lang="en-US" altLang="zh-CN" sz="1800" kern="0" dirty="0">
                <a:solidFill>
                  <a:srgbClr val="0000FF"/>
                </a:solidFill>
              </a:rPr>
              <a:t> </a:t>
            </a:r>
            <a:endParaRPr lang="zh-CN" altLang="en-US" sz="1800" dirty="0">
              <a:solidFill>
                <a:schemeClr val="tx1"/>
              </a:solidFill>
            </a:endParaRPr>
          </a:p>
        </p:txBody>
      </p:sp>
      <p:cxnSp>
        <p:nvCxnSpPr>
          <p:cNvPr id="31" name="直接箭头连接符 30"/>
          <p:cNvCxnSpPr/>
          <p:nvPr/>
        </p:nvCxnSpPr>
        <p:spPr bwMode="auto">
          <a:xfrm flipH="1">
            <a:off x="4396347" y="5755675"/>
            <a:ext cx="568823" cy="0"/>
          </a:xfrm>
          <a:prstGeom prst="straightConnector1">
            <a:avLst/>
          </a:prstGeom>
          <a:solidFill>
            <a:srgbClr val="00B8FF"/>
          </a:solidFill>
          <a:ln w="38100"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8" name="TextBox 18">
            <a:extLst>
              <a:ext uri="{FF2B5EF4-FFF2-40B4-BE49-F238E27FC236}">
                <a16:creationId xmlns:a16="http://schemas.microsoft.com/office/drawing/2014/main" xmlns="" id="{8B4F1CFB-FBC4-42F8-8C98-4FCBA62DDEEC}"/>
              </a:ext>
            </a:extLst>
          </p:cNvPr>
          <p:cNvSpPr txBox="1"/>
          <p:nvPr/>
        </p:nvSpPr>
        <p:spPr>
          <a:xfrm>
            <a:off x="4572000" y="2013177"/>
            <a:ext cx="2168222" cy="369332"/>
          </a:xfrm>
          <a:prstGeom prst="rect">
            <a:avLst/>
          </a:prstGeom>
          <a:noFill/>
        </p:spPr>
        <p:txBody>
          <a:bodyPr wrap="none" rtlCol="0">
            <a:spAutoFit/>
          </a:bodyPr>
          <a:lstStyle/>
          <a:p>
            <a:r>
              <a:rPr lang="en-US" sz="1800" b="1" dirty="0">
                <a:solidFill>
                  <a:srgbClr val="0000FF"/>
                </a:solidFill>
              </a:rPr>
              <a:t>Time focusing effect</a:t>
            </a:r>
          </a:p>
        </p:txBody>
      </p:sp>
      <p:cxnSp>
        <p:nvCxnSpPr>
          <p:cNvPr id="19" name="直接箭头连接符 18"/>
          <p:cNvCxnSpPr/>
          <p:nvPr/>
        </p:nvCxnSpPr>
        <p:spPr bwMode="auto">
          <a:xfrm>
            <a:off x="6740222" y="2204864"/>
            <a:ext cx="1415557" cy="0"/>
          </a:xfrm>
          <a:prstGeom prst="straightConnector1">
            <a:avLst/>
          </a:prstGeom>
          <a:solidFill>
            <a:srgbClr val="00B8FF"/>
          </a:solidFill>
          <a:ln w="2857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32" name="矩形 31"/>
              <p:cNvSpPr/>
              <p:nvPr/>
            </p:nvSpPr>
            <p:spPr>
              <a:xfrm>
                <a:off x="1408547" y="2870183"/>
                <a:ext cx="5513754" cy="369332"/>
              </a:xfrm>
              <a:prstGeom prst="rect">
                <a:avLst/>
              </a:prstGeom>
            </p:spPr>
            <p:txBody>
              <a:bodyPr wrap="none">
                <a:spAutoFit/>
              </a:bodyPr>
              <a:lstStyle/>
              <a:p>
                <a:r>
                  <a:rPr lang="en-US" altLang="zh-CN" sz="1800" dirty="0" smtClean="0">
                    <a:solidFill>
                      <a:schemeClr val="tx1"/>
                    </a:solidFill>
                  </a:rPr>
                  <a:t>= </a:t>
                </a:r>
                <a14:m>
                  <m:oMath xmlns:m="http://schemas.openxmlformats.org/officeDocument/2006/math">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21</m:t>
                        </m:r>
                      </m:sub>
                      <m:sup>
                        <m:r>
                          <a:rPr lang="zh-CN" altLang="en-US" sz="1800">
                            <a:solidFill>
                              <a:schemeClr val="tx1"/>
                            </a:solidFill>
                            <a:latin typeface="Cambria Math" panose="02040503050406030204" pitchFamily="18" charset="0"/>
                          </a:rPr>
                          <m:t>′</m:t>
                        </m:r>
                      </m:sup>
                    </m:sSub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21</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a14:m>
                <a:r>
                  <a:rPr lang="en-US" altLang="zh-CN" sz="1800" dirty="0">
                    <a:solidFill>
                      <a:schemeClr val="tx1"/>
                    </a:solidFill>
                  </a:rPr>
                  <a:t> </a:t>
                </a:r>
                <a14:m>
                  <m:oMath xmlns:m="http://schemas.openxmlformats.org/officeDocument/2006/math">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i="1">
                            <a:solidFill>
                              <a:schemeClr val="tx1"/>
                            </a:solidFill>
                            <a:latin typeface="Cambria Math" panose="02040503050406030204" pitchFamily="18" charset="0"/>
                          </a:rPr>
                          <m:t>21</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oMath>
                </a14:m>
                <a:r>
                  <a:rPr lang="en-US" altLang="zh-CN" sz="1800" dirty="0">
                    <a:solidFill>
                      <a:schemeClr val="tx1"/>
                    </a:solidFill>
                  </a:rPr>
                  <a:t>+</a:t>
                </a:r>
                <a14:m>
                  <m:oMath xmlns:m="http://schemas.openxmlformats.org/officeDocument/2006/math">
                    <m:sSub>
                      <m:sSubPr>
                        <m:ctrlPr>
                          <a:rPr lang="zh-CN" altLang="en-US"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oMath>
                </a14:m>
                <a:r>
                  <a:rPr lang="zh-CN" altLang="en-US" sz="1800" dirty="0">
                    <a:solidFill>
                      <a:schemeClr val="tx1"/>
                    </a:solidFill>
                    <a:latin typeface="Cambria Math" panose="02040503050406030204" pitchFamily="18" charset="0"/>
                  </a:rPr>
                  <a:t> </a:t>
                </a:r>
              </a:p>
            </p:txBody>
          </p:sp>
        </mc:Choice>
        <mc:Fallback xmlns="">
          <p:sp>
            <p:nvSpPr>
              <p:cNvPr id="32" name="矩形 31"/>
              <p:cNvSpPr>
                <a:spLocks noRot="1" noChangeAspect="1" noMove="1" noResize="1" noEditPoints="1" noAdjustHandles="1" noChangeArrowheads="1" noChangeShapeType="1" noTextEdit="1"/>
              </p:cNvSpPr>
              <p:nvPr/>
            </p:nvSpPr>
            <p:spPr>
              <a:xfrm>
                <a:off x="1408547" y="2870183"/>
                <a:ext cx="5513754" cy="369332"/>
              </a:xfrm>
              <a:prstGeom prst="rect">
                <a:avLst/>
              </a:prstGeom>
              <a:blipFill rotWithShape="0">
                <a:blip r:embed="rId9"/>
                <a:stretch>
                  <a:fillRect l="-884" t="-10000" b="-26667"/>
                </a:stretch>
              </a:blipFill>
            </p:spPr>
            <p:txBody>
              <a:bodyPr/>
              <a:lstStyle/>
              <a:p>
                <a:r>
                  <a:rPr lang="zh-CN" altLang="en-US">
                    <a:noFill/>
                  </a:rPr>
                  <a:t> </a:t>
                </a:r>
              </a:p>
            </p:txBody>
          </p:sp>
        </mc:Fallback>
      </mc:AlternateContent>
      <p:sp>
        <p:nvSpPr>
          <p:cNvPr id="33" name="TextBox 18">
            <a:extLst>
              <a:ext uri="{FF2B5EF4-FFF2-40B4-BE49-F238E27FC236}">
                <a16:creationId xmlns:a16="http://schemas.microsoft.com/office/drawing/2014/main" xmlns="" id="{8B4F1CFB-FBC4-42F8-8C98-4FCBA62DDEEC}"/>
              </a:ext>
            </a:extLst>
          </p:cNvPr>
          <p:cNvSpPr txBox="1"/>
          <p:nvPr/>
        </p:nvSpPr>
        <p:spPr>
          <a:xfrm>
            <a:off x="342333" y="2760012"/>
            <a:ext cx="1374094" cy="276999"/>
          </a:xfrm>
          <a:prstGeom prst="rect">
            <a:avLst/>
          </a:prstGeom>
          <a:noFill/>
        </p:spPr>
        <p:txBody>
          <a:bodyPr wrap="none" rtlCol="0">
            <a:spAutoFit/>
          </a:bodyPr>
          <a:lstStyle/>
          <a:p>
            <a:r>
              <a:rPr lang="en-US" dirty="0">
                <a:solidFill>
                  <a:schemeClr val="tx1"/>
                </a:solidFill>
              </a:rPr>
              <a:t>channel reciprocity</a:t>
            </a:r>
          </a:p>
        </p:txBody>
      </p:sp>
    </p:spTree>
    <p:extLst>
      <p:ext uri="{BB962C8B-B14F-4D97-AF65-F5344CB8AC3E}">
        <p14:creationId xmlns:p14="http://schemas.microsoft.com/office/powerpoint/2010/main" val="378157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0" y="685800"/>
            <a:ext cx="8712968" cy="754063"/>
          </a:xfrm>
        </p:spPr>
        <p:txBody>
          <a:bodyPr/>
          <a:lstStyle/>
          <a:p>
            <a:r>
              <a:rPr lang="en-US" altLang="en-US" sz="3200" dirty="0"/>
              <a:t>Discussions</a:t>
            </a:r>
            <a:endParaRPr lang="en-US" dirty="0"/>
          </a:p>
        </p:txBody>
      </p:sp>
      <p:sp>
        <p:nvSpPr>
          <p:cNvPr id="3"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447207"/>
            <a:ext cx="7764463" cy="485830"/>
          </a:xfrm>
        </p:spPr>
        <p:txBody>
          <a:bodyPr/>
          <a:lstStyle/>
          <a:p>
            <a:pPr marL="457200" indent="-457200">
              <a:buFont typeface="Arial" panose="020B0604020202020204" pitchFamily="34" charset="0"/>
              <a:buChar char="•"/>
            </a:pPr>
            <a:r>
              <a:rPr lang="en-US" sz="2400" dirty="0"/>
              <a:t>Interference Detection Capability</a:t>
            </a:r>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15"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657224" y="1951645"/>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The interference occurs within ranging phase 1</a:t>
            </a:r>
          </a:p>
        </p:txBody>
      </p:sp>
      <mc:AlternateContent xmlns:mc="http://schemas.openxmlformats.org/markup-compatibility/2006">
        <mc:Choice xmlns:a14="http://schemas.microsoft.com/office/drawing/2010/main" Requires="a14">
          <p:sp>
            <p:nvSpPr>
              <p:cNvPr id="16" name="矩形 15"/>
              <p:cNvSpPr/>
              <p:nvPr/>
            </p:nvSpPr>
            <p:spPr>
              <a:xfrm>
                <a:off x="1010550" y="2384109"/>
                <a:ext cx="7953938" cy="2108269"/>
              </a:xfrm>
              <a:prstGeom prst="rect">
                <a:avLst/>
              </a:prstGeom>
            </p:spPr>
            <p:txBody>
              <a:bodyPr wrap="square">
                <a:spAutoFit/>
              </a:bodyPr>
              <a:lstStyle/>
              <a:p>
                <a:pPr marL="285750" indent="-285750">
                  <a:spcAft>
                    <a:spcPts val="600"/>
                  </a:spcAft>
                  <a:buFont typeface="Arial" panose="020B0604020202020204" pitchFamily="34" charset="0"/>
                  <a:buChar char="•"/>
                </a:pPr>
                <a:r>
                  <a:rPr lang="en-US" altLang="zh-CN" sz="1800" kern="0" dirty="0" smtClean="0">
                    <a:solidFill>
                      <a:schemeClr val="tx1"/>
                    </a:solidFill>
                  </a:rPr>
                  <a:t>After time-reversal and ranging frame 2 transmission, the </a:t>
                </a:r>
                <a:r>
                  <a:rPr lang="en-US" altLang="zh-CN" sz="1800" kern="0" dirty="0">
                    <a:solidFill>
                      <a:schemeClr val="tx1"/>
                    </a:solidFill>
                  </a:rPr>
                  <a:t>interference signal will </a:t>
                </a:r>
                <a:r>
                  <a:rPr lang="en-US" altLang="zh-CN" sz="1800" kern="0" dirty="0" smtClean="0">
                    <a:solidFill>
                      <a:schemeClr val="tx1"/>
                    </a:solidFill>
                  </a:rPr>
                  <a:t>also appear </a:t>
                </a:r>
                <a:r>
                  <a:rPr lang="en-US" altLang="zh-CN" sz="1800" kern="0" dirty="0">
                    <a:solidFill>
                      <a:schemeClr val="tx1"/>
                    </a:solidFill>
                  </a:rPr>
                  <a:t>in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oMath>
                </a14:m>
                <a:r>
                  <a:rPr lang="en-US" altLang="zh-CN" sz="1800" kern="0" dirty="0">
                    <a:solidFill>
                      <a:schemeClr val="tx1"/>
                    </a:solidFill>
                  </a:rPr>
                  <a:t>, which causes the </a:t>
                </a:r>
                <a:r>
                  <a:rPr lang="en-US" altLang="zh-CN" sz="1800" kern="0" dirty="0" err="1">
                    <a:solidFill>
                      <a:schemeClr val="tx1"/>
                    </a:solidFill>
                  </a:rPr>
                  <a:t>correlator</a:t>
                </a:r>
                <a:r>
                  <a:rPr lang="en-US" altLang="zh-CN" sz="1800" kern="0" dirty="0">
                    <a:solidFill>
                      <a:schemeClr val="tx1"/>
                    </a:solidFill>
                  </a:rPr>
                  <a:t> in Step 5 to output low </a:t>
                </a:r>
                <a:r>
                  <a:rPr lang="en-US" altLang="zh-CN" sz="1800" kern="0" dirty="0" smtClean="0">
                    <a:solidFill>
                      <a:schemeClr val="tx1"/>
                    </a:solidFill>
                  </a:rPr>
                  <a:t>values.</a:t>
                </a:r>
              </a:p>
              <a:p>
                <a:pPr marL="285750" indent="-285750">
                  <a:spcAft>
                    <a:spcPts val="600"/>
                  </a:spcAft>
                  <a:buFont typeface="Arial" panose="020B0604020202020204" pitchFamily="34" charset="0"/>
                  <a:buChar char="•"/>
                </a:pPr>
                <a:r>
                  <a:rPr lang="en-US" altLang="zh-CN" sz="1800" kern="0" dirty="0" smtClean="0">
                    <a:solidFill>
                      <a:schemeClr val="tx1"/>
                    </a:solidFill>
                  </a:rPr>
                  <a:t>In some cases, the </a:t>
                </a:r>
                <a:r>
                  <a:rPr lang="en-US" altLang="zh-CN" sz="1800" kern="0" dirty="0">
                    <a:solidFill>
                      <a:schemeClr val="tx1"/>
                    </a:solidFill>
                  </a:rPr>
                  <a:t>interference signal </a:t>
                </a:r>
                <a:r>
                  <a:rPr lang="en-US" altLang="zh-CN" sz="1800" kern="0" dirty="0" smtClean="0">
                    <a:solidFill>
                      <a:schemeClr val="tx1"/>
                    </a:solidFill>
                  </a:rPr>
                  <a:t>also causes the time advancement in </a:t>
                </a:r>
                <a:r>
                  <a:rPr lang="en-US" altLang="zh-CN" sz="1800" kern="0" dirty="0" err="1" smtClean="0">
                    <a:solidFill>
                      <a:schemeClr val="tx1"/>
                    </a:solidFill>
                  </a:rPr>
                  <a:t>ToA</a:t>
                </a:r>
                <a:r>
                  <a:rPr lang="en-US" altLang="zh-CN" sz="1800" kern="0" dirty="0" smtClean="0">
                    <a:solidFill>
                      <a:schemeClr val="tx1"/>
                    </a:solidFill>
                  </a:rPr>
                  <a:t> </a:t>
                </a:r>
                <a:r>
                  <a:rPr lang="en-US" altLang="zh-CN" sz="1800" kern="0" dirty="0">
                    <a:solidFill>
                      <a:schemeClr val="tx1"/>
                    </a:solidFill>
                  </a:rPr>
                  <a:t>estimate in </a:t>
                </a:r>
                <a:r>
                  <a:rPr lang="en-US" altLang="zh-CN" sz="1800" kern="0" dirty="0" smtClean="0">
                    <a:solidFill>
                      <a:schemeClr val="tx1"/>
                    </a:solidFill>
                  </a:rPr>
                  <a:t>step 2. If this happens, the </a:t>
                </a:r>
                <a:r>
                  <a:rPr lang="en-US" altLang="zh-CN" sz="1800" kern="0" dirty="0">
                    <a:solidFill>
                      <a:schemeClr val="tx1"/>
                    </a:solidFill>
                  </a:rPr>
                  <a:t>extracted signal field in this step will not be the entire STS, and some tail samples will be </a:t>
                </a:r>
                <a:r>
                  <a:rPr lang="en-US" altLang="zh-CN" sz="1800" kern="0" dirty="0" smtClean="0">
                    <a:solidFill>
                      <a:schemeClr val="tx1"/>
                    </a:solidFill>
                  </a:rPr>
                  <a:t>lost. The loss of samples results in a mismatch between the received signal and the template, which further decreases the integrity check score. </a:t>
                </a:r>
                <a:endParaRPr lang="zh-CN" altLang="en-US" sz="1800" dirty="0">
                  <a:solidFill>
                    <a:schemeClr val="tx1"/>
                  </a:solidFill>
                </a:endParaRPr>
              </a:p>
            </p:txBody>
          </p:sp>
        </mc:Choice>
        <mc:Fallback>
          <p:sp>
            <p:nvSpPr>
              <p:cNvPr id="16" name="矩形 15"/>
              <p:cNvSpPr>
                <a:spLocks noRot="1" noChangeAspect="1" noMove="1" noResize="1" noEditPoints="1" noAdjustHandles="1" noChangeArrowheads="1" noChangeShapeType="1" noTextEdit="1"/>
              </p:cNvSpPr>
              <p:nvPr/>
            </p:nvSpPr>
            <p:spPr>
              <a:xfrm>
                <a:off x="1010550" y="2384109"/>
                <a:ext cx="7953938" cy="2108269"/>
              </a:xfrm>
              <a:prstGeom prst="rect">
                <a:avLst/>
              </a:prstGeom>
              <a:blipFill rotWithShape="0">
                <a:blip r:embed="rId3"/>
                <a:stretch>
                  <a:fillRect l="-536" t="-1445" r="-536" b="-3757"/>
                </a:stretch>
              </a:blipFill>
            </p:spPr>
            <p:txBody>
              <a:bodyPr/>
              <a:lstStyle/>
              <a:p>
                <a:r>
                  <a:rPr lang="zh-CN" altLang="en-US">
                    <a:noFill/>
                  </a:rPr>
                  <a:t> </a:t>
                </a:r>
              </a:p>
            </p:txBody>
          </p:sp>
        </mc:Fallback>
      </mc:AlternateContent>
      <p:sp>
        <p:nvSpPr>
          <p:cNvPr id="23"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725772" y="4435559"/>
            <a:ext cx="7764464"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The interference occurs within ranging phase 2</a:t>
            </a:r>
          </a:p>
        </p:txBody>
      </p:sp>
      <p:sp>
        <p:nvSpPr>
          <p:cNvPr id="24" name="矩形 23"/>
          <p:cNvSpPr/>
          <p:nvPr/>
        </p:nvSpPr>
        <p:spPr>
          <a:xfrm>
            <a:off x="1270166" y="4818307"/>
            <a:ext cx="7079346" cy="369332"/>
          </a:xfrm>
          <a:prstGeom prst="rect">
            <a:avLst/>
          </a:prstGeom>
        </p:spPr>
        <p:txBody>
          <a:bodyPr wrap="square">
            <a:spAutoFit/>
          </a:bodyPr>
          <a:lstStyle/>
          <a:p>
            <a:r>
              <a:rPr lang="en-US" altLang="zh-CN" sz="1800" kern="0" dirty="0">
                <a:solidFill>
                  <a:schemeClr val="tx1"/>
                </a:solidFill>
              </a:rPr>
              <a:t>The received signal at the initiator will </a:t>
            </a:r>
            <a:r>
              <a:rPr lang="en-US" altLang="zh-CN" sz="1800" kern="0" dirty="0" smtClean="0">
                <a:solidFill>
                  <a:schemeClr val="tx1"/>
                </a:solidFill>
              </a:rPr>
              <a:t>be  </a:t>
            </a:r>
            <a:endParaRPr lang="zh-CN" altLang="en-US" sz="1800" dirty="0">
              <a:solidFill>
                <a:schemeClr val="tx1"/>
              </a:solidFill>
            </a:endParaRPr>
          </a:p>
        </p:txBody>
      </p:sp>
      <p:sp>
        <p:nvSpPr>
          <p:cNvPr id="25" name="椭圆 24"/>
          <p:cNvSpPr/>
          <p:nvPr/>
        </p:nvSpPr>
        <p:spPr bwMode="auto">
          <a:xfrm>
            <a:off x="4662545" y="5129816"/>
            <a:ext cx="1536351" cy="640420"/>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mc:Choice xmlns:a14="http://schemas.microsoft.com/office/drawing/2010/main" Requires="a14">
          <p:sp>
            <p:nvSpPr>
              <p:cNvPr id="26" name="矩形 25"/>
              <p:cNvSpPr/>
              <p:nvPr/>
            </p:nvSpPr>
            <p:spPr>
              <a:xfrm>
                <a:off x="1289622" y="5788453"/>
                <a:ext cx="7164853" cy="646331"/>
              </a:xfrm>
              <a:prstGeom prst="rect">
                <a:avLst/>
              </a:prstGeom>
            </p:spPr>
            <p:txBody>
              <a:bodyPr wrap="square">
                <a:spAutoFit/>
              </a:bodyPr>
              <a:lstStyle/>
              <a:p>
                <a:r>
                  <a:rPr lang="en-US" altLang="zh-CN" sz="1800" kern="0" dirty="0">
                    <a:solidFill>
                      <a:schemeClr val="tx1"/>
                    </a:solidFill>
                  </a:rPr>
                  <a:t>The interference signal exists in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d>
                      <m:dPr>
                        <m:begChr m:val="["/>
                        <m:endChr m:val="]"/>
                        <m:ctrlPr>
                          <a:rPr lang="en-US" altLang="zh-CN" sz="1800" i="1">
                            <a:solidFill>
                              <a:schemeClr val="tx1"/>
                            </a:solidFill>
                            <a:latin typeface="Cambria Math" panose="02040503050406030204" pitchFamily="18" charset="0"/>
                          </a:rPr>
                        </m:ctrlPr>
                      </m:dPr>
                      <m:e>
                        <m:r>
                          <a:rPr lang="en-US" altLang="zh-CN" sz="1800">
                            <a:solidFill>
                              <a:schemeClr val="tx1"/>
                            </a:solidFill>
                            <a:latin typeface="Cambria Math" panose="02040503050406030204" pitchFamily="18" charset="0"/>
                          </a:rPr>
                          <m:t>𝑛</m:t>
                        </m:r>
                      </m:e>
                    </m:d>
                  </m:oMath>
                </a14:m>
                <a:r>
                  <a:rPr lang="en-US" altLang="zh-CN" sz="1800" kern="0" dirty="0">
                    <a:solidFill>
                      <a:schemeClr val="tx1"/>
                    </a:solidFill>
                  </a:rPr>
                  <a:t>, thereby resulting in a failure in the integrity check.</a:t>
                </a:r>
                <a:endParaRPr lang="zh-CN" altLang="en-US" sz="1800" dirty="0">
                  <a:solidFill>
                    <a:schemeClr val="tx1"/>
                  </a:solidFill>
                </a:endParaRPr>
              </a:p>
            </p:txBody>
          </p:sp>
        </mc:Choice>
        <mc:Fallback>
          <p:sp>
            <p:nvSpPr>
              <p:cNvPr id="26" name="矩形 25"/>
              <p:cNvSpPr>
                <a:spLocks noRot="1" noChangeAspect="1" noMove="1" noResize="1" noEditPoints="1" noAdjustHandles="1" noChangeArrowheads="1" noChangeShapeType="1" noTextEdit="1"/>
              </p:cNvSpPr>
              <p:nvPr/>
            </p:nvSpPr>
            <p:spPr>
              <a:xfrm>
                <a:off x="1289622" y="5788453"/>
                <a:ext cx="7164853" cy="646331"/>
              </a:xfrm>
              <a:prstGeom prst="rect">
                <a:avLst/>
              </a:prstGeom>
              <a:blipFill rotWithShape="0">
                <a:blip r:embed="rId4"/>
                <a:stretch>
                  <a:fillRect l="-766" t="-5660" b="-14151"/>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2" name="矩形 11"/>
              <p:cNvSpPr/>
              <p:nvPr/>
            </p:nvSpPr>
            <p:spPr>
              <a:xfrm>
                <a:off x="2267744" y="5299117"/>
                <a:ext cx="485889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800" i="1" smtClean="0">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d>
                        <m:dPr>
                          <m:begChr m:val="["/>
                          <m:endChr m:val="]"/>
                          <m:ctrlPr>
                            <a:rPr lang="en-US" altLang="zh-CN" sz="1800" i="1">
                              <a:solidFill>
                                <a:schemeClr val="tx1"/>
                              </a:solidFill>
                              <a:latin typeface="Cambria Math" panose="02040503050406030204" pitchFamily="18" charset="0"/>
                            </a:rPr>
                          </m:ctrlPr>
                        </m:dPr>
                        <m:e>
                          <m:r>
                            <a:rPr lang="en-US" altLang="zh-CN" sz="1800">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𝑠</m:t>
                      </m:r>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zh-CN" altLang="en-US" sz="1800">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21</m:t>
                          </m:r>
                        </m:sub>
                      </m:sSub>
                      <m:d>
                        <m:dPr>
                          <m:begChr m:val="["/>
                          <m:endChr m:val="]"/>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m:rPr>
                              <m:sty m:val="p"/>
                            </m:rPr>
                            <a:rPr lang="zh-CN" altLang="en-US" sz="1800">
                              <a:solidFill>
                                <a:schemeClr val="tx1"/>
                              </a:solidFill>
                              <a:latin typeface="Cambria Math" panose="02040503050406030204" pitchFamily="18" charset="0"/>
                            </a:rPr>
                            <m:t>s</m:t>
                          </m:r>
                        </m:e>
                        <m:sub>
                          <m:r>
                            <a:rPr lang="en-US" altLang="zh-CN" sz="1800" b="0" i="1" smtClean="0">
                              <a:solidFill>
                                <a:schemeClr val="tx1"/>
                              </a:solidFill>
                              <a:latin typeface="Cambria Math" panose="02040503050406030204" pitchFamily="18" charset="0"/>
                            </a:rPr>
                            <m:t>𝐼</m:t>
                          </m:r>
                        </m:sub>
                      </m:sSub>
                      <m:d>
                        <m:dPr>
                          <m:begChr m:val="["/>
                          <m:endChr m:val="]"/>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
                        <m:sSubPr>
                          <m:ctrlPr>
                            <a:rPr lang="en-US" altLang="zh-CN" sz="1800" b="0" i="1" smtClean="0">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𝐼</m:t>
                          </m:r>
                          <m:r>
                            <a:rPr lang="en-US" altLang="zh-CN" sz="1800" b="0" i="1" smtClean="0">
                              <a:solidFill>
                                <a:schemeClr val="tx1"/>
                              </a:solidFill>
                              <a:latin typeface="Cambria Math" panose="02040503050406030204" pitchFamily="18" charset="0"/>
                            </a:rPr>
                            <m:t>1</m:t>
                          </m:r>
                        </m:sub>
                      </m:sSub>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en-US" altLang="zh-CN" sz="1800" b="0" i="0" smtClean="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oMath>
                  </m:oMathPara>
                </a14:m>
                <a:endParaRPr lang="zh-CN" altLang="en-US" sz="1800" dirty="0">
                  <a:solidFill>
                    <a:schemeClr val="tx1"/>
                  </a:solidFill>
                  <a:latin typeface="Cambria Math" panose="02040503050406030204" pitchFamily="18" charset="0"/>
                </a:endParaRPr>
              </a:p>
            </p:txBody>
          </p:sp>
        </mc:Choice>
        <mc:Fallback>
          <p:sp>
            <p:nvSpPr>
              <p:cNvPr id="12" name="矩形 11"/>
              <p:cNvSpPr>
                <a:spLocks noRot="1" noChangeAspect="1" noMove="1" noResize="1" noEditPoints="1" noAdjustHandles="1" noChangeArrowheads="1" noChangeShapeType="1" noTextEdit="1"/>
              </p:cNvSpPr>
              <p:nvPr/>
            </p:nvSpPr>
            <p:spPr>
              <a:xfrm>
                <a:off x="2267744" y="5299117"/>
                <a:ext cx="4858894" cy="369332"/>
              </a:xfrm>
              <a:prstGeom prst="rect">
                <a:avLst/>
              </a:prstGeom>
              <a:blipFill rotWithShape="0">
                <a:blip r:embed="rId5"/>
                <a:stretch>
                  <a:fillRect b="-1639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5132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251520" y="685800"/>
            <a:ext cx="8712968" cy="754063"/>
          </a:xfrm>
        </p:spPr>
        <p:txBody>
          <a:bodyPr/>
          <a:lstStyle/>
          <a:p>
            <a:r>
              <a:rPr lang="en-US" altLang="en-US" sz="3200" dirty="0"/>
              <a:t>Discussions</a:t>
            </a:r>
            <a:endParaRPr lang="en-US" dirty="0"/>
          </a:p>
        </p:txBody>
      </p:sp>
      <p:sp>
        <p:nvSpPr>
          <p:cNvPr id="3" name="Content Placeholder 2">
            <a:extLst>
              <a:ext uri="{FF2B5EF4-FFF2-40B4-BE49-F238E27FC236}">
                <a16:creationId xmlns:a16="http://schemas.microsoft.com/office/drawing/2014/main" xmlns="" id="{0FD62E8C-2F70-45E3-BA46-BA5664B2DE30}"/>
              </a:ext>
            </a:extLst>
          </p:cNvPr>
          <p:cNvSpPr>
            <a:spLocks noGrp="1"/>
          </p:cNvSpPr>
          <p:nvPr>
            <p:ph idx="1"/>
          </p:nvPr>
        </p:nvSpPr>
        <p:spPr>
          <a:xfrm>
            <a:off x="467544" y="1339324"/>
            <a:ext cx="7764463" cy="485830"/>
          </a:xfrm>
        </p:spPr>
        <p:txBody>
          <a:bodyPr/>
          <a:lstStyle/>
          <a:p>
            <a:pPr marL="457200" indent="-457200">
              <a:buFont typeface="Arial" panose="020B0604020202020204" pitchFamily="34" charset="0"/>
              <a:buChar char="•"/>
            </a:pPr>
            <a:r>
              <a:rPr lang="en-US" sz="2400" dirty="0"/>
              <a:t>Security Concerns</a:t>
            </a:r>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
        <p:nvSpPr>
          <p:cNvPr id="15"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00482" y="1846627"/>
            <a:ext cx="8536014" cy="1291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The proposed ranging protocol </a:t>
            </a:r>
            <a:r>
              <a:rPr lang="en-US" sz="2000" i="1" kern="0" dirty="0"/>
              <a:t>seems to be </a:t>
            </a:r>
            <a:r>
              <a:rPr lang="en-US" sz="2000" kern="0" dirty="0"/>
              <a:t>vulnerable to relay attack, where an attacker sitting in the middle records the received signal and performs the same operation as the responder does. A reduction in the estimated round-trip time will be caused if this attack succeeds.    </a:t>
            </a:r>
          </a:p>
        </p:txBody>
      </p:sp>
      <p:sp>
        <p:nvSpPr>
          <p:cNvPr id="23"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08661" y="3225815"/>
            <a:ext cx="8018533" cy="687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However, the aforementioned relay attack can be well addressed by using the </a:t>
            </a:r>
            <a:r>
              <a:rPr lang="en-US" sz="2000" i="1" kern="0" dirty="0"/>
              <a:t>intrinsic redundancy structure </a:t>
            </a:r>
            <a:r>
              <a:rPr lang="en-US" sz="2000" kern="0" dirty="0"/>
              <a:t>of STS sequence. </a:t>
            </a:r>
          </a:p>
        </p:txBody>
      </p:sp>
      <p:sp>
        <p:nvSpPr>
          <p:cNvPr id="13" name="矩形 12"/>
          <p:cNvSpPr/>
          <p:nvPr/>
        </p:nvSpPr>
        <p:spPr>
          <a:xfrm>
            <a:off x="858878" y="3894051"/>
            <a:ext cx="8105609" cy="2585323"/>
          </a:xfrm>
          <a:prstGeom prst="rect">
            <a:avLst/>
          </a:prstGeom>
        </p:spPr>
        <p:txBody>
          <a:bodyPr wrap="square">
            <a:spAutoFit/>
          </a:bodyPr>
          <a:lstStyle/>
          <a:p>
            <a:pPr marL="285750" indent="-285750">
              <a:buFont typeface="Arial" panose="020B0604020202020204" pitchFamily="34" charset="0"/>
              <a:buChar char="•"/>
            </a:pPr>
            <a:r>
              <a:rPr lang="en-US" altLang="zh-CN" sz="1800" kern="0" dirty="0">
                <a:solidFill>
                  <a:schemeClr val="tx1"/>
                </a:solidFill>
              </a:rPr>
              <a:t>According to 15.4z standard, multiple 128-bit random sequences generated using DRBG are used to form a STS segment, in which a single 128-bit random sequence constitutes a </a:t>
            </a:r>
            <a:r>
              <a:rPr lang="en-US" altLang="zh-CN" sz="1800" kern="0" dirty="0" smtClean="0">
                <a:solidFill>
                  <a:schemeClr val="tx1"/>
                </a:solidFill>
              </a:rPr>
              <a:t>so-called “mini-segment”.</a:t>
            </a:r>
            <a:endParaRPr lang="en-US" altLang="zh-CN" sz="1800" kern="0" dirty="0">
              <a:solidFill>
                <a:schemeClr val="tx1"/>
              </a:solidFill>
            </a:endParaRPr>
          </a:p>
          <a:p>
            <a:pPr marL="285750" indent="-285750">
              <a:buFont typeface="Arial" panose="020B0604020202020204" pitchFamily="34" charset="0"/>
              <a:buChar char="•"/>
            </a:pPr>
            <a:r>
              <a:rPr lang="en-US" altLang="zh-CN" sz="1800" kern="0" dirty="0">
                <a:solidFill>
                  <a:schemeClr val="tx1"/>
                </a:solidFill>
              </a:rPr>
              <a:t>The proposed algorithm can be performed on the first several mini-segments only. In this way, only these mini-segments in ranging frame 2 will be a time-reversed version of the received signal, and the remaining mini-segments are generated </a:t>
            </a:r>
            <a:r>
              <a:rPr lang="en-US" altLang="zh-CN" sz="1800" kern="0" dirty="0" smtClean="0">
                <a:solidFill>
                  <a:schemeClr val="tx1"/>
                </a:solidFill>
              </a:rPr>
              <a:t>using </a:t>
            </a:r>
            <a:r>
              <a:rPr lang="en-US" altLang="zh-CN" sz="1800" kern="0" dirty="0">
                <a:solidFill>
                  <a:schemeClr val="tx1"/>
                </a:solidFill>
              </a:rPr>
              <a:t>new 128-bit random sequences </a:t>
            </a:r>
            <a:r>
              <a:rPr lang="en-US" altLang="zh-CN" sz="1800" kern="0" dirty="0" smtClean="0">
                <a:solidFill>
                  <a:schemeClr val="tx1"/>
                </a:solidFill>
              </a:rPr>
              <a:t>by </a:t>
            </a:r>
            <a:r>
              <a:rPr lang="en-US" altLang="zh-CN" sz="1800" kern="0" dirty="0">
                <a:solidFill>
                  <a:schemeClr val="tx1"/>
                </a:solidFill>
              </a:rPr>
              <a:t>the responder.</a:t>
            </a:r>
          </a:p>
          <a:p>
            <a:pPr marL="285750" indent="-285750">
              <a:buFont typeface="Arial" panose="020B0604020202020204" pitchFamily="34" charset="0"/>
              <a:buChar char="•"/>
            </a:pPr>
            <a:r>
              <a:rPr lang="en-US" altLang="zh-CN" sz="1800" kern="0" dirty="0">
                <a:solidFill>
                  <a:schemeClr val="tx1"/>
                </a:solidFill>
              </a:rPr>
              <a:t>The relay attack can be easily identified at the initiator after ranging phase 2: If the received signal is from an attacker, only the time-reversed mini-segments exist. </a:t>
            </a:r>
            <a:endParaRPr lang="zh-CN" altLang="en-US" sz="1800" dirty="0">
              <a:solidFill>
                <a:schemeClr val="tx1"/>
              </a:solidFill>
            </a:endParaRPr>
          </a:p>
        </p:txBody>
      </p:sp>
    </p:spTree>
    <p:extLst>
      <p:ext uri="{BB962C8B-B14F-4D97-AF65-F5344CB8AC3E}">
        <p14:creationId xmlns:p14="http://schemas.microsoft.com/office/powerpoint/2010/main" val="36994754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1913</Words>
  <Application>Microsoft Office PowerPoint</Application>
  <PresentationFormat>全屏显示(4:3)</PresentationFormat>
  <Paragraphs>270</Paragraphs>
  <Slides>22</Slides>
  <Notes>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Arial Unicode MS</vt:lpstr>
      <vt:lpstr>MS PGothic</vt:lpstr>
      <vt:lpstr>MS PGothic</vt:lpstr>
      <vt:lpstr>宋体</vt:lpstr>
      <vt:lpstr>Arial</vt:lpstr>
      <vt:lpstr>Calibri</vt:lpstr>
      <vt:lpstr>Cambria Math</vt:lpstr>
      <vt:lpstr>Symbol</vt:lpstr>
      <vt:lpstr>Times New Roman</vt:lpstr>
      <vt:lpstr>Wingdings</vt:lpstr>
      <vt:lpstr>Office Theme</vt:lpstr>
      <vt:lpstr>PowerPoint 演示文稿</vt:lpstr>
      <vt:lpstr>PowerPoint 演示文稿</vt:lpstr>
      <vt:lpstr>Related Contributions and Objectives</vt:lpstr>
      <vt:lpstr>Background and Motivations</vt:lpstr>
      <vt:lpstr>General Framework </vt:lpstr>
      <vt:lpstr>Detailed Implementation (1)</vt:lpstr>
      <vt:lpstr>Detailed Implementation (2)</vt:lpstr>
      <vt:lpstr>Discussions</vt:lpstr>
      <vt:lpstr>Discussions</vt:lpstr>
      <vt:lpstr>Simulation Parameters</vt:lpstr>
      <vt:lpstr>Benchmark Schemes</vt:lpstr>
      <vt:lpstr>Comparison with Benchmark A</vt:lpstr>
      <vt:lpstr>Comparison with Benchmark A</vt:lpstr>
      <vt:lpstr>Comparison with Benchmark A</vt:lpstr>
      <vt:lpstr>Comparison with Benchmark B</vt:lpstr>
      <vt:lpstr>Comparison with Benchmark B</vt:lpstr>
      <vt:lpstr>Comparison with Benchmark B</vt:lpstr>
      <vt:lpstr>Summary of Simulation Results</vt:lpstr>
      <vt:lpstr>STS+: A Processed Version of STS</vt:lpstr>
      <vt:lpstr>Two Formats for STS+</vt:lpstr>
      <vt:lpstr>Negotiation Procedure</vt:lpstr>
      <vt:lpstr>Summary</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2022-03-15T12:18:03Z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(3)mG3fvFk03nObFC2iTcD6znVIpVki+IHyK4n+TDdYWD9aX9AiXoav+PB/lx5/4bKmysm63Flo
QjKLoBlIVKBWwY3TjiC0S8U5VdZZ0ZHEiq2JVsn5quUinKLHhdTnPrN7OPt84v/KGTIFwhWR
3O5litVGBa6aHjGVAZnArsISSdl99xOsx1KW1G7StOT8y6R8Bwmr5V3DGXOHnDtF7K0e+Fvv
C8LbSyyTDPA9VmQANk</vt:lpwstr>
  </property>
  <property fmtid="{D5CDD505-2E9C-101B-9397-08002B2CF9AE}" pid="3" name="_2015_ms_pID_7253431">
    <vt:lpwstr>1hWUIQyOlowkK7Kk694mU4UFq2UrVLngrv1KNS/Xv6sjR2eNH12lb8
uV3R/g5hYDSm0h2Xhs1ZQ6h5ZQIM2BAN5tM6lbT826BWbOfxxNl84lTQxMqKex9/d22F+udh
b9aUbN1RTpNJaHN6QUTYxhDcR9Da5lp+QQ0Mz3YU1674VdBuJA7VxZiPxj8lGGWi8cDDYh0f
ojapVbLy9o3QbkXcBb0/LKHnZLSjkJH55F4I</vt:lpwstr>
  </property>
  <property fmtid="{D5CDD505-2E9C-101B-9397-08002B2CF9AE}" pid="4" name="_2015_ms_pID_7253432">
    <vt:lpwstr>Hg==</vt:lpwstr>
  </property>
</Properties>
</file>