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22"/>
  </p:notesMasterIdLst>
  <p:handoutMasterIdLst>
    <p:handoutMasterId r:id="rId23"/>
  </p:handoutMasterIdLst>
  <p:sldIdLst>
    <p:sldId id="287" r:id="rId2"/>
    <p:sldId id="480" r:id="rId3"/>
    <p:sldId id="496" r:id="rId4"/>
    <p:sldId id="553" r:id="rId5"/>
    <p:sldId id="266" r:id="rId6"/>
    <p:sldId id="571" r:id="rId7"/>
    <p:sldId id="572" r:id="rId8"/>
    <p:sldId id="555" r:id="rId9"/>
    <p:sldId id="548" r:id="rId10"/>
    <p:sldId id="577" r:id="rId11"/>
    <p:sldId id="582" r:id="rId12"/>
    <p:sldId id="580" r:id="rId13"/>
    <p:sldId id="586" r:id="rId14"/>
    <p:sldId id="584" r:id="rId15"/>
    <p:sldId id="585" r:id="rId16"/>
    <p:sldId id="551" r:id="rId17"/>
    <p:sldId id="563" r:id="rId18"/>
    <p:sldId id="560" r:id="rId19"/>
    <p:sldId id="549" r:id="rId20"/>
    <p:sldId id="564" r:id="rId2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E12D78-88B6-46C8-977A-8DB58D5ABC55}" v="46" dt="2021-11-16T21:15:07.3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58" autoAdjust="0"/>
    <p:restoredTop sz="87428" autoAdjust="0"/>
  </p:normalViewPr>
  <p:slideViewPr>
    <p:cSldViewPr>
      <p:cViewPr varScale="1">
        <p:scale>
          <a:sx n="98" d="100"/>
          <a:sy n="98" d="100"/>
        </p:scale>
        <p:origin x="217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B364C99F-B5D5-4C67-92DA-0957628DB9FF}" type="datetimeFigureOut">
              <a:rPr lang="en-US" smtClean="0"/>
              <a:t>1/23/2022</a:t>
            </a:fld>
            <a:endParaRPr lang="en-US" dirty="0"/>
          </a:p>
        </p:txBody>
      </p:sp>
      <p:sp>
        <p:nvSpPr>
          <p:cNvPr id="4" name="Footer Placeholder 3">
            <a:extLst>
              <a:ext uri="{FF2B5EF4-FFF2-40B4-BE49-F238E27FC236}">
                <a16:creationId xmlns=""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74547383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508607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smtClean="0"/>
              <a:t>07/12/10</a:t>
            </a:r>
            <a:endParaRPr lang="en-US" dirty="0"/>
          </a:p>
        </p:txBody>
      </p:sp>
      <p:sp>
        <p:nvSpPr>
          <p:cNvPr id="5" name="灯片编号占位符 4"/>
          <p:cNvSpPr>
            <a:spLocks noGrp="1"/>
          </p:cNvSpPr>
          <p:nvPr>
            <p:ph type="sldNum" idx="11"/>
          </p:nvPr>
        </p:nvSpPr>
        <p:spPr/>
        <p:txBody>
          <a:bodyPr/>
          <a:lstStyle/>
          <a:p>
            <a:pPr>
              <a:defRPr/>
            </a:pPr>
            <a:r>
              <a:rPr lang="en-US" altLang="en-US" smtClean="0"/>
              <a:t>Page </a:t>
            </a:r>
            <a:fld id="{AF55197A-4911-4ED0-BBAA-82A1653DF638}" type="slidenum">
              <a:rPr lang="en-US" altLang="en-US" smtClean="0"/>
              <a:pPr>
                <a:defRPr/>
              </a:pPr>
              <a:t>3</a:t>
            </a:fld>
            <a:endParaRPr lang="en-US" altLang="en-US" dirty="0"/>
          </a:p>
        </p:txBody>
      </p:sp>
    </p:spTree>
    <p:extLst>
      <p:ext uri="{BB962C8B-B14F-4D97-AF65-F5344CB8AC3E}">
        <p14:creationId xmlns:p14="http://schemas.microsoft.com/office/powerpoint/2010/main" val="1718928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smtClean="0"/>
              <a:t>07/12/10</a:t>
            </a:r>
            <a:endParaRPr lang="en-US" dirty="0"/>
          </a:p>
        </p:txBody>
      </p:sp>
      <p:sp>
        <p:nvSpPr>
          <p:cNvPr id="5" name="灯片编号占位符 4"/>
          <p:cNvSpPr>
            <a:spLocks noGrp="1"/>
          </p:cNvSpPr>
          <p:nvPr>
            <p:ph type="sldNum" idx="11"/>
          </p:nvPr>
        </p:nvSpPr>
        <p:spPr/>
        <p:txBody>
          <a:bodyPr/>
          <a:lstStyle/>
          <a:p>
            <a:pPr>
              <a:defRPr/>
            </a:pPr>
            <a:r>
              <a:rPr lang="en-US" altLang="en-US" smtClean="0"/>
              <a:t>Page </a:t>
            </a:r>
            <a:fld id="{AF55197A-4911-4ED0-BBAA-82A1653DF638}" type="slidenum">
              <a:rPr lang="en-US" altLang="en-US" smtClean="0"/>
              <a:pPr>
                <a:defRPr/>
              </a:pPr>
              <a:t>4</a:t>
            </a:fld>
            <a:endParaRPr lang="en-US" altLang="en-US" dirty="0"/>
          </a:p>
        </p:txBody>
      </p:sp>
    </p:spTree>
    <p:extLst>
      <p:ext uri="{BB962C8B-B14F-4D97-AF65-F5344CB8AC3E}">
        <p14:creationId xmlns:p14="http://schemas.microsoft.com/office/powerpoint/2010/main" val="2330854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9B773C6E-6DE4-4819-A5CE-E0AC5510890C}" type="slidenum">
              <a:rPr lang="en-US" altLang="en-US"/>
              <a:pPr/>
              <a:t>5</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748212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pPr>
              <a:defRPr/>
            </a:pPr>
            <a:r>
              <a:rPr lang="en-US" smtClean="0"/>
              <a:t>07/12/10</a:t>
            </a:r>
            <a:endParaRPr lang="en-US" dirty="0"/>
          </a:p>
        </p:txBody>
      </p:sp>
      <p:sp>
        <p:nvSpPr>
          <p:cNvPr id="5" name="灯片编号占位符 4"/>
          <p:cNvSpPr>
            <a:spLocks noGrp="1"/>
          </p:cNvSpPr>
          <p:nvPr>
            <p:ph type="sldNum" idx="11"/>
          </p:nvPr>
        </p:nvSpPr>
        <p:spPr/>
        <p:txBody>
          <a:bodyPr/>
          <a:lstStyle/>
          <a:p>
            <a:pPr>
              <a:defRPr/>
            </a:pPr>
            <a:r>
              <a:rPr lang="en-US" altLang="en-US" smtClean="0"/>
              <a:t>Page </a:t>
            </a:r>
            <a:fld id="{AF55197A-4911-4ED0-BBAA-82A1653DF638}" type="slidenum">
              <a:rPr lang="en-US" altLang="en-US" smtClean="0"/>
              <a:pPr>
                <a:defRPr/>
              </a:pPr>
              <a:t>6</a:t>
            </a:fld>
            <a:endParaRPr lang="en-US" altLang="en-US" dirty="0"/>
          </a:p>
        </p:txBody>
      </p:sp>
    </p:spTree>
    <p:extLst>
      <p:ext uri="{BB962C8B-B14F-4D97-AF65-F5344CB8AC3E}">
        <p14:creationId xmlns:p14="http://schemas.microsoft.com/office/powerpoint/2010/main" val="2198541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31888" y="698500"/>
            <a:ext cx="4591050" cy="34432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p:nvPr>
        </p:nvSpPr>
        <p:spPr/>
        <p:txBody>
          <a:bodyPr/>
          <a:lstStyle/>
          <a:p>
            <a:pPr>
              <a:defRPr/>
            </a:pPr>
            <a:r>
              <a:rPr lang="en-US"/>
              <a:t>07/12/10</a:t>
            </a:r>
            <a:endParaRPr lang="en-US" dirty="0"/>
          </a:p>
        </p:txBody>
      </p:sp>
      <p:sp>
        <p:nvSpPr>
          <p:cNvPr id="5" name="灯片编号占位符 4"/>
          <p:cNvSpPr>
            <a:spLocks noGrp="1"/>
          </p:cNvSpPr>
          <p:nvPr>
            <p:ph type="sldNum"/>
          </p:nvPr>
        </p:nvSpPr>
        <p:spPr/>
        <p:txBody>
          <a:bodyPr/>
          <a:lstStyle/>
          <a:p>
            <a:pPr>
              <a:defRPr/>
            </a:pPr>
            <a:r>
              <a:rPr lang="en-US" altLang="en-US"/>
              <a:t>Page </a:t>
            </a:r>
            <a:fld id="{AF55197A-4911-4ED0-BBAA-82A1653DF638}" type="slidenum">
              <a:rPr lang="en-US" altLang="en-US" smtClean="0"/>
              <a:pPr>
                <a:defRPr/>
              </a:pPr>
              <a:t>17</a:t>
            </a:fld>
            <a:endParaRPr lang="en-US" altLang="en-US" dirty="0"/>
          </a:p>
        </p:txBody>
      </p:sp>
    </p:spTree>
    <p:extLst>
      <p:ext uri="{BB962C8B-B14F-4D97-AF65-F5344CB8AC3E}">
        <p14:creationId xmlns:p14="http://schemas.microsoft.com/office/powerpoint/2010/main" val="4070987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a:t>
            </a:r>
            <a:r>
              <a:rPr lang="en-GB" altLang="en-US" b="1" dirty="0" smtClean="0">
                <a:solidFill>
                  <a:schemeClr val="tx1"/>
                </a:solidFill>
              </a:rPr>
              <a:t>.: 15-22-0072-00-04ab</a:t>
            </a:r>
            <a:endParaRPr lang="en-GB" altLang="en-US" b="1" dirty="0">
              <a:solidFill>
                <a:schemeClr val="tx1"/>
              </a:solidFill>
            </a:endParaRPr>
          </a:p>
        </p:txBody>
      </p:sp>
      <p:sp>
        <p:nvSpPr>
          <p:cNvPr id="1027" name="Line 2">
            <a:extLst>
              <a:ext uri="{FF2B5EF4-FFF2-40B4-BE49-F238E27FC236}">
                <a16:creationId xmlns=""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smtClean="0"/>
              <a:t>January 2022</a:t>
            </a:r>
            <a:endParaRPr lang="en-GB" dirty="0"/>
          </a:p>
        </p:txBody>
      </p:sp>
      <p:sp>
        <p:nvSpPr>
          <p:cNvPr id="1031" name="Rectangle 7">
            <a:extLst>
              <a:ext uri="{FF2B5EF4-FFF2-40B4-BE49-F238E27FC236}">
                <a16:creationId xmlns=""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 xmlns:a16="http://schemas.microsoft.com/office/drawing/2014/main" id="{CF9A1B2C-4192-481E-A881-0EFC31D99970}"/>
              </a:ext>
            </a:extLst>
          </p:cNvPr>
          <p:cNvSpPr txBox="1"/>
          <p:nvPr userDrawn="1"/>
        </p:nvSpPr>
        <p:spPr>
          <a:xfrm>
            <a:off x="7092280" y="6517501"/>
            <a:ext cx="1220206" cy="276999"/>
          </a:xfrm>
          <a:prstGeom prst="rect">
            <a:avLst/>
          </a:prstGeom>
          <a:noFill/>
        </p:spPr>
        <p:txBody>
          <a:bodyPr wrap="none" rtlCol="0">
            <a:spAutoFit/>
          </a:bodyPr>
          <a:lstStyle/>
          <a:p>
            <a:r>
              <a:rPr lang="en-US" dirty="0" smtClean="0">
                <a:solidFill>
                  <a:schemeClr val="tx1"/>
                </a:solidFill>
              </a:rPr>
              <a:t>Li Sun (Huawei)</a:t>
            </a:r>
            <a:endParaRPr 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3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2.emf"/><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 xmlns:a16="http://schemas.microsoft.com/office/drawing/2014/main" id="{11B74706-8CE8-446F-ADD5-944A55CFBC25}"/>
              </a:ext>
            </a:extLst>
          </p:cNvPr>
          <p:cNvSpPr>
            <a:spLocks noChangeArrowheads="1"/>
          </p:cNvSpPr>
          <p:nvPr/>
        </p:nvSpPr>
        <p:spPr bwMode="auto">
          <a:xfrm>
            <a:off x="533400" y="762000"/>
            <a:ext cx="8001000" cy="4126387"/>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18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t>
            </a:r>
            <a:r>
              <a:rPr lang="en-US" altLang="en-US" sz="1600" b="1" dirty="0" smtClean="0">
                <a:latin typeface="Times New Roman" panose="02020603050405020304" pitchFamily="18" charset="0"/>
              </a:rPr>
              <a:t>Integrity protection to support secure ranging in IR-UWB</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t>
            </a:r>
            <a:r>
              <a:rPr lang="en-US" altLang="en-US" sz="1600" dirty="0" smtClean="0">
                <a:latin typeface="Times New Roman" panose="02020603050405020304" pitchFamily="18" charset="0"/>
              </a:rPr>
              <a:t>Li Sun, Peng Liu, </a:t>
            </a:r>
            <a:r>
              <a:rPr lang="en-US" altLang="en-US" sz="1600" dirty="0" err="1" smtClean="0">
                <a:latin typeface="Times New Roman" panose="02020603050405020304" pitchFamily="18" charset="0"/>
              </a:rPr>
              <a:t>Yuwei</a:t>
            </a:r>
            <a:r>
              <a:rPr lang="en-US" altLang="en-US" sz="1600" dirty="0" smtClean="0">
                <a:latin typeface="Times New Roman" panose="02020603050405020304" pitchFamily="18" charset="0"/>
              </a:rPr>
              <a:t> Wang, David </a:t>
            </a:r>
            <a:r>
              <a:rPr lang="en-US" altLang="en-US" sz="1600" dirty="0" err="1" smtClean="0">
                <a:latin typeface="Times New Roman" panose="02020603050405020304" pitchFamily="18" charset="0"/>
              </a:rPr>
              <a:t>Xun</a:t>
            </a:r>
            <a:r>
              <a:rPr lang="en-US" altLang="en-US" sz="1600" dirty="0" smtClean="0">
                <a:latin typeface="Times New Roman" panose="02020603050405020304" pitchFamily="18" charset="0"/>
              </a:rPr>
              <a:t> Yang (Huawei Technologies)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smtClean="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Huawei </a:t>
            </a:r>
            <a:r>
              <a:rPr lang="en-US" altLang="en-US" sz="1600" dirty="0" err="1" smtClean="0">
                <a:solidFill>
                  <a:schemeClr val="tx1"/>
                </a:solidFill>
                <a:latin typeface="Times New Roman" panose="02020603050405020304" pitchFamily="18" charset="0"/>
                <a:cs typeface="Times New Roman" panose="02020603050405020304" pitchFamily="18" charset="0"/>
              </a:rPr>
              <a:t>Bantian</a:t>
            </a:r>
            <a:r>
              <a:rPr lang="en-US" altLang="en-US" sz="1600" dirty="0" smtClean="0">
                <a:solidFill>
                  <a:schemeClr val="tx1"/>
                </a:solidFill>
                <a:latin typeface="Times New Roman" panose="02020603050405020304" pitchFamily="18" charset="0"/>
                <a:cs typeface="Times New Roman" panose="02020603050405020304" pitchFamily="18" charset="0"/>
              </a:rPr>
              <a:t> Base</a:t>
            </a:r>
            <a:r>
              <a:rPr lang="en-US" altLang="en-US" sz="1600" dirty="0">
                <a:solidFill>
                  <a:schemeClr val="tx1"/>
                </a:solidFill>
                <a:latin typeface="Times New Roman" panose="02020603050405020304" pitchFamily="18" charset="0"/>
                <a:cs typeface="Times New Roman" panose="02020603050405020304" pitchFamily="18" charset="0"/>
              </a:rPr>
              <a:t>, </a:t>
            </a:r>
            <a:r>
              <a:rPr lang="en-US" altLang="en-US" sz="1600" dirty="0" err="1">
                <a:solidFill>
                  <a:schemeClr val="tx1"/>
                </a:solidFill>
                <a:latin typeface="Times New Roman" panose="02020603050405020304" pitchFamily="18" charset="0"/>
                <a:cs typeface="Times New Roman" panose="02020603050405020304" pitchFamily="18" charset="0"/>
              </a:rPr>
              <a:t>Longgang</a:t>
            </a:r>
            <a:r>
              <a:rPr lang="en-US" altLang="en-US" sz="1600" dirty="0">
                <a:solidFill>
                  <a:schemeClr val="tx1"/>
                </a:solidFill>
                <a:latin typeface="Times New Roman" panose="02020603050405020304" pitchFamily="18" charset="0"/>
                <a:cs typeface="Times New Roman" panose="02020603050405020304" pitchFamily="18" charset="0"/>
              </a:rPr>
              <a:t> </a:t>
            </a:r>
            <a:r>
              <a:rPr lang="en-US" altLang="en-US" sz="1600" dirty="0" smtClean="0">
                <a:solidFill>
                  <a:schemeClr val="tx1"/>
                </a:solidFill>
                <a:latin typeface="Times New Roman" panose="02020603050405020304" pitchFamily="18" charset="0"/>
                <a:cs typeface="Times New Roman" panose="02020603050405020304" pitchFamily="18" charset="0"/>
              </a:rPr>
              <a:t>District, </a:t>
            </a:r>
            <a:r>
              <a:rPr lang="en-US" altLang="en-US" sz="1600" dirty="0">
                <a:solidFill>
                  <a:schemeClr val="tx1"/>
                </a:solidFill>
                <a:latin typeface="Times New Roman" panose="02020603050405020304" pitchFamily="18" charset="0"/>
                <a:cs typeface="Times New Roman" panose="02020603050405020304" pitchFamily="18" charset="0"/>
              </a:rPr>
              <a:t>Shenzhen, 518129 China</a:t>
            </a:r>
            <a:r>
              <a:rPr lang="en-US" altLang="en-US" sz="1600" dirty="0" smtClean="0">
                <a:solidFill>
                  <a:schemeClr val="tx1"/>
                </a:solidFill>
                <a:latin typeface="Times New Roman" panose="02020603050405020304" pitchFamily="18" charset="0"/>
                <a:cs typeface="Times New Roman" panose="02020603050405020304" pitchFamily="18" charset="0"/>
              </a:rPr>
              <a:t>]</a:t>
            </a:r>
            <a:endParaRPr lang="en-US" altLang="en-US" sz="1600" dirty="0">
              <a:solidFill>
                <a:schemeClr val="tx1"/>
              </a:solidFill>
              <a:latin typeface="Times New Roman" panose="02020603050405020304" pitchFamily="18" charset="0"/>
              <a:cs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smtClean="0">
                <a:latin typeface="Times New Roman" panose="02020603050405020304" pitchFamily="18" charset="0"/>
              </a:rPr>
              <a:t>[sunli50@huawei.com]</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solidFill>
                  <a:srgbClr val="FF0000"/>
                </a:solidFill>
                <a:latin typeface="Times New Roman" panose="02020603050405020304" pitchFamily="18" charset="0"/>
              </a:rPr>
              <a:t>Task Group 4ab: UWB Next Generation for 802.15.4</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[Integrity </a:t>
            </a:r>
            <a:r>
              <a:rPr lang="en-US" altLang="en-US" sz="1600" dirty="0" smtClean="0">
                <a:solidFill>
                  <a:schemeClr val="tx1"/>
                </a:solidFill>
                <a:latin typeface="Times New Roman" panose="02020603050405020304" pitchFamily="18" charset="0"/>
                <a:cs typeface="Times New Roman" panose="02020603050405020304" pitchFamily="18" charset="0"/>
              </a:rPr>
              <a:t>protection, time-reversal, PHY security, secure ranging, UWB</a:t>
            </a:r>
            <a:r>
              <a:rPr lang="en-US" altLang="en-US" sz="1600" dirty="0" smtClean="0">
                <a:solidFill>
                  <a:schemeClr val="tx2"/>
                </a:solidFill>
                <a:latin typeface="Times New Roman" panose="02020603050405020304" pitchFamily="18" charset="0"/>
                <a:cs typeface="Times New Roman" panose="02020603050405020304" pitchFamily="18" charset="0"/>
              </a:rPr>
              <a:t>]</a:t>
            </a:r>
            <a:endParaRPr lang="en-US" altLang="en-US" sz="1600" dirty="0">
              <a:solidFill>
                <a:schemeClr val="tx2"/>
              </a:solidFill>
              <a:latin typeface="Times New Roman" panose="02020603050405020304" pitchFamily="18" charset="0"/>
              <a:cs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p:nvPr/>
        </p:nvPicPr>
        <p:blipFill rotWithShape="1">
          <a:blip r:embed="rId2" cstate="print">
            <a:extLst>
              <a:ext uri="{28A0092B-C50C-407E-A947-70E740481C1C}">
                <a14:useLocalDpi xmlns:a14="http://schemas.microsoft.com/office/drawing/2010/main" val="0"/>
              </a:ext>
            </a:extLst>
          </a:blip>
          <a:srcRect l="3604" t="5446" r="6079"/>
          <a:stretch/>
        </p:blipFill>
        <p:spPr bwMode="auto">
          <a:xfrm>
            <a:off x="988497" y="3005038"/>
            <a:ext cx="4475274" cy="3503389"/>
          </a:xfrm>
          <a:prstGeom prst="rect">
            <a:avLst/>
          </a:prstGeom>
          <a:noFill/>
          <a:ln>
            <a:noFill/>
          </a:ln>
        </p:spPr>
      </p:pic>
      <p:sp>
        <p:nvSpPr>
          <p:cNvPr id="2" name="Title 1">
            <a:extLst>
              <a:ext uri="{FF2B5EF4-FFF2-40B4-BE49-F238E27FC236}">
                <a16:creationId xmlns="" xmlns:a16="http://schemas.microsoft.com/office/drawing/2014/main" id="{79300A09-C47C-4C40-AC47-AFE43D3BDB2F}"/>
              </a:ext>
            </a:extLst>
          </p:cNvPr>
          <p:cNvSpPr>
            <a:spLocks noGrp="1"/>
          </p:cNvSpPr>
          <p:nvPr>
            <p:ph type="title"/>
          </p:nvPr>
        </p:nvSpPr>
        <p:spPr>
          <a:xfrm>
            <a:off x="469951" y="761996"/>
            <a:ext cx="8208912" cy="754063"/>
          </a:xfrm>
        </p:spPr>
        <p:txBody>
          <a:bodyPr/>
          <a:lstStyle/>
          <a:p>
            <a:r>
              <a:rPr lang="en-US" dirty="0" smtClean="0"/>
              <a:t>Simulation results for </a:t>
            </a:r>
            <a:r>
              <a:rPr lang="en-US" dirty="0" err="1" smtClean="0"/>
              <a:t>LoS</a:t>
            </a:r>
            <a:r>
              <a:rPr lang="en-US" dirty="0" smtClean="0"/>
              <a:t> Scenario</a:t>
            </a:r>
            <a:endParaRPr lang="en-US" sz="2800" dirty="0"/>
          </a:p>
        </p:txBody>
      </p:sp>
      <p:sp>
        <p:nvSpPr>
          <p:cNvPr id="4" name="Slide Number Placeholder 3">
            <a:extLst>
              <a:ext uri="{FF2B5EF4-FFF2-40B4-BE49-F238E27FC236}">
                <a16:creationId xmlns="" xmlns:a16="http://schemas.microsoft.com/office/drawing/2014/main"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10</a:t>
            </a:fld>
            <a:endParaRPr lang="en-US" altLang="en-US" dirty="0"/>
          </a:p>
        </p:txBody>
      </p:sp>
      <p:sp>
        <p:nvSpPr>
          <p:cNvPr id="6" name="Content Placeholder 2">
            <a:extLst>
              <a:ext uri="{FF2B5EF4-FFF2-40B4-BE49-F238E27FC236}">
                <a16:creationId xmlns="" xmlns:a16="http://schemas.microsoft.com/office/drawing/2014/main" id="{0FD62E8C-2F70-45E3-BA46-BA5664B2DE30}"/>
              </a:ext>
            </a:extLst>
          </p:cNvPr>
          <p:cNvSpPr>
            <a:spLocks noGrp="1"/>
          </p:cNvSpPr>
          <p:nvPr>
            <p:ph idx="1"/>
          </p:nvPr>
        </p:nvSpPr>
        <p:spPr>
          <a:xfrm>
            <a:off x="467544" y="1545106"/>
            <a:ext cx="7764463" cy="620985"/>
          </a:xfrm>
        </p:spPr>
        <p:txBody>
          <a:bodyPr/>
          <a:lstStyle/>
          <a:p>
            <a:pPr marL="457200" indent="-457200">
              <a:buFont typeface="Arial" panose="020B0604020202020204" pitchFamily="34" charset="0"/>
              <a:buChar char="•"/>
            </a:pPr>
            <a:r>
              <a:rPr lang="en-US" altLang="zh-CN" dirty="0"/>
              <a:t>Attack success rate</a:t>
            </a:r>
            <a:endParaRPr lang="en-US" dirty="0"/>
          </a:p>
        </p:txBody>
      </p:sp>
      <p:sp>
        <p:nvSpPr>
          <p:cNvPr id="8" name="矩形 7"/>
          <p:cNvSpPr/>
          <p:nvPr/>
        </p:nvSpPr>
        <p:spPr>
          <a:xfrm>
            <a:off x="467544" y="2132856"/>
            <a:ext cx="8507405" cy="923330"/>
          </a:xfrm>
          <a:prstGeom prst="rect">
            <a:avLst/>
          </a:prstGeom>
        </p:spPr>
        <p:txBody>
          <a:bodyPr wrap="square">
            <a:spAutoFit/>
          </a:bodyPr>
          <a:lstStyle/>
          <a:p>
            <a:r>
              <a:rPr lang="en-US" altLang="zh-CN" sz="1800" kern="0" dirty="0" smtClean="0">
                <a:solidFill>
                  <a:schemeClr val="tx1"/>
                </a:solidFill>
              </a:rPr>
              <a:t>A distance reduction attack is considered to be successful if this attack is not detected (i.e., the integrity check passes) and the measured round-trip time is advanced by 6ns or more, corresponding to a distance reduction of 1.8m.  </a:t>
            </a:r>
            <a:endParaRPr lang="zh-CN" altLang="en-US" sz="1800" dirty="0">
              <a:solidFill>
                <a:schemeClr val="tx1"/>
              </a:solidFill>
            </a:endParaRPr>
          </a:p>
        </p:txBody>
      </p:sp>
      <p:sp>
        <p:nvSpPr>
          <p:cNvPr id="10" name="矩形 9"/>
          <p:cNvSpPr/>
          <p:nvPr/>
        </p:nvSpPr>
        <p:spPr>
          <a:xfrm>
            <a:off x="5912477" y="3091160"/>
            <a:ext cx="2384450" cy="1477328"/>
          </a:xfrm>
          <a:prstGeom prst="rect">
            <a:avLst/>
          </a:prstGeom>
        </p:spPr>
        <p:txBody>
          <a:bodyPr wrap="square">
            <a:spAutoFit/>
          </a:bodyPr>
          <a:lstStyle/>
          <a:p>
            <a:r>
              <a:rPr lang="en-US" altLang="zh-CN" sz="1800" kern="0" dirty="0">
                <a:solidFill>
                  <a:srgbClr val="0000FF"/>
                </a:solidFill>
              </a:rPr>
              <a:t>W</a:t>
            </a:r>
            <a:r>
              <a:rPr lang="en-US" altLang="zh-CN" sz="1800" kern="0" dirty="0" smtClean="0">
                <a:solidFill>
                  <a:srgbClr val="0000FF"/>
                </a:solidFill>
              </a:rPr>
              <a:t>ithout integrity protection</a:t>
            </a:r>
            <a:r>
              <a:rPr lang="en-US" altLang="zh-CN" sz="1800" kern="0" dirty="0">
                <a:solidFill>
                  <a:srgbClr val="0000FF"/>
                </a:solidFill>
              </a:rPr>
              <a:t>, the distance reduction attack is successful for almost </a:t>
            </a:r>
            <a:r>
              <a:rPr lang="en-US" altLang="zh-CN" sz="1800" b="1" kern="0" dirty="0">
                <a:solidFill>
                  <a:srgbClr val="FF0000"/>
                </a:solidFill>
              </a:rPr>
              <a:t>50%</a:t>
            </a:r>
            <a:r>
              <a:rPr lang="en-US" altLang="zh-CN" sz="1800" b="1" kern="0" dirty="0">
                <a:solidFill>
                  <a:srgbClr val="0000FF"/>
                </a:solidFill>
              </a:rPr>
              <a:t> </a:t>
            </a:r>
            <a:r>
              <a:rPr lang="en-US" altLang="zh-CN" sz="1800" kern="0" dirty="0">
                <a:solidFill>
                  <a:srgbClr val="0000FF"/>
                </a:solidFill>
              </a:rPr>
              <a:t>of the time.</a:t>
            </a:r>
            <a:endParaRPr lang="zh-CN" altLang="en-US" sz="1800" dirty="0">
              <a:solidFill>
                <a:srgbClr val="0000FF"/>
              </a:solidFill>
            </a:endParaRPr>
          </a:p>
        </p:txBody>
      </p:sp>
      <p:sp>
        <p:nvSpPr>
          <p:cNvPr id="11" name="椭圆 10"/>
          <p:cNvSpPr/>
          <p:nvPr/>
        </p:nvSpPr>
        <p:spPr bwMode="auto">
          <a:xfrm>
            <a:off x="885874" y="3323726"/>
            <a:ext cx="4680520" cy="640420"/>
          </a:xfrm>
          <a:prstGeom prst="ellipse">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2" name="矩形 11"/>
          <p:cNvSpPr/>
          <p:nvPr/>
        </p:nvSpPr>
        <p:spPr>
          <a:xfrm>
            <a:off x="5923254" y="4798070"/>
            <a:ext cx="2960219" cy="1477328"/>
          </a:xfrm>
          <a:prstGeom prst="rect">
            <a:avLst/>
          </a:prstGeom>
          <a:solidFill>
            <a:schemeClr val="bg1"/>
          </a:solidFill>
        </p:spPr>
        <p:txBody>
          <a:bodyPr wrap="square">
            <a:spAutoFit/>
          </a:bodyPr>
          <a:lstStyle/>
          <a:p>
            <a:r>
              <a:rPr lang="en-US" altLang="zh-CN" sz="1800" kern="0" dirty="0" smtClean="0">
                <a:solidFill>
                  <a:srgbClr val="0000FF"/>
                </a:solidFill>
              </a:rPr>
              <a:t>The attack success rate is </a:t>
            </a:r>
            <a:r>
              <a:rPr lang="en-US" altLang="zh-CN" sz="1800" b="1" kern="0" dirty="0" smtClean="0">
                <a:solidFill>
                  <a:srgbClr val="FF0000"/>
                </a:solidFill>
              </a:rPr>
              <a:t>less than 1%</a:t>
            </a:r>
            <a:r>
              <a:rPr lang="en-US" altLang="zh-CN" sz="1800" kern="0" dirty="0" smtClean="0">
                <a:solidFill>
                  <a:srgbClr val="0000FF"/>
                </a:solidFill>
              </a:rPr>
              <a:t> for all SNR values, fully demonstrating the capability of attack detection of the proposed method. </a:t>
            </a:r>
            <a:endParaRPr lang="zh-CN" altLang="en-US" sz="1800" dirty="0">
              <a:solidFill>
                <a:srgbClr val="0000FF"/>
              </a:solidFill>
            </a:endParaRPr>
          </a:p>
        </p:txBody>
      </p:sp>
      <p:cxnSp>
        <p:nvCxnSpPr>
          <p:cNvPr id="13" name="直接箭头连接符 12"/>
          <p:cNvCxnSpPr/>
          <p:nvPr/>
        </p:nvCxnSpPr>
        <p:spPr bwMode="auto">
          <a:xfrm flipH="1">
            <a:off x="4433214" y="5157192"/>
            <a:ext cx="1434929" cy="751065"/>
          </a:xfrm>
          <a:prstGeom prst="straightConnector1">
            <a:avLst/>
          </a:prstGeom>
          <a:solidFill>
            <a:srgbClr val="00B8FF"/>
          </a:solidFill>
          <a:ln w="2857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934589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7850" y="2779187"/>
            <a:ext cx="4842262" cy="3629844"/>
          </a:xfrm>
          <a:prstGeom prst="rect">
            <a:avLst/>
          </a:prstGeom>
          <a:noFill/>
          <a:ln>
            <a:noFill/>
          </a:ln>
        </p:spPr>
      </p:pic>
      <p:sp>
        <p:nvSpPr>
          <p:cNvPr id="2" name="Title 1">
            <a:extLst>
              <a:ext uri="{FF2B5EF4-FFF2-40B4-BE49-F238E27FC236}">
                <a16:creationId xmlns="" xmlns:a16="http://schemas.microsoft.com/office/drawing/2014/main" id="{79300A09-C47C-4C40-AC47-AFE43D3BDB2F}"/>
              </a:ext>
            </a:extLst>
          </p:cNvPr>
          <p:cNvSpPr>
            <a:spLocks noGrp="1"/>
          </p:cNvSpPr>
          <p:nvPr>
            <p:ph type="title"/>
          </p:nvPr>
        </p:nvSpPr>
        <p:spPr>
          <a:xfrm>
            <a:off x="467544" y="761459"/>
            <a:ext cx="8208912" cy="754063"/>
          </a:xfrm>
        </p:spPr>
        <p:txBody>
          <a:bodyPr/>
          <a:lstStyle/>
          <a:p>
            <a:r>
              <a:rPr lang="en-US" altLang="zh-CN" dirty="0"/>
              <a:t>Simulation results for </a:t>
            </a:r>
            <a:r>
              <a:rPr lang="en-US" altLang="zh-CN" dirty="0" err="1"/>
              <a:t>LoS</a:t>
            </a:r>
            <a:r>
              <a:rPr lang="en-US" altLang="zh-CN" dirty="0"/>
              <a:t> Scenario</a:t>
            </a:r>
            <a:endParaRPr lang="en-US" sz="2800" dirty="0"/>
          </a:p>
        </p:txBody>
      </p:sp>
      <p:sp>
        <p:nvSpPr>
          <p:cNvPr id="4" name="Slide Number Placeholder 3">
            <a:extLst>
              <a:ext uri="{FF2B5EF4-FFF2-40B4-BE49-F238E27FC236}">
                <a16:creationId xmlns="" xmlns:a16="http://schemas.microsoft.com/office/drawing/2014/main"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11</a:t>
            </a:fld>
            <a:endParaRPr lang="en-US" altLang="en-US" dirty="0"/>
          </a:p>
        </p:txBody>
      </p:sp>
      <p:sp>
        <p:nvSpPr>
          <p:cNvPr id="6" name="Content Placeholder 2">
            <a:extLst>
              <a:ext uri="{FF2B5EF4-FFF2-40B4-BE49-F238E27FC236}">
                <a16:creationId xmlns="" xmlns:a16="http://schemas.microsoft.com/office/drawing/2014/main" id="{0FD62E8C-2F70-45E3-BA46-BA5664B2DE30}"/>
              </a:ext>
            </a:extLst>
          </p:cNvPr>
          <p:cNvSpPr>
            <a:spLocks noGrp="1"/>
          </p:cNvSpPr>
          <p:nvPr>
            <p:ph idx="1"/>
          </p:nvPr>
        </p:nvSpPr>
        <p:spPr>
          <a:xfrm>
            <a:off x="467544" y="1545106"/>
            <a:ext cx="7764463" cy="620985"/>
          </a:xfrm>
        </p:spPr>
        <p:txBody>
          <a:bodyPr/>
          <a:lstStyle/>
          <a:p>
            <a:pPr marL="457200" indent="-457200">
              <a:buFont typeface="Arial" panose="020B0604020202020204" pitchFamily="34" charset="0"/>
              <a:buChar char="•"/>
            </a:pPr>
            <a:r>
              <a:rPr lang="en-US" altLang="zh-CN" dirty="0" smtClean="0"/>
              <a:t>False alarm </a:t>
            </a:r>
            <a:r>
              <a:rPr lang="en-US" altLang="zh-CN" dirty="0"/>
              <a:t>rate</a:t>
            </a:r>
            <a:endParaRPr lang="en-US" dirty="0"/>
          </a:p>
        </p:txBody>
      </p:sp>
      <p:sp>
        <p:nvSpPr>
          <p:cNvPr id="8" name="矩形 7"/>
          <p:cNvSpPr/>
          <p:nvPr/>
        </p:nvSpPr>
        <p:spPr>
          <a:xfrm>
            <a:off x="467544" y="2132856"/>
            <a:ext cx="8507405" cy="646331"/>
          </a:xfrm>
          <a:prstGeom prst="rect">
            <a:avLst/>
          </a:prstGeom>
        </p:spPr>
        <p:txBody>
          <a:bodyPr wrap="square">
            <a:spAutoFit/>
          </a:bodyPr>
          <a:lstStyle/>
          <a:p>
            <a:r>
              <a:rPr lang="en-US" altLang="zh-CN" sz="1800" kern="0" dirty="0" smtClean="0">
                <a:solidFill>
                  <a:schemeClr val="tx1"/>
                </a:solidFill>
              </a:rPr>
              <a:t>False alarm rate is defined as the probability that the initiator declares attack (i.e., the integrity check fails) but no attack is launched by a malicious device.  </a:t>
            </a:r>
            <a:endParaRPr lang="zh-CN" altLang="en-US" sz="1800" dirty="0">
              <a:solidFill>
                <a:schemeClr val="tx1"/>
              </a:solidFill>
            </a:endParaRPr>
          </a:p>
        </p:txBody>
      </p:sp>
      <p:sp>
        <p:nvSpPr>
          <p:cNvPr id="15" name="矩形 14"/>
          <p:cNvSpPr/>
          <p:nvPr/>
        </p:nvSpPr>
        <p:spPr>
          <a:xfrm>
            <a:off x="5426285" y="3573016"/>
            <a:ext cx="3250171" cy="1754326"/>
          </a:xfrm>
          <a:prstGeom prst="rect">
            <a:avLst/>
          </a:prstGeom>
          <a:solidFill>
            <a:schemeClr val="bg1"/>
          </a:solidFill>
        </p:spPr>
        <p:txBody>
          <a:bodyPr wrap="square">
            <a:spAutoFit/>
          </a:bodyPr>
          <a:lstStyle/>
          <a:p>
            <a:r>
              <a:rPr lang="en-US" altLang="zh-CN" sz="1800" kern="0" dirty="0" smtClean="0">
                <a:solidFill>
                  <a:srgbClr val="0000FF"/>
                </a:solidFill>
              </a:rPr>
              <a:t>The false alarm rate is negligibly small, which demonstrates that the proposed integrity check method is not sensitive to low-resolution quantization, inter-pulse-interference, noise, etc. </a:t>
            </a:r>
            <a:endParaRPr lang="zh-CN" altLang="en-US" sz="1800" dirty="0">
              <a:solidFill>
                <a:srgbClr val="0000FF"/>
              </a:solidFill>
            </a:endParaRPr>
          </a:p>
        </p:txBody>
      </p:sp>
    </p:spTree>
    <p:extLst>
      <p:ext uri="{BB962C8B-B14F-4D97-AF65-F5344CB8AC3E}">
        <p14:creationId xmlns:p14="http://schemas.microsoft.com/office/powerpoint/2010/main" val="4183020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图片 24"/>
          <p:cNvPicPr/>
          <p:nvPr/>
        </p:nvPicPr>
        <p:blipFill rotWithShape="1">
          <a:blip r:embed="rId2" cstate="print">
            <a:extLst>
              <a:ext uri="{28A0092B-C50C-407E-A947-70E740481C1C}">
                <a14:useLocalDpi xmlns:a14="http://schemas.microsoft.com/office/drawing/2010/main" val="0"/>
              </a:ext>
            </a:extLst>
          </a:blip>
          <a:srcRect l="3759" t="3478" r="7500"/>
          <a:stretch/>
        </p:blipFill>
        <p:spPr bwMode="auto">
          <a:xfrm>
            <a:off x="4507408" y="2780928"/>
            <a:ext cx="4113152" cy="3386952"/>
          </a:xfrm>
          <a:prstGeom prst="rect">
            <a:avLst/>
          </a:prstGeom>
          <a:noFill/>
          <a:ln>
            <a:noFill/>
          </a:ln>
        </p:spPr>
      </p:pic>
      <p:pic>
        <p:nvPicPr>
          <p:cNvPr id="24" name="图片 23"/>
          <p:cNvPicPr/>
          <p:nvPr/>
        </p:nvPicPr>
        <p:blipFill rotWithShape="1">
          <a:blip r:embed="rId3" cstate="print">
            <a:extLst>
              <a:ext uri="{28A0092B-C50C-407E-A947-70E740481C1C}">
                <a14:useLocalDpi xmlns:a14="http://schemas.microsoft.com/office/drawing/2010/main" val="0"/>
              </a:ext>
            </a:extLst>
          </a:blip>
          <a:srcRect l="2597" t="4751" r="7296"/>
          <a:stretch/>
        </p:blipFill>
        <p:spPr bwMode="auto">
          <a:xfrm>
            <a:off x="203848" y="2827686"/>
            <a:ext cx="4276684" cy="3337618"/>
          </a:xfrm>
          <a:prstGeom prst="rect">
            <a:avLst/>
          </a:prstGeom>
          <a:noFill/>
          <a:ln>
            <a:noFill/>
          </a:ln>
        </p:spPr>
      </p:pic>
      <p:sp>
        <p:nvSpPr>
          <p:cNvPr id="2" name="Title 1">
            <a:extLst>
              <a:ext uri="{FF2B5EF4-FFF2-40B4-BE49-F238E27FC236}">
                <a16:creationId xmlns="" xmlns:a16="http://schemas.microsoft.com/office/drawing/2014/main" id="{79300A09-C47C-4C40-AC47-AFE43D3BDB2F}"/>
              </a:ext>
            </a:extLst>
          </p:cNvPr>
          <p:cNvSpPr>
            <a:spLocks noGrp="1"/>
          </p:cNvSpPr>
          <p:nvPr>
            <p:ph type="title"/>
          </p:nvPr>
        </p:nvSpPr>
        <p:spPr>
          <a:xfrm>
            <a:off x="456967" y="764704"/>
            <a:ext cx="8226301" cy="754063"/>
          </a:xfrm>
        </p:spPr>
        <p:txBody>
          <a:bodyPr/>
          <a:lstStyle/>
          <a:p>
            <a:r>
              <a:rPr lang="en-US" altLang="zh-CN" dirty="0"/>
              <a:t>Simulation results for </a:t>
            </a:r>
            <a:r>
              <a:rPr lang="en-US" altLang="zh-CN" dirty="0" err="1"/>
              <a:t>LoS</a:t>
            </a:r>
            <a:r>
              <a:rPr lang="en-US" altLang="zh-CN" dirty="0"/>
              <a:t> Scenario</a:t>
            </a:r>
            <a:endParaRPr lang="en-US" sz="2800" dirty="0"/>
          </a:p>
        </p:txBody>
      </p:sp>
      <p:sp>
        <p:nvSpPr>
          <p:cNvPr id="4" name="Slide Number Placeholder 3">
            <a:extLst>
              <a:ext uri="{FF2B5EF4-FFF2-40B4-BE49-F238E27FC236}">
                <a16:creationId xmlns="" xmlns:a16="http://schemas.microsoft.com/office/drawing/2014/main"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12</a:t>
            </a:fld>
            <a:endParaRPr lang="en-US" altLang="en-US" dirty="0"/>
          </a:p>
        </p:txBody>
      </p:sp>
      <p:sp>
        <p:nvSpPr>
          <p:cNvPr id="6" name="Content Placeholder 2">
            <a:extLst>
              <a:ext uri="{FF2B5EF4-FFF2-40B4-BE49-F238E27FC236}">
                <a16:creationId xmlns="" xmlns:a16="http://schemas.microsoft.com/office/drawing/2014/main" id="{0FD62E8C-2F70-45E3-BA46-BA5664B2DE30}"/>
              </a:ext>
            </a:extLst>
          </p:cNvPr>
          <p:cNvSpPr>
            <a:spLocks noGrp="1"/>
          </p:cNvSpPr>
          <p:nvPr>
            <p:ph idx="1"/>
          </p:nvPr>
        </p:nvSpPr>
        <p:spPr>
          <a:xfrm>
            <a:off x="445106" y="1499688"/>
            <a:ext cx="8074707" cy="620985"/>
          </a:xfrm>
        </p:spPr>
        <p:txBody>
          <a:bodyPr/>
          <a:lstStyle/>
          <a:p>
            <a:pPr marL="457200" indent="-457200">
              <a:buFont typeface="Arial" panose="020B0604020202020204" pitchFamily="34" charset="0"/>
              <a:buChar char="•"/>
            </a:pPr>
            <a:r>
              <a:rPr lang="en-US" altLang="zh-CN" dirty="0" smtClean="0"/>
              <a:t>Ranging accuracy</a:t>
            </a:r>
            <a:endParaRPr lang="en-US" dirty="0"/>
          </a:p>
        </p:txBody>
      </p:sp>
      <p:sp>
        <p:nvSpPr>
          <p:cNvPr id="9" name="矩形 8"/>
          <p:cNvSpPr/>
          <p:nvPr/>
        </p:nvSpPr>
        <p:spPr>
          <a:xfrm>
            <a:off x="899144" y="6125234"/>
            <a:ext cx="3250171" cy="400110"/>
          </a:xfrm>
          <a:prstGeom prst="rect">
            <a:avLst/>
          </a:prstGeom>
        </p:spPr>
        <p:txBody>
          <a:bodyPr wrap="square">
            <a:spAutoFit/>
          </a:bodyPr>
          <a:lstStyle/>
          <a:p>
            <a:pPr algn="ctr"/>
            <a:r>
              <a:rPr lang="en-US" altLang="zh-CN" sz="2000" kern="0" dirty="0">
                <a:solidFill>
                  <a:schemeClr val="tx1"/>
                </a:solidFill>
              </a:rPr>
              <a:t>Without attack</a:t>
            </a:r>
            <a:endParaRPr lang="zh-CN" altLang="en-US" sz="2000" dirty="0">
              <a:solidFill>
                <a:schemeClr val="tx1"/>
              </a:solidFill>
            </a:endParaRPr>
          </a:p>
        </p:txBody>
      </p:sp>
      <p:sp>
        <p:nvSpPr>
          <p:cNvPr id="11" name="矩形 10"/>
          <p:cNvSpPr/>
          <p:nvPr/>
        </p:nvSpPr>
        <p:spPr>
          <a:xfrm>
            <a:off x="5148064" y="6125234"/>
            <a:ext cx="3250171" cy="400110"/>
          </a:xfrm>
          <a:prstGeom prst="rect">
            <a:avLst/>
          </a:prstGeom>
        </p:spPr>
        <p:txBody>
          <a:bodyPr wrap="square">
            <a:spAutoFit/>
          </a:bodyPr>
          <a:lstStyle/>
          <a:p>
            <a:pPr algn="ctr"/>
            <a:r>
              <a:rPr lang="en-US" altLang="zh-CN" sz="2000" kern="0" dirty="0" smtClean="0">
                <a:solidFill>
                  <a:schemeClr val="tx1"/>
                </a:solidFill>
              </a:rPr>
              <a:t>With </a:t>
            </a:r>
            <a:r>
              <a:rPr lang="en-US" altLang="zh-CN" sz="2000" kern="0" dirty="0">
                <a:solidFill>
                  <a:schemeClr val="tx1"/>
                </a:solidFill>
              </a:rPr>
              <a:t>attack</a:t>
            </a:r>
            <a:endParaRPr lang="zh-CN" altLang="en-US" sz="2000" dirty="0">
              <a:solidFill>
                <a:schemeClr val="tx1"/>
              </a:solidFill>
            </a:endParaRPr>
          </a:p>
        </p:txBody>
      </p:sp>
      <p:sp>
        <p:nvSpPr>
          <p:cNvPr id="14" name="矩形 13"/>
          <p:cNvSpPr/>
          <p:nvPr/>
        </p:nvSpPr>
        <p:spPr>
          <a:xfrm>
            <a:off x="539552" y="2077617"/>
            <a:ext cx="8306573" cy="646331"/>
          </a:xfrm>
          <a:prstGeom prst="rect">
            <a:avLst/>
          </a:prstGeom>
        </p:spPr>
        <p:txBody>
          <a:bodyPr wrap="square">
            <a:spAutoFit/>
          </a:bodyPr>
          <a:lstStyle/>
          <a:p>
            <a:r>
              <a:rPr lang="en-US" altLang="zh-CN" sz="1800" kern="0" dirty="0" smtClean="0">
                <a:solidFill>
                  <a:schemeClr val="tx1"/>
                </a:solidFill>
              </a:rPr>
              <a:t>Ranging accuracy is characterized by the cumulative distribution function (CDF) of the absolute value of the round-trip-time measurement error.  </a:t>
            </a:r>
            <a:endParaRPr lang="zh-CN" altLang="en-US" sz="1800" dirty="0">
              <a:solidFill>
                <a:schemeClr val="tx1"/>
              </a:solidFill>
            </a:endParaRPr>
          </a:p>
        </p:txBody>
      </p:sp>
      <p:cxnSp>
        <p:nvCxnSpPr>
          <p:cNvPr id="15" name="直接箭头连接符 14"/>
          <p:cNvCxnSpPr/>
          <p:nvPr/>
        </p:nvCxnSpPr>
        <p:spPr bwMode="auto">
          <a:xfrm>
            <a:off x="5580112" y="2944400"/>
            <a:ext cx="0" cy="1259467"/>
          </a:xfrm>
          <a:prstGeom prst="straightConnector1">
            <a:avLst/>
          </a:prstGeom>
          <a:solidFill>
            <a:srgbClr val="00B8FF"/>
          </a:solidFill>
          <a:ln w="5715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6" name="矩形 15"/>
          <p:cNvSpPr/>
          <p:nvPr/>
        </p:nvSpPr>
        <p:spPr>
          <a:xfrm>
            <a:off x="5752625" y="4000941"/>
            <a:ext cx="2793841" cy="923330"/>
          </a:xfrm>
          <a:prstGeom prst="rect">
            <a:avLst/>
          </a:prstGeom>
          <a:noFill/>
        </p:spPr>
        <p:txBody>
          <a:bodyPr wrap="square">
            <a:spAutoFit/>
          </a:bodyPr>
          <a:lstStyle/>
          <a:p>
            <a:r>
              <a:rPr lang="en-US" altLang="zh-CN" sz="1800" kern="0" dirty="0" smtClean="0">
                <a:solidFill>
                  <a:srgbClr val="0000FF"/>
                </a:solidFill>
              </a:rPr>
              <a:t>Significant improvement in terms of ranging accuracy in adversarial environments </a:t>
            </a:r>
          </a:p>
        </p:txBody>
      </p:sp>
      <p:sp>
        <p:nvSpPr>
          <p:cNvPr id="17" name="椭圆 16"/>
          <p:cNvSpPr/>
          <p:nvPr/>
        </p:nvSpPr>
        <p:spPr bwMode="auto">
          <a:xfrm>
            <a:off x="657223" y="2708920"/>
            <a:ext cx="1181171" cy="448142"/>
          </a:xfrm>
          <a:prstGeom prst="ellipse">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8" name="矩形 17"/>
          <p:cNvSpPr/>
          <p:nvPr/>
        </p:nvSpPr>
        <p:spPr>
          <a:xfrm>
            <a:off x="807392" y="3916285"/>
            <a:ext cx="3520970" cy="1200329"/>
          </a:xfrm>
          <a:prstGeom prst="rect">
            <a:avLst/>
          </a:prstGeom>
          <a:solidFill>
            <a:schemeClr val="bg1"/>
          </a:solidFill>
        </p:spPr>
        <p:txBody>
          <a:bodyPr wrap="square">
            <a:spAutoFit/>
          </a:bodyPr>
          <a:lstStyle/>
          <a:p>
            <a:r>
              <a:rPr lang="en-US" altLang="zh-CN" sz="1800" kern="0" dirty="0" smtClean="0">
                <a:solidFill>
                  <a:srgbClr val="0000FF"/>
                </a:solidFill>
              </a:rPr>
              <a:t>For non-adversarial environments where no attack exists, the proposed method can still bring in a slightly enhanced ranging performance</a:t>
            </a:r>
          </a:p>
        </p:txBody>
      </p:sp>
      <p:cxnSp>
        <p:nvCxnSpPr>
          <p:cNvPr id="19" name="直接箭头连接符 18"/>
          <p:cNvCxnSpPr/>
          <p:nvPr/>
        </p:nvCxnSpPr>
        <p:spPr bwMode="auto">
          <a:xfrm flipH="1" flipV="1">
            <a:off x="1317620" y="3216183"/>
            <a:ext cx="446068" cy="700102"/>
          </a:xfrm>
          <a:prstGeom prst="straightConnector1">
            <a:avLst/>
          </a:prstGeom>
          <a:solidFill>
            <a:srgbClr val="00B8FF"/>
          </a:solidFill>
          <a:ln w="2857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629980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300A09-C47C-4C40-AC47-AFE43D3BDB2F}"/>
              </a:ext>
            </a:extLst>
          </p:cNvPr>
          <p:cNvSpPr>
            <a:spLocks noGrp="1"/>
          </p:cNvSpPr>
          <p:nvPr>
            <p:ph type="title"/>
          </p:nvPr>
        </p:nvSpPr>
        <p:spPr>
          <a:xfrm>
            <a:off x="290984" y="791043"/>
            <a:ext cx="8496944" cy="754063"/>
          </a:xfrm>
        </p:spPr>
        <p:txBody>
          <a:bodyPr/>
          <a:lstStyle/>
          <a:p>
            <a:r>
              <a:rPr lang="en-US" dirty="0"/>
              <a:t>Simulation results for </a:t>
            </a:r>
            <a:r>
              <a:rPr lang="en-US" dirty="0" smtClean="0"/>
              <a:t>NLoS Scenario</a:t>
            </a:r>
            <a:endParaRPr lang="en-US" sz="2800" dirty="0"/>
          </a:p>
        </p:txBody>
      </p:sp>
      <p:sp>
        <p:nvSpPr>
          <p:cNvPr id="4" name="Slide Number Placeholder 3">
            <a:extLst>
              <a:ext uri="{FF2B5EF4-FFF2-40B4-BE49-F238E27FC236}">
                <a16:creationId xmlns="" xmlns:a16="http://schemas.microsoft.com/office/drawing/2014/main"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13</a:t>
            </a:fld>
            <a:endParaRPr lang="en-US" altLang="en-US" dirty="0"/>
          </a:p>
        </p:txBody>
      </p:sp>
      <p:sp>
        <p:nvSpPr>
          <p:cNvPr id="6" name="Content Placeholder 2">
            <a:extLst>
              <a:ext uri="{FF2B5EF4-FFF2-40B4-BE49-F238E27FC236}">
                <a16:creationId xmlns="" xmlns:a16="http://schemas.microsoft.com/office/drawing/2014/main" id="{0FD62E8C-2F70-45E3-BA46-BA5664B2DE30}"/>
              </a:ext>
            </a:extLst>
          </p:cNvPr>
          <p:cNvSpPr>
            <a:spLocks noGrp="1"/>
          </p:cNvSpPr>
          <p:nvPr>
            <p:ph idx="1"/>
          </p:nvPr>
        </p:nvSpPr>
        <p:spPr>
          <a:xfrm>
            <a:off x="467544" y="1545106"/>
            <a:ext cx="7764463" cy="620985"/>
          </a:xfrm>
        </p:spPr>
        <p:txBody>
          <a:bodyPr/>
          <a:lstStyle/>
          <a:p>
            <a:pPr marL="457200" indent="-457200">
              <a:buFont typeface="Arial" panose="020B0604020202020204" pitchFamily="34" charset="0"/>
              <a:buChar char="•"/>
            </a:pPr>
            <a:r>
              <a:rPr lang="en-US" altLang="zh-CN" dirty="0"/>
              <a:t>Attack success rate</a:t>
            </a:r>
            <a:endParaRPr lang="en-US" dirty="0"/>
          </a:p>
        </p:txBody>
      </p:sp>
      <p:sp>
        <p:nvSpPr>
          <p:cNvPr id="8" name="矩形 7"/>
          <p:cNvSpPr/>
          <p:nvPr/>
        </p:nvSpPr>
        <p:spPr>
          <a:xfrm>
            <a:off x="5508104" y="2353576"/>
            <a:ext cx="3312368" cy="3416320"/>
          </a:xfrm>
          <a:prstGeom prst="rect">
            <a:avLst/>
          </a:prstGeom>
        </p:spPr>
        <p:txBody>
          <a:bodyPr wrap="square">
            <a:spAutoFit/>
          </a:bodyPr>
          <a:lstStyle/>
          <a:p>
            <a:pPr marL="285750" indent="-285750">
              <a:buFont typeface="Wingdings" panose="05000000000000000000" pitchFamily="2" charset="2"/>
              <a:buChar char="Ø"/>
            </a:pPr>
            <a:r>
              <a:rPr lang="en-US" altLang="zh-CN" sz="1800" kern="0" dirty="0" smtClean="0">
                <a:solidFill>
                  <a:srgbClr val="0000FF"/>
                </a:solidFill>
              </a:rPr>
              <a:t>Compared to legacy systems where no integrity protection is used, the proposed method  can reduce the attack success rate from </a:t>
            </a:r>
            <a:r>
              <a:rPr lang="en-US" altLang="zh-CN" sz="1800" b="1" kern="0" dirty="0" smtClean="0">
                <a:solidFill>
                  <a:srgbClr val="FF0000"/>
                </a:solidFill>
              </a:rPr>
              <a:t>~40% </a:t>
            </a:r>
            <a:r>
              <a:rPr lang="en-US" altLang="zh-CN" sz="1800" kern="0" dirty="0" smtClean="0">
                <a:solidFill>
                  <a:srgbClr val="0000FF"/>
                </a:solidFill>
              </a:rPr>
              <a:t>to less than </a:t>
            </a:r>
            <a:r>
              <a:rPr lang="en-US" altLang="zh-CN" sz="1800" b="1" kern="0" dirty="0" smtClean="0">
                <a:solidFill>
                  <a:srgbClr val="FF0000"/>
                </a:solidFill>
              </a:rPr>
              <a:t>2%</a:t>
            </a:r>
            <a:r>
              <a:rPr lang="en-US" altLang="zh-CN" sz="1800" kern="0" dirty="0" smtClean="0">
                <a:solidFill>
                  <a:srgbClr val="0000FF"/>
                </a:solidFill>
              </a:rPr>
              <a:t> (for phase 1 attack) or </a:t>
            </a:r>
            <a:r>
              <a:rPr lang="en-US" altLang="zh-CN" sz="1800" b="1" kern="0" dirty="0" smtClean="0">
                <a:solidFill>
                  <a:srgbClr val="FF0000"/>
                </a:solidFill>
              </a:rPr>
              <a:t>almost zero </a:t>
            </a:r>
            <a:r>
              <a:rPr lang="en-US" altLang="zh-CN" sz="1800" kern="0" dirty="0" smtClean="0">
                <a:solidFill>
                  <a:srgbClr val="0000FF"/>
                </a:solidFill>
              </a:rPr>
              <a:t>(for phase 2 attack and phase 1&amp;2 attack)</a:t>
            </a:r>
          </a:p>
          <a:p>
            <a:pPr marL="285750" indent="-285750">
              <a:buFont typeface="Wingdings" panose="05000000000000000000" pitchFamily="2" charset="2"/>
              <a:buChar char="Ø"/>
            </a:pPr>
            <a:endParaRPr lang="en-US" altLang="zh-CN" sz="1800" kern="0" dirty="0">
              <a:solidFill>
                <a:srgbClr val="0000FF"/>
              </a:solidFill>
            </a:endParaRPr>
          </a:p>
          <a:p>
            <a:pPr marL="285750" indent="-285750">
              <a:buFont typeface="Wingdings" panose="05000000000000000000" pitchFamily="2" charset="2"/>
              <a:buChar char="Ø"/>
            </a:pPr>
            <a:r>
              <a:rPr lang="en-US" altLang="zh-CN" sz="1800" kern="0" dirty="0" smtClean="0">
                <a:solidFill>
                  <a:srgbClr val="0000FF"/>
                </a:solidFill>
              </a:rPr>
              <a:t>Compared to </a:t>
            </a:r>
            <a:r>
              <a:rPr lang="en-US" altLang="zh-CN" sz="1800" kern="0" dirty="0" err="1" smtClean="0">
                <a:solidFill>
                  <a:srgbClr val="0000FF"/>
                </a:solidFill>
              </a:rPr>
              <a:t>LoS</a:t>
            </a:r>
            <a:r>
              <a:rPr lang="en-US" altLang="zh-CN" sz="1800" kern="0" dirty="0" smtClean="0">
                <a:solidFill>
                  <a:srgbClr val="0000FF"/>
                </a:solidFill>
              </a:rPr>
              <a:t> scenario, the attack success rate is slightly increased, as expected</a:t>
            </a:r>
          </a:p>
        </p:txBody>
      </p:sp>
      <p:pic>
        <p:nvPicPr>
          <p:cNvPr id="11" name="图片 1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5062" y="2176885"/>
            <a:ext cx="5274310" cy="3955415"/>
          </a:xfrm>
          <a:prstGeom prst="rect">
            <a:avLst/>
          </a:prstGeom>
          <a:noFill/>
          <a:ln>
            <a:noFill/>
          </a:ln>
        </p:spPr>
      </p:pic>
    </p:spTree>
    <p:extLst>
      <p:ext uri="{BB962C8B-B14F-4D97-AF65-F5344CB8AC3E}">
        <p14:creationId xmlns:p14="http://schemas.microsoft.com/office/powerpoint/2010/main" val="38826916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300A09-C47C-4C40-AC47-AFE43D3BDB2F}"/>
              </a:ext>
            </a:extLst>
          </p:cNvPr>
          <p:cNvSpPr>
            <a:spLocks noGrp="1"/>
          </p:cNvSpPr>
          <p:nvPr>
            <p:ph type="title"/>
          </p:nvPr>
        </p:nvSpPr>
        <p:spPr>
          <a:xfrm>
            <a:off x="251521" y="761459"/>
            <a:ext cx="8506754" cy="754063"/>
          </a:xfrm>
        </p:spPr>
        <p:txBody>
          <a:bodyPr/>
          <a:lstStyle/>
          <a:p>
            <a:r>
              <a:rPr lang="en-US" dirty="0" smtClean="0"/>
              <a:t>Simulation results for </a:t>
            </a:r>
            <a:r>
              <a:rPr lang="en-US" altLang="zh-CN" dirty="0"/>
              <a:t>NLoS Scenario</a:t>
            </a:r>
            <a:endParaRPr lang="en-US" sz="2800" dirty="0"/>
          </a:p>
        </p:txBody>
      </p:sp>
      <p:sp>
        <p:nvSpPr>
          <p:cNvPr id="4" name="Slide Number Placeholder 3">
            <a:extLst>
              <a:ext uri="{FF2B5EF4-FFF2-40B4-BE49-F238E27FC236}">
                <a16:creationId xmlns="" xmlns:a16="http://schemas.microsoft.com/office/drawing/2014/main"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14</a:t>
            </a:fld>
            <a:endParaRPr lang="en-US" altLang="en-US" dirty="0"/>
          </a:p>
        </p:txBody>
      </p:sp>
      <p:sp>
        <p:nvSpPr>
          <p:cNvPr id="6" name="Content Placeholder 2">
            <a:extLst>
              <a:ext uri="{FF2B5EF4-FFF2-40B4-BE49-F238E27FC236}">
                <a16:creationId xmlns="" xmlns:a16="http://schemas.microsoft.com/office/drawing/2014/main" id="{0FD62E8C-2F70-45E3-BA46-BA5664B2DE30}"/>
              </a:ext>
            </a:extLst>
          </p:cNvPr>
          <p:cNvSpPr>
            <a:spLocks noGrp="1"/>
          </p:cNvSpPr>
          <p:nvPr>
            <p:ph idx="1"/>
          </p:nvPr>
        </p:nvSpPr>
        <p:spPr>
          <a:xfrm>
            <a:off x="467544" y="1545106"/>
            <a:ext cx="7764463" cy="620985"/>
          </a:xfrm>
        </p:spPr>
        <p:txBody>
          <a:bodyPr/>
          <a:lstStyle/>
          <a:p>
            <a:pPr marL="457200" indent="-457200">
              <a:buFont typeface="Arial" panose="020B0604020202020204" pitchFamily="34" charset="0"/>
              <a:buChar char="•"/>
            </a:pPr>
            <a:r>
              <a:rPr lang="en-US" altLang="zh-CN" dirty="0" smtClean="0"/>
              <a:t>False alarm </a:t>
            </a:r>
            <a:r>
              <a:rPr lang="en-US" altLang="zh-CN" dirty="0"/>
              <a:t>rate</a:t>
            </a:r>
            <a:endParaRPr lang="en-US" dirty="0"/>
          </a:p>
        </p:txBody>
      </p:sp>
      <p:sp>
        <p:nvSpPr>
          <p:cNvPr id="7" name="矩形 6"/>
          <p:cNvSpPr/>
          <p:nvPr/>
        </p:nvSpPr>
        <p:spPr>
          <a:xfrm>
            <a:off x="5508104" y="3212976"/>
            <a:ext cx="3250171" cy="2031325"/>
          </a:xfrm>
          <a:prstGeom prst="rect">
            <a:avLst/>
          </a:prstGeom>
          <a:solidFill>
            <a:schemeClr val="bg1"/>
          </a:solidFill>
        </p:spPr>
        <p:txBody>
          <a:bodyPr wrap="square">
            <a:spAutoFit/>
          </a:bodyPr>
          <a:lstStyle/>
          <a:p>
            <a:r>
              <a:rPr lang="en-US" altLang="zh-CN" sz="1800" kern="0" dirty="0" smtClean="0">
                <a:solidFill>
                  <a:srgbClr val="0000FF"/>
                </a:solidFill>
              </a:rPr>
              <a:t>Similar false alarm rate performance can be observed as compared to the </a:t>
            </a:r>
            <a:r>
              <a:rPr lang="en-US" altLang="zh-CN" sz="1800" kern="0" dirty="0" err="1" smtClean="0">
                <a:solidFill>
                  <a:srgbClr val="0000FF"/>
                </a:solidFill>
              </a:rPr>
              <a:t>LoS</a:t>
            </a:r>
            <a:r>
              <a:rPr lang="en-US" altLang="zh-CN" sz="1800" kern="0" dirty="0" smtClean="0">
                <a:solidFill>
                  <a:srgbClr val="0000FF"/>
                </a:solidFill>
              </a:rPr>
              <a:t> scenario; In contrast to legacy systems without integrity protection mechanism, the performance loss is negligible </a:t>
            </a:r>
            <a:endParaRPr lang="zh-CN" altLang="en-US" sz="1800" dirty="0">
              <a:solidFill>
                <a:srgbClr val="0000FF"/>
              </a:solidFill>
            </a:endParaRPr>
          </a:p>
        </p:txBody>
      </p:sp>
      <p:pic>
        <p:nvPicPr>
          <p:cNvPr id="8" name="图片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251565"/>
            <a:ext cx="5274310" cy="3954145"/>
          </a:xfrm>
          <a:prstGeom prst="rect">
            <a:avLst/>
          </a:prstGeom>
          <a:noFill/>
          <a:ln>
            <a:noFill/>
          </a:ln>
        </p:spPr>
      </p:pic>
    </p:spTree>
    <p:extLst>
      <p:ext uri="{BB962C8B-B14F-4D97-AF65-F5344CB8AC3E}">
        <p14:creationId xmlns:p14="http://schemas.microsoft.com/office/powerpoint/2010/main" val="14672738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p:nvPr/>
        </p:nvPicPr>
        <p:blipFill rotWithShape="1">
          <a:blip r:embed="rId2" cstate="print">
            <a:extLst>
              <a:ext uri="{28A0092B-C50C-407E-A947-70E740481C1C}">
                <a14:useLocalDpi xmlns:a14="http://schemas.microsoft.com/office/drawing/2010/main" val="0"/>
              </a:ext>
            </a:extLst>
          </a:blip>
          <a:srcRect l="3743" t="4538" r="6150"/>
          <a:stretch/>
        </p:blipFill>
        <p:spPr bwMode="auto">
          <a:xfrm>
            <a:off x="4463921" y="2532848"/>
            <a:ext cx="4425287" cy="3496517"/>
          </a:xfrm>
          <a:prstGeom prst="rect">
            <a:avLst/>
          </a:prstGeom>
          <a:noFill/>
          <a:ln>
            <a:noFill/>
          </a:ln>
        </p:spPr>
      </p:pic>
      <p:pic>
        <p:nvPicPr>
          <p:cNvPr id="17" name="图片 16"/>
          <p:cNvPicPr/>
          <p:nvPr/>
        </p:nvPicPr>
        <p:blipFill rotWithShape="1">
          <a:blip r:embed="rId3" cstate="print">
            <a:extLst>
              <a:ext uri="{28A0092B-C50C-407E-A947-70E740481C1C}">
                <a14:useLocalDpi xmlns:a14="http://schemas.microsoft.com/office/drawing/2010/main" val="0"/>
              </a:ext>
            </a:extLst>
          </a:blip>
          <a:srcRect l="2142" t="5255" r="6386"/>
          <a:stretch/>
        </p:blipFill>
        <p:spPr bwMode="auto">
          <a:xfrm>
            <a:off x="84802" y="2537662"/>
            <a:ext cx="4536103" cy="3500481"/>
          </a:xfrm>
          <a:prstGeom prst="rect">
            <a:avLst/>
          </a:prstGeom>
          <a:noFill/>
          <a:ln>
            <a:noFill/>
          </a:ln>
        </p:spPr>
      </p:pic>
      <p:sp>
        <p:nvSpPr>
          <p:cNvPr id="2" name="Title 1">
            <a:extLst>
              <a:ext uri="{FF2B5EF4-FFF2-40B4-BE49-F238E27FC236}">
                <a16:creationId xmlns="" xmlns:a16="http://schemas.microsoft.com/office/drawing/2014/main" id="{79300A09-C47C-4C40-AC47-AFE43D3BDB2F}"/>
              </a:ext>
            </a:extLst>
          </p:cNvPr>
          <p:cNvSpPr>
            <a:spLocks noGrp="1"/>
          </p:cNvSpPr>
          <p:nvPr>
            <p:ph type="title"/>
          </p:nvPr>
        </p:nvSpPr>
        <p:spPr>
          <a:xfrm>
            <a:off x="349577" y="710845"/>
            <a:ext cx="8493517" cy="754063"/>
          </a:xfrm>
        </p:spPr>
        <p:txBody>
          <a:bodyPr/>
          <a:lstStyle/>
          <a:p>
            <a:r>
              <a:rPr lang="en-US" altLang="zh-CN" dirty="0"/>
              <a:t>Simulation results for NLoS Scenario</a:t>
            </a:r>
            <a:endParaRPr lang="en-US" sz="2800" dirty="0"/>
          </a:p>
        </p:txBody>
      </p:sp>
      <p:sp>
        <p:nvSpPr>
          <p:cNvPr id="4" name="Slide Number Placeholder 3">
            <a:extLst>
              <a:ext uri="{FF2B5EF4-FFF2-40B4-BE49-F238E27FC236}">
                <a16:creationId xmlns="" xmlns:a16="http://schemas.microsoft.com/office/drawing/2014/main"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15</a:t>
            </a:fld>
            <a:endParaRPr lang="en-US" altLang="en-US" dirty="0"/>
          </a:p>
        </p:txBody>
      </p:sp>
      <p:sp>
        <p:nvSpPr>
          <p:cNvPr id="6" name="Content Placeholder 2">
            <a:extLst>
              <a:ext uri="{FF2B5EF4-FFF2-40B4-BE49-F238E27FC236}">
                <a16:creationId xmlns="" xmlns:a16="http://schemas.microsoft.com/office/drawing/2014/main" id="{0FD62E8C-2F70-45E3-BA46-BA5664B2DE30}"/>
              </a:ext>
            </a:extLst>
          </p:cNvPr>
          <p:cNvSpPr>
            <a:spLocks noGrp="1"/>
          </p:cNvSpPr>
          <p:nvPr>
            <p:ph idx="1"/>
          </p:nvPr>
        </p:nvSpPr>
        <p:spPr>
          <a:xfrm>
            <a:off x="355742" y="1612614"/>
            <a:ext cx="8074707" cy="620985"/>
          </a:xfrm>
        </p:spPr>
        <p:txBody>
          <a:bodyPr/>
          <a:lstStyle/>
          <a:p>
            <a:pPr marL="457200" indent="-457200">
              <a:buFont typeface="Arial" panose="020B0604020202020204" pitchFamily="34" charset="0"/>
              <a:buChar char="•"/>
            </a:pPr>
            <a:r>
              <a:rPr lang="en-US" altLang="zh-CN" dirty="0" smtClean="0"/>
              <a:t>Ranging accuracy</a:t>
            </a:r>
            <a:endParaRPr lang="en-US" dirty="0"/>
          </a:p>
        </p:txBody>
      </p:sp>
      <p:sp>
        <p:nvSpPr>
          <p:cNvPr id="8" name="矩形 7"/>
          <p:cNvSpPr/>
          <p:nvPr/>
        </p:nvSpPr>
        <p:spPr>
          <a:xfrm>
            <a:off x="899592" y="6042957"/>
            <a:ext cx="3250171" cy="400110"/>
          </a:xfrm>
          <a:prstGeom prst="rect">
            <a:avLst/>
          </a:prstGeom>
        </p:spPr>
        <p:txBody>
          <a:bodyPr wrap="square">
            <a:spAutoFit/>
          </a:bodyPr>
          <a:lstStyle/>
          <a:p>
            <a:pPr algn="ctr"/>
            <a:r>
              <a:rPr lang="en-US" altLang="zh-CN" sz="2000" kern="0" dirty="0">
                <a:solidFill>
                  <a:schemeClr val="tx1"/>
                </a:solidFill>
              </a:rPr>
              <a:t>Without attack</a:t>
            </a:r>
            <a:endParaRPr lang="zh-CN" altLang="en-US" sz="2000" dirty="0">
              <a:solidFill>
                <a:schemeClr val="tx1"/>
              </a:solidFill>
            </a:endParaRPr>
          </a:p>
        </p:txBody>
      </p:sp>
      <p:sp>
        <p:nvSpPr>
          <p:cNvPr id="9" name="矩形 8"/>
          <p:cNvSpPr/>
          <p:nvPr/>
        </p:nvSpPr>
        <p:spPr>
          <a:xfrm>
            <a:off x="5180278" y="6066475"/>
            <a:ext cx="3250171" cy="400110"/>
          </a:xfrm>
          <a:prstGeom prst="rect">
            <a:avLst/>
          </a:prstGeom>
        </p:spPr>
        <p:txBody>
          <a:bodyPr wrap="square">
            <a:spAutoFit/>
          </a:bodyPr>
          <a:lstStyle/>
          <a:p>
            <a:pPr algn="ctr"/>
            <a:r>
              <a:rPr lang="en-US" altLang="zh-CN" sz="2000" kern="0" dirty="0" smtClean="0">
                <a:solidFill>
                  <a:schemeClr val="tx1"/>
                </a:solidFill>
              </a:rPr>
              <a:t>With </a:t>
            </a:r>
            <a:r>
              <a:rPr lang="en-US" altLang="zh-CN" sz="2000" kern="0" dirty="0">
                <a:solidFill>
                  <a:schemeClr val="tx1"/>
                </a:solidFill>
              </a:rPr>
              <a:t>attack</a:t>
            </a:r>
            <a:endParaRPr lang="zh-CN" altLang="en-US" sz="2000" dirty="0">
              <a:solidFill>
                <a:schemeClr val="tx1"/>
              </a:solidFill>
            </a:endParaRPr>
          </a:p>
        </p:txBody>
      </p:sp>
      <p:sp>
        <p:nvSpPr>
          <p:cNvPr id="10" name="椭圆 9"/>
          <p:cNvSpPr/>
          <p:nvPr/>
        </p:nvSpPr>
        <p:spPr bwMode="auto">
          <a:xfrm>
            <a:off x="483934" y="2572660"/>
            <a:ext cx="1181171" cy="448142"/>
          </a:xfrm>
          <a:prstGeom prst="ellipse">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1" name="椭圆 10"/>
          <p:cNvSpPr/>
          <p:nvPr/>
        </p:nvSpPr>
        <p:spPr bwMode="auto">
          <a:xfrm>
            <a:off x="4596336" y="2950948"/>
            <a:ext cx="1181171" cy="448142"/>
          </a:xfrm>
          <a:prstGeom prst="ellipse">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cxnSp>
        <p:nvCxnSpPr>
          <p:cNvPr id="12" name="直接箭头连接符 11"/>
          <p:cNvCxnSpPr/>
          <p:nvPr/>
        </p:nvCxnSpPr>
        <p:spPr bwMode="auto">
          <a:xfrm>
            <a:off x="1119437" y="3098001"/>
            <a:ext cx="1401568" cy="1099286"/>
          </a:xfrm>
          <a:prstGeom prst="straightConnector1">
            <a:avLst/>
          </a:prstGeom>
          <a:solidFill>
            <a:srgbClr val="00B8FF"/>
          </a:solidFill>
          <a:ln w="2857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直接箭头连接符 13"/>
          <p:cNvCxnSpPr/>
          <p:nvPr/>
        </p:nvCxnSpPr>
        <p:spPr bwMode="auto">
          <a:xfrm flipH="1">
            <a:off x="2549927" y="3175019"/>
            <a:ext cx="1985935" cy="1022268"/>
          </a:xfrm>
          <a:prstGeom prst="straightConnector1">
            <a:avLst/>
          </a:prstGeom>
          <a:solidFill>
            <a:srgbClr val="00B8FF"/>
          </a:solidFill>
          <a:ln w="2857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9" name="矩形 18"/>
          <p:cNvSpPr/>
          <p:nvPr/>
        </p:nvSpPr>
        <p:spPr>
          <a:xfrm>
            <a:off x="703202" y="4295736"/>
            <a:ext cx="3635605" cy="923330"/>
          </a:xfrm>
          <a:prstGeom prst="rect">
            <a:avLst/>
          </a:prstGeom>
          <a:noFill/>
        </p:spPr>
        <p:txBody>
          <a:bodyPr wrap="square">
            <a:spAutoFit/>
          </a:bodyPr>
          <a:lstStyle/>
          <a:p>
            <a:r>
              <a:rPr lang="en-US" altLang="zh-CN" sz="1800" kern="0" dirty="0" smtClean="0">
                <a:solidFill>
                  <a:srgbClr val="0000FF"/>
                </a:solidFill>
              </a:rPr>
              <a:t>Ranging accuracy is improved compared to legacy systems no matter whether or not an attack exists</a:t>
            </a:r>
            <a:endParaRPr lang="zh-CN" altLang="en-US" sz="1800" dirty="0">
              <a:solidFill>
                <a:srgbClr val="0000FF"/>
              </a:solidFill>
            </a:endParaRPr>
          </a:p>
        </p:txBody>
      </p:sp>
      <p:sp>
        <p:nvSpPr>
          <p:cNvPr id="22" name="矩形 21"/>
          <p:cNvSpPr/>
          <p:nvPr/>
        </p:nvSpPr>
        <p:spPr>
          <a:xfrm>
            <a:off x="4273967" y="1572408"/>
            <a:ext cx="4805193" cy="923330"/>
          </a:xfrm>
          <a:prstGeom prst="rect">
            <a:avLst/>
          </a:prstGeom>
          <a:solidFill>
            <a:schemeClr val="bg1"/>
          </a:solidFill>
        </p:spPr>
        <p:txBody>
          <a:bodyPr wrap="square">
            <a:spAutoFit/>
          </a:bodyPr>
          <a:lstStyle/>
          <a:p>
            <a:r>
              <a:rPr lang="en-US" altLang="zh-CN" sz="1800" kern="0" dirty="0" smtClean="0">
                <a:solidFill>
                  <a:srgbClr val="0000FF"/>
                </a:solidFill>
              </a:rPr>
              <a:t>The ranging accuracy is degraded compared to the </a:t>
            </a:r>
            <a:r>
              <a:rPr lang="en-US" altLang="zh-CN" sz="1800" kern="0" dirty="0" err="1" smtClean="0">
                <a:solidFill>
                  <a:srgbClr val="0000FF"/>
                </a:solidFill>
              </a:rPr>
              <a:t>LoS</a:t>
            </a:r>
            <a:r>
              <a:rPr lang="en-US" altLang="zh-CN" sz="1800" kern="0" dirty="0" smtClean="0">
                <a:solidFill>
                  <a:srgbClr val="0000FF"/>
                </a:solidFill>
              </a:rPr>
              <a:t> scenario, but the proposed scheme still helps to maintain a relatively high ranging performance</a:t>
            </a:r>
            <a:endParaRPr lang="zh-CN" altLang="en-US" sz="1800" dirty="0">
              <a:solidFill>
                <a:srgbClr val="0000FF"/>
              </a:solidFill>
            </a:endParaRPr>
          </a:p>
        </p:txBody>
      </p:sp>
    </p:spTree>
    <p:extLst>
      <p:ext uri="{BB962C8B-B14F-4D97-AF65-F5344CB8AC3E}">
        <p14:creationId xmlns:p14="http://schemas.microsoft.com/office/powerpoint/2010/main" val="29993939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CDBE67-E05A-4057-93E6-BA2F14AA2A38}"/>
              </a:ext>
            </a:extLst>
          </p:cNvPr>
          <p:cNvSpPr>
            <a:spLocks noGrp="1"/>
          </p:cNvSpPr>
          <p:nvPr>
            <p:ph type="title"/>
          </p:nvPr>
        </p:nvSpPr>
        <p:spPr>
          <a:xfrm>
            <a:off x="-1016" y="728493"/>
            <a:ext cx="9145016" cy="754063"/>
          </a:xfrm>
        </p:spPr>
        <p:txBody>
          <a:bodyPr/>
          <a:lstStyle/>
          <a:p>
            <a:r>
              <a:rPr lang="en-US" sz="3200" dirty="0" smtClean="0"/>
              <a:t>STS+: A new STS to Support Integrity Protection</a:t>
            </a:r>
            <a:endParaRPr lang="en-US" sz="3200" dirty="0"/>
          </a:p>
        </p:txBody>
      </p:sp>
      <p:sp>
        <p:nvSpPr>
          <p:cNvPr id="4" name="Slide Number Placeholder 3">
            <a:extLst>
              <a:ext uri="{FF2B5EF4-FFF2-40B4-BE49-F238E27FC236}">
                <a16:creationId xmlns="" xmlns:a16="http://schemas.microsoft.com/office/drawing/2014/main" id="{DDAC86E4-7AD8-487D-8F8C-0A53E75AAA26}"/>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16</a:t>
            </a:fld>
            <a:endParaRPr lang="en-US" altLang="en-US" dirty="0"/>
          </a:p>
        </p:txBody>
      </p:sp>
      <p:pic>
        <p:nvPicPr>
          <p:cNvPr id="3" name="图片 2"/>
          <p:cNvPicPr>
            <a:picLocks noChangeAspect="1"/>
          </p:cNvPicPr>
          <p:nvPr/>
        </p:nvPicPr>
        <p:blipFill>
          <a:blip r:embed="rId2"/>
          <a:stretch>
            <a:fillRect/>
          </a:stretch>
        </p:blipFill>
        <p:spPr>
          <a:xfrm>
            <a:off x="236724" y="1632712"/>
            <a:ext cx="4524970" cy="1721221"/>
          </a:xfrm>
          <a:prstGeom prst="rect">
            <a:avLst/>
          </a:prstGeom>
        </p:spPr>
      </p:pic>
      <p:pic>
        <p:nvPicPr>
          <p:cNvPr id="59" name="图片 58"/>
          <p:cNvPicPr>
            <a:picLocks noChangeAspect="1"/>
          </p:cNvPicPr>
          <p:nvPr/>
        </p:nvPicPr>
        <p:blipFill>
          <a:blip r:embed="rId3"/>
          <a:stretch>
            <a:fillRect/>
          </a:stretch>
        </p:blipFill>
        <p:spPr>
          <a:xfrm>
            <a:off x="4983871" y="1644405"/>
            <a:ext cx="3980617" cy="1678239"/>
          </a:xfrm>
          <a:prstGeom prst="rect">
            <a:avLst/>
          </a:prstGeom>
        </p:spPr>
      </p:pic>
      <p:grpSp>
        <p:nvGrpSpPr>
          <p:cNvPr id="6" name="组合 5"/>
          <p:cNvGrpSpPr/>
          <p:nvPr/>
        </p:nvGrpSpPr>
        <p:grpSpPr>
          <a:xfrm>
            <a:off x="2843808" y="3765918"/>
            <a:ext cx="1152128" cy="483412"/>
            <a:chOff x="2904918" y="3751638"/>
            <a:chExt cx="1152128" cy="483412"/>
          </a:xfrm>
        </p:grpSpPr>
        <p:sp>
          <p:nvSpPr>
            <p:cNvPr id="61" name="矩形 60"/>
            <p:cNvSpPr/>
            <p:nvPr/>
          </p:nvSpPr>
          <p:spPr bwMode="auto">
            <a:xfrm>
              <a:off x="2904918" y="3751638"/>
              <a:ext cx="1152128" cy="461665"/>
            </a:xfrm>
            <a:prstGeom prst="rect">
              <a:avLst/>
            </a:prstGeom>
            <a:noFill/>
            <a:ln>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smtClean="0">
                <a:ln>
                  <a:noFill/>
                </a:ln>
                <a:solidFill>
                  <a:srgbClr val="000000"/>
                </a:solidFill>
                <a:effectLst/>
                <a:uLnTx/>
                <a:uFillTx/>
                <a:latin typeface="Arial" charset="0"/>
                <a:ea typeface="宋体" charset="-122"/>
              </a:endParaRPr>
            </a:p>
          </p:txBody>
        </p:sp>
        <p:sp>
          <p:nvSpPr>
            <p:cNvPr id="62" name="矩形 61"/>
            <p:cNvSpPr/>
            <p:nvPr/>
          </p:nvSpPr>
          <p:spPr>
            <a:xfrm>
              <a:off x="3089689" y="3773385"/>
              <a:ext cx="782586" cy="461665"/>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400" kern="0" dirty="0" smtClean="0">
                  <a:solidFill>
                    <a:srgbClr val="000000"/>
                  </a:solidFill>
                  <a:latin typeface="Arial" charset="0"/>
                  <a:ea typeface="宋体" charset="-122"/>
                </a:rPr>
                <a:t>STS</a:t>
              </a:r>
              <a:endParaRPr lang="zh-CN" altLang="en-US" sz="2400" kern="0" dirty="0">
                <a:solidFill>
                  <a:srgbClr val="000000"/>
                </a:solidFill>
                <a:latin typeface="Arial" charset="0"/>
                <a:ea typeface="宋体" charset="-122"/>
              </a:endParaRPr>
            </a:p>
          </p:txBody>
        </p:sp>
      </p:grpSp>
      <p:sp>
        <p:nvSpPr>
          <p:cNvPr id="5" name="矩形 4"/>
          <p:cNvSpPr/>
          <p:nvPr/>
        </p:nvSpPr>
        <p:spPr>
          <a:xfrm>
            <a:off x="1687778" y="3379930"/>
            <a:ext cx="2035494" cy="276999"/>
          </a:xfrm>
          <a:prstGeom prst="rect">
            <a:avLst/>
          </a:prstGeom>
        </p:spPr>
        <p:txBody>
          <a:bodyPr wrap="none">
            <a:spAutoFit/>
          </a:bodyPr>
          <a:lstStyle/>
          <a:p>
            <a:r>
              <a:rPr lang="en-US" altLang="zh-CN" kern="100" dirty="0" smtClean="0">
                <a:solidFill>
                  <a:schemeClr val="tx1"/>
                </a:solidFill>
                <a:latin typeface="Calibri" panose="020F0502020204030204" pitchFamily="34" charset="0"/>
                <a:ea typeface="宋体" panose="02010600030101010101" pitchFamily="2" charset="-122"/>
                <a:cs typeface="Times New Roman" panose="02020603050405020304" pitchFamily="18" charset="0"/>
              </a:rPr>
              <a:t>Source: IEEE 802.15.4z-2020</a:t>
            </a:r>
            <a:r>
              <a:rPr lang="en-US" altLang="zh-CN" kern="100" dirty="0" smtClean="0">
                <a:latin typeface="Calibri" panose="020F0502020204030204" pitchFamily="34" charset="0"/>
                <a:ea typeface="宋体" panose="02010600030101010101" pitchFamily="2" charset="-122"/>
                <a:cs typeface="Times New Roman" panose="02020603050405020304" pitchFamily="18" charset="0"/>
              </a:rPr>
              <a:t>0</a:t>
            </a:r>
            <a:endParaRPr lang="zh-CN" altLang="en-US" dirty="0"/>
          </a:p>
        </p:txBody>
      </p:sp>
      <p:sp>
        <p:nvSpPr>
          <p:cNvPr id="14" name="矩形 13"/>
          <p:cNvSpPr/>
          <p:nvPr/>
        </p:nvSpPr>
        <p:spPr>
          <a:xfrm>
            <a:off x="6056748" y="3355171"/>
            <a:ext cx="2035494" cy="276999"/>
          </a:xfrm>
          <a:prstGeom prst="rect">
            <a:avLst/>
          </a:prstGeom>
        </p:spPr>
        <p:txBody>
          <a:bodyPr wrap="none">
            <a:spAutoFit/>
          </a:bodyPr>
          <a:lstStyle/>
          <a:p>
            <a:r>
              <a:rPr lang="en-US" altLang="zh-CN" kern="100" dirty="0" smtClean="0">
                <a:solidFill>
                  <a:schemeClr val="tx1"/>
                </a:solidFill>
                <a:latin typeface="Calibri" panose="020F0502020204030204" pitchFamily="34" charset="0"/>
                <a:ea typeface="宋体" panose="02010600030101010101" pitchFamily="2" charset="-122"/>
                <a:cs typeface="Times New Roman" panose="02020603050405020304" pitchFamily="18" charset="0"/>
              </a:rPr>
              <a:t>Source: IEEE 802.15.4z-2020</a:t>
            </a:r>
            <a:r>
              <a:rPr lang="en-US" altLang="zh-CN" kern="100" dirty="0" smtClean="0">
                <a:latin typeface="Calibri" panose="020F0502020204030204" pitchFamily="34" charset="0"/>
                <a:ea typeface="宋体" panose="02010600030101010101" pitchFamily="2" charset="-122"/>
                <a:cs typeface="Times New Roman" panose="02020603050405020304" pitchFamily="18" charset="0"/>
              </a:rPr>
              <a:t>0</a:t>
            </a:r>
            <a:endParaRPr lang="zh-CN" altLang="en-US" dirty="0"/>
          </a:p>
        </p:txBody>
      </p:sp>
      <p:sp>
        <p:nvSpPr>
          <p:cNvPr id="15" name="右箭头 14"/>
          <p:cNvSpPr/>
          <p:nvPr/>
        </p:nvSpPr>
        <p:spPr bwMode="auto">
          <a:xfrm>
            <a:off x="4144804" y="3803282"/>
            <a:ext cx="913312" cy="418119"/>
          </a:xfrm>
          <a:prstGeom prst="rightArrow">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grpSp>
        <p:nvGrpSpPr>
          <p:cNvPr id="17" name="组合 16"/>
          <p:cNvGrpSpPr/>
          <p:nvPr/>
        </p:nvGrpSpPr>
        <p:grpSpPr>
          <a:xfrm>
            <a:off x="5153118" y="3778765"/>
            <a:ext cx="1152128" cy="483412"/>
            <a:chOff x="2904918" y="3751638"/>
            <a:chExt cx="1152128" cy="483412"/>
          </a:xfrm>
        </p:grpSpPr>
        <p:sp>
          <p:nvSpPr>
            <p:cNvPr id="18" name="矩形 17"/>
            <p:cNvSpPr/>
            <p:nvPr/>
          </p:nvSpPr>
          <p:spPr bwMode="auto">
            <a:xfrm>
              <a:off x="2904918" y="3751638"/>
              <a:ext cx="1152128" cy="461665"/>
            </a:xfrm>
            <a:prstGeom prst="rect">
              <a:avLst/>
            </a:prstGeom>
            <a:noFill/>
            <a:ln>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smtClean="0">
                <a:ln>
                  <a:noFill/>
                </a:ln>
                <a:solidFill>
                  <a:srgbClr val="000000"/>
                </a:solidFill>
                <a:effectLst/>
                <a:uLnTx/>
                <a:uFillTx/>
                <a:latin typeface="Arial" charset="0"/>
                <a:ea typeface="宋体" charset="-122"/>
              </a:endParaRPr>
            </a:p>
          </p:txBody>
        </p:sp>
        <p:sp>
          <p:nvSpPr>
            <p:cNvPr id="19" name="矩形 18"/>
            <p:cNvSpPr/>
            <p:nvPr/>
          </p:nvSpPr>
          <p:spPr>
            <a:xfrm>
              <a:off x="2999921" y="3773385"/>
              <a:ext cx="962123" cy="461665"/>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400" kern="0" dirty="0" smtClean="0">
                  <a:solidFill>
                    <a:srgbClr val="000000"/>
                  </a:solidFill>
                  <a:latin typeface="Arial" charset="0"/>
                  <a:ea typeface="宋体" charset="-122"/>
                </a:rPr>
                <a:t>STS+</a:t>
              </a:r>
              <a:endParaRPr lang="zh-CN" altLang="en-US" sz="2400" kern="0" dirty="0">
                <a:solidFill>
                  <a:srgbClr val="000000"/>
                </a:solidFill>
                <a:latin typeface="Arial" charset="0"/>
                <a:ea typeface="宋体" charset="-122"/>
              </a:endParaRPr>
            </a:p>
          </p:txBody>
        </p:sp>
      </p:grpSp>
      <p:sp>
        <p:nvSpPr>
          <p:cNvPr id="20"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329406" y="4415142"/>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altLang="zh-CN" sz="2400" kern="0" dirty="0"/>
              <a:t>STS+ is generated using the proposed </a:t>
            </a:r>
            <a:r>
              <a:rPr lang="en-US" altLang="zh-CN" sz="2400" kern="0" dirty="0" smtClean="0"/>
              <a:t>approach</a:t>
            </a:r>
            <a:endParaRPr lang="en-US" altLang="zh-CN" sz="2400" kern="0" dirty="0"/>
          </a:p>
        </p:txBody>
      </p:sp>
      <p:sp>
        <p:nvSpPr>
          <p:cNvPr id="24"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308009" y="5445224"/>
            <a:ext cx="7915002"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altLang="zh-CN" sz="2400" kern="0" dirty="0" smtClean="0"/>
              <a:t>New STS packet configurations should be provided in addition to the existing ones in 15.4z standard</a:t>
            </a:r>
            <a:endParaRPr lang="en-US" altLang="zh-CN" sz="2400" kern="0" dirty="0"/>
          </a:p>
        </p:txBody>
      </p:sp>
      <mc:AlternateContent xmlns:mc="http://schemas.openxmlformats.org/markup-compatibility/2006" xmlns:a14="http://schemas.microsoft.com/office/drawing/2010/main">
        <mc:Choice Requires="a14">
          <p:sp>
            <p:nvSpPr>
              <p:cNvPr id="25" name="矩形 24"/>
              <p:cNvSpPr/>
              <p:nvPr/>
            </p:nvSpPr>
            <p:spPr>
              <a:xfrm>
                <a:off x="2213691" y="4909917"/>
                <a:ext cx="465153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800" b="0" i="1" smtClean="0">
                          <a:solidFill>
                            <a:schemeClr val="tx1"/>
                          </a:solidFill>
                          <a:latin typeface="Cambria Math" panose="02040503050406030204" pitchFamily="18" charset="0"/>
                        </a:rPr>
                        <m:t>𝑠</m:t>
                      </m:r>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m:t>
                      </m:r>
                      <m:r>
                        <a:rPr lang="zh-CN" altLang="en-US" sz="1800" i="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2</m:t>
                          </m:r>
                        </m:sub>
                        <m:sup>
                          <m:r>
                            <a:rPr lang="zh-CN" altLang="en-US" sz="1800" i="0">
                              <a:solidFill>
                                <a:schemeClr val="tx1"/>
                              </a:solidFill>
                              <a:latin typeface="Cambria Math" panose="02040503050406030204" pitchFamily="18" charset="0"/>
                            </a:rPr>
                            <m:t>′</m:t>
                          </m:r>
                        </m:sup>
                      </m:sSubSup>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m:t>
                      </m:r>
                      <m:r>
                        <a:rPr lang="zh-CN" altLang="en-US" sz="1800" i="0">
                          <a:solidFill>
                            <a:schemeClr val="tx1"/>
                          </a:solidFill>
                          <a:latin typeface="Cambria Math" panose="02040503050406030204" pitchFamily="18" charset="0"/>
                        </a:rPr>
                        <m:t>=</m:t>
                      </m:r>
                      <m:sSup>
                        <m:sSupPr>
                          <m:ctrlPr>
                            <a:rPr lang="zh-CN" altLang="en-US" sz="1800" i="1">
                              <a:solidFill>
                                <a:schemeClr val="tx1"/>
                              </a:solidFill>
                              <a:latin typeface="Cambria Math" panose="02040503050406030204" pitchFamily="18" charset="0"/>
                            </a:rPr>
                          </m:ctrlPr>
                        </m:sSupPr>
                        <m:e>
                          <m:r>
                            <a:rPr lang="zh-CN" altLang="en-US" sz="1800" i="1">
                              <a:solidFill>
                                <a:schemeClr val="tx1"/>
                              </a:solidFill>
                              <a:latin typeface="Cambria Math" panose="02040503050406030204" pitchFamily="18" charset="0"/>
                            </a:rPr>
                            <m:t>𝑝</m:t>
                          </m:r>
                        </m:e>
                        <m:sup>
                          <m:r>
                            <a:rPr lang="zh-CN" altLang="en-US" sz="1800">
                              <a:solidFill>
                                <a:schemeClr val="tx1"/>
                              </a:solidFill>
                              <a:latin typeface="Cambria Math" panose="02040503050406030204" pitchFamily="18" charset="0"/>
                            </a:rPr>
                            <m:t>′</m:t>
                          </m:r>
                        </m:sup>
                      </m:s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h</m:t>
                          </m:r>
                        </m:e>
                        <m:sub>
                          <m:r>
                            <a:rPr lang="en-US" altLang="zh-CN" sz="1800" b="0" i="0" smtClean="0">
                              <a:solidFill>
                                <a:schemeClr val="tx1"/>
                              </a:solidFill>
                              <a:latin typeface="Cambria Math" panose="02040503050406030204" pitchFamily="18" charset="0"/>
                            </a:rPr>
                            <m:t>12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en-US" altLang="zh-CN" sz="1800" i="1">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oMath>
                  </m:oMathPara>
                </a14:m>
                <a:endParaRPr lang="zh-CN" altLang="en-US" sz="1800" dirty="0"/>
              </a:p>
            </p:txBody>
          </p:sp>
        </mc:Choice>
        <mc:Fallback xmlns="">
          <p:sp>
            <p:nvSpPr>
              <p:cNvPr id="25" name="矩形 24"/>
              <p:cNvSpPr>
                <a:spLocks noRot="1" noChangeAspect="1" noMove="1" noResize="1" noEditPoints="1" noAdjustHandles="1" noChangeArrowheads="1" noChangeShapeType="1" noTextEdit="1"/>
              </p:cNvSpPr>
              <p:nvPr/>
            </p:nvSpPr>
            <p:spPr>
              <a:xfrm>
                <a:off x="2213691" y="4909917"/>
                <a:ext cx="4651530" cy="369332"/>
              </a:xfrm>
              <a:prstGeom prst="rect">
                <a:avLst/>
              </a:prstGeom>
              <a:blipFill rotWithShape="0">
                <a:blip r:embed="rId4"/>
                <a:stretch>
                  <a:fillRect b="-1639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728868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CDBE67-E05A-4057-93E6-BA2F14AA2A38}"/>
              </a:ext>
            </a:extLst>
          </p:cNvPr>
          <p:cNvSpPr>
            <a:spLocks noGrp="1"/>
          </p:cNvSpPr>
          <p:nvPr>
            <p:ph type="title"/>
          </p:nvPr>
        </p:nvSpPr>
        <p:spPr>
          <a:xfrm>
            <a:off x="776386" y="781118"/>
            <a:ext cx="7764463" cy="644135"/>
          </a:xfrm>
        </p:spPr>
        <p:txBody>
          <a:bodyPr/>
          <a:lstStyle/>
          <a:p>
            <a:r>
              <a:rPr lang="en-US" dirty="0"/>
              <a:t>Two Formats for STS+</a:t>
            </a:r>
          </a:p>
        </p:txBody>
      </p:sp>
      <p:sp>
        <p:nvSpPr>
          <p:cNvPr id="4" name="Slide Number Placeholder 3">
            <a:extLst>
              <a:ext uri="{FF2B5EF4-FFF2-40B4-BE49-F238E27FC236}">
                <a16:creationId xmlns="" xmlns:a16="http://schemas.microsoft.com/office/drawing/2014/main" id="{DDAC86E4-7AD8-487D-8F8C-0A53E75AAA26}"/>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17</a:t>
            </a:fld>
            <a:endParaRPr lang="en-US" altLang="en-US" dirty="0"/>
          </a:p>
        </p:txBody>
      </p:sp>
      <p:sp>
        <p:nvSpPr>
          <p:cNvPr id="15" name="Content Placeholder 2">
            <a:extLst>
              <a:ext uri="{FF2B5EF4-FFF2-40B4-BE49-F238E27FC236}">
                <a16:creationId xmlns="" xmlns:a16="http://schemas.microsoft.com/office/drawing/2014/main" id="{0FD62E8C-2F70-45E3-BA46-BA5664B2DE30}"/>
              </a:ext>
            </a:extLst>
          </p:cNvPr>
          <p:cNvSpPr>
            <a:spLocks noGrp="1"/>
          </p:cNvSpPr>
          <p:nvPr>
            <p:ph idx="1"/>
          </p:nvPr>
        </p:nvSpPr>
        <p:spPr>
          <a:xfrm>
            <a:off x="467544" y="2126577"/>
            <a:ext cx="7764463" cy="532882"/>
          </a:xfrm>
        </p:spPr>
        <p:txBody>
          <a:bodyPr/>
          <a:lstStyle/>
          <a:p>
            <a:pPr marL="457200" indent="-457200">
              <a:buFont typeface="Arial" panose="020B0604020202020204" pitchFamily="34" charset="0"/>
              <a:buChar char="•"/>
            </a:pPr>
            <a:r>
              <a:rPr lang="en-US" sz="2800" dirty="0"/>
              <a:t>Format 1: Plain Format</a:t>
            </a:r>
          </a:p>
        </p:txBody>
      </p:sp>
      <p:sp>
        <p:nvSpPr>
          <p:cNvPr id="16" name="Content Placeholder 2">
            <a:extLst>
              <a:ext uri="{FF2B5EF4-FFF2-40B4-BE49-F238E27FC236}">
                <a16:creationId xmlns="" xmlns:a16="http://schemas.microsoft.com/office/drawing/2014/main" id="{0FD62E8C-2F70-45E3-BA46-BA5664B2DE30}"/>
              </a:ext>
            </a:extLst>
          </p:cNvPr>
          <p:cNvSpPr txBox="1">
            <a:spLocks/>
          </p:cNvSpPr>
          <p:nvPr/>
        </p:nvSpPr>
        <p:spPr bwMode="auto">
          <a:xfrm>
            <a:off x="467544" y="3960143"/>
            <a:ext cx="7764463" cy="620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sz="2800" kern="0" dirty="0"/>
              <a:t>Format 2: Truncated Format</a:t>
            </a:r>
          </a:p>
        </p:txBody>
      </p:sp>
      <p:sp>
        <p:nvSpPr>
          <p:cNvPr id="6" name="矩形 5">
            <a:extLst>
              <a:ext uri="{FF2B5EF4-FFF2-40B4-BE49-F238E27FC236}">
                <a16:creationId xmlns="" xmlns:a16="http://schemas.microsoft.com/office/drawing/2014/main" id="{EFEE17FE-3AF1-44C8-A1EC-AD6AD9719245}"/>
              </a:ext>
            </a:extLst>
          </p:cNvPr>
          <p:cNvSpPr/>
          <p:nvPr/>
        </p:nvSpPr>
        <p:spPr bwMode="auto">
          <a:xfrm>
            <a:off x="2195736" y="2733967"/>
            <a:ext cx="1368152" cy="626282"/>
          </a:xfrm>
          <a:prstGeom prst="rect">
            <a:avLst/>
          </a:prstGeom>
          <a:noFill/>
          <a:ln>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7" name="矩形 6">
            <a:extLst>
              <a:ext uri="{FF2B5EF4-FFF2-40B4-BE49-F238E27FC236}">
                <a16:creationId xmlns="" xmlns:a16="http://schemas.microsoft.com/office/drawing/2014/main" id="{70507886-8458-4B30-B89B-D2209E5780BE}"/>
              </a:ext>
            </a:extLst>
          </p:cNvPr>
          <p:cNvSpPr/>
          <p:nvPr/>
        </p:nvSpPr>
        <p:spPr>
          <a:xfrm>
            <a:off x="2465891" y="2785498"/>
            <a:ext cx="881973"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STS</a:t>
            </a:r>
            <a:endParaRPr lang="zh-CN" altLang="en-US" sz="2800" kern="0" dirty="0">
              <a:solidFill>
                <a:srgbClr val="000000"/>
              </a:solidFill>
              <a:latin typeface="Arial" charset="0"/>
              <a:ea typeface="宋体" charset="-122"/>
            </a:endParaRPr>
          </a:p>
        </p:txBody>
      </p:sp>
      <p:sp>
        <p:nvSpPr>
          <p:cNvPr id="9" name="矩形 8">
            <a:extLst>
              <a:ext uri="{FF2B5EF4-FFF2-40B4-BE49-F238E27FC236}">
                <a16:creationId xmlns="" xmlns:a16="http://schemas.microsoft.com/office/drawing/2014/main" id="{1E846B02-4F72-4B78-8B44-2D3F1E1DB8DC}"/>
              </a:ext>
            </a:extLst>
          </p:cNvPr>
          <p:cNvSpPr/>
          <p:nvPr/>
        </p:nvSpPr>
        <p:spPr bwMode="auto">
          <a:xfrm>
            <a:off x="5712616" y="2728054"/>
            <a:ext cx="1656887" cy="626282"/>
          </a:xfrm>
          <a:prstGeom prst="rect">
            <a:avLst/>
          </a:prstGeom>
          <a:noFill/>
          <a:ln>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10" name="矩形 9">
            <a:extLst>
              <a:ext uri="{FF2B5EF4-FFF2-40B4-BE49-F238E27FC236}">
                <a16:creationId xmlns="" xmlns:a16="http://schemas.microsoft.com/office/drawing/2014/main" id="{50EA05E6-C41D-4B8E-B6CE-3D495388487B}"/>
              </a:ext>
            </a:extLst>
          </p:cNvPr>
          <p:cNvSpPr/>
          <p:nvPr/>
        </p:nvSpPr>
        <p:spPr>
          <a:xfrm>
            <a:off x="6102444" y="2783576"/>
            <a:ext cx="1091967"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STS+</a:t>
            </a:r>
            <a:endParaRPr lang="zh-CN" altLang="en-US" sz="2800" kern="0" dirty="0">
              <a:solidFill>
                <a:srgbClr val="000000"/>
              </a:solidFill>
              <a:latin typeface="Arial" charset="0"/>
              <a:ea typeface="宋体" charset="-122"/>
            </a:endParaRPr>
          </a:p>
        </p:txBody>
      </p:sp>
      <p:cxnSp>
        <p:nvCxnSpPr>
          <p:cNvPr id="5" name="直接连接符 4">
            <a:extLst>
              <a:ext uri="{FF2B5EF4-FFF2-40B4-BE49-F238E27FC236}">
                <a16:creationId xmlns="" xmlns:a16="http://schemas.microsoft.com/office/drawing/2014/main" id="{4050AA11-4449-4D7E-875F-650F498DCF61}"/>
              </a:ext>
            </a:extLst>
          </p:cNvPr>
          <p:cNvCxnSpPr>
            <a:cxnSpLocks/>
          </p:cNvCxnSpPr>
          <p:nvPr/>
        </p:nvCxnSpPr>
        <p:spPr bwMode="auto">
          <a:xfrm>
            <a:off x="2195736" y="3360249"/>
            <a:ext cx="0" cy="228302"/>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 name="直接箭头连接符 11">
            <a:extLst>
              <a:ext uri="{FF2B5EF4-FFF2-40B4-BE49-F238E27FC236}">
                <a16:creationId xmlns="" xmlns:a16="http://schemas.microsoft.com/office/drawing/2014/main" id="{898F3C41-0CE1-497D-B4E8-AADD3B4E78E3}"/>
              </a:ext>
            </a:extLst>
          </p:cNvPr>
          <p:cNvCxnSpPr>
            <a:cxnSpLocks/>
          </p:cNvCxnSpPr>
          <p:nvPr/>
        </p:nvCxnSpPr>
        <p:spPr bwMode="auto">
          <a:xfrm>
            <a:off x="2195736" y="3528821"/>
            <a:ext cx="1368152" cy="0"/>
          </a:xfrm>
          <a:prstGeom prst="straightConnector1">
            <a:avLst/>
          </a:prstGeom>
          <a:ln w="9525" cap="flat" cmpd="sng" algn="ctr">
            <a:solidFill>
              <a:schemeClr val="dk1"/>
            </a:solidFill>
            <a:prstDash val="solid"/>
            <a:round/>
            <a:headEnd type="arrow" w="med" len="med"/>
            <a:tailEnd type="arrow" w="med" len="me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0">
            <a:scrgbClr r="0" g="0" b="0"/>
          </a:lnRef>
          <a:fillRef idx="0">
            <a:scrgbClr r="0" g="0" b="0"/>
          </a:fillRef>
          <a:effectRef idx="0">
            <a:scrgbClr r="0" g="0" b="0"/>
          </a:effectRef>
          <a:fontRef idx="minor">
            <a:schemeClr val="tx1"/>
          </a:fontRef>
        </p:style>
      </p:cxnSp>
      <p:cxnSp>
        <p:nvCxnSpPr>
          <p:cNvPr id="20" name="直接连接符 19">
            <a:extLst>
              <a:ext uri="{FF2B5EF4-FFF2-40B4-BE49-F238E27FC236}">
                <a16:creationId xmlns="" xmlns:a16="http://schemas.microsoft.com/office/drawing/2014/main" id="{29D41C63-CBA0-4EAD-9ADB-16FD18844298}"/>
              </a:ext>
            </a:extLst>
          </p:cNvPr>
          <p:cNvCxnSpPr>
            <a:cxnSpLocks/>
          </p:cNvCxnSpPr>
          <p:nvPr/>
        </p:nvCxnSpPr>
        <p:spPr bwMode="auto">
          <a:xfrm>
            <a:off x="3563888" y="3335020"/>
            <a:ext cx="0" cy="253531"/>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直接连接符 22">
            <a:extLst>
              <a:ext uri="{FF2B5EF4-FFF2-40B4-BE49-F238E27FC236}">
                <a16:creationId xmlns="" xmlns:a16="http://schemas.microsoft.com/office/drawing/2014/main" id="{3056FBE9-825E-4301-9E69-E5E18F8B8C73}"/>
              </a:ext>
            </a:extLst>
          </p:cNvPr>
          <p:cNvCxnSpPr>
            <a:cxnSpLocks/>
          </p:cNvCxnSpPr>
          <p:nvPr/>
        </p:nvCxnSpPr>
        <p:spPr bwMode="auto">
          <a:xfrm>
            <a:off x="5712616" y="3333947"/>
            <a:ext cx="0" cy="228302"/>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直接箭头连接符 23">
            <a:extLst>
              <a:ext uri="{FF2B5EF4-FFF2-40B4-BE49-F238E27FC236}">
                <a16:creationId xmlns="" xmlns:a16="http://schemas.microsoft.com/office/drawing/2014/main" id="{E92D80D0-DDB2-46A2-9877-F43857E0D8CB}"/>
              </a:ext>
            </a:extLst>
          </p:cNvPr>
          <p:cNvCxnSpPr>
            <a:cxnSpLocks/>
          </p:cNvCxnSpPr>
          <p:nvPr/>
        </p:nvCxnSpPr>
        <p:spPr bwMode="auto">
          <a:xfrm>
            <a:off x="5712616" y="3502519"/>
            <a:ext cx="1656887" cy="0"/>
          </a:xfrm>
          <a:prstGeom prst="straightConnector1">
            <a:avLst/>
          </a:prstGeom>
          <a:ln w="9525" cap="flat" cmpd="sng" algn="ctr">
            <a:solidFill>
              <a:schemeClr val="dk1"/>
            </a:solidFill>
            <a:prstDash val="solid"/>
            <a:round/>
            <a:headEnd type="arrow" w="med" len="med"/>
            <a:tailEnd type="arrow" w="med" len="me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0">
            <a:scrgbClr r="0" g="0" b="0"/>
          </a:lnRef>
          <a:fillRef idx="0">
            <a:scrgbClr r="0" g="0" b="0"/>
          </a:fillRef>
          <a:effectRef idx="0">
            <a:scrgbClr r="0" g="0" b="0"/>
          </a:effectRef>
          <a:fontRef idx="minor">
            <a:schemeClr val="tx1"/>
          </a:fontRef>
        </p:style>
      </p:cxnSp>
      <mc:AlternateContent xmlns:mc="http://schemas.openxmlformats.org/markup-compatibility/2006" xmlns:a14="http://schemas.microsoft.com/office/drawing/2010/main">
        <mc:Choice Requires="a14">
          <p:sp>
            <p:nvSpPr>
              <p:cNvPr id="25" name="矩形 24">
                <a:extLst>
                  <a:ext uri="{FF2B5EF4-FFF2-40B4-BE49-F238E27FC236}">
                    <a16:creationId xmlns="" xmlns:a16="http://schemas.microsoft.com/office/drawing/2014/main" id="{165CF095-26E9-46A9-A641-71C9985E88CD}"/>
                  </a:ext>
                </a:extLst>
              </p:cNvPr>
              <p:cNvSpPr/>
              <p:nvPr/>
            </p:nvSpPr>
            <p:spPr>
              <a:xfrm>
                <a:off x="5584515" y="3508937"/>
                <a:ext cx="2133597"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600" i="1" smtClean="0">
                          <a:solidFill>
                            <a:schemeClr val="tx1"/>
                          </a:solidFill>
                          <a:latin typeface="Cambria Math" panose="02040503050406030204" pitchFamily="18" charset="0"/>
                        </a:rPr>
                        <m:t>𝐿</m:t>
                      </m:r>
                      <m:d>
                        <m:dPr>
                          <m:ctrlPr>
                            <a:rPr lang="en-US" altLang="zh-CN" sz="1600" i="1">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𝑆𝑇𝑆</m:t>
                          </m:r>
                        </m:e>
                      </m:d>
                      <m:r>
                        <a:rPr lang="en-US" altLang="zh-CN" sz="1600" i="1">
                          <a:solidFill>
                            <a:schemeClr val="tx1"/>
                          </a:solidFill>
                          <a:latin typeface="Cambria Math" panose="02040503050406030204" pitchFamily="18" charset="0"/>
                        </a:rPr>
                        <m:t> </m:t>
                      </m:r>
                      <m:r>
                        <a:rPr lang="en-US" altLang="zh-CN" sz="1600" b="0" i="1" smtClean="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𝐿</m:t>
                      </m:r>
                      <m:d>
                        <m:dPr>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𝐶𝐼𝑅</m:t>
                          </m:r>
                        </m:e>
                      </m:d>
                      <m:r>
                        <a:rPr lang="en-US" altLang="zh-CN" sz="1600" b="0" i="1" smtClean="0">
                          <a:solidFill>
                            <a:schemeClr val="tx1"/>
                          </a:solidFill>
                          <a:latin typeface="Cambria Math" panose="02040503050406030204" pitchFamily="18" charset="0"/>
                        </a:rPr>
                        <m:t>−1</m:t>
                      </m:r>
                    </m:oMath>
                  </m:oMathPara>
                </a14:m>
                <a:endParaRPr lang="zh-CN" altLang="en-US" sz="1800" dirty="0"/>
              </a:p>
            </p:txBody>
          </p:sp>
        </mc:Choice>
        <mc:Fallback xmlns="">
          <p:sp>
            <p:nvSpPr>
              <p:cNvPr id="25" name="矩形 24">
                <a:extLst>
                  <a:ext uri="{FF2B5EF4-FFF2-40B4-BE49-F238E27FC236}">
                    <a16:creationId xmlns:a16="http://schemas.microsoft.com/office/drawing/2014/main" xmlns="" xmlns:a14="http://schemas.microsoft.com/office/drawing/2010/main" id="{165CF095-26E9-46A9-A641-71C9985E88CD}"/>
                  </a:ext>
                </a:extLst>
              </p:cNvPr>
              <p:cNvSpPr>
                <a:spLocks noRot="1" noChangeAspect="1" noMove="1" noResize="1" noEditPoints="1" noAdjustHandles="1" noChangeArrowheads="1" noChangeShapeType="1" noTextEdit="1"/>
              </p:cNvSpPr>
              <p:nvPr/>
            </p:nvSpPr>
            <p:spPr>
              <a:xfrm>
                <a:off x="5584515" y="3508937"/>
                <a:ext cx="2133597" cy="338554"/>
              </a:xfrm>
              <a:prstGeom prst="rect">
                <a:avLst/>
              </a:prstGeom>
              <a:blipFill rotWithShape="0">
                <a:blip r:embed="rId3"/>
                <a:stretch>
                  <a:fillRect/>
                </a:stretch>
              </a:blipFill>
            </p:spPr>
            <p:txBody>
              <a:bodyPr/>
              <a:lstStyle/>
              <a:p>
                <a:r>
                  <a:rPr lang="zh-CN" altLang="en-US">
                    <a:noFill/>
                  </a:rPr>
                  <a:t> </a:t>
                </a:r>
              </a:p>
            </p:txBody>
          </p:sp>
        </mc:Fallback>
      </mc:AlternateContent>
      <p:cxnSp>
        <p:nvCxnSpPr>
          <p:cNvPr id="26" name="直接连接符 25">
            <a:extLst>
              <a:ext uri="{FF2B5EF4-FFF2-40B4-BE49-F238E27FC236}">
                <a16:creationId xmlns="" xmlns:a16="http://schemas.microsoft.com/office/drawing/2014/main" id="{5A4EBE3B-9E11-4585-9017-F93AA7273415}"/>
              </a:ext>
            </a:extLst>
          </p:cNvPr>
          <p:cNvCxnSpPr>
            <a:cxnSpLocks/>
          </p:cNvCxnSpPr>
          <p:nvPr/>
        </p:nvCxnSpPr>
        <p:spPr bwMode="auto">
          <a:xfrm>
            <a:off x="7369503" y="3308718"/>
            <a:ext cx="0" cy="253531"/>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7" name="矩形 46">
            <a:extLst>
              <a:ext uri="{FF2B5EF4-FFF2-40B4-BE49-F238E27FC236}">
                <a16:creationId xmlns="" xmlns:a16="http://schemas.microsoft.com/office/drawing/2014/main" id="{EF651354-B5DF-4028-9C3D-C8F645CE7A60}"/>
              </a:ext>
            </a:extLst>
          </p:cNvPr>
          <p:cNvSpPr/>
          <p:nvPr/>
        </p:nvSpPr>
        <p:spPr bwMode="auto">
          <a:xfrm>
            <a:off x="991850" y="4886674"/>
            <a:ext cx="1368152" cy="626282"/>
          </a:xfrm>
          <a:prstGeom prst="rect">
            <a:avLst/>
          </a:prstGeom>
          <a:noFill/>
          <a:ln>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48" name="矩形 47">
            <a:extLst>
              <a:ext uri="{FF2B5EF4-FFF2-40B4-BE49-F238E27FC236}">
                <a16:creationId xmlns="" xmlns:a16="http://schemas.microsoft.com/office/drawing/2014/main" id="{0E464B3D-5AC9-468F-9494-3F08A8F52AF3}"/>
              </a:ext>
            </a:extLst>
          </p:cNvPr>
          <p:cNvSpPr/>
          <p:nvPr/>
        </p:nvSpPr>
        <p:spPr>
          <a:xfrm>
            <a:off x="1262005" y="4938205"/>
            <a:ext cx="881973"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STS</a:t>
            </a:r>
            <a:endParaRPr lang="zh-CN" altLang="en-US" sz="2800" kern="0" dirty="0">
              <a:solidFill>
                <a:srgbClr val="000000"/>
              </a:solidFill>
              <a:latin typeface="Arial" charset="0"/>
              <a:ea typeface="宋体" charset="-122"/>
            </a:endParaRPr>
          </a:p>
        </p:txBody>
      </p:sp>
      <p:sp>
        <p:nvSpPr>
          <p:cNvPr id="50" name="矩形 49">
            <a:extLst>
              <a:ext uri="{FF2B5EF4-FFF2-40B4-BE49-F238E27FC236}">
                <a16:creationId xmlns="" xmlns:a16="http://schemas.microsoft.com/office/drawing/2014/main" id="{92887851-7C23-4E93-98EA-0D86A7913474}"/>
              </a:ext>
            </a:extLst>
          </p:cNvPr>
          <p:cNvSpPr/>
          <p:nvPr/>
        </p:nvSpPr>
        <p:spPr bwMode="auto">
          <a:xfrm>
            <a:off x="3927626" y="4909627"/>
            <a:ext cx="1656889" cy="626282"/>
          </a:xfrm>
          <a:prstGeom prst="rect">
            <a:avLst/>
          </a:prstGeom>
          <a:noFill/>
          <a:ln>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cxnSp>
        <p:nvCxnSpPr>
          <p:cNvPr id="52" name="直接连接符 51">
            <a:extLst>
              <a:ext uri="{FF2B5EF4-FFF2-40B4-BE49-F238E27FC236}">
                <a16:creationId xmlns="" xmlns:a16="http://schemas.microsoft.com/office/drawing/2014/main" id="{BCC62ED1-5801-4F63-B9ED-8E21E6E2A0F0}"/>
              </a:ext>
            </a:extLst>
          </p:cNvPr>
          <p:cNvCxnSpPr>
            <a:cxnSpLocks/>
          </p:cNvCxnSpPr>
          <p:nvPr/>
        </p:nvCxnSpPr>
        <p:spPr bwMode="auto">
          <a:xfrm>
            <a:off x="991850" y="5512956"/>
            <a:ext cx="0" cy="228302"/>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3" name="直接箭头连接符 52">
            <a:extLst>
              <a:ext uri="{FF2B5EF4-FFF2-40B4-BE49-F238E27FC236}">
                <a16:creationId xmlns="" xmlns:a16="http://schemas.microsoft.com/office/drawing/2014/main" id="{B45437FB-9445-4061-8364-90C1A2EFFC33}"/>
              </a:ext>
            </a:extLst>
          </p:cNvPr>
          <p:cNvCxnSpPr>
            <a:cxnSpLocks/>
          </p:cNvCxnSpPr>
          <p:nvPr/>
        </p:nvCxnSpPr>
        <p:spPr bwMode="auto">
          <a:xfrm>
            <a:off x="991850" y="5681528"/>
            <a:ext cx="1368152" cy="0"/>
          </a:xfrm>
          <a:prstGeom prst="straightConnector1">
            <a:avLst/>
          </a:prstGeom>
          <a:ln w="9525" cap="flat" cmpd="sng" algn="ctr">
            <a:solidFill>
              <a:schemeClr val="dk1"/>
            </a:solidFill>
            <a:prstDash val="solid"/>
            <a:round/>
            <a:headEnd type="arrow" w="med" len="med"/>
            <a:tailEnd type="arrow" w="med" len="me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0">
            <a:scrgbClr r="0" g="0" b="0"/>
          </a:lnRef>
          <a:fillRef idx="0">
            <a:scrgbClr r="0" g="0" b="0"/>
          </a:fillRef>
          <a:effectRef idx="0">
            <a:scrgbClr r="0" g="0" b="0"/>
          </a:effectRef>
          <a:fontRef idx="minor">
            <a:schemeClr val="tx1"/>
          </a:fontRef>
        </p:style>
      </p:cxnSp>
      <p:cxnSp>
        <p:nvCxnSpPr>
          <p:cNvPr id="55" name="直接连接符 54">
            <a:extLst>
              <a:ext uri="{FF2B5EF4-FFF2-40B4-BE49-F238E27FC236}">
                <a16:creationId xmlns="" xmlns:a16="http://schemas.microsoft.com/office/drawing/2014/main" id="{72EE1077-5F7F-471D-8B27-422CFD3D6385}"/>
              </a:ext>
            </a:extLst>
          </p:cNvPr>
          <p:cNvCxnSpPr>
            <a:cxnSpLocks/>
          </p:cNvCxnSpPr>
          <p:nvPr/>
        </p:nvCxnSpPr>
        <p:spPr bwMode="auto">
          <a:xfrm>
            <a:off x="2360002" y="5487727"/>
            <a:ext cx="0" cy="253531"/>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7" name="直接连接符 56">
            <a:extLst>
              <a:ext uri="{FF2B5EF4-FFF2-40B4-BE49-F238E27FC236}">
                <a16:creationId xmlns="" xmlns:a16="http://schemas.microsoft.com/office/drawing/2014/main" id="{7D5E75EC-B7A3-466D-96A5-F9516C242BFA}"/>
              </a:ext>
            </a:extLst>
          </p:cNvPr>
          <p:cNvCxnSpPr>
            <a:cxnSpLocks/>
          </p:cNvCxnSpPr>
          <p:nvPr/>
        </p:nvCxnSpPr>
        <p:spPr bwMode="auto">
          <a:xfrm>
            <a:off x="3927626" y="5515520"/>
            <a:ext cx="0" cy="228302"/>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8" name="直接箭头连接符 57">
            <a:extLst>
              <a:ext uri="{FF2B5EF4-FFF2-40B4-BE49-F238E27FC236}">
                <a16:creationId xmlns="" xmlns:a16="http://schemas.microsoft.com/office/drawing/2014/main" id="{87277FA1-1698-4182-B83C-98F65B5A0F42}"/>
              </a:ext>
            </a:extLst>
          </p:cNvPr>
          <p:cNvCxnSpPr>
            <a:cxnSpLocks/>
          </p:cNvCxnSpPr>
          <p:nvPr/>
        </p:nvCxnSpPr>
        <p:spPr bwMode="auto">
          <a:xfrm>
            <a:off x="3927626" y="5684092"/>
            <a:ext cx="1656889" cy="0"/>
          </a:xfrm>
          <a:prstGeom prst="straightConnector1">
            <a:avLst/>
          </a:prstGeom>
          <a:ln w="9525" cap="flat" cmpd="sng" algn="ctr">
            <a:solidFill>
              <a:schemeClr val="dk1"/>
            </a:solidFill>
            <a:prstDash val="solid"/>
            <a:round/>
            <a:headEnd type="arrow" w="med" len="med"/>
            <a:tailEnd type="arrow" w="med" len="me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0">
            <a:scrgbClr r="0" g="0" b="0"/>
          </a:lnRef>
          <a:fillRef idx="0">
            <a:scrgbClr r="0" g="0" b="0"/>
          </a:fillRef>
          <a:effectRef idx="0">
            <a:scrgbClr r="0" g="0" b="0"/>
          </a:effectRef>
          <a:fontRef idx="minor">
            <a:schemeClr val="tx1"/>
          </a:fontRef>
        </p:style>
      </p:cxnSp>
      <mc:AlternateContent xmlns:mc="http://schemas.openxmlformats.org/markup-compatibility/2006" xmlns:a14="http://schemas.microsoft.com/office/drawing/2010/main">
        <mc:Choice Requires="a14">
          <p:sp>
            <p:nvSpPr>
              <p:cNvPr id="59" name="矩形 58">
                <a:extLst>
                  <a:ext uri="{FF2B5EF4-FFF2-40B4-BE49-F238E27FC236}">
                    <a16:creationId xmlns="" xmlns:a16="http://schemas.microsoft.com/office/drawing/2014/main" id="{0A612DC3-74E9-4E34-A63F-ED5237844C4D}"/>
                  </a:ext>
                </a:extLst>
              </p:cNvPr>
              <p:cNvSpPr/>
              <p:nvPr/>
            </p:nvSpPr>
            <p:spPr>
              <a:xfrm>
                <a:off x="3690165" y="5722309"/>
                <a:ext cx="2133597"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600" i="1" smtClean="0">
                          <a:solidFill>
                            <a:schemeClr val="tx1"/>
                          </a:solidFill>
                          <a:latin typeface="Cambria Math" panose="02040503050406030204" pitchFamily="18" charset="0"/>
                        </a:rPr>
                        <m:t>𝐿</m:t>
                      </m:r>
                      <m:d>
                        <m:dPr>
                          <m:ctrlPr>
                            <a:rPr lang="en-US" altLang="zh-CN" sz="1600" i="1">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𝑆𝑇𝑆</m:t>
                          </m:r>
                        </m:e>
                      </m:d>
                      <m:r>
                        <a:rPr lang="en-US" altLang="zh-CN" sz="1600" i="1">
                          <a:solidFill>
                            <a:schemeClr val="tx1"/>
                          </a:solidFill>
                          <a:latin typeface="Cambria Math" panose="02040503050406030204" pitchFamily="18" charset="0"/>
                        </a:rPr>
                        <m:t> </m:t>
                      </m:r>
                      <m:r>
                        <a:rPr lang="en-US" altLang="zh-CN" sz="1600" b="0" i="1" smtClean="0">
                          <a:solidFill>
                            <a:schemeClr val="tx1"/>
                          </a:solidFill>
                          <a:latin typeface="Cambria Math" panose="02040503050406030204" pitchFamily="18" charset="0"/>
                        </a:rPr>
                        <m:t>+</m:t>
                      </m:r>
                      <m:r>
                        <a:rPr lang="en-US" altLang="zh-CN" sz="1600" b="0" i="1" smtClean="0">
                          <a:solidFill>
                            <a:schemeClr val="tx1"/>
                          </a:solidFill>
                          <a:latin typeface="Cambria Math" panose="02040503050406030204" pitchFamily="18" charset="0"/>
                        </a:rPr>
                        <m:t>𝐿</m:t>
                      </m:r>
                      <m:d>
                        <m:dPr>
                          <m:ctrlPr>
                            <a:rPr lang="en-US" altLang="zh-CN" sz="1600" b="0" i="1" smtClean="0">
                              <a:solidFill>
                                <a:schemeClr val="tx1"/>
                              </a:solidFill>
                              <a:latin typeface="Cambria Math" panose="02040503050406030204" pitchFamily="18" charset="0"/>
                            </a:rPr>
                          </m:ctrlPr>
                        </m:dPr>
                        <m:e>
                          <m:r>
                            <a:rPr lang="en-US" altLang="zh-CN" sz="1600" b="0" i="1" smtClean="0">
                              <a:solidFill>
                                <a:schemeClr val="tx1"/>
                              </a:solidFill>
                              <a:latin typeface="Cambria Math" panose="02040503050406030204" pitchFamily="18" charset="0"/>
                            </a:rPr>
                            <m:t>𝐶𝐼𝑅</m:t>
                          </m:r>
                        </m:e>
                      </m:d>
                      <m:r>
                        <a:rPr lang="en-US" altLang="zh-CN" sz="1600" b="0" i="1" smtClean="0">
                          <a:solidFill>
                            <a:schemeClr val="tx1"/>
                          </a:solidFill>
                          <a:latin typeface="Cambria Math" panose="02040503050406030204" pitchFamily="18" charset="0"/>
                        </a:rPr>
                        <m:t>−1</m:t>
                      </m:r>
                    </m:oMath>
                  </m:oMathPara>
                </a14:m>
                <a:endParaRPr lang="zh-CN" altLang="en-US" sz="1800" dirty="0"/>
              </a:p>
            </p:txBody>
          </p:sp>
        </mc:Choice>
        <mc:Fallback xmlns="">
          <p:sp>
            <p:nvSpPr>
              <p:cNvPr id="59" name="矩形 58">
                <a:extLst>
                  <a:ext uri="{FF2B5EF4-FFF2-40B4-BE49-F238E27FC236}">
                    <a16:creationId xmlns="" xmlns:a16="http://schemas.microsoft.com/office/drawing/2014/main" xmlns:a14="http://schemas.microsoft.com/office/drawing/2010/main" id="{0A612DC3-74E9-4E34-A63F-ED5237844C4D}"/>
                  </a:ext>
                </a:extLst>
              </p:cNvPr>
              <p:cNvSpPr>
                <a:spLocks noRot="1" noChangeAspect="1" noMove="1" noResize="1" noEditPoints="1" noAdjustHandles="1" noChangeArrowheads="1" noChangeShapeType="1" noTextEdit="1"/>
              </p:cNvSpPr>
              <p:nvPr/>
            </p:nvSpPr>
            <p:spPr>
              <a:xfrm>
                <a:off x="3690165" y="5722309"/>
                <a:ext cx="2133597" cy="338554"/>
              </a:xfrm>
              <a:prstGeom prst="rect">
                <a:avLst/>
              </a:prstGeom>
              <a:blipFill rotWithShape="0">
                <a:blip r:embed="rId4"/>
                <a:stretch>
                  <a:fillRect/>
                </a:stretch>
              </a:blipFill>
            </p:spPr>
            <p:txBody>
              <a:bodyPr/>
              <a:lstStyle/>
              <a:p>
                <a:r>
                  <a:rPr lang="zh-CN" altLang="en-US">
                    <a:noFill/>
                  </a:rPr>
                  <a:t> </a:t>
                </a:r>
              </a:p>
            </p:txBody>
          </p:sp>
        </mc:Fallback>
      </mc:AlternateContent>
      <p:cxnSp>
        <p:nvCxnSpPr>
          <p:cNvPr id="60" name="直接连接符 59">
            <a:extLst>
              <a:ext uri="{FF2B5EF4-FFF2-40B4-BE49-F238E27FC236}">
                <a16:creationId xmlns="" xmlns:a16="http://schemas.microsoft.com/office/drawing/2014/main" id="{6F3C4A02-90C0-4428-BED5-1E6CD0B29548}"/>
              </a:ext>
            </a:extLst>
          </p:cNvPr>
          <p:cNvCxnSpPr>
            <a:cxnSpLocks/>
          </p:cNvCxnSpPr>
          <p:nvPr/>
        </p:nvCxnSpPr>
        <p:spPr bwMode="auto">
          <a:xfrm>
            <a:off x="5584515" y="5516593"/>
            <a:ext cx="0" cy="227229"/>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3" name="矩形 62">
            <a:extLst>
              <a:ext uri="{FF2B5EF4-FFF2-40B4-BE49-F238E27FC236}">
                <a16:creationId xmlns="" xmlns:a16="http://schemas.microsoft.com/office/drawing/2014/main" id="{19DBB30F-0883-44EF-BF0B-E2241F17C1A8}"/>
              </a:ext>
            </a:extLst>
          </p:cNvPr>
          <p:cNvSpPr/>
          <p:nvPr/>
        </p:nvSpPr>
        <p:spPr bwMode="auto">
          <a:xfrm>
            <a:off x="3927624" y="4917823"/>
            <a:ext cx="288739" cy="604238"/>
          </a:xfrm>
          <a:prstGeom prst="rect">
            <a:avLst/>
          </a:prstGeom>
          <a:pattFill prst="ltDnDiag">
            <a:fgClr>
              <a:schemeClr val="tx1"/>
            </a:fgClr>
            <a:bgClr>
              <a:schemeClr val="bg1"/>
            </a:bgClr>
          </a:pattFill>
          <a:ln>
            <a:solidFill>
              <a:srgbClr val="000000"/>
            </a:solidFill>
            <a:prstDash val="dash"/>
          </a:ln>
          <a:effectLs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77" name="矩形 76">
            <a:extLst>
              <a:ext uri="{FF2B5EF4-FFF2-40B4-BE49-F238E27FC236}">
                <a16:creationId xmlns="" xmlns:a16="http://schemas.microsoft.com/office/drawing/2014/main" id="{7E2B70F1-7A40-4843-B063-F46533C77FAF}"/>
              </a:ext>
            </a:extLst>
          </p:cNvPr>
          <p:cNvSpPr/>
          <p:nvPr/>
        </p:nvSpPr>
        <p:spPr bwMode="auto">
          <a:xfrm>
            <a:off x="6984383" y="4892921"/>
            <a:ext cx="1368152" cy="626282"/>
          </a:xfrm>
          <a:prstGeom prst="rect">
            <a:avLst/>
          </a:prstGeom>
          <a:noFill/>
          <a:ln>
            <a:solidFill>
              <a:srgbClr val="0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endParaRPr kumimoji="0" lang="zh-CN" altLang="en-US" sz="1800" b="0" i="0" u="none" strike="noStrike" kern="0" cap="none" spc="0" normalizeH="0" baseline="0" noProof="0" dirty="0">
              <a:ln>
                <a:noFill/>
              </a:ln>
              <a:solidFill>
                <a:srgbClr val="000000"/>
              </a:solidFill>
              <a:effectLst/>
              <a:uLnTx/>
              <a:uFillTx/>
              <a:latin typeface="Arial" charset="0"/>
              <a:ea typeface="宋体" charset="-122"/>
            </a:endParaRPr>
          </a:p>
        </p:txBody>
      </p:sp>
      <p:sp>
        <p:nvSpPr>
          <p:cNvPr id="78" name="矩形 77">
            <a:extLst>
              <a:ext uri="{FF2B5EF4-FFF2-40B4-BE49-F238E27FC236}">
                <a16:creationId xmlns="" xmlns:a16="http://schemas.microsoft.com/office/drawing/2014/main" id="{4911687C-09D4-49C9-BD81-B605010784E1}"/>
              </a:ext>
            </a:extLst>
          </p:cNvPr>
          <p:cNvSpPr/>
          <p:nvPr/>
        </p:nvSpPr>
        <p:spPr>
          <a:xfrm>
            <a:off x="7149541" y="4944452"/>
            <a:ext cx="1091967"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
                <a:srgbClr val="CC9900"/>
              </a:buClr>
              <a:buSzTx/>
              <a:buFontTx/>
              <a:buNone/>
              <a:tabLst/>
              <a:defRPr/>
            </a:pPr>
            <a:r>
              <a:rPr lang="en-US" altLang="zh-CN" sz="2800" kern="0" dirty="0">
                <a:solidFill>
                  <a:srgbClr val="000000"/>
                </a:solidFill>
                <a:latin typeface="Arial" charset="0"/>
                <a:ea typeface="宋体" charset="-122"/>
              </a:rPr>
              <a:t>STS+</a:t>
            </a:r>
            <a:endParaRPr lang="zh-CN" altLang="en-US" sz="2800" kern="0" dirty="0">
              <a:solidFill>
                <a:srgbClr val="000000"/>
              </a:solidFill>
              <a:latin typeface="Arial" charset="0"/>
              <a:ea typeface="宋体" charset="-122"/>
            </a:endParaRPr>
          </a:p>
        </p:txBody>
      </p:sp>
      <p:cxnSp>
        <p:nvCxnSpPr>
          <p:cNvPr id="79" name="直接连接符 78">
            <a:extLst>
              <a:ext uri="{FF2B5EF4-FFF2-40B4-BE49-F238E27FC236}">
                <a16:creationId xmlns="" xmlns:a16="http://schemas.microsoft.com/office/drawing/2014/main" id="{4BE96681-8084-4EF6-A605-9A3EE63865C4}"/>
              </a:ext>
            </a:extLst>
          </p:cNvPr>
          <p:cNvCxnSpPr>
            <a:cxnSpLocks/>
          </p:cNvCxnSpPr>
          <p:nvPr/>
        </p:nvCxnSpPr>
        <p:spPr bwMode="auto">
          <a:xfrm>
            <a:off x="6984383" y="5519203"/>
            <a:ext cx="0" cy="228302"/>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0" name="直接箭头连接符 79">
            <a:extLst>
              <a:ext uri="{FF2B5EF4-FFF2-40B4-BE49-F238E27FC236}">
                <a16:creationId xmlns="" xmlns:a16="http://schemas.microsoft.com/office/drawing/2014/main" id="{32AB6F59-1D09-4BFB-A9E3-C1EE87AA6613}"/>
              </a:ext>
            </a:extLst>
          </p:cNvPr>
          <p:cNvCxnSpPr>
            <a:cxnSpLocks/>
          </p:cNvCxnSpPr>
          <p:nvPr/>
        </p:nvCxnSpPr>
        <p:spPr bwMode="auto">
          <a:xfrm>
            <a:off x="6984383" y="5687775"/>
            <a:ext cx="1368152" cy="0"/>
          </a:xfrm>
          <a:prstGeom prst="straightConnector1">
            <a:avLst/>
          </a:prstGeom>
          <a:ln w="9525" cap="flat" cmpd="sng" algn="ctr">
            <a:solidFill>
              <a:schemeClr val="dk1"/>
            </a:solidFill>
            <a:prstDash val="solid"/>
            <a:round/>
            <a:headEnd type="arrow" w="med" len="med"/>
            <a:tailEnd type="arrow" w="med" len="me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0">
            <a:scrgbClr r="0" g="0" b="0"/>
          </a:lnRef>
          <a:fillRef idx="0">
            <a:scrgbClr r="0" g="0" b="0"/>
          </a:fillRef>
          <a:effectRef idx="0">
            <a:scrgbClr r="0" g="0" b="0"/>
          </a:effectRef>
          <a:fontRef idx="minor">
            <a:schemeClr val="tx1"/>
          </a:fontRef>
        </p:style>
      </p:cxnSp>
      <p:cxnSp>
        <p:nvCxnSpPr>
          <p:cNvPr id="82" name="直接连接符 81">
            <a:extLst>
              <a:ext uri="{FF2B5EF4-FFF2-40B4-BE49-F238E27FC236}">
                <a16:creationId xmlns="" xmlns:a16="http://schemas.microsoft.com/office/drawing/2014/main" id="{81CDB559-D18F-4DCF-884C-703AE6E38A6C}"/>
              </a:ext>
            </a:extLst>
          </p:cNvPr>
          <p:cNvCxnSpPr>
            <a:cxnSpLocks/>
          </p:cNvCxnSpPr>
          <p:nvPr/>
        </p:nvCxnSpPr>
        <p:spPr bwMode="auto">
          <a:xfrm>
            <a:off x="8352535" y="5493974"/>
            <a:ext cx="0" cy="253531"/>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mc:AlternateContent xmlns:mc="http://schemas.openxmlformats.org/markup-compatibility/2006" xmlns:a14="http://schemas.microsoft.com/office/drawing/2010/main">
        <mc:Choice Requires="a14">
          <p:sp>
            <p:nvSpPr>
              <p:cNvPr id="83" name="矩形 82">
                <a:extLst>
                  <a:ext uri="{FF2B5EF4-FFF2-40B4-BE49-F238E27FC236}">
                    <a16:creationId xmlns="" xmlns:a16="http://schemas.microsoft.com/office/drawing/2014/main" id="{960BEB11-55B9-4356-8B68-2E0AAE2AE7A0}"/>
                  </a:ext>
                </a:extLst>
              </p:cNvPr>
              <p:cNvSpPr/>
              <p:nvPr/>
            </p:nvSpPr>
            <p:spPr>
              <a:xfrm>
                <a:off x="7163817" y="5673209"/>
                <a:ext cx="1029592" cy="33855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CN" sz="1600" i="1">
                          <a:solidFill>
                            <a:schemeClr val="tx1"/>
                          </a:solidFill>
                          <a:latin typeface="Cambria Math" panose="02040503050406030204" pitchFamily="18" charset="0"/>
                        </a:rPr>
                        <m:t>𝐿</m:t>
                      </m:r>
                      <m:d>
                        <m:dPr>
                          <m:ctrlPr>
                            <a:rPr lang="en-US" altLang="zh-CN" sz="1600" i="1">
                              <a:solidFill>
                                <a:schemeClr val="tx1"/>
                              </a:solidFill>
                              <a:latin typeface="Cambria Math" panose="02040503050406030204" pitchFamily="18" charset="0"/>
                            </a:rPr>
                          </m:ctrlPr>
                        </m:dPr>
                        <m:e>
                          <m:r>
                            <a:rPr lang="en-US" altLang="zh-CN" sz="1600" i="1">
                              <a:solidFill>
                                <a:schemeClr val="tx1"/>
                              </a:solidFill>
                              <a:latin typeface="Cambria Math" panose="02040503050406030204" pitchFamily="18" charset="0"/>
                            </a:rPr>
                            <m:t>𝑆𝑇𝑆</m:t>
                          </m:r>
                        </m:e>
                      </m:d>
                      <m:r>
                        <a:rPr lang="en-US" altLang="zh-CN" sz="1600" i="1">
                          <a:solidFill>
                            <a:schemeClr val="tx1"/>
                          </a:solidFill>
                          <a:latin typeface="Cambria Math" panose="02040503050406030204" pitchFamily="18" charset="0"/>
                        </a:rPr>
                        <m:t> </m:t>
                      </m:r>
                    </m:oMath>
                  </m:oMathPara>
                </a14:m>
                <a:endParaRPr lang="zh-CN" altLang="en-US" sz="1600" dirty="0"/>
              </a:p>
            </p:txBody>
          </p:sp>
        </mc:Choice>
        <mc:Fallback xmlns="">
          <p:sp>
            <p:nvSpPr>
              <p:cNvPr id="83" name="矩形 82">
                <a:extLst>
                  <a:ext uri="{FF2B5EF4-FFF2-40B4-BE49-F238E27FC236}">
                    <a16:creationId xmlns="" xmlns:a16="http://schemas.microsoft.com/office/drawing/2014/main" xmlns:a14="http://schemas.microsoft.com/office/drawing/2010/main" id="{960BEB11-55B9-4356-8B68-2E0AAE2AE7A0}"/>
                  </a:ext>
                </a:extLst>
              </p:cNvPr>
              <p:cNvSpPr>
                <a:spLocks noRot="1" noChangeAspect="1" noMove="1" noResize="1" noEditPoints="1" noAdjustHandles="1" noChangeArrowheads="1" noChangeShapeType="1" noTextEdit="1"/>
              </p:cNvSpPr>
              <p:nvPr/>
            </p:nvSpPr>
            <p:spPr>
              <a:xfrm>
                <a:off x="7163817" y="5673209"/>
                <a:ext cx="1029592" cy="338554"/>
              </a:xfrm>
              <a:prstGeom prst="rect">
                <a:avLst/>
              </a:prstGeom>
              <a:blipFill rotWithShape="0">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4" name="矩形 83">
                <a:extLst>
                  <a:ext uri="{FF2B5EF4-FFF2-40B4-BE49-F238E27FC236}">
                    <a16:creationId xmlns="" xmlns:a16="http://schemas.microsoft.com/office/drawing/2014/main" id="{797FDC2D-29A6-4240-98A8-9AD37E052D0C}"/>
                  </a:ext>
                </a:extLst>
              </p:cNvPr>
              <p:cNvSpPr/>
              <p:nvPr/>
            </p:nvSpPr>
            <p:spPr>
              <a:xfrm>
                <a:off x="1171163" y="5669992"/>
                <a:ext cx="1029592" cy="33855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CN" sz="1600" i="1">
                          <a:solidFill>
                            <a:schemeClr val="tx1"/>
                          </a:solidFill>
                          <a:latin typeface="Cambria Math" panose="02040503050406030204" pitchFamily="18" charset="0"/>
                        </a:rPr>
                        <m:t>𝐿</m:t>
                      </m:r>
                      <m:d>
                        <m:dPr>
                          <m:ctrlPr>
                            <a:rPr lang="en-US" altLang="zh-CN" sz="1600" i="1">
                              <a:solidFill>
                                <a:schemeClr val="tx1"/>
                              </a:solidFill>
                              <a:latin typeface="Cambria Math" panose="02040503050406030204" pitchFamily="18" charset="0"/>
                            </a:rPr>
                          </m:ctrlPr>
                        </m:dPr>
                        <m:e>
                          <m:r>
                            <a:rPr lang="en-US" altLang="zh-CN" sz="1600" i="1">
                              <a:solidFill>
                                <a:schemeClr val="tx1"/>
                              </a:solidFill>
                              <a:latin typeface="Cambria Math" panose="02040503050406030204" pitchFamily="18" charset="0"/>
                            </a:rPr>
                            <m:t>𝑆𝑇𝑆</m:t>
                          </m:r>
                        </m:e>
                      </m:d>
                      <m:r>
                        <a:rPr lang="en-US" altLang="zh-CN" sz="1600" i="1">
                          <a:solidFill>
                            <a:schemeClr val="tx1"/>
                          </a:solidFill>
                          <a:latin typeface="Cambria Math" panose="02040503050406030204" pitchFamily="18" charset="0"/>
                        </a:rPr>
                        <m:t> </m:t>
                      </m:r>
                    </m:oMath>
                  </m:oMathPara>
                </a14:m>
                <a:endParaRPr lang="zh-CN" altLang="en-US" sz="1600" dirty="0"/>
              </a:p>
            </p:txBody>
          </p:sp>
        </mc:Choice>
        <mc:Fallback xmlns="">
          <p:sp>
            <p:nvSpPr>
              <p:cNvPr id="84" name="矩形 83">
                <a:extLst>
                  <a:ext uri="{FF2B5EF4-FFF2-40B4-BE49-F238E27FC236}">
                    <a16:creationId xmlns="" xmlns:a16="http://schemas.microsoft.com/office/drawing/2014/main" xmlns:a14="http://schemas.microsoft.com/office/drawing/2010/main" id="{797FDC2D-29A6-4240-98A8-9AD37E052D0C}"/>
                  </a:ext>
                </a:extLst>
              </p:cNvPr>
              <p:cNvSpPr>
                <a:spLocks noRot="1" noChangeAspect="1" noMove="1" noResize="1" noEditPoints="1" noAdjustHandles="1" noChangeArrowheads="1" noChangeShapeType="1" noTextEdit="1"/>
              </p:cNvSpPr>
              <p:nvPr/>
            </p:nvSpPr>
            <p:spPr>
              <a:xfrm>
                <a:off x="1171163" y="5669992"/>
                <a:ext cx="1029592" cy="338554"/>
              </a:xfrm>
              <a:prstGeom prst="rect">
                <a:avLst/>
              </a:prstGeom>
              <a:blipFill rotWithShape="0">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5" name="矩形 84">
                <a:extLst>
                  <a:ext uri="{FF2B5EF4-FFF2-40B4-BE49-F238E27FC236}">
                    <a16:creationId xmlns="" xmlns:a16="http://schemas.microsoft.com/office/drawing/2014/main" id="{56388AB9-A477-467B-95E4-062E556004A8}"/>
                  </a:ext>
                </a:extLst>
              </p:cNvPr>
              <p:cNvSpPr/>
              <p:nvPr/>
            </p:nvSpPr>
            <p:spPr>
              <a:xfrm>
                <a:off x="2407473" y="3522494"/>
                <a:ext cx="1029592" cy="33855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CN" sz="1600" i="1">
                          <a:solidFill>
                            <a:schemeClr val="tx1"/>
                          </a:solidFill>
                          <a:latin typeface="Cambria Math" panose="02040503050406030204" pitchFamily="18" charset="0"/>
                        </a:rPr>
                        <m:t>𝐿</m:t>
                      </m:r>
                      <m:d>
                        <m:dPr>
                          <m:ctrlPr>
                            <a:rPr lang="en-US" altLang="zh-CN" sz="1600" i="1">
                              <a:solidFill>
                                <a:schemeClr val="tx1"/>
                              </a:solidFill>
                              <a:latin typeface="Cambria Math" panose="02040503050406030204" pitchFamily="18" charset="0"/>
                            </a:rPr>
                          </m:ctrlPr>
                        </m:dPr>
                        <m:e>
                          <m:r>
                            <a:rPr lang="en-US" altLang="zh-CN" sz="1600" i="1">
                              <a:solidFill>
                                <a:schemeClr val="tx1"/>
                              </a:solidFill>
                              <a:latin typeface="Cambria Math" panose="02040503050406030204" pitchFamily="18" charset="0"/>
                            </a:rPr>
                            <m:t>𝑆𝑇𝑆</m:t>
                          </m:r>
                        </m:e>
                      </m:d>
                      <m:r>
                        <a:rPr lang="en-US" altLang="zh-CN" sz="1600" i="1">
                          <a:solidFill>
                            <a:schemeClr val="tx1"/>
                          </a:solidFill>
                          <a:latin typeface="Cambria Math" panose="02040503050406030204" pitchFamily="18" charset="0"/>
                        </a:rPr>
                        <m:t> </m:t>
                      </m:r>
                    </m:oMath>
                  </m:oMathPara>
                </a14:m>
                <a:endParaRPr lang="zh-CN" altLang="en-US" sz="1600" dirty="0"/>
              </a:p>
            </p:txBody>
          </p:sp>
        </mc:Choice>
        <mc:Fallback xmlns="">
          <p:sp>
            <p:nvSpPr>
              <p:cNvPr id="85" name="矩形 84">
                <a:extLst>
                  <a:ext uri="{FF2B5EF4-FFF2-40B4-BE49-F238E27FC236}">
                    <a16:creationId xmlns:a16="http://schemas.microsoft.com/office/drawing/2014/main" xmlns="" xmlns:a14="http://schemas.microsoft.com/office/drawing/2010/main" id="{56388AB9-A477-467B-95E4-062E556004A8}"/>
                  </a:ext>
                </a:extLst>
              </p:cNvPr>
              <p:cNvSpPr>
                <a:spLocks noRot="1" noChangeAspect="1" noMove="1" noResize="1" noEditPoints="1" noAdjustHandles="1" noChangeArrowheads="1" noChangeShapeType="1" noTextEdit="1"/>
              </p:cNvSpPr>
              <p:nvPr/>
            </p:nvSpPr>
            <p:spPr>
              <a:xfrm>
                <a:off x="2407473" y="3522494"/>
                <a:ext cx="1029592" cy="338554"/>
              </a:xfrm>
              <a:prstGeom prst="rect">
                <a:avLst/>
              </a:prstGeom>
              <a:blipFill rotWithShape="0">
                <a:blip r:embed="rId7"/>
                <a:stretch>
                  <a:fillRect/>
                </a:stretch>
              </a:blipFill>
            </p:spPr>
            <p:txBody>
              <a:bodyPr/>
              <a:lstStyle/>
              <a:p>
                <a:r>
                  <a:rPr lang="zh-CN" altLang="en-US">
                    <a:noFill/>
                  </a:rPr>
                  <a:t> </a:t>
                </a:r>
              </a:p>
            </p:txBody>
          </p:sp>
        </mc:Fallback>
      </mc:AlternateContent>
      <p:cxnSp>
        <p:nvCxnSpPr>
          <p:cNvPr id="86" name="直接连接符 85">
            <a:extLst>
              <a:ext uri="{FF2B5EF4-FFF2-40B4-BE49-F238E27FC236}">
                <a16:creationId xmlns="" xmlns:a16="http://schemas.microsoft.com/office/drawing/2014/main" id="{9CAD2BD8-04AE-4C86-A5BA-A5CE169E3A1A}"/>
              </a:ext>
            </a:extLst>
          </p:cNvPr>
          <p:cNvCxnSpPr>
            <a:cxnSpLocks/>
          </p:cNvCxnSpPr>
          <p:nvPr/>
        </p:nvCxnSpPr>
        <p:spPr bwMode="auto">
          <a:xfrm>
            <a:off x="4216363" y="4687866"/>
            <a:ext cx="0" cy="228302"/>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7" name="直接箭头连接符 86">
            <a:extLst>
              <a:ext uri="{FF2B5EF4-FFF2-40B4-BE49-F238E27FC236}">
                <a16:creationId xmlns="" xmlns:a16="http://schemas.microsoft.com/office/drawing/2014/main" id="{7D46F0BF-4908-4A5A-AAE2-9F140F6C163B}"/>
              </a:ext>
            </a:extLst>
          </p:cNvPr>
          <p:cNvCxnSpPr>
            <a:cxnSpLocks/>
          </p:cNvCxnSpPr>
          <p:nvPr/>
        </p:nvCxnSpPr>
        <p:spPr bwMode="auto">
          <a:xfrm>
            <a:off x="4216363" y="4789402"/>
            <a:ext cx="1368152" cy="0"/>
          </a:xfrm>
          <a:prstGeom prst="straightConnector1">
            <a:avLst/>
          </a:prstGeom>
          <a:ln w="9525" cap="flat" cmpd="sng" algn="ctr">
            <a:solidFill>
              <a:schemeClr val="dk1"/>
            </a:solidFill>
            <a:prstDash val="solid"/>
            <a:round/>
            <a:headEnd type="arrow" w="med" len="med"/>
            <a:tailEnd type="arrow" w="med" len="me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0">
            <a:scrgbClr r="0" g="0" b="0"/>
          </a:lnRef>
          <a:fillRef idx="0">
            <a:scrgbClr r="0" g="0" b="0"/>
          </a:fillRef>
          <a:effectRef idx="0">
            <a:scrgbClr r="0" g="0" b="0"/>
          </a:effectRef>
          <a:fontRef idx="minor">
            <a:schemeClr val="tx1"/>
          </a:fontRef>
        </p:style>
      </p:cxnSp>
      <p:cxnSp>
        <p:nvCxnSpPr>
          <p:cNvPr id="88" name="直接连接符 87">
            <a:extLst>
              <a:ext uri="{FF2B5EF4-FFF2-40B4-BE49-F238E27FC236}">
                <a16:creationId xmlns="" xmlns:a16="http://schemas.microsoft.com/office/drawing/2014/main" id="{D3E5C820-E625-498A-8B81-F325F252B276}"/>
              </a:ext>
            </a:extLst>
          </p:cNvPr>
          <p:cNvCxnSpPr>
            <a:cxnSpLocks/>
          </p:cNvCxnSpPr>
          <p:nvPr/>
        </p:nvCxnSpPr>
        <p:spPr bwMode="auto">
          <a:xfrm>
            <a:off x="5584515" y="4662637"/>
            <a:ext cx="0" cy="253531"/>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mc:AlternateContent xmlns:mc="http://schemas.openxmlformats.org/markup-compatibility/2006" xmlns:a14="http://schemas.microsoft.com/office/drawing/2010/main">
        <mc:Choice Requires="a14">
          <p:sp>
            <p:nvSpPr>
              <p:cNvPr id="89" name="矩形 88">
                <a:extLst>
                  <a:ext uri="{FF2B5EF4-FFF2-40B4-BE49-F238E27FC236}">
                    <a16:creationId xmlns="" xmlns:a16="http://schemas.microsoft.com/office/drawing/2014/main" id="{A4D2170C-A76C-49DD-8891-4ADBE62CD862}"/>
                  </a:ext>
                </a:extLst>
              </p:cNvPr>
              <p:cNvSpPr/>
              <p:nvPr/>
            </p:nvSpPr>
            <p:spPr>
              <a:xfrm>
                <a:off x="4410029" y="4480177"/>
                <a:ext cx="1029592" cy="33855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CN" sz="1600" i="1">
                          <a:solidFill>
                            <a:schemeClr val="tx1"/>
                          </a:solidFill>
                          <a:latin typeface="Cambria Math" panose="02040503050406030204" pitchFamily="18" charset="0"/>
                        </a:rPr>
                        <m:t>𝐿</m:t>
                      </m:r>
                      <m:d>
                        <m:dPr>
                          <m:ctrlPr>
                            <a:rPr lang="en-US" altLang="zh-CN" sz="1600" i="1">
                              <a:solidFill>
                                <a:schemeClr val="tx1"/>
                              </a:solidFill>
                              <a:latin typeface="Cambria Math" panose="02040503050406030204" pitchFamily="18" charset="0"/>
                            </a:rPr>
                          </m:ctrlPr>
                        </m:dPr>
                        <m:e>
                          <m:r>
                            <a:rPr lang="en-US" altLang="zh-CN" sz="1600" i="1">
                              <a:solidFill>
                                <a:schemeClr val="tx1"/>
                              </a:solidFill>
                              <a:latin typeface="Cambria Math" panose="02040503050406030204" pitchFamily="18" charset="0"/>
                            </a:rPr>
                            <m:t>𝑆𝑇𝑆</m:t>
                          </m:r>
                        </m:e>
                      </m:d>
                      <m:r>
                        <a:rPr lang="en-US" altLang="zh-CN" sz="1600" i="1">
                          <a:solidFill>
                            <a:schemeClr val="tx1"/>
                          </a:solidFill>
                          <a:latin typeface="Cambria Math" panose="02040503050406030204" pitchFamily="18" charset="0"/>
                        </a:rPr>
                        <m:t> </m:t>
                      </m:r>
                    </m:oMath>
                  </m:oMathPara>
                </a14:m>
                <a:endParaRPr lang="zh-CN" altLang="en-US" sz="1600" dirty="0"/>
              </a:p>
            </p:txBody>
          </p:sp>
        </mc:Choice>
        <mc:Fallback xmlns="">
          <p:sp>
            <p:nvSpPr>
              <p:cNvPr id="89" name="矩形 88">
                <a:extLst>
                  <a:ext uri="{FF2B5EF4-FFF2-40B4-BE49-F238E27FC236}">
                    <a16:creationId xmlns="" xmlns:a16="http://schemas.microsoft.com/office/drawing/2014/main" xmlns:a14="http://schemas.microsoft.com/office/drawing/2010/main" id="{A4D2170C-A76C-49DD-8891-4ADBE62CD862}"/>
                  </a:ext>
                </a:extLst>
              </p:cNvPr>
              <p:cNvSpPr>
                <a:spLocks noRot="1" noChangeAspect="1" noMove="1" noResize="1" noEditPoints="1" noAdjustHandles="1" noChangeArrowheads="1" noChangeShapeType="1" noTextEdit="1"/>
              </p:cNvSpPr>
              <p:nvPr/>
            </p:nvSpPr>
            <p:spPr>
              <a:xfrm>
                <a:off x="4410029" y="4480177"/>
                <a:ext cx="1029592" cy="338554"/>
              </a:xfrm>
              <a:prstGeom prst="rect">
                <a:avLst/>
              </a:prstGeom>
              <a:blipFill rotWithShape="0">
                <a:blip r:embed="rId8"/>
                <a:stretch>
                  <a:fillRect/>
                </a:stretch>
              </a:blipFill>
            </p:spPr>
            <p:txBody>
              <a:bodyPr/>
              <a:lstStyle/>
              <a:p>
                <a:r>
                  <a:rPr lang="zh-CN" altLang="en-US">
                    <a:noFill/>
                  </a:rPr>
                  <a:t> </a:t>
                </a:r>
              </a:p>
            </p:txBody>
          </p:sp>
        </mc:Fallback>
      </mc:AlternateContent>
      <p:sp>
        <p:nvSpPr>
          <p:cNvPr id="51" name="右箭头 50"/>
          <p:cNvSpPr/>
          <p:nvPr/>
        </p:nvSpPr>
        <p:spPr bwMode="auto">
          <a:xfrm>
            <a:off x="3789689" y="2922480"/>
            <a:ext cx="1697125" cy="418119"/>
          </a:xfrm>
          <a:prstGeom prst="rightArrow">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rgbClr val="FF0000"/>
              </a:solidFill>
              <a:effectLst/>
              <a:latin typeface="Times New Roman" charset="0"/>
              <a:ea typeface="ＭＳ Ｐゴシック" charset="0"/>
              <a:cs typeface="ＭＳ Ｐゴシック" charset="0"/>
            </a:endParaRPr>
          </a:p>
        </p:txBody>
      </p:sp>
      <p:sp>
        <p:nvSpPr>
          <p:cNvPr id="54" name="右箭头 53"/>
          <p:cNvSpPr/>
          <p:nvPr/>
        </p:nvSpPr>
        <p:spPr bwMode="auto">
          <a:xfrm>
            <a:off x="2627784" y="5012836"/>
            <a:ext cx="980618" cy="418119"/>
          </a:xfrm>
          <a:prstGeom prst="rightArrow">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61" name="右箭头 60"/>
          <p:cNvSpPr/>
          <p:nvPr/>
        </p:nvSpPr>
        <p:spPr bwMode="auto">
          <a:xfrm>
            <a:off x="5852297" y="5039138"/>
            <a:ext cx="891868" cy="418119"/>
          </a:xfrm>
          <a:prstGeom prst="rightArrow">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mc:AlternateContent xmlns:mc="http://schemas.openxmlformats.org/markup-compatibility/2006" xmlns:a14="http://schemas.microsoft.com/office/drawing/2010/main">
        <mc:Choice Requires="a14">
          <p:sp>
            <p:nvSpPr>
              <p:cNvPr id="46" name="矩形 45"/>
              <p:cNvSpPr/>
              <p:nvPr/>
            </p:nvSpPr>
            <p:spPr>
              <a:xfrm>
                <a:off x="2332853" y="1565631"/>
                <a:ext cx="465153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800" b="0" i="1" smtClean="0">
                          <a:solidFill>
                            <a:schemeClr val="tx1"/>
                          </a:solidFill>
                          <a:latin typeface="Cambria Math" panose="02040503050406030204" pitchFamily="18" charset="0"/>
                        </a:rPr>
                        <m:t>𝑠</m:t>
                      </m:r>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m:t>
                      </m:r>
                      <m:r>
                        <a:rPr lang="zh-CN" altLang="en-US" sz="1800" i="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2</m:t>
                          </m:r>
                        </m:sub>
                        <m:sup>
                          <m:r>
                            <a:rPr lang="zh-CN" altLang="en-US" sz="1800" i="0">
                              <a:solidFill>
                                <a:schemeClr val="tx1"/>
                              </a:solidFill>
                              <a:latin typeface="Cambria Math" panose="02040503050406030204" pitchFamily="18" charset="0"/>
                            </a:rPr>
                            <m:t>′</m:t>
                          </m:r>
                        </m:sup>
                      </m:sSubSup>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m:t>
                      </m:r>
                      <m:r>
                        <a:rPr lang="zh-CN" altLang="en-US" sz="1800" i="0">
                          <a:solidFill>
                            <a:schemeClr val="tx1"/>
                          </a:solidFill>
                          <a:latin typeface="Cambria Math" panose="02040503050406030204" pitchFamily="18" charset="0"/>
                        </a:rPr>
                        <m:t>=</m:t>
                      </m:r>
                      <m:sSup>
                        <m:sSupPr>
                          <m:ctrlPr>
                            <a:rPr lang="zh-CN" altLang="en-US" sz="1800" i="1">
                              <a:solidFill>
                                <a:schemeClr val="tx1"/>
                              </a:solidFill>
                              <a:latin typeface="Cambria Math" panose="02040503050406030204" pitchFamily="18" charset="0"/>
                            </a:rPr>
                          </m:ctrlPr>
                        </m:sSupPr>
                        <m:e>
                          <m:r>
                            <a:rPr lang="zh-CN" altLang="en-US" sz="1800" i="1">
                              <a:solidFill>
                                <a:schemeClr val="tx1"/>
                              </a:solidFill>
                              <a:latin typeface="Cambria Math" panose="02040503050406030204" pitchFamily="18" charset="0"/>
                            </a:rPr>
                            <m:t>𝑝</m:t>
                          </m:r>
                        </m:e>
                        <m:sup>
                          <m:r>
                            <a:rPr lang="zh-CN" altLang="en-US" sz="1800">
                              <a:solidFill>
                                <a:schemeClr val="tx1"/>
                              </a:solidFill>
                              <a:latin typeface="Cambria Math" panose="02040503050406030204" pitchFamily="18" charset="0"/>
                            </a:rPr>
                            <m:t>′</m:t>
                          </m:r>
                        </m:sup>
                      </m:s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h</m:t>
                          </m:r>
                        </m:e>
                        <m:sub>
                          <m:r>
                            <a:rPr lang="en-US" altLang="zh-CN" sz="1800" b="0" i="0" smtClean="0">
                              <a:solidFill>
                                <a:schemeClr val="tx1"/>
                              </a:solidFill>
                              <a:latin typeface="Cambria Math" panose="02040503050406030204" pitchFamily="18" charset="0"/>
                            </a:rPr>
                            <m:t>12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en-US" altLang="zh-CN" sz="1800" i="1">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oMath>
                  </m:oMathPara>
                </a14:m>
                <a:endParaRPr lang="zh-CN" altLang="en-US" sz="1800" dirty="0"/>
              </a:p>
            </p:txBody>
          </p:sp>
        </mc:Choice>
        <mc:Fallback xmlns="">
          <p:sp>
            <p:nvSpPr>
              <p:cNvPr id="46" name="矩形 45"/>
              <p:cNvSpPr>
                <a:spLocks noRot="1" noChangeAspect="1" noMove="1" noResize="1" noEditPoints="1" noAdjustHandles="1" noChangeArrowheads="1" noChangeShapeType="1" noTextEdit="1"/>
              </p:cNvSpPr>
              <p:nvPr/>
            </p:nvSpPr>
            <p:spPr>
              <a:xfrm>
                <a:off x="2332853" y="1565631"/>
                <a:ext cx="4651530" cy="369332"/>
              </a:xfrm>
              <a:prstGeom prst="rect">
                <a:avLst/>
              </a:prstGeom>
              <a:blipFill rotWithShape="0">
                <a:blip r:embed="rId9"/>
                <a:stretch>
                  <a:fillRect b="-1833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2339206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CDBE67-E05A-4057-93E6-BA2F14AA2A38}"/>
              </a:ext>
            </a:extLst>
          </p:cNvPr>
          <p:cNvSpPr>
            <a:spLocks noGrp="1"/>
          </p:cNvSpPr>
          <p:nvPr>
            <p:ph type="title"/>
          </p:nvPr>
        </p:nvSpPr>
        <p:spPr>
          <a:xfrm>
            <a:off x="769819" y="692517"/>
            <a:ext cx="7764463" cy="754063"/>
          </a:xfrm>
        </p:spPr>
        <p:txBody>
          <a:bodyPr/>
          <a:lstStyle/>
          <a:p>
            <a:r>
              <a:rPr lang="en-US" dirty="0" smtClean="0"/>
              <a:t>Negotiation Procedure</a:t>
            </a:r>
            <a:endParaRPr lang="en-US" dirty="0"/>
          </a:p>
        </p:txBody>
      </p:sp>
      <p:sp>
        <p:nvSpPr>
          <p:cNvPr id="4" name="Slide Number Placeholder 3">
            <a:extLst>
              <a:ext uri="{FF2B5EF4-FFF2-40B4-BE49-F238E27FC236}">
                <a16:creationId xmlns="" xmlns:a16="http://schemas.microsoft.com/office/drawing/2014/main" id="{DDAC86E4-7AD8-487D-8F8C-0A53E75AAA26}"/>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18</a:t>
            </a:fld>
            <a:endParaRPr lang="en-US" altLang="en-US" dirty="0"/>
          </a:p>
        </p:txBody>
      </p:sp>
      <p:grpSp>
        <p:nvGrpSpPr>
          <p:cNvPr id="7" name="组合 6"/>
          <p:cNvGrpSpPr/>
          <p:nvPr/>
        </p:nvGrpSpPr>
        <p:grpSpPr>
          <a:xfrm>
            <a:off x="340691" y="1515984"/>
            <a:ext cx="3224955" cy="4843184"/>
            <a:chOff x="1309687" y="890072"/>
            <a:chExt cx="3224955" cy="4843184"/>
          </a:xfrm>
        </p:grpSpPr>
        <p:cxnSp>
          <p:nvCxnSpPr>
            <p:cNvPr id="8" name="直接连接符 7"/>
            <p:cNvCxnSpPr/>
            <p:nvPr/>
          </p:nvCxnSpPr>
          <p:spPr bwMode="auto">
            <a:xfrm>
              <a:off x="1775520" y="1268760"/>
              <a:ext cx="0" cy="4464496"/>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接连接符 8"/>
            <p:cNvCxnSpPr/>
            <p:nvPr/>
          </p:nvCxnSpPr>
          <p:spPr bwMode="auto">
            <a:xfrm>
              <a:off x="3935760" y="1268760"/>
              <a:ext cx="0" cy="4464496"/>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文本框 9"/>
            <p:cNvSpPr txBox="1"/>
            <p:nvPr/>
          </p:nvSpPr>
          <p:spPr>
            <a:xfrm>
              <a:off x="1309687" y="890072"/>
              <a:ext cx="93166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smtClean="0">
                  <a:solidFill>
                    <a:srgbClr val="000000"/>
                  </a:solidFill>
                  <a:latin typeface="Calibri" pitchFamily="34" charset="0"/>
                  <a:ea typeface="宋体" pitchFamily="2" charset="-122"/>
                </a:rPr>
                <a:t>Initiator</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sp>
          <p:nvSpPr>
            <p:cNvPr id="11" name="文本框 10"/>
            <p:cNvSpPr txBox="1"/>
            <p:nvPr/>
          </p:nvSpPr>
          <p:spPr>
            <a:xfrm>
              <a:off x="3336878" y="890072"/>
              <a:ext cx="119776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smtClean="0">
                  <a:solidFill>
                    <a:srgbClr val="000000"/>
                  </a:solidFill>
                  <a:latin typeface="Calibri" pitchFamily="34" charset="0"/>
                  <a:ea typeface="宋体" pitchFamily="2" charset="-122"/>
                </a:rPr>
                <a:t>Responder</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sp>
          <p:nvSpPr>
            <p:cNvPr id="13" name="文本框 12"/>
            <p:cNvSpPr txBox="1"/>
            <p:nvPr/>
          </p:nvSpPr>
          <p:spPr>
            <a:xfrm>
              <a:off x="2192241" y="1766578"/>
              <a:ext cx="129394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smtClean="0">
                  <a:solidFill>
                    <a:srgbClr val="000000"/>
                  </a:solidFill>
                  <a:latin typeface="Calibri" pitchFamily="34" charset="0"/>
                  <a:ea typeface="宋体" pitchFamily="2" charset="-122"/>
                </a:rPr>
                <a:t>Negotiation</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cxnSp>
          <p:nvCxnSpPr>
            <p:cNvPr id="19" name="直接箭头连接符 18"/>
            <p:cNvCxnSpPr/>
            <p:nvPr/>
          </p:nvCxnSpPr>
          <p:spPr bwMode="auto">
            <a:xfrm>
              <a:off x="1840640" y="3645024"/>
              <a:ext cx="1997147" cy="432048"/>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 name="直接箭头连接符 5"/>
          <p:cNvCxnSpPr/>
          <p:nvPr/>
        </p:nvCxnSpPr>
        <p:spPr bwMode="auto">
          <a:xfrm>
            <a:off x="916360" y="2780534"/>
            <a:ext cx="1952431" cy="0"/>
          </a:xfrm>
          <a:prstGeom prst="straightConnector1">
            <a:avLst/>
          </a:prstGeom>
          <a:solidFill>
            <a:srgbClr val="00B8FF"/>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直接箭头连接符 24"/>
          <p:cNvCxnSpPr/>
          <p:nvPr/>
        </p:nvCxnSpPr>
        <p:spPr bwMode="auto">
          <a:xfrm flipH="1">
            <a:off x="916360" y="4750620"/>
            <a:ext cx="1952907" cy="816460"/>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文本框 27"/>
          <p:cNvSpPr txBox="1"/>
          <p:nvPr/>
        </p:nvSpPr>
        <p:spPr>
          <a:xfrm>
            <a:off x="1473295" y="4038634"/>
            <a:ext cx="93487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smtClean="0">
                <a:solidFill>
                  <a:srgbClr val="000000"/>
                </a:solidFill>
                <a:latin typeface="Calibri" pitchFamily="34" charset="0"/>
                <a:ea typeface="宋体" pitchFamily="2" charset="-122"/>
              </a:rPr>
              <a:t>Ranging</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sp>
        <p:nvSpPr>
          <p:cNvPr id="29" name="文本框 28"/>
          <p:cNvSpPr txBox="1"/>
          <p:nvPr/>
        </p:nvSpPr>
        <p:spPr>
          <a:xfrm>
            <a:off x="1582318" y="5219515"/>
            <a:ext cx="93487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smtClean="0">
                <a:solidFill>
                  <a:srgbClr val="000000"/>
                </a:solidFill>
                <a:latin typeface="Calibri" pitchFamily="34" charset="0"/>
                <a:ea typeface="宋体" pitchFamily="2" charset="-122"/>
              </a:rPr>
              <a:t>Ranging</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sp>
        <p:nvSpPr>
          <p:cNvPr id="30" name="Content Placeholder 2">
            <a:extLst>
              <a:ext uri="{FF2B5EF4-FFF2-40B4-BE49-F238E27FC236}">
                <a16:creationId xmlns="" xmlns:a16="http://schemas.microsoft.com/office/drawing/2014/main" id="{E6EE2CDC-448B-4B40-B72D-E01BC7786714}"/>
              </a:ext>
            </a:extLst>
          </p:cNvPr>
          <p:cNvSpPr>
            <a:spLocks noGrp="1"/>
          </p:cNvSpPr>
          <p:nvPr>
            <p:ph idx="1"/>
          </p:nvPr>
        </p:nvSpPr>
        <p:spPr>
          <a:xfrm>
            <a:off x="3515606" y="1515984"/>
            <a:ext cx="5376874" cy="4843184"/>
          </a:xfrm>
        </p:spPr>
        <p:txBody>
          <a:bodyPr/>
          <a:lstStyle/>
          <a:p>
            <a:pPr marL="457200" indent="-457200">
              <a:buFont typeface="Arial" panose="020B0604020202020204" pitchFamily="34" charset="0"/>
              <a:buChar char="•"/>
            </a:pPr>
            <a:r>
              <a:rPr lang="en-US" sz="2200" dirty="0" smtClean="0"/>
              <a:t>A negotiation procedure needs to be added between the initiator and the responder to make an agreement on whether or not to support </a:t>
            </a:r>
            <a:r>
              <a:rPr lang="en-US" sz="2200" dirty="0" smtClean="0">
                <a:solidFill>
                  <a:srgbClr val="FF0000"/>
                </a:solidFill>
              </a:rPr>
              <a:t>ranging with integrity protection capability</a:t>
            </a:r>
            <a:r>
              <a:rPr lang="en-US" sz="2200" dirty="0" smtClean="0"/>
              <a:t>.</a:t>
            </a:r>
          </a:p>
          <a:p>
            <a:pPr marL="457200" indent="-457200">
              <a:buFont typeface="Arial" panose="020B0604020202020204" pitchFamily="34" charset="0"/>
              <a:buChar char="•"/>
            </a:pPr>
            <a:endParaRPr lang="en-US" sz="2200" dirty="0" smtClean="0"/>
          </a:p>
          <a:p>
            <a:pPr marL="457200" indent="-457200">
              <a:spcBef>
                <a:spcPts val="0"/>
              </a:spcBef>
              <a:spcAft>
                <a:spcPts val="600"/>
              </a:spcAft>
              <a:buFont typeface="Arial" panose="020B0604020202020204" pitchFamily="34" charset="0"/>
              <a:buChar char="•"/>
            </a:pPr>
            <a:r>
              <a:rPr lang="en-US" sz="2200" dirty="0" smtClean="0"/>
              <a:t>The information to be exchanged includes but is not limited to:</a:t>
            </a:r>
          </a:p>
          <a:p>
            <a:pPr marL="857250" lvl="1" indent="-457200">
              <a:spcBef>
                <a:spcPts val="0"/>
              </a:spcBef>
              <a:buFont typeface="Wingdings" panose="05000000000000000000" pitchFamily="2" charset="2"/>
              <a:buChar char="ü"/>
            </a:pPr>
            <a:r>
              <a:rPr lang="en-US" sz="1800" dirty="0" smtClean="0"/>
              <a:t>ranging frame configuration (normal frame or integrity-protection supporting frame)</a:t>
            </a:r>
          </a:p>
          <a:p>
            <a:pPr marL="857250" lvl="1" indent="-457200">
              <a:spcBef>
                <a:spcPts val="0"/>
              </a:spcBef>
              <a:buFont typeface="Wingdings" panose="05000000000000000000" pitchFamily="2" charset="2"/>
              <a:buChar char="ü"/>
            </a:pPr>
            <a:r>
              <a:rPr lang="en-US" sz="1800" dirty="0" smtClean="0"/>
              <a:t>STS configuration</a:t>
            </a:r>
          </a:p>
          <a:p>
            <a:pPr marL="857250" lvl="1" indent="-457200">
              <a:spcBef>
                <a:spcPts val="0"/>
              </a:spcBef>
              <a:buFont typeface="Wingdings" panose="05000000000000000000" pitchFamily="2" charset="2"/>
              <a:buChar char="ü"/>
            </a:pPr>
            <a:r>
              <a:rPr lang="en-US" sz="1800" dirty="0" smtClean="0"/>
              <a:t>STS+ format</a:t>
            </a:r>
          </a:p>
          <a:p>
            <a:pPr marL="857250" lvl="1" indent="-457200">
              <a:spcBef>
                <a:spcPts val="0"/>
              </a:spcBef>
              <a:buFont typeface="Wingdings" panose="05000000000000000000" pitchFamily="2" charset="2"/>
              <a:buChar char="ü"/>
            </a:pPr>
            <a:r>
              <a:rPr lang="en-US" sz="1800" dirty="0" smtClean="0"/>
              <a:t>the number of STS/STS+ segments in each ranging frame</a:t>
            </a:r>
          </a:p>
          <a:p>
            <a:pPr marL="857250" lvl="1" indent="-457200">
              <a:spcBef>
                <a:spcPts val="0"/>
              </a:spcBef>
              <a:buFont typeface="Wingdings" panose="05000000000000000000" pitchFamily="2" charset="2"/>
              <a:buChar char="ü"/>
            </a:pPr>
            <a:r>
              <a:rPr lang="en-US" sz="1800" dirty="0" smtClean="0"/>
              <a:t>PRF configuration for STS+</a:t>
            </a:r>
            <a:endParaRPr lang="en-US" sz="1800" dirty="0"/>
          </a:p>
        </p:txBody>
      </p:sp>
    </p:spTree>
    <p:extLst>
      <p:ext uri="{BB962C8B-B14F-4D97-AF65-F5344CB8AC3E}">
        <p14:creationId xmlns:p14="http://schemas.microsoft.com/office/powerpoint/2010/main" val="30502282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300A09-C47C-4C40-AC47-AFE43D3BDB2F}"/>
              </a:ext>
            </a:extLst>
          </p:cNvPr>
          <p:cNvSpPr>
            <a:spLocks noGrp="1"/>
          </p:cNvSpPr>
          <p:nvPr>
            <p:ph type="title"/>
          </p:nvPr>
        </p:nvSpPr>
        <p:spPr>
          <a:xfrm>
            <a:off x="810952" y="621389"/>
            <a:ext cx="7764463" cy="754063"/>
          </a:xfrm>
        </p:spPr>
        <p:txBody>
          <a:bodyPr/>
          <a:lstStyle/>
          <a:p>
            <a:r>
              <a:rPr lang="en-US" dirty="0" smtClean="0"/>
              <a:t>Summary</a:t>
            </a:r>
            <a:endParaRPr lang="en-US" dirty="0"/>
          </a:p>
        </p:txBody>
      </p:sp>
      <p:sp>
        <p:nvSpPr>
          <p:cNvPr id="3" name="Content Placeholder 2">
            <a:extLst>
              <a:ext uri="{FF2B5EF4-FFF2-40B4-BE49-F238E27FC236}">
                <a16:creationId xmlns="" xmlns:a16="http://schemas.microsoft.com/office/drawing/2014/main" id="{DE438863-EAF3-4687-AE83-5A203AD3EF0B}"/>
              </a:ext>
            </a:extLst>
          </p:cNvPr>
          <p:cNvSpPr>
            <a:spLocks noGrp="1"/>
          </p:cNvSpPr>
          <p:nvPr>
            <p:ph idx="1"/>
          </p:nvPr>
        </p:nvSpPr>
        <p:spPr>
          <a:xfrm>
            <a:off x="624730" y="1296441"/>
            <a:ext cx="8136905" cy="5156895"/>
          </a:xfrm>
        </p:spPr>
        <p:txBody>
          <a:bodyPr/>
          <a:lstStyle/>
          <a:p>
            <a:pPr marL="457200" indent="-457200">
              <a:buFont typeface="Arial" panose="020B0604020202020204" pitchFamily="34" charset="0"/>
              <a:buChar char="•"/>
            </a:pPr>
            <a:r>
              <a:rPr lang="en-US" sz="2400" dirty="0" smtClean="0"/>
              <a:t>It is necessary to incorporate integrity protection mechanism in the next generation UWB standard to combat distance reduction attack and enable secure ranging</a:t>
            </a:r>
          </a:p>
          <a:p>
            <a:pPr marL="457200" indent="-457200">
              <a:buFont typeface="Arial" panose="020B0604020202020204" pitchFamily="34" charset="0"/>
              <a:buChar char="•"/>
            </a:pPr>
            <a:r>
              <a:rPr lang="en-US" sz="2400" dirty="0" smtClean="0"/>
              <a:t>A general framework is proposed to provide integrity protection, under which a time-reversal based method is developed  </a:t>
            </a:r>
            <a:endParaRPr lang="en-US" sz="2400" dirty="0"/>
          </a:p>
          <a:p>
            <a:pPr marL="457200" indent="-457200">
              <a:buFont typeface="Arial" panose="020B0604020202020204" pitchFamily="34" charset="0"/>
              <a:buChar char="•"/>
            </a:pPr>
            <a:r>
              <a:rPr lang="en-US" sz="2400" dirty="0" smtClean="0"/>
              <a:t>The proposed solution is effective in detecting distance reduction attack and improving ranging accuracy, despite its simplicity </a:t>
            </a:r>
          </a:p>
          <a:p>
            <a:pPr marL="457200" indent="-457200">
              <a:buFont typeface="Arial" panose="020B0604020202020204" pitchFamily="34" charset="0"/>
              <a:buChar char="•"/>
            </a:pPr>
            <a:r>
              <a:rPr lang="en-US" sz="2400" dirty="0" smtClean="0"/>
              <a:t>New STS formats should be defined to support integrity protection, and a negotiation procedure needs to be added in the ranging protocols in the standard</a:t>
            </a:r>
            <a:endParaRPr lang="en-US" sz="2400" dirty="0"/>
          </a:p>
        </p:txBody>
      </p:sp>
      <p:sp>
        <p:nvSpPr>
          <p:cNvPr id="4" name="Slide Number Placeholder 3">
            <a:extLst>
              <a:ext uri="{FF2B5EF4-FFF2-40B4-BE49-F238E27FC236}">
                <a16:creationId xmlns="" xmlns:a16="http://schemas.microsoft.com/office/drawing/2014/main"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19</a:t>
            </a:fld>
            <a:endParaRPr lang="en-US" altLang="en-US" dirty="0"/>
          </a:p>
        </p:txBody>
      </p:sp>
    </p:spTree>
    <p:extLst>
      <p:ext uri="{BB962C8B-B14F-4D97-AF65-F5344CB8AC3E}">
        <p14:creationId xmlns:p14="http://schemas.microsoft.com/office/powerpoint/2010/main" val="2591689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521608360"/>
              </p:ext>
            </p:extLst>
          </p:nvPr>
        </p:nvGraphicFramePr>
        <p:xfrm>
          <a:off x="539552" y="836712"/>
          <a:ext cx="8280920" cy="5588485"/>
        </p:xfrm>
        <a:graphic>
          <a:graphicData uri="http://schemas.openxmlformats.org/drawingml/2006/table">
            <a:tbl>
              <a:tblPr firstRow="1" bandRow="1">
                <a:tableStyleId>{5940675A-B579-460E-94D1-54222C63F5DA}</a:tableStyleId>
              </a:tblPr>
              <a:tblGrid>
                <a:gridCol w="3911557">
                  <a:extLst>
                    <a:ext uri="{9D8B030D-6E8A-4147-A177-3AD203B41FA5}">
                      <a16:colId xmlns="" xmlns:a16="http://schemas.microsoft.com/office/drawing/2014/main" val="1745747388"/>
                    </a:ext>
                  </a:extLst>
                </a:gridCol>
                <a:gridCol w="4369363">
                  <a:extLst>
                    <a:ext uri="{9D8B030D-6E8A-4147-A177-3AD203B41FA5}">
                      <a16:colId xmlns="" xmlns:a16="http://schemas.microsoft.com/office/drawing/2014/main" val="1336621721"/>
                    </a:ext>
                  </a:extLst>
                </a:gridCol>
              </a:tblGrid>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1601700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336347152"/>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12880846"/>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50120941"/>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2927470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Improved link budget and/or reduced air-time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402719402"/>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77014046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Improvements to accuracy / precision / reliability and interoperability for </a:t>
                      </a:r>
                      <a:r>
                        <a:rPr lang="en-US" sz="1200" dirty="0">
                          <a:solidFill>
                            <a:srgbClr val="FF0000"/>
                          </a:solidFill>
                          <a:effectLst/>
                          <a:latin typeface="Times New Roman" panose="02020603050405020304" pitchFamily="18" charset="0"/>
                          <a:cs typeface="Times New Roman" panose="02020603050405020304" pitchFamily="18" charset="0"/>
                        </a:rPr>
                        <a:t>high-integrity ranging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marL="0" marR="0">
                        <a:lnSpc>
                          <a:spcPct val="107000"/>
                        </a:lnSpc>
                        <a:spcBef>
                          <a:spcPts val="0"/>
                        </a:spcBef>
                        <a:spcAft>
                          <a:spcPts val="0"/>
                        </a:spcAft>
                      </a:pPr>
                      <a:r>
                        <a:rPr lang="en-US" altLang="zh-CN" sz="1200" b="0" dirty="0" smtClean="0">
                          <a:effectLst/>
                          <a:latin typeface="Times New Roman" panose="02020603050405020304" pitchFamily="18" charset="0"/>
                          <a:cs typeface="Times New Roman" panose="02020603050405020304" pitchFamily="18" charset="0"/>
                        </a:rPr>
                        <a:t>The</a:t>
                      </a:r>
                      <a:r>
                        <a:rPr lang="en-US" altLang="zh-CN" sz="1200" b="0" baseline="0" dirty="0" smtClean="0">
                          <a:effectLst/>
                          <a:latin typeface="Times New Roman" panose="02020603050405020304" pitchFamily="18" charset="0"/>
                          <a:cs typeface="Times New Roman" panose="02020603050405020304" pitchFamily="18" charset="0"/>
                        </a:rPr>
                        <a:t> </a:t>
                      </a:r>
                      <a:r>
                        <a:rPr lang="en-US" altLang="zh-CN" sz="1200" b="0" baseline="0" dirty="0">
                          <a:effectLst/>
                          <a:latin typeface="Times New Roman" panose="02020603050405020304" pitchFamily="18" charset="0"/>
                          <a:cs typeface="Times New Roman" panose="02020603050405020304" pitchFamily="18" charset="0"/>
                        </a:rPr>
                        <a:t>proposed solution can be used to detect whether </a:t>
                      </a:r>
                      <a:r>
                        <a:rPr lang="en-US" altLang="zh-CN" sz="1200" b="0" baseline="0" dirty="0" smtClean="0">
                          <a:effectLst/>
                          <a:latin typeface="Times New Roman" panose="02020603050405020304" pitchFamily="18" charset="0"/>
                          <a:cs typeface="Times New Roman" panose="02020603050405020304" pitchFamily="18" charset="0"/>
                        </a:rPr>
                        <a:t>or not the </a:t>
                      </a:r>
                      <a:r>
                        <a:rPr lang="en-US" altLang="zh-CN" sz="1200" b="0" baseline="0" dirty="0">
                          <a:effectLst/>
                          <a:latin typeface="Times New Roman" panose="02020603050405020304" pitchFamily="18" charset="0"/>
                          <a:cs typeface="Times New Roman" panose="02020603050405020304" pitchFamily="18" charset="0"/>
                        </a:rPr>
                        <a:t>ranging procedure is subject to distance reduction attack. If detected, the ranging results will be rejected. Thus, it provides supports for high-integrity ranging.</a:t>
                      </a: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13926360"/>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Hybrid operation with narrowband signaling to assist UWB</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40993491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165867"/>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8912419"/>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6344013"/>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86346622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9458668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41787244"/>
                  </a:ext>
                </a:extLst>
              </a:tr>
            </a:tbl>
          </a:graphicData>
        </a:graphic>
      </p:graphicFrame>
    </p:spTree>
    <p:extLst>
      <p:ext uri="{BB962C8B-B14F-4D97-AF65-F5344CB8AC3E}">
        <p14:creationId xmlns:p14="http://schemas.microsoft.com/office/powerpoint/2010/main" val="2709052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300A09-C47C-4C40-AC47-AFE43D3BDB2F}"/>
              </a:ext>
            </a:extLst>
          </p:cNvPr>
          <p:cNvSpPr>
            <a:spLocks noGrp="1"/>
          </p:cNvSpPr>
          <p:nvPr>
            <p:ph type="title"/>
          </p:nvPr>
        </p:nvSpPr>
        <p:spPr/>
        <p:txBody>
          <a:bodyPr/>
          <a:lstStyle/>
          <a:p>
            <a:r>
              <a:rPr lang="en-US" dirty="0" smtClean="0"/>
              <a:t>References</a:t>
            </a:r>
            <a:endParaRPr lang="en-US" dirty="0"/>
          </a:p>
        </p:txBody>
      </p:sp>
      <p:sp>
        <p:nvSpPr>
          <p:cNvPr id="3" name="Content Placeholder 2">
            <a:extLst>
              <a:ext uri="{FF2B5EF4-FFF2-40B4-BE49-F238E27FC236}">
                <a16:creationId xmlns="" xmlns:a16="http://schemas.microsoft.com/office/drawing/2014/main" id="{DE438863-EAF3-4687-AE83-5A203AD3EF0B}"/>
              </a:ext>
            </a:extLst>
          </p:cNvPr>
          <p:cNvSpPr>
            <a:spLocks noGrp="1"/>
          </p:cNvSpPr>
          <p:nvPr>
            <p:ph idx="1"/>
          </p:nvPr>
        </p:nvSpPr>
        <p:spPr>
          <a:xfrm>
            <a:off x="600477" y="1459684"/>
            <a:ext cx="7947224" cy="4849635"/>
          </a:xfrm>
        </p:spPr>
        <p:txBody>
          <a:bodyPr/>
          <a:lstStyle/>
          <a:p>
            <a:r>
              <a:rPr lang="en-US" altLang="zh-CN" sz="1800" dirty="0"/>
              <a:t>[1] M. </a:t>
            </a:r>
            <a:r>
              <a:rPr lang="en-US" altLang="zh-CN" sz="1800" dirty="0" err="1"/>
              <a:t>Poturalski</a:t>
            </a:r>
            <a:r>
              <a:rPr lang="en-US" altLang="zh-CN" sz="1800" dirty="0"/>
              <a:t>, M. </a:t>
            </a:r>
            <a:r>
              <a:rPr lang="en-US" altLang="zh-CN" sz="1800" dirty="0" err="1"/>
              <a:t>Flury</a:t>
            </a:r>
            <a:r>
              <a:rPr lang="en-US" altLang="zh-CN" sz="1800" dirty="0"/>
              <a:t>, P. </a:t>
            </a:r>
            <a:r>
              <a:rPr lang="en-US" altLang="zh-CN" sz="1800" dirty="0" err="1"/>
              <a:t>Papadimitratos</a:t>
            </a:r>
            <a:r>
              <a:rPr lang="en-US" altLang="zh-CN" sz="1800" dirty="0"/>
              <a:t>, J.-P. </a:t>
            </a:r>
            <a:r>
              <a:rPr lang="en-US" altLang="zh-CN" sz="1800" dirty="0" err="1"/>
              <a:t>Hubaux</a:t>
            </a:r>
            <a:r>
              <a:rPr lang="en-US" altLang="zh-CN" sz="1800" dirty="0"/>
              <a:t>, J.-Y. Le </a:t>
            </a:r>
            <a:r>
              <a:rPr lang="en-US" altLang="zh-CN" sz="1800" dirty="0" err="1"/>
              <a:t>Boudec</a:t>
            </a:r>
            <a:r>
              <a:rPr lang="en-US" altLang="zh-CN" sz="1800" dirty="0"/>
              <a:t>, “The Cicada attack: Degradation and denial of service in IR ranging,” </a:t>
            </a:r>
            <a:r>
              <a:rPr lang="en-US" altLang="zh-CN" sz="1800" dirty="0" smtClean="0"/>
              <a:t>in Proceedings of the IEEE </a:t>
            </a:r>
            <a:r>
              <a:rPr lang="en-US" altLang="zh-CN" sz="1800" dirty="0"/>
              <a:t>ICUWB’2010.</a:t>
            </a:r>
            <a:endParaRPr lang="zh-CN" altLang="zh-CN" sz="1800" i="1" dirty="0"/>
          </a:p>
          <a:p>
            <a:r>
              <a:rPr lang="en-US" altLang="zh-CN" sz="1800" dirty="0"/>
              <a:t>[2] M. Singh, M. </a:t>
            </a:r>
            <a:r>
              <a:rPr lang="en-US" altLang="zh-CN" sz="1800" dirty="0" err="1"/>
              <a:t>Roschlin</a:t>
            </a:r>
            <a:r>
              <a:rPr lang="en-US" altLang="zh-CN" sz="1800" dirty="0"/>
              <a:t>, E. </a:t>
            </a:r>
            <a:r>
              <a:rPr lang="en-US" altLang="zh-CN" sz="1800" dirty="0" err="1"/>
              <a:t>Zalzala</a:t>
            </a:r>
            <a:r>
              <a:rPr lang="en-US" altLang="zh-CN" sz="1800" dirty="0"/>
              <a:t>, P. </a:t>
            </a:r>
            <a:r>
              <a:rPr lang="en-US" altLang="zh-CN" sz="1800" dirty="0" err="1"/>
              <a:t>Leu</a:t>
            </a:r>
            <a:r>
              <a:rPr lang="en-US" altLang="zh-CN" sz="1800" dirty="0"/>
              <a:t>, S. </a:t>
            </a:r>
            <a:r>
              <a:rPr lang="en-US" altLang="zh-CN" sz="1800" dirty="0" err="1"/>
              <a:t>Capkun</a:t>
            </a:r>
            <a:r>
              <a:rPr lang="en-US" altLang="zh-CN" sz="1800" dirty="0"/>
              <a:t>, “Security analysis of IEEE 802.15.4z/HRP UWB time-of-flight distance measurement,” in Proceedings of the 14th ACM Conference on Security and Privacy in Wireless and Mobile Networks, June 2021.</a:t>
            </a:r>
            <a:endParaRPr lang="zh-CN" altLang="zh-CN" sz="1800" i="1" dirty="0"/>
          </a:p>
          <a:p>
            <a:r>
              <a:rPr lang="en-US" altLang="zh-CN" sz="1800" dirty="0"/>
              <a:t>[3] P. </a:t>
            </a:r>
            <a:r>
              <a:rPr lang="en-US" altLang="zh-CN" sz="1800" dirty="0" err="1"/>
              <a:t>Leu</a:t>
            </a:r>
            <a:r>
              <a:rPr lang="en-US" altLang="zh-CN" sz="1800" dirty="0"/>
              <a:t>, G. </a:t>
            </a:r>
            <a:r>
              <a:rPr lang="en-US" altLang="zh-CN" sz="1800" dirty="0" err="1"/>
              <a:t>Gamurati</a:t>
            </a:r>
            <a:r>
              <a:rPr lang="en-US" altLang="zh-CN" sz="1800" dirty="0"/>
              <a:t>, A. Heinrich, M. </a:t>
            </a:r>
            <a:r>
              <a:rPr lang="en-US" altLang="zh-CN" sz="1800" dirty="0" err="1"/>
              <a:t>Rosechlin</a:t>
            </a:r>
            <a:r>
              <a:rPr lang="en-US" altLang="zh-CN" sz="1800" dirty="0"/>
              <a:t>, C. </a:t>
            </a:r>
            <a:r>
              <a:rPr lang="en-US" altLang="zh-CN" sz="1800" dirty="0" err="1"/>
              <a:t>Anliker</a:t>
            </a:r>
            <a:r>
              <a:rPr lang="en-US" altLang="zh-CN" sz="1800" dirty="0"/>
              <a:t>, M. </a:t>
            </a:r>
            <a:r>
              <a:rPr lang="en-US" altLang="zh-CN" sz="1800" dirty="0" err="1"/>
              <a:t>Hollick</a:t>
            </a:r>
            <a:r>
              <a:rPr lang="en-US" altLang="zh-CN" sz="1800" dirty="0"/>
              <a:t>, S. </a:t>
            </a:r>
            <a:r>
              <a:rPr lang="en-US" altLang="zh-CN" sz="1800" dirty="0" err="1"/>
              <a:t>Capkun</a:t>
            </a:r>
            <a:r>
              <a:rPr lang="en-US" altLang="zh-CN" sz="1800" dirty="0"/>
              <a:t>, J. </a:t>
            </a:r>
            <a:r>
              <a:rPr lang="en-US" altLang="zh-CN" sz="1800" dirty="0" err="1"/>
              <a:t>Classen</a:t>
            </a:r>
            <a:r>
              <a:rPr lang="en-US" altLang="zh-CN" sz="1800" dirty="0"/>
              <a:t>, “Ghost peak: Practical distance reduction attacks against HRP UWB ranging,” https://arxiv.org/abs/2111.05313, Nov. 2021</a:t>
            </a:r>
            <a:r>
              <a:rPr lang="en-US" altLang="zh-CN" sz="1800" dirty="0" smtClean="0"/>
              <a:t>.</a:t>
            </a:r>
          </a:p>
          <a:p>
            <a:r>
              <a:rPr lang="en-US" altLang="zh-CN" sz="1800" dirty="0" smtClean="0"/>
              <a:t>[4] </a:t>
            </a:r>
            <a:r>
              <a:rPr lang="en-US" altLang="zh-CN" sz="1800" dirty="0"/>
              <a:t>802.15.4z-2020 - IEEE Standard for Low-Rate Wireless Networks--Amendment 1: Enhanced Ultra Wideband (UWB) Physical Layers (PHYs) and Associated Ranging </a:t>
            </a:r>
            <a:r>
              <a:rPr lang="en-US" altLang="zh-CN" sz="1800" dirty="0" smtClean="0"/>
              <a:t>Techniques.</a:t>
            </a:r>
            <a:endParaRPr lang="zh-CN" altLang="zh-CN" sz="1800" dirty="0"/>
          </a:p>
          <a:p>
            <a:r>
              <a:rPr lang="en-US" altLang="zh-CN" sz="1800" dirty="0" smtClean="0"/>
              <a:t>[5] </a:t>
            </a:r>
            <a:r>
              <a:rPr lang="en-US" altLang="zh-CN" sz="1800" dirty="0"/>
              <a:t>P. </a:t>
            </a:r>
            <a:r>
              <a:rPr lang="en-US" altLang="zh-CN" sz="1800" dirty="0" err="1"/>
              <a:t>Leu</a:t>
            </a:r>
            <a:r>
              <a:rPr lang="en-US" altLang="zh-CN" sz="1800" dirty="0"/>
              <a:t>, M. Singh, M. </a:t>
            </a:r>
            <a:r>
              <a:rPr lang="en-US" altLang="zh-CN" sz="1800" dirty="0" err="1"/>
              <a:t>Roschlin</a:t>
            </a:r>
            <a:r>
              <a:rPr lang="en-US" altLang="zh-CN" sz="1800" dirty="0"/>
              <a:t>, K. G. Paterson, S. </a:t>
            </a:r>
            <a:r>
              <a:rPr lang="en-US" altLang="zh-CN" sz="1800" dirty="0" err="1"/>
              <a:t>Capkun</a:t>
            </a:r>
            <a:r>
              <a:rPr lang="en-US" altLang="zh-CN" sz="1800" dirty="0"/>
              <a:t>, “Message time of arrival codes: a fundamental primitive for secure distance measurement,” https://arxiv.org/abs/1911.11052.</a:t>
            </a:r>
            <a:endParaRPr lang="en-US" sz="1800" dirty="0"/>
          </a:p>
        </p:txBody>
      </p:sp>
      <p:sp>
        <p:nvSpPr>
          <p:cNvPr id="4" name="Slide Number Placeholder 3">
            <a:extLst>
              <a:ext uri="{FF2B5EF4-FFF2-40B4-BE49-F238E27FC236}">
                <a16:creationId xmlns="" xmlns:a16="http://schemas.microsoft.com/office/drawing/2014/main" id="{A04F778F-7C00-4F08-9670-BE10F963D7D1}"/>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20</a:t>
            </a:fld>
            <a:endParaRPr lang="en-US" altLang="en-US" dirty="0"/>
          </a:p>
        </p:txBody>
      </p:sp>
    </p:spTree>
    <p:extLst>
      <p:ext uri="{BB962C8B-B14F-4D97-AF65-F5344CB8AC3E}">
        <p14:creationId xmlns:p14="http://schemas.microsoft.com/office/powerpoint/2010/main" val="3053101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5CF5C0-822E-48F4-A81B-C1DDA9267EF6}"/>
              </a:ext>
            </a:extLst>
          </p:cNvPr>
          <p:cNvSpPr>
            <a:spLocks noGrp="1"/>
          </p:cNvSpPr>
          <p:nvPr>
            <p:ph type="title"/>
          </p:nvPr>
        </p:nvSpPr>
        <p:spPr/>
        <p:txBody>
          <a:bodyPr/>
          <a:lstStyle/>
          <a:p>
            <a:r>
              <a:rPr lang="en-US" dirty="0" smtClean="0"/>
              <a:t>Background and Motivations (1)</a:t>
            </a:r>
            <a:endParaRPr lang="en-US" dirty="0"/>
          </a:p>
        </p:txBody>
      </p:sp>
      <p:sp>
        <p:nvSpPr>
          <p:cNvPr id="3" name="Content Placeholder 2">
            <a:extLst>
              <a:ext uri="{FF2B5EF4-FFF2-40B4-BE49-F238E27FC236}">
                <a16:creationId xmlns="" xmlns:a16="http://schemas.microsoft.com/office/drawing/2014/main" id="{E6EE2CDC-448B-4B40-B72D-E01BC7786714}"/>
              </a:ext>
            </a:extLst>
          </p:cNvPr>
          <p:cNvSpPr>
            <a:spLocks noGrp="1"/>
          </p:cNvSpPr>
          <p:nvPr>
            <p:ph idx="1"/>
          </p:nvPr>
        </p:nvSpPr>
        <p:spPr>
          <a:xfrm>
            <a:off x="611560" y="1556792"/>
            <a:ext cx="8138864" cy="2519134"/>
          </a:xfrm>
        </p:spPr>
        <p:txBody>
          <a:bodyPr/>
          <a:lstStyle/>
          <a:p>
            <a:pPr marL="457200" indent="-457200">
              <a:buFont typeface="Arial" panose="020B0604020202020204" pitchFamily="34" charset="0"/>
              <a:buChar char="•"/>
            </a:pPr>
            <a:r>
              <a:rPr lang="en-US" sz="2200" dirty="0" smtClean="0"/>
              <a:t>Many UWB ranging applications are security sensitive, i.e., the ranging procedure is vulnerable to </a:t>
            </a:r>
            <a:r>
              <a:rPr lang="en-US" sz="2200" dirty="0" smtClean="0">
                <a:solidFill>
                  <a:srgbClr val="FF0000"/>
                </a:solidFill>
              </a:rPr>
              <a:t>distance reduction attacks </a:t>
            </a:r>
            <a:r>
              <a:rPr lang="en-US" sz="2200" dirty="0" smtClean="0"/>
              <a:t>such as Cicada[1], Cicada++[2], Ghost peak[3], etc.</a:t>
            </a:r>
          </a:p>
          <a:p>
            <a:pPr marL="457200" indent="-457200">
              <a:buFont typeface="Arial" panose="020B0604020202020204" pitchFamily="34" charset="0"/>
              <a:buChar char="•"/>
            </a:pPr>
            <a:r>
              <a:rPr lang="en-US" sz="2200" dirty="0" smtClean="0"/>
              <a:t>The adversary transmits ultra-wideband pulses during the transmission of the legitimate preamble or STS, thus undermining the leading edge detection and resulting in a reduction in estimated distance.</a:t>
            </a:r>
            <a:endParaRPr lang="en-US" sz="2200" dirty="0"/>
          </a:p>
        </p:txBody>
      </p:sp>
      <p:sp>
        <p:nvSpPr>
          <p:cNvPr id="4" name="Slide Number Placeholder 3">
            <a:extLst>
              <a:ext uri="{FF2B5EF4-FFF2-40B4-BE49-F238E27FC236}">
                <a16:creationId xmlns="" xmlns:a16="http://schemas.microsoft.com/office/drawing/2014/main"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3</a:t>
            </a:fld>
            <a:endParaRPr lang="en-US" altLang="en-US" dirty="0"/>
          </a:p>
        </p:txBody>
      </p:sp>
      <p:pic>
        <p:nvPicPr>
          <p:cNvPr id="5" name="图片 4"/>
          <p:cNvPicPr>
            <a:picLocks noChangeAspect="1"/>
          </p:cNvPicPr>
          <p:nvPr/>
        </p:nvPicPr>
        <p:blipFill>
          <a:blip r:embed="rId3"/>
          <a:stretch>
            <a:fillRect/>
          </a:stretch>
        </p:blipFill>
        <p:spPr>
          <a:xfrm>
            <a:off x="1043608" y="4083913"/>
            <a:ext cx="4979393" cy="2047601"/>
          </a:xfrm>
          <a:prstGeom prst="rect">
            <a:avLst/>
          </a:prstGeom>
        </p:spPr>
      </p:pic>
      <p:sp>
        <p:nvSpPr>
          <p:cNvPr id="10" name="矩形 9"/>
          <p:cNvSpPr/>
          <p:nvPr/>
        </p:nvSpPr>
        <p:spPr>
          <a:xfrm>
            <a:off x="6250794" y="4185570"/>
            <a:ext cx="2664296" cy="1754326"/>
          </a:xfrm>
          <a:prstGeom prst="rect">
            <a:avLst/>
          </a:prstGeom>
        </p:spPr>
        <p:txBody>
          <a:bodyPr wrap="square">
            <a:spAutoFit/>
          </a:bodyPr>
          <a:lstStyle/>
          <a:p>
            <a:pPr lvl="0">
              <a:spcBef>
                <a:spcPct val="30000"/>
              </a:spcBef>
              <a:buClr>
                <a:srgbClr val="000000"/>
              </a:buClr>
              <a:buSzPct val="100000"/>
              <a:defRPr/>
            </a:pPr>
            <a:r>
              <a:rPr lang="en-US" altLang="en-US" sz="1800" kern="0" dirty="0">
                <a:solidFill>
                  <a:srgbClr val="000000"/>
                </a:solidFill>
                <a:latin typeface="Arial"/>
              </a:rPr>
              <a:t>The back-search algorithm at the receiver incorrectly finds the first-arriving path due to the injection of attack signals</a:t>
            </a:r>
          </a:p>
        </p:txBody>
      </p:sp>
      <p:cxnSp>
        <p:nvCxnSpPr>
          <p:cNvPr id="12" name="直接箭头连接符 11"/>
          <p:cNvCxnSpPr/>
          <p:nvPr/>
        </p:nvCxnSpPr>
        <p:spPr bwMode="auto">
          <a:xfrm flipH="1">
            <a:off x="4641552" y="4509120"/>
            <a:ext cx="1514624" cy="901595"/>
          </a:xfrm>
          <a:prstGeom prst="straightConnector1">
            <a:avLst/>
          </a:prstGeom>
          <a:solidFill>
            <a:srgbClr val="00B8FF"/>
          </a:solidFill>
          <a:ln w="38100"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1" name="椭圆 10"/>
          <p:cNvSpPr/>
          <p:nvPr/>
        </p:nvSpPr>
        <p:spPr bwMode="auto">
          <a:xfrm>
            <a:off x="3963700" y="5410715"/>
            <a:ext cx="792410" cy="529181"/>
          </a:xfrm>
          <a:prstGeom prst="ellipse">
            <a:avLst/>
          </a:prstGeom>
          <a:noFill/>
          <a:ln w="28575" cap="flat" cmpd="sng" algn="ctr">
            <a:solidFill>
              <a:srgbClr val="0000FF"/>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9" name="矩形 8"/>
          <p:cNvSpPr/>
          <p:nvPr/>
        </p:nvSpPr>
        <p:spPr>
          <a:xfrm>
            <a:off x="552737" y="6134475"/>
            <a:ext cx="8197687" cy="253916"/>
          </a:xfrm>
          <a:prstGeom prst="rect">
            <a:avLst/>
          </a:prstGeom>
        </p:spPr>
        <p:txBody>
          <a:bodyPr wrap="square">
            <a:spAutoFit/>
          </a:bodyPr>
          <a:lstStyle/>
          <a:p>
            <a:r>
              <a:rPr lang="en-US" altLang="zh-CN" sz="1050" kern="100" dirty="0" smtClean="0">
                <a:solidFill>
                  <a:schemeClr val="tx1"/>
                </a:solidFill>
                <a:ea typeface="宋体" panose="02010600030101010101" pitchFamily="2" charset="-122"/>
              </a:rPr>
              <a:t>Source: M</a:t>
            </a:r>
            <a:r>
              <a:rPr lang="en-US" altLang="zh-CN" sz="1050" kern="100" dirty="0">
                <a:solidFill>
                  <a:schemeClr val="tx1"/>
                </a:solidFill>
                <a:ea typeface="宋体" panose="02010600030101010101" pitchFamily="2" charset="-122"/>
              </a:rPr>
              <a:t>. </a:t>
            </a:r>
            <a:r>
              <a:rPr lang="en-US" altLang="zh-CN" sz="1050" kern="100" dirty="0" err="1">
                <a:solidFill>
                  <a:schemeClr val="tx1"/>
                </a:solidFill>
                <a:ea typeface="宋体" panose="02010600030101010101" pitchFamily="2" charset="-122"/>
              </a:rPr>
              <a:t>Poturalski</a:t>
            </a:r>
            <a:r>
              <a:rPr lang="en-US" altLang="zh-CN" sz="1050" kern="100" dirty="0">
                <a:solidFill>
                  <a:schemeClr val="tx1"/>
                </a:solidFill>
                <a:ea typeface="宋体" panose="02010600030101010101" pitchFamily="2" charset="-122"/>
              </a:rPr>
              <a:t>, M. </a:t>
            </a:r>
            <a:r>
              <a:rPr lang="en-US" altLang="zh-CN" sz="1050" kern="100" dirty="0" err="1">
                <a:solidFill>
                  <a:schemeClr val="tx1"/>
                </a:solidFill>
                <a:ea typeface="宋体" panose="02010600030101010101" pitchFamily="2" charset="-122"/>
              </a:rPr>
              <a:t>Flury</a:t>
            </a:r>
            <a:r>
              <a:rPr lang="en-US" altLang="zh-CN" sz="1050" kern="100" dirty="0">
                <a:solidFill>
                  <a:schemeClr val="tx1"/>
                </a:solidFill>
                <a:ea typeface="宋体" panose="02010600030101010101" pitchFamily="2" charset="-122"/>
              </a:rPr>
              <a:t>, P. </a:t>
            </a:r>
            <a:r>
              <a:rPr lang="en-US" altLang="zh-CN" sz="1050" kern="100" dirty="0" err="1">
                <a:solidFill>
                  <a:schemeClr val="tx1"/>
                </a:solidFill>
                <a:ea typeface="宋体" panose="02010600030101010101" pitchFamily="2" charset="-122"/>
              </a:rPr>
              <a:t>Papadimitratos</a:t>
            </a:r>
            <a:r>
              <a:rPr lang="en-US" altLang="zh-CN" sz="1050" kern="100" dirty="0">
                <a:solidFill>
                  <a:schemeClr val="tx1"/>
                </a:solidFill>
                <a:ea typeface="宋体" panose="02010600030101010101" pitchFamily="2" charset="-122"/>
              </a:rPr>
              <a:t>, </a:t>
            </a:r>
            <a:r>
              <a:rPr lang="en-US" altLang="zh-CN" sz="1050" kern="100" dirty="0" smtClean="0">
                <a:solidFill>
                  <a:schemeClr val="tx1"/>
                </a:solidFill>
                <a:ea typeface="宋体" panose="02010600030101010101" pitchFamily="2" charset="-122"/>
              </a:rPr>
              <a:t>et al, </a:t>
            </a:r>
            <a:r>
              <a:rPr lang="en-US" altLang="zh-CN" sz="1050" kern="100" dirty="0">
                <a:solidFill>
                  <a:schemeClr val="tx1"/>
                </a:solidFill>
                <a:latin typeface="Calibri" panose="020F0502020204030204" pitchFamily="34" charset="0"/>
                <a:ea typeface="宋体" panose="02010600030101010101" pitchFamily="2" charset="-122"/>
                <a:cs typeface="Times New Roman" panose="02020603050405020304" pitchFamily="18" charset="0"/>
              </a:rPr>
              <a:t>“</a:t>
            </a:r>
            <a:r>
              <a:rPr lang="en-US" altLang="zh-CN" sz="1050" kern="100" dirty="0">
                <a:solidFill>
                  <a:schemeClr val="tx1"/>
                </a:solidFill>
                <a:ea typeface="宋体" panose="02010600030101010101" pitchFamily="2" charset="-122"/>
              </a:rPr>
              <a:t>The Cicada attack: Degradation and denial of service in IR ranging,</a:t>
            </a:r>
            <a:r>
              <a:rPr lang="en-US" altLang="zh-CN" sz="1050" kern="100" dirty="0">
                <a:solidFill>
                  <a:schemeClr val="tx1"/>
                </a:solidFill>
                <a:latin typeface="Calibri" panose="020F0502020204030204" pitchFamily="34" charset="0"/>
                <a:ea typeface="宋体" panose="02010600030101010101" pitchFamily="2" charset="-122"/>
                <a:cs typeface="Times New Roman" panose="02020603050405020304" pitchFamily="18" charset="0"/>
              </a:rPr>
              <a:t>”</a:t>
            </a:r>
            <a:r>
              <a:rPr lang="en-US" altLang="zh-CN" sz="1050" kern="100" dirty="0">
                <a:solidFill>
                  <a:schemeClr val="tx1"/>
                </a:solidFill>
                <a:ea typeface="宋体" panose="02010600030101010101" pitchFamily="2" charset="-122"/>
              </a:rPr>
              <a:t> IEEE ICUWB</a:t>
            </a:r>
            <a:r>
              <a:rPr lang="en-US" altLang="zh-CN" sz="1050" kern="100" dirty="0">
                <a:solidFill>
                  <a:schemeClr val="tx1"/>
                </a:solidFill>
                <a:latin typeface="Calibri" panose="020F0502020204030204" pitchFamily="34" charset="0"/>
                <a:ea typeface="宋体" panose="02010600030101010101" pitchFamily="2" charset="-122"/>
                <a:cs typeface="Times New Roman" panose="02020603050405020304" pitchFamily="18" charset="0"/>
              </a:rPr>
              <a:t>’</a:t>
            </a:r>
            <a:r>
              <a:rPr lang="en-US" altLang="zh-CN" sz="1050" kern="100" dirty="0">
                <a:solidFill>
                  <a:schemeClr val="tx1"/>
                </a:solidFill>
                <a:ea typeface="宋体" panose="02010600030101010101" pitchFamily="2" charset="-122"/>
              </a:rPr>
              <a:t>2010</a:t>
            </a:r>
            <a:endParaRPr lang="zh-CN" altLang="en-US" sz="1050" dirty="0">
              <a:solidFill>
                <a:schemeClr val="tx1"/>
              </a:solidFill>
            </a:endParaRPr>
          </a:p>
        </p:txBody>
      </p:sp>
    </p:spTree>
    <p:extLst>
      <p:ext uri="{BB962C8B-B14F-4D97-AF65-F5344CB8AC3E}">
        <p14:creationId xmlns:p14="http://schemas.microsoft.com/office/powerpoint/2010/main" val="2375633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5CF5C0-822E-48F4-A81B-C1DDA9267EF6}"/>
              </a:ext>
            </a:extLst>
          </p:cNvPr>
          <p:cNvSpPr>
            <a:spLocks noGrp="1"/>
          </p:cNvSpPr>
          <p:nvPr>
            <p:ph type="title"/>
          </p:nvPr>
        </p:nvSpPr>
        <p:spPr/>
        <p:txBody>
          <a:bodyPr/>
          <a:lstStyle/>
          <a:p>
            <a:r>
              <a:rPr lang="en-US" dirty="0" smtClean="0"/>
              <a:t>Background and Motivations (2)</a:t>
            </a:r>
            <a:endParaRPr lang="en-US" dirty="0"/>
          </a:p>
        </p:txBody>
      </p:sp>
      <p:sp>
        <p:nvSpPr>
          <p:cNvPr id="3" name="Content Placeholder 2">
            <a:extLst>
              <a:ext uri="{FF2B5EF4-FFF2-40B4-BE49-F238E27FC236}">
                <a16:creationId xmlns="" xmlns:a16="http://schemas.microsoft.com/office/drawing/2014/main" id="{E6EE2CDC-448B-4B40-B72D-E01BC7786714}"/>
              </a:ext>
            </a:extLst>
          </p:cNvPr>
          <p:cNvSpPr>
            <a:spLocks noGrp="1"/>
          </p:cNvSpPr>
          <p:nvPr>
            <p:ph idx="1"/>
          </p:nvPr>
        </p:nvSpPr>
        <p:spPr>
          <a:xfrm>
            <a:off x="190401" y="1516063"/>
            <a:ext cx="8817520" cy="4628922"/>
          </a:xfrm>
        </p:spPr>
        <p:txBody>
          <a:bodyPr/>
          <a:lstStyle/>
          <a:p>
            <a:pPr marL="457200" indent="-457200">
              <a:buFont typeface="Arial" panose="020B0604020202020204" pitchFamily="34" charset="0"/>
              <a:buChar char="•"/>
            </a:pPr>
            <a:r>
              <a:rPr lang="en-US" sz="2200" dirty="0" smtClean="0"/>
              <a:t>Distance reduction attack can cause serious consequences in applications such as keyless car entry, contactless payments, etc.</a:t>
            </a:r>
          </a:p>
          <a:p>
            <a:pPr marL="457200" indent="-457200">
              <a:buFont typeface="Arial" panose="020B0604020202020204" pitchFamily="34" charset="0"/>
              <a:buChar char="•"/>
            </a:pPr>
            <a:r>
              <a:rPr lang="en-US" sz="2200" dirty="0" smtClean="0"/>
              <a:t>The encryption of the ranging sequence, as is done in 15.4z standard by using STS [4], cannot solve this problem.</a:t>
            </a:r>
          </a:p>
          <a:p>
            <a:pPr marL="457200" indent="-457200">
              <a:buFont typeface="Arial" panose="020B0604020202020204" pitchFamily="34" charset="0"/>
              <a:buChar char="•"/>
            </a:pPr>
            <a:r>
              <a:rPr lang="en-US" sz="2200" dirty="0" smtClean="0"/>
              <a:t>Other solutions include:</a:t>
            </a:r>
          </a:p>
          <a:p>
            <a:pPr marL="857250" lvl="1" indent="-457200">
              <a:buFont typeface="Wingdings" panose="05000000000000000000" pitchFamily="2" charset="2"/>
              <a:buChar char="ü"/>
            </a:pPr>
            <a:r>
              <a:rPr lang="en-US" sz="1800" dirty="0" smtClean="0"/>
              <a:t>Choosing appropriate MPEP and PAPR thresholds at receiver [2]</a:t>
            </a:r>
          </a:p>
          <a:p>
            <a:pPr marL="400050" lvl="1" indent="0">
              <a:spcBef>
                <a:spcPts val="0"/>
              </a:spcBef>
            </a:pPr>
            <a:r>
              <a:rPr lang="en-US" sz="1800" dirty="0" smtClean="0"/>
              <a:t>       </a:t>
            </a:r>
            <a:r>
              <a:rPr lang="en-US" sz="1800" dirty="0" smtClean="0">
                <a:solidFill>
                  <a:srgbClr val="0000FF"/>
                </a:solidFill>
              </a:rPr>
              <a:t>Disadvantages:</a:t>
            </a:r>
            <a:r>
              <a:rPr lang="en-US" sz="1800" dirty="0" smtClean="0"/>
              <a:t> </a:t>
            </a:r>
            <a:r>
              <a:rPr lang="en-US" sz="1800" dirty="0"/>
              <a:t>No general method to choose the </a:t>
            </a:r>
            <a:r>
              <a:rPr lang="en-US" sz="1800" dirty="0" smtClean="0"/>
              <a:t>thresholds; hard to balance security and ranging accuracy</a:t>
            </a:r>
            <a:endParaRPr lang="en-US" sz="1800" dirty="0"/>
          </a:p>
          <a:p>
            <a:pPr marL="857250" lvl="1" indent="-457200">
              <a:buFont typeface="Wingdings" panose="05000000000000000000" pitchFamily="2" charset="2"/>
              <a:buChar char="ü"/>
            </a:pPr>
            <a:r>
              <a:rPr lang="en-US" sz="1800" dirty="0" smtClean="0"/>
              <a:t>Use </a:t>
            </a:r>
            <a:r>
              <a:rPr lang="en-US" sz="1800" dirty="0"/>
              <a:t>of Message Time of Arrival </a:t>
            </a:r>
            <a:r>
              <a:rPr lang="en-US" sz="1800" dirty="0" smtClean="0"/>
              <a:t>Codes [5]</a:t>
            </a:r>
          </a:p>
          <a:p>
            <a:pPr marL="400050" lvl="1" indent="0">
              <a:spcBef>
                <a:spcPts val="0"/>
              </a:spcBef>
            </a:pPr>
            <a:r>
              <a:rPr lang="en-US" sz="1800" dirty="0"/>
              <a:t> </a:t>
            </a:r>
            <a:r>
              <a:rPr lang="en-US" sz="1800" dirty="0" smtClean="0"/>
              <a:t>      </a:t>
            </a:r>
            <a:r>
              <a:rPr lang="en-US" sz="1800" dirty="0" smtClean="0">
                <a:solidFill>
                  <a:srgbClr val="0000FF"/>
                </a:solidFill>
              </a:rPr>
              <a:t>Disadvantages:</a:t>
            </a:r>
            <a:r>
              <a:rPr lang="en-US" sz="1800" dirty="0" smtClean="0"/>
              <a:t> In multipath environments, the secure distortion test may still fail even though no attacker exists, </a:t>
            </a:r>
            <a:r>
              <a:rPr lang="en-US" altLang="zh-CN" sz="1800" dirty="0"/>
              <a:t>due to inter-pulse </a:t>
            </a:r>
            <a:r>
              <a:rPr lang="en-US" altLang="zh-CN" sz="1800" dirty="0" smtClean="0"/>
              <a:t>interference</a:t>
            </a:r>
            <a:endParaRPr lang="en-US" sz="1800" dirty="0" smtClean="0"/>
          </a:p>
          <a:p>
            <a:pPr marL="457200" lvl="1" indent="-457200">
              <a:spcBef>
                <a:spcPts val="800"/>
              </a:spcBef>
              <a:buFont typeface="Arial" panose="020B0604020202020204" pitchFamily="34" charset="0"/>
              <a:buChar char="•"/>
            </a:pPr>
            <a:r>
              <a:rPr lang="en-US" sz="2200" dirty="0" smtClean="0"/>
              <a:t>An </a:t>
            </a:r>
            <a:r>
              <a:rPr lang="en-US" sz="2200" dirty="0" smtClean="0">
                <a:solidFill>
                  <a:srgbClr val="FF0000"/>
                </a:solidFill>
              </a:rPr>
              <a:t>integrity </a:t>
            </a:r>
            <a:r>
              <a:rPr lang="en-US" sz="2200" dirty="0">
                <a:solidFill>
                  <a:srgbClr val="FF0000"/>
                </a:solidFill>
              </a:rPr>
              <a:t>protection </a:t>
            </a:r>
            <a:r>
              <a:rPr lang="en-US" sz="2200" dirty="0" smtClean="0">
                <a:solidFill>
                  <a:srgbClr val="FF0000"/>
                </a:solidFill>
              </a:rPr>
              <a:t>method </a:t>
            </a:r>
            <a:r>
              <a:rPr lang="en-US" sz="2200" dirty="0" smtClean="0">
                <a:solidFill>
                  <a:schemeClr val="tx1"/>
                </a:solidFill>
              </a:rPr>
              <a:t>is proposed </a:t>
            </a:r>
            <a:r>
              <a:rPr lang="en-US" sz="2200" dirty="0"/>
              <a:t>to </a:t>
            </a:r>
            <a:r>
              <a:rPr lang="en-US" sz="2200" dirty="0" smtClean="0"/>
              <a:t>detect </a:t>
            </a:r>
            <a:r>
              <a:rPr lang="en-US" sz="2200" dirty="0"/>
              <a:t>distance reduction </a:t>
            </a:r>
            <a:r>
              <a:rPr lang="en-US" sz="2200" dirty="0" smtClean="0"/>
              <a:t>attack and </a:t>
            </a:r>
            <a:r>
              <a:rPr lang="en-US" sz="2200" dirty="0"/>
              <a:t>enable </a:t>
            </a:r>
            <a:r>
              <a:rPr lang="en-US" sz="2200" dirty="0" smtClean="0"/>
              <a:t>both reliable and secure </a:t>
            </a:r>
            <a:r>
              <a:rPr lang="en-US" sz="2200" dirty="0"/>
              <a:t>ranging</a:t>
            </a:r>
          </a:p>
        </p:txBody>
      </p:sp>
      <p:sp>
        <p:nvSpPr>
          <p:cNvPr id="4" name="Slide Number Placeholder 3">
            <a:extLst>
              <a:ext uri="{FF2B5EF4-FFF2-40B4-BE49-F238E27FC236}">
                <a16:creationId xmlns="" xmlns:a16="http://schemas.microsoft.com/office/drawing/2014/main" id="{85AD492E-6FBC-44F4-8A2A-ADD7643E71A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4</a:t>
            </a:fld>
            <a:endParaRPr lang="en-US" altLang="en-US" dirty="0"/>
          </a:p>
        </p:txBody>
      </p:sp>
    </p:spTree>
    <p:extLst>
      <p:ext uri="{BB962C8B-B14F-4D97-AF65-F5344CB8AC3E}">
        <p14:creationId xmlns:p14="http://schemas.microsoft.com/office/powerpoint/2010/main" val="3786173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Slide </a:t>
            </a:r>
            <a:fld id="{7FFA85FD-E192-4C2D-9860-28C59D48001D}" type="slidenum">
              <a:rPr lang="en-US" altLang="en-US" smtClean="0"/>
              <a:pPr/>
              <a:t>5</a:t>
            </a:fld>
            <a:endParaRPr lang="en-US" altLang="en-US" dirty="0"/>
          </a:p>
        </p:txBody>
      </p:sp>
      <p:sp>
        <p:nvSpPr>
          <p:cNvPr id="4098" name="Rectangle 2"/>
          <p:cNvSpPr>
            <a:spLocks noGrp="1" noChangeArrowheads="1"/>
          </p:cNvSpPr>
          <p:nvPr>
            <p:ph type="title"/>
          </p:nvPr>
        </p:nvSpPr>
        <p:spPr>
          <a:xfrm>
            <a:off x="203884" y="783679"/>
            <a:ext cx="8635321" cy="754063"/>
          </a:xfrm>
          <a:ln/>
        </p:spPr>
        <p:txBody>
          <a:bodyPr/>
          <a:lstStyle/>
          <a:p>
            <a:r>
              <a:rPr lang="en-US" altLang="en-US" sz="3200" dirty="0" smtClean="0"/>
              <a:t>Time-Reversal based Integrity Protection: </a:t>
            </a:r>
            <a:r>
              <a:rPr lang="en-US" altLang="en-US" sz="3200" dirty="0" smtClean="0">
                <a:solidFill>
                  <a:srgbClr val="FF0000"/>
                </a:solidFill>
              </a:rPr>
              <a:t>General Framework </a:t>
            </a:r>
            <a:endParaRPr lang="en-US" altLang="en-US" sz="3200" dirty="0">
              <a:solidFill>
                <a:srgbClr val="FF0000"/>
              </a:solidFill>
            </a:endParaRPr>
          </a:p>
        </p:txBody>
      </p:sp>
      <p:grpSp>
        <p:nvGrpSpPr>
          <p:cNvPr id="19" name="组合 18"/>
          <p:cNvGrpSpPr/>
          <p:nvPr/>
        </p:nvGrpSpPr>
        <p:grpSpPr>
          <a:xfrm>
            <a:off x="2287626" y="1604011"/>
            <a:ext cx="4778992" cy="4805121"/>
            <a:chOff x="2287626" y="1604011"/>
            <a:chExt cx="4778992" cy="4805121"/>
          </a:xfrm>
        </p:grpSpPr>
        <p:cxnSp>
          <p:nvCxnSpPr>
            <p:cNvPr id="99" name="直接连接符 98"/>
            <p:cNvCxnSpPr/>
            <p:nvPr/>
          </p:nvCxnSpPr>
          <p:spPr bwMode="auto">
            <a:xfrm>
              <a:off x="3488363" y="1944636"/>
              <a:ext cx="0" cy="4464496"/>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直接连接符 99"/>
            <p:cNvCxnSpPr/>
            <p:nvPr/>
          </p:nvCxnSpPr>
          <p:spPr bwMode="auto">
            <a:xfrm>
              <a:off x="5648603" y="1944636"/>
              <a:ext cx="0" cy="4464496"/>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1" name="文本框 100"/>
            <p:cNvSpPr txBox="1"/>
            <p:nvPr/>
          </p:nvSpPr>
          <p:spPr>
            <a:xfrm>
              <a:off x="2988098" y="1604011"/>
              <a:ext cx="93166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smtClean="0">
                  <a:solidFill>
                    <a:srgbClr val="000000"/>
                  </a:solidFill>
                  <a:latin typeface="Calibri" pitchFamily="34" charset="0"/>
                  <a:ea typeface="宋体" pitchFamily="2" charset="-122"/>
                </a:rPr>
                <a:t>Initiator</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sp>
          <p:nvSpPr>
            <p:cNvPr id="102" name="文本框 101"/>
            <p:cNvSpPr txBox="1"/>
            <p:nvPr/>
          </p:nvSpPr>
          <p:spPr>
            <a:xfrm>
              <a:off x="5094604" y="1614438"/>
              <a:ext cx="119776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smtClean="0">
                  <a:solidFill>
                    <a:srgbClr val="000000"/>
                  </a:solidFill>
                  <a:latin typeface="Calibri" pitchFamily="34" charset="0"/>
                  <a:ea typeface="宋体" pitchFamily="2" charset="-122"/>
                </a:rPr>
                <a:t>Responder</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cxnSp>
          <p:nvCxnSpPr>
            <p:cNvPr id="103" name="直接箭头连接符 102"/>
            <p:cNvCxnSpPr/>
            <p:nvPr/>
          </p:nvCxnSpPr>
          <p:spPr bwMode="auto">
            <a:xfrm>
              <a:off x="3484546" y="2564904"/>
              <a:ext cx="2164056" cy="379894"/>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文本框 103"/>
            <p:cNvSpPr txBox="1"/>
            <p:nvPr/>
          </p:nvSpPr>
          <p:spPr>
            <a:xfrm>
              <a:off x="4147831" y="2408337"/>
              <a:ext cx="95672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smtClean="0">
                  <a:solidFill>
                    <a:srgbClr val="000000"/>
                  </a:solidFill>
                  <a:latin typeface="Calibri" pitchFamily="34" charset="0"/>
                  <a:ea typeface="宋体" pitchFamily="2" charset="-122"/>
                </a:rPr>
                <a:t>Ranging</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sp>
          <p:nvSpPr>
            <p:cNvPr id="105" name="文本框 104"/>
            <p:cNvSpPr txBox="1"/>
            <p:nvPr/>
          </p:nvSpPr>
          <p:spPr>
            <a:xfrm>
              <a:off x="2489215" y="2060848"/>
              <a:ext cx="1800199" cy="369332"/>
            </a:xfrm>
            <a:prstGeom prst="rect">
              <a:avLst/>
            </a:prstGeom>
            <a:solidFill>
              <a:srgbClr val="FFFFFF"/>
            </a:solidFill>
            <a:ln>
              <a:solidFill>
                <a:srgbClr val="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800" kern="0" dirty="0">
                  <a:solidFill>
                    <a:srgbClr val="000000"/>
                  </a:solidFill>
                  <a:latin typeface="Calibri" pitchFamily="34" charset="0"/>
                  <a:ea typeface="宋体" pitchFamily="2" charset="-122"/>
                </a:rPr>
                <a:t>Ranging frame </a:t>
              </a:r>
              <a:r>
                <a:rPr lang="en-US" altLang="zh-CN" sz="1800" kern="0" dirty="0" smtClean="0">
                  <a:solidFill>
                    <a:srgbClr val="000000"/>
                  </a:solidFill>
                  <a:latin typeface="Calibri" pitchFamily="34" charset="0"/>
                  <a:ea typeface="宋体" pitchFamily="2" charset="-122"/>
                </a:rPr>
                <a:t>1</a:t>
              </a:r>
              <a:endParaRPr lang="zh-CN" altLang="en-US" sz="1800" kern="0" dirty="0">
                <a:solidFill>
                  <a:srgbClr val="000000"/>
                </a:solidFill>
                <a:latin typeface="Calibri" pitchFamily="34" charset="0"/>
                <a:ea typeface="宋体" pitchFamily="2" charset="-122"/>
              </a:endParaRPr>
            </a:p>
          </p:txBody>
        </p:sp>
        <p:sp>
          <p:nvSpPr>
            <p:cNvPr id="106" name="文本框 105"/>
            <p:cNvSpPr txBox="1"/>
            <p:nvPr/>
          </p:nvSpPr>
          <p:spPr>
            <a:xfrm>
              <a:off x="4230585" y="3573016"/>
              <a:ext cx="2836033" cy="369332"/>
            </a:xfrm>
            <a:prstGeom prst="rect">
              <a:avLst/>
            </a:prstGeom>
            <a:solidFill>
              <a:srgbClr val="FFFFFF"/>
            </a:solid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noProof="0" dirty="0" smtClean="0">
                  <a:solidFill>
                    <a:srgbClr val="000000"/>
                  </a:solidFill>
                  <a:latin typeface="Calibri" pitchFamily="34" charset="0"/>
                  <a:ea typeface="宋体" pitchFamily="2" charset="-122"/>
                </a:rPr>
                <a:t>Time-reverse and Conjugate</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sp>
          <p:nvSpPr>
            <p:cNvPr id="107" name="文本框 106"/>
            <p:cNvSpPr txBox="1"/>
            <p:nvPr/>
          </p:nvSpPr>
          <p:spPr>
            <a:xfrm>
              <a:off x="4670038" y="4102181"/>
              <a:ext cx="1783995" cy="646331"/>
            </a:xfrm>
            <a:prstGeom prst="rect">
              <a:avLst/>
            </a:prstGeom>
            <a:solidFill>
              <a:srgbClr val="FFFFFF"/>
            </a:solidFill>
            <a:ln>
              <a:solidFill>
                <a:srgbClr val="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800" kern="0" dirty="0" smtClean="0">
                  <a:solidFill>
                    <a:srgbClr val="000000"/>
                  </a:solidFill>
                  <a:latin typeface="Calibri" pitchFamily="34" charset="0"/>
                  <a:ea typeface="宋体" pitchFamily="2" charset="-122"/>
                </a:rPr>
                <a:t>Generation of </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1800" kern="0" dirty="0" smtClean="0">
                  <a:solidFill>
                    <a:srgbClr val="000000"/>
                  </a:solidFill>
                  <a:latin typeface="Calibri" pitchFamily="34" charset="0"/>
                  <a:ea typeface="宋体" pitchFamily="2" charset="-122"/>
                </a:rPr>
                <a:t>ranging frame 2</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cxnSp>
          <p:nvCxnSpPr>
            <p:cNvPr id="108" name="直接箭头连接符 107"/>
            <p:cNvCxnSpPr/>
            <p:nvPr/>
          </p:nvCxnSpPr>
          <p:spPr bwMode="auto">
            <a:xfrm flipH="1">
              <a:off x="3484546" y="4964830"/>
              <a:ext cx="2183969" cy="465349"/>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文本框 108"/>
            <p:cNvSpPr txBox="1"/>
            <p:nvPr/>
          </p:nvSpPr>
          <p:spPr>
            <a:xfrm>
              <a:off x="3200315" y="2420888"/>
              <a:ext cx="34015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smtClean="0">
                  <a:solidFill>
                    <a:srgbClr val="000000"/>
                  </a:solidFill>
                  <a:latin typeface="Calibri" pitchFamily="34" charset="0"/>
                  <a:ea typeface="宋体" pitchFamily="2" charset="-122"/>
                </a:rPr>
                <a:t>t</a:t>
              </a:r>
              <a:r>
                <a:rPr lang="en-US" altLang="zh-CN" sz="1800" kern="0" baseline="-25000" dirty="0" smtClean="0">
                  <a:solidFill>
                    <a:srgbClr val="000000"/>
                  </a:solidFill>
                  <a:latin typeface="Calibri" pitchFamily="34" charset="0"/>
                  <a:ea typeface="宋体" pitchFamily="2" charset="-122"/>
                </a:rPr>
                <a:t>1</a:t>
              </a:r>
              <a:endParaRPr kumimoji="0" lang="zh-CN" altLang="en-US" sz="1800" b="0" i="0" u="none" strike="noStrike" kern="0" cap="none" spc="0" normalizeH="0" baseline="-25000" noProof="0" dirty="0" smtClean="0">
                <a:ln>
                  <a:noFill/>
                </a:ln>
                <a:solidFill>
                  <a:srgbClr val="000000"/>
                </a:solidFill>
                <a:effectLst/>
                <a:uLnTx/>
                <a:uFillTx/>
                <a:latin typeface="Calibri" pitchFamily="34" charset="0"/>
                <a:ea typeface="宋体" pitchFamily="2" charset="-122"/>
              </a:endParaRPr>
            </a:p>
          </p:txBody>
        </p:sp>
        <p:sp>
          <p:nvSpPr>
            <p:cNvPr id="110" name="文本框 109"/>
            <p:cNvSpPr txBox="1"/>
            <p:nvPr/>
          </p:nvSpPr>
          <p:spPr>
            <a:xfrm>
              <a:off x="2627829" y="5502689"/>
              <a:ext cx="1566986" cy="369332"/>
            </a:xfrm>
            <a:prstGeom prst="rect">
              <a:avLst/>
            </a:prstGeom>
            <a:solidFill>
              <a:srgbClr val="FFFFFF"/>
            </a:solidFill>
            <a:ln>
              <a:solidFill>
                <a:srgbClr val="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err="1" smtClean="0">
                  <a:ln>
                    <a:noFill/>
                  </a:ln>
                  <a:solidFill>
                    <a:srgbClr val="000000"/>
                  </a:solidFill>
                  <a:effectLst/>
                  <a:uLnTx/>
                  <a:uFillTx/>
                  <a:latin typeface="Calibri" pitchFamily="34" charset="0"/>
                  <a:ea typeface="宋体" pitchFamily="2" charset="-122"/>
                </a:rPr>
                <a:t>ToA</a:t>
              </a:r>
              <a:r>
                <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rPr>
                <a:t> </a:t>
              </a:r>
              <a:r>
                <a:rPr kumimoji="0" lang="en-US" altLang="zh-CN" sz="1800" b="0" i="0" u="none" strike="noStrike" kern="0" cap="none" spc="0" normalizeH="0" baseline="0" noProof="0" dirty="0" smtClean="0">
                  <a:ln>
                    <a:noFill/>
                  </a:ln>
                  <a:solidFill>
                    <a:srgbClr val="000000"/>
                  </a:solidFill>
                  <a:effectLst/>
                  <a:uLnTx/>
                  <a:uFillTx/>
                  <a:latin typeface="Calibri" pitchFamily="34" charset="0"/>
                  <a:ea typeface="宋体" pitchFamily="2" charset="-122"/>
                </a:rPr>
                <a:t>estimate</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sp>
          <p:nvSpPr>
            <p:cNvPr id="111" name="文本框 110"/>
            <p:cNvSpPr txBox="1"/>
            <p:nvPr/>
          </p:nvSpPr>
          <p:spPr>
            <a:xfrm>
              <a:off x="2568254" y="5955910"/>
              <a:ext cx="1662331" cy="369332"/>
            </a:xfrm>
            <a:prstGeom prst="rect">
              <a:avLst/>
            </a:prstGeom>
            <a:solidFill>
              <a:srgbClr val="FFFFFF"/>
            </a:solidFill>
            <a:ln>
              <a:solidFill>
                <a:srgbClr val="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smtClean="0">
                  <a:ln>
                    <a:noFill/>
                  </a:ln>
                  <a:solidFill>
                    <a:srgbClr val="000000"/>
                  </a:solidFill>
                  <a:effectLst/>
                  <a:uLnTx/>
                  <a:uFillTx/>
                  <a:latin typeface="Calibri" pitchFamily="34" charset="0"/>
                  <a:ea typeface="宋体" pitchFamily="2" charset="-122"/>
                </a:rPr>
                <a:t>Integrity check</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sp>
          <p:nvSpPr>
            <p:cNvPr id="30" name="文本框 29"/>
            <p:cNvSpPr txBox="1"/>
            <p:nvPr/>
          </p:nvSpPr>
          <p:spPr>
            <a:xfrm>
              <a:off x="4842582" y="3059668"/>
              <a:ext cx="1426994" cy="369332"/>
            </a:xfrm>
            <a:prstGeom prst="rect">
              <a:avLst/>
            </a:prstGeom>
            <a:solidFill>
              <a:srgbClr val="FFFFFF"/>
            </a:solid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err="1" smtClean="0">
                  <a:solidFill>
                    <a:srgbClr val="000000"/>
                  </a:solidFill>
                  <a:latin typeface="Calibri" pitchFamily="34" charset="0"/>
                  <a:ea typeface="宋体" pitchFamily="2" charset="-122"/>
                </a:rPr>
                <a:t>ToA</a:t>
              </a:r>
              <a:r>
                <a:rPr lang="en-US" altLang="zh-CN" sz="1800" kern="0" dirty="0" smtClean="0">
                  <a:solidFill>
                    <a:srgbClr val="000000"/>
                  </a:solidFill>
                  <a:latin typeface="Calibri" pitchFamily="34" charset="0"/>
                  <a:ea typeface="宋体" pitchFamily="2" charset="-122"/>
                </a:rPr>
                <a:t> estimate</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sp>
          <p:nvSpPr>
            <p:cNvPr id="31" name="文本框 30"/>
            <p:cNvSpPr txBox="1"/>
            <p:nvPr/>
          </p:nvSpPr>
          <p:spPr>
            <a:xfrm>
              <a:off x="6292368" y="3045338"/>
              <a:ext cx="34015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smtClean="0">
                  <a:solidFill>
                    <a:srgbClr val="000000"/>
                  </a:solidFill>
                  <a:latin typeface="Calibri" pitchFamily="34" charset="0"/>
                  <a:ea typeface="宋体" pitchFamily="2" charset="-122"/>
                </a:rPr>
                <a:t>t</a:t>
              </a:r>
              <a:r>
                <a:rPr lang="en-US" altLang="zh-CN" sz="1800" kern="0" baseline="-25000" dirty="0" smtClean="0">
                  <a:solidFill>
                    <a:srgbClr val="000000"/>
                  </a:solidFill>
                  <a:latin typeface="Calibri" pitchFamily="34" charset="0"/>
                  <a:ea typeface="宋体" pitchFamily="2" charset="-122"/>
                </a:rPr>
                <a:t>2</a:t>
              </a:r>
              <a:endParaRPr kumimoji="0" lang="zh-CN" altLang="en-US" sz="1800" b="0" i="0" u="none" strike="noStrike" kern="0" cap="none" spc="0" normalizeH="0" baseline="-25000" noProof="0" dirty="0" smtClean="0">
                <a:ln>
                  <a:noFill/>
                </a:ln>
                <a:solidFill>
                  <a:srgbClr val="000000"/>
                </a:solidFill>
                <a:effectLst/>
                <a:uLnTx/>
                <a:uFillTx/>
                <a:latin typeface="Calibri" pitchFamily="34" charset="0"/>
                <a:ea typeface="宋体" pitchFamily="2" charset="-122"/>
              </a:endParaRPr>
            </a:p>
          </p:txBody>
        </p:sp>
        <p:sp>
          <p:nvSpPr>
            <p:cNvPr id="38" name="文本框 37"/>
            <p:cNvSpPr txBox="1"/>
            <p:nvPr/>
          </p:nvSpPr>
          <p:spPr>
            <a:xfrm>
              <a:off x="5676933" y="4748512"/>
              <a:ext cx="34015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smtClean="0">
                  <a:solidFill>
                    <a:srgbClr val="000000"/>
                  </a:solidFill>
                  <a:latin typeface="Calibri" pitchFamily="34" charset="0"/>
                  <a:ea typeface="宋体" pitchFamily="2" charset="-122"/>
                </a:rPr>
                <a:t>t</a:t>
              </a:r>
              <a:r>
                <a:rPr lang="en-US" altLang="zh-CN" sz="1800" kern="0" baseline="-25000" dirty="0" smtClean="0">
                  <a:solidFill>
                    <a:srgbClr val="000000"/>
                  </a:solidFill>
                  <a:latin typeface="Calibri" pitchFamily="34" charset="0"/>
                  <a:ea typeface="宋体" pitchFamily="2" charset="-122"/>
                </a:rPr>
                <a:t>3</a:t>
              </a:r>
              <a:endParaRPr kumimoji="0" lang="zh-CN" altLang="en-US" sz="1800" b="0" i="0" u="none" strike="noStrike" kern="0" cap="none" spc="0" normalizeH="0" baseline="-25000" noProof="0" dirty="0" smtClean="0">
                <a:ln>
                  <a:noFill/>
                </a:ln>
                <a:solidFill>
                  <a:srgbClr val="000000"/>
                </a:solidFill>
                <a:effectLst/>
                <a:uLnTx/>
                <a:uFillTx/>
                <a:latin typeface="Calibri" pitchFamily="34" charset="0"/>
                <a:ea typeface="宋体" pitchFamily="2" charset="-122"/>
              </a:endParaRPr>
            </a:p>
          </p:txBody>
        </p:sp>
        <p:sp>
          <p:nvSpPr>
            <p:cNvPr id="39" name="文本框 38"/>
            <p:cNvSpPr txBox="1"/>
            <p:nvPr/>
          </p:nvSpPr>
          <p:spPr>
            <a:xfrm>
              <a:off x="4090119" y="4795406"/>
              <a:ext cx="95672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smtClean="0">
                  <a:solidFill>
                    <a:srgbClr val="000000"/>
                  </a:solidFill>
                  <a:latin typeface="Calibri" pitchFamily="34" charset="0"/>
                  <a:ea typeface="宋体" pitchFamily="2" charset="-122"/>
                </a:rPr>
                <a:t>Ranging</a:t>
              </a:r>
              <a:endParaRPr kumimoji="0" lang="zh-CN" altLang="en-US" sz="1800" b="0" i="0" u="none" strike="noStrike" kern="0" cap="none" spc="0" normalizeH="0" baseline="0" noProof="0" dirty="0" smtClean="0">
                <a:ln>
                  <a:noFill/>
                </a:ln>
                <a:solidFill>
                  <a:srgbClr val="000000"/>
                </a:solidFill>
                <a:effectLst/>
                <a:uLnTx/>
                <a:uFillTx/>
                <a:latin typeface="Calibri" pitchFamily="34" charset="0"/>
                <a:ea typeface="宋体" pitchFamily="2" charset="-122"/>
              </a:endParaRPr>
            </a:p>
          </p:txBody>
        </p:sp>
        <p:sp>
          <p:nvSpPr>
            <p:cNvPr id="40" name="文本框 39"/>
            <p:cNvSpPr txBox="1"/>
            <p:nvPr/>
          </p:nvSpPr>
          <p:spPr>
            <a:xfrm>
              <a:off x="2287626" y="5502688"/>
              <a:ext cx="340158"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800" kern="0" dirty="0" smtClean="0">
                  <a:solidFill>
                    <a:srgbClr val="000000"/>
                  </a:solidFill>
                  <a:latin typeface="Calibri" pitchFamily="34" charset="0"/>
                  <a:ea typeface="宋体" pitchFamily="2" charset="-122"/>
                </a:rPr>
                <a:t>t</a:t>
              </a:r>
              <a:r>
                <a:rPr lang="en-US" altLang="zh-CN" sz="1800" kern="0" baseline="-25000" dirty="0" smtClean="0">
                  <a:solidFill>
                    <a:srgbClr val="000000"/>
                  </a:solidFill>
                  <a:latin typeface="Calibri" pitchFamily="34" charset="0"/>
                  <a:ea typeface="宋体" pitchFamily="2" charset="-122"/>
                </a:rPr>
                <a:t>4</a:t>
              </a:r>
              <a:endParaRPr kumimoji="0" lang="zh-CN" altLang="en-US" sz="1800" b="0" i="0" u="none" strike="noStrike" kern="0" cap="none" spc="0" normalizeH="0" baseline="-25000" noProof="0" dirty="0" smtClean="0">
                <a:ln>
                  <a:noFill/>
                </a:ln>
                <a:solidFill>
                  <a:srgbClr val="000000"/>
                </a:solidFill>
                <a:effectLst/>
                <a:uLnTx/>
                <a:uFillTx/>
                <a:latin typeface="Calibri" pitchFamily="34" charset="0"/>
                <a:ea typeface="宋体" pitchFamily="2" charset="-122"/>
              </a:endParaRPr>
            </a:p>
          </p:txBody>
        </p:sp>
      </p:grpSp>
    </p:spTree>
    <p:extLst>
      <p:ext uri="{BB962C8B-B14F-4D97-AF65-F5344CB8AC3E}">
        <p14:creationId xmlns:p14="http://schemas.microsoft.com/office/powerpoint/2010/main" val="1427842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77CA44-6301-4969-A7AE-AEE67C79EB08}"/>
              </a:ext>
            </a:extLst>
          </p:cNvPr>
          <p:cNvSpPr>
            <a:spLocks noGrp="1"/>
          </p:cNvSpPr>
          <p:nvPr>
            <p:ph type="title"/>
          </p:nvPr>
        </p:nvSpPr>
        <p:spPr>
          <a:xfrm>
            <a:off x="251520" y="685800"/>
            <a:ext cx="8701618" cy="754063"/>
          </a:xfrm>
        </p:spPr>
        <p:txBody>
          <a:bodyPr/>
          <a:lstStyle/>
          <a:p>
            <a:r>
              <a:rPr lang="en-US" sz="3200" dirty="0" smtClean="0"/>
              <a:t>Detailed Implementation (1)</a:t>
            </a:r>
            <a:endParaRPr lang="en-US" sz="3200" dirty="0"/>
          </a:p>
        </p:txBody>
      </p:sp>
      <p:sp>
        <p:nvSpPr>
          <p:cNvPr id="4" name="Slide Number Placeholder 3">
            <a:extLst>
              <a:ext uri="{FF2B5EF4-FFF2-40B4-BE49-F238E27FC236}">
                <a16:creationId xmlns="" xmlns:a16="http://schemas.microsoft.com/office/drawing/2014/main"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6</a:t>
            </a:fld>
            <a:endParaRPr lang="en-US" altLang="en-US" dirty="0"/>
          </a:p>
        </p:txBody>
      </p:sp>
      <mc:AlternateContent xmlns:mc="http://schemas.openxmlformats.org/markup-compatibility/2006" xmlns:a14="http://schemas.microsoft.com/office/drawing/2010/main">
        <mc:Choice Requires="a14">
          <p:sp>
            <p:nvSpPr>
              <p:cNvPr id="52"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720095" y="1421243"/>
                <a:ext cx="7764463" cy="4320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smtClean="0"/>
                  <a:t>Step 1: Transmission of ranging frame 1</a:t>
                </a:r>
                <a:endParaRPr lang="en-US" altLang="zh-CN" sz="2400" kern="100" dirty="0" smtClean="0">
                  <a:latin typeface="Cambria Math" panose="02040503050406030204" pitchFamily="18" charset="0"/>
                  <a:ea typeface="宋体" panose="02010600030101010101" pitchFamily="2" charset="-122"/>
                  <a:cs typeface="Times New Roman" panose="02020603050405020304" pitchFamily="18" charset="0"/>
                </a:endParaRPr>
              </a:p>
              <a:p>
                <a:pPr marL="0" indent="0"/>
                <a14:m>
                  <m:oMathPara xmlns:m="http://schemas.openxmlformats.org/officeDocument/2006/math">
                    <m:oMathParaPr>
                      <m:jc m:val="centerGroup"/>
                    </m:oMathParaPr>
                    <m:oMath xmlns:m="http://schemas.openxmlformats.org/officeDocument/2006/math">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                                             </m:t>
                      </m:r>
                    </m:oMath>
                  </m:oMathPara>
                </a14:m>
                <a:endParaRPr lang="en-US" altLang="zh-CN" sz="2000" b="0" i="1" kern="100" dirty="0" smtClean="0">
                  <a:latin typeface="Cambria Math" panose="02040503050406030204" pitchFamily="18" charset="0"/>
                  <a:ea typeface="宋体" panose="02010600030101010101" pitchFamily="2" charset="-122"/>
                  <a:cs typeface="Times New Roman" panose="02020603050405020304" pitchFamily="18" charset="0"/>
                </a:endParaRPr>
              </a:p>
              <a:p>
                <a:pPr marL="0" indent="0"/>
                <a14:m>
                  <m:oMath xmlns:m="http://schemas.openxmlformats.org/officeDocument/2006/math">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                                           </m:t>
                    </m:r>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𝑝</m:t>
                    </m:r>
                    <m:d>
                      <m:dPr>
                        <m:begChr m:val="["/>
                        <m:endChr m:val="]"/>
                        <m:ctrlP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ctrlPr>
                      </m:dPr>
                      <m:e>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m:t>
                    </m:r>
                    <m:nary>
                      <m:naryPr>
                        <m:chr m:val="∑"/>
                        <m:limLoc m:val="undOvr"/>
                        <m:supHide m:val="on"/>
                        <m:ctrlPr>
                          <a:rPr lang="zh-CN" altLang="zh-CN" sz="2000" i="1">
                            <a:latin typeface="Cambria Math" panose="02040503050406030204" pitchFamily="18" charset="0"/>
                            <a:ea typeface="Cambria Math" panose="02040503050406030204" pitchFamily="18" charset="0"/>
                          </a:rPr>
                        </m:ctrlPr>
                      </m:naryPr>
                      <m:sub>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𝑘</m:t>
                        </m:r>
                      </m:sub>
                      <m:sup/>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𝑋</m:t>
                        </m:r>
                        <m:d>
                          <m:dPr>
                            <m:begChr m:val="["/>
                            <m:endChr m:val="]"/>
                            <m:ctrlPr>
                              <a:rPr lang="zh-CN" altLang="zh-CN" sz="2000" i="1">
                                <a:latin typeface="Cambria Math" panose="02040503050406030204" pitchFamily="18" charset="0"/>
                                <a:ea typeface="Cambria Math" panose="02040503050406030204" pitchFamily="18" charset="0"/>
                              </a:rPr>
                            </m:ctrlPr>
                          </m:dPr>
                          <m:e>
                            <m:r>
                              <a:rPr lang="en-US" altLang="zh-CN" sz="2000" i="1" kern="100">
                                <a:latin typeface="Cambria Math" panose="02040503050406030204" pitchFamily="18" charset="0"/>
                                <a:ea typeface="宋体" panose="02010600030101010101" pitchFamily="2" charset="-122"/>
                                <a:cs typeface="Times New Roman" panose="02020603050405020304" pitchFamily="18" charset="0"/>
                              </a:rPr>
                              <m:t>𝑘</m:t>
                            </m:r>
                          </m:e>
                        </m:d>
                        <m:r>
                          <a:rPr lang="zh-CN" altLang="en-US" sz="2000" i="1" kern="100" smtClean="0">
                            <a:latin typeface="Cambria Math" panose="02040503050406030204" pitchFamily="18" charset="0"/>
                            <a:ea typeface="宋体" panose="02010600030101010101" pitchFamily="2" charset="-122"/>
                            <a:cs typeface="Times New Roman" panose="02020603050405020304" pitchFamily="18" charset="0"/>
                          </a:rPr>
                          <m:t>𝛿</m:t>
                        </m:r>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m:t>
                        </m:r>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𝑛</m:t>
                        </m:r>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m:t>
                        </m:r>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𝑘</m:t>
                        </m:r>
                        <m:r>
                          <a:rPr lang="en-US" altLang="zh-CN" sz="2000" b="0" i="1" kern="100" smtClean="0">
                            <a:latin typeface="Cambria Math" panose="02040503050406030204" pitchFamily="18" charset="0"/>
                            <a:ea typeface="宋体" panose="02010600030101010101" pitchFamily="2" charset="-122"/>
                            <a:cs typeface="Times New Roman" panose="02020603050405020304" pitchFamily="18" charset="0"/>
                          </a:rPr>
                          <m:t>]</m:t>
                        </m:r>
                      </m:e>
                    </m:nary>
                  </m:oMath>
                </a14:m>
                <a:r>
                  <a:rPr lang="en-US" sz="2400" kern="0" dirty="0" smtClean="0"/>
                  <a:t> </a:t>
                </a:r>
              </a:p>
              <a:p>
                <a:endParaRPr lang="en-US" kern="0" dirty="0"/>
              </a:p>
            </p:txBody>
          </p:sp>
        </mc:Choice>
        <mc:Fallback xmlns="">
          <p:sp>
            <p:nvSpPr>
              <p:cNvPr id="52" name="Content Placeholder 2">
                <a:extLst>
                  <a:ext uri="{FF2B5EF4-FFF2-40B4-BE49-F238E27FC236}">
                    <a16:creationId xmlns:a16="http://schemas.microsoft.com/office/drawing/2014/main" xmlns="" xmlns:a14="http://schemas.microsoft.com/office/drawing/2010/main" id="{81ECE919-6272-4101-84F8-BDC63393FA69}"/>
                  </a:ext>
                </a:extLst>
              </p:cNvPr>
              <p:cNvSpPr txBox="1">
                <a:spLocks noRot="1" noChangeAspect="1" noMove="1" noResize="1" noEditPoints="1" noAdjustHandles="1" noChangeArrowheads="1" noChangeShapeType="1" noTextEdit="1"/>
              </p:cNvSpPr>
              <p:nvPr/>
            </p:nvSpPr>
            <p:spPr bwMode="auto">
              <a:xfrm>
                <a:off x="720095" y="1421243"/>
                <a:ext cx="7764463" cy="432048"/>
              </a:xfrm>
              <a:prstGeom prst="rect">
                <a:avLst/>
              </a:prstGeom>
              <a:blipFill rotWithShape="0">
                <a:blip r:embed="rId3"/>
                <a:stretch>
                  <a:fillRect l="-1020" t="-9859" b="-353521"/>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sp>
        <p:nvSpPr>
          <p:cNvPr id="20" name="TextBox 18">
            <a:extLst>
              <a:ext uri="{FF2B5EF4-FFF2-40B4-BE49-F238E27FC236}">
                <a16:creationId xmlns="" xmlns:a16="http://schemas.microsoft.com/office/drawing/2014/main" id="{8B4F1CFB-FBC4-42F8-8C98-4FCBA62DDEEC}"/>
              </a:ext>
            </a:extLst>
          </p:cNvPr>
          <p:cNvSpPr txBox="1"/>
          <p:nvPr/>
        </p:nvSpPr>
        <p:spPr>
          <a:xfrm>
            <a:off x="1297975" y="1861815"/>
            <a:ext cx="7186583" cy="369332"/>
          </a:xfrm>
          <a:prstGeom prst="rect">
            <a:avLst/>
          </a:prstGeom>
          <a:noFill/>
        </p:spPr>
        <p:txBody>
          <a:bodyPr wrap="none" rtlCol="0">
            <a:spAutoFit/>
          </a:bodyPr>
          <a:lstStyle/>
          <a:p>
            <a:r>
              <a:rPr lang="en-US" sz="1800" dirty="0" smtClean="0">
                <a:solidFill>
                  <a:schemeClr val="tx1"/>
                </a:solidFill>
              </a:rPr>
              <a:t>Ranging frame 1 is a normal ranging frame consisting of preamble and STS</a:t>
            </a:r>
            <a:endParaRPr lang="en-US" sz="1800" dirty="0">
              <a:solidFill>
                <a:schemeClr val="tx1"/>
              </a:solidFill>
            </a:endParaRPr>
          </a:p>
        </p:txBody>
      </p:sp>
      <p:cxnSp>
        <p:nvCxnSpPr>
          <p:cNvPr id="21" name="直接连接符 20"/>
          <p:cNvCxnSpPr/>
          <p:nvPr/>
        </p:nvCxnSpPr>
        <p:spPr bwMode="auto">
          <a:xfrm>
            <a:off x="3203848" y="2708920"/>
            <a:ext cx="2402703" cy="8399"/>
          </a:xfrm>
          <a:prstGeom prst="line">
            <a:avLst/>
          </a:prstGeom>
          <a:solidFill>
            <a:srgbClr val="00B8FF"/>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2" name="矩形 21"/>
          <p:cNvSpPr/>
          <p:nvPr/>
        </p:nvSpPr>
        <p:spPr>
          <a:xfrm>
            <a:off x="5724128" y="2525038"/>
            <a:ext cx="684803" cy="400110"/>
          </a:xfrm>
          <a:prstGeom prst="rect">
            <a:avLst/>
          </a:prstGeom>
        </p:spPr>
        <p:txBody>
          <a:bodyPr wrap="none">
            <a:spAutoFit/>
          </a:bodyPr>
          <a:lstStyle/>
          <a:p>
            <a:r>
              <a:rPr lang="en-US" altLang="zh-CN" sz="2000" dirty="0" smtClean="0">
                <a:solidFill>
                  <a:srgbClr val="0000FF"/>
                </a:solidFill>
                <a:latin typeface="+mn-lt"/>
              </a:rPr>
              <a:t>STS</a:t>
            </a:r>
            <a:endParaRPr lang="zh-CN" altLang="en-US" sz="2000" dirty="0">
              <a:solidFill>
                <a:srgbClr val="0000FF"/>
              </a:solidFill>
              <a:latin typeface="+mn-lt"/>
            </a:endParaRPr>
          </a:p>
        </p:txBody>
      </p:sp>
      <p:sp>
        <p:nvSpPr>
          <p:cNvPr id="26" name="Content Placeholder 2">
            <a:extLst>
              <a:ext uri="{FF2B5EF4-FFF2-40B4-BE49-F238E27FC236}">
                <a16:creationId xmlns:mc="http://schemas.openxmlformats.org/markup-compatibility/2006" xmlns:a14="http://schemas.microsoft.com/office/drawing/2010/main" xmlns="" xmlns:a16="http://schemas.microsoft.com/office/drawing/2014/main" id="{81ECE919-6272-4101-84F8-BDC63393FA69}"/>
              </a:ext>
            </a:extLst>
          </p:cNvPr>
          <p:cNvSpPr txBox="1">
            <a:spLocks/>
          </p:cNvSpPr>
          <p:nvPr/>
        </p:nvSpPr>
        <p:spPr bwMode="auto">
          <a:xfrm>
            <a:off x="729439" y="2862664"/>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smtClean="0"/>
              <a:t>Step 2: </a:t>
            </a:r>
            <a:r>
              <a:rPr lang="en-US" sz="2400" kern="0" dirty="0" err="1" smtClean="0"/>
              <a:t>ToA</a:t>
            </a:r>
            <a:r>
              <a:rPr lang="en-US" sz="2400" kern="0" dirty="0" smtClean="0"/>
              <a:t> estimate at the responder </a:t>
            </a:r>
            <a:endParaRPr lang="en-US" altLang="zh-CN" sz="2400" kern="100" dirty="0" smtClean="0">
              <a:latin typeface="Cambria Math" panose="02040503050406030204" pitchFamily="18" charset="0"/>
              <a:ea typeface="宋体" panose="02010600030101010101" pitchFamily="2" charset="-122"/>
              <a:cs typeface="Times New Roman" panose="02020603050405020304" pitchFamily="18" charset="0"/>
            </a:endParaRPr>
          </a:p>
          <a:p>
            <a:pPr marL="0" indent="0"/>
            <a:endParaRPr lang="en-US" altLang="zh-CN" sz="2000" b="0" i="1" kern="100" dirty="0" smtClean="0">
              <a:latin typeface="Cambria Math" panose="02040503050406030204" pitchFamily="18" charset="0"/>
              <a:ea typeface="宋体" panose="02010600030101010101" pitchFamily="2" charset="-122"/>
              <a:cs typeface="Times New Roman" panose="02020603050405020304" pitchFamily="18" charset="0"/>
            </a:endParaRPr>
          </a:p>
        </p:txBody>
      </p:sp>
      <p:sp>
        <p:nvSpPr>
          <p:cNvPr id="27" name="TextBox 18">
            <a:extLst>
              <a:ext uri="{FF2B5EF4-FFF2-40B4-BE49-F238E27FC236}">
                <a16:creationId xmlns="" xmlns:a16="http://schemas.microsoft.com/office/drawing/2014/main" id="{8B4F1CFB-FBC4-42F8-8C98-4FCBA62DDEEC}"/>
              </a:ext>
            </a:extLst>
          </p:cNvPr>
          <p:cNvSpPr txBox="1"/>
          <p:nvPr/>
        </p:nvSpPr>
        <p:spPr>
          <a:xfrm>
            <a:off x="1347184" y="3301366"/>
            <a:ext cx="7237879" cy="646331"/>
          </a:xfrm>
          <a:prstGeom prst="rect">
            <a:avLst/>
          </a:prstGeom>
          <a:noFill/>
        </p:spPr>
        <p:txBody>
          <a:bodyPr wrap="none" rtlCol="0">
            <a:spAutoFit/>
          </a:bodyPr>
          <a:lstStyle/>
          <a:p>
            <a:pPr marL="285750" indent="-285750">
              <a:buFont typeface="Arial" panose="020B0604020202020204" pitchFamily="34" charset="0"/>
              <a:buChar char="•"/>
            </a:pPr>
            <a:r>
              <a:rPr lang="en-US" sz="1800" dirty="0" smtClean="0">
                <a:solidFill>
                  <a:schemeClr val="tx1"/>
                </a:solidFill>
              </a:rPr>
              <a:t>Based on classical correlation-based approach and back-search algorithm</a:t>
            </a:r>
          </a:p>
          <a:p>
            <a:pPr marL="285750" indent="-285750">
              <a:buFont typeface="Arial" panose="020B0604020202020204" pitchFamily="34" charset="0"/>
              <a:buChar char="•"/>
            </a:pPr>
            <a:r>
              <a:rPr lang="en-US" sz="1800" dirty="0" smtClean="0">
                <a:solidFill>
                  <a:schemeClr val="tx1"/>
                </a:solidFill>
              </a:rPr>
              <a:t>The STS part of the received frame is extracted for further use</a:t>
            </a:r>
            <a:endParaRPr lang="en-US" sz="1800" dirty="0">
              <a:solidFill>
                <a:schemeClr val="tx1"/>
              </a:solidFill>
            </a:endParaRPr>
          </a:p>
        </p:txBody>
      </p:sp>
      <p:sp>
        <p:nvSpPr>
          <p:cNvPr id="28"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738851" y="4091439"/>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smtClean="0"/>
              <a:t>Step 3: Generation of ranging frame 2</a:t>
            </a:r>
            <a:endParaRPr lang="en-US" kern="0" dirty="0"/>
          </a:p>
        </p:txBody>
      </p:sp>
      <mc:AlternateContent xmlns:mc="http://schemas.openxmlformats.org/markup-compatibility/2006" xmlns:a14="http://schemas.microsoft.com/office/drawing/2010/main">
        <mc:Choice Requires="a14">
          <p:sp>
            <p:nvSpPr>
              <p:cNvPr id="33" name="矩形 32"/>
              <p:cNvSpPr/>
              <p:nvPr/>
            </p:nvSpPr>
            <p:spPr>
              <a:xfrm>
                <a:off x="4563414" y="4569094"/>
                <a:ext cx="317965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zh-CN" altLang="zh-CN" sz="1800" i="1" smtClean="0">
                              <a:solidFill>
                                <a:schemeClr val="tx1"/>
                              </a:solidFill>
                              <a:latin typeface="Cambria Math" panose="02040503050406030204" pitchFamily="18" charset="0"/>
                              <a:ea typeface="Cambria Math" panose="02040503050406030204" pitchFamily="18" charset="0"/>
                            </a:rPr>
                          </m:ctrlPr>
                        </m:sSubPr>
                        <m:e>
                          <m:r>
                            <a:rPr lang="en-US" altLang="zh-CN" sz="1800" i="1" kern="100">
                              <a:solidFill>
                                <a:schemeClr val="tx1"/>
                              </a:solidFill>
                              <a:latin typeface="Cambria Math" panose="02040503050406030204" pitchFamily="18" charset="0"/>
                              <a:ea typeface="宋体" panose="02010600030101010101" pitchFamily="2" charset="-122"/>
                              <a:cs typeface="Times New Roman" panose="02020603050405020304" pitchFamily="18" charset="0"/>
                            </a:rPr>
                            <m:t>𝑦</m:t>
                          </m:r>
                        </m:e>
                        <m:sub>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2</m:t>
                          </m:r>
                        </m:sub>
                      </m:sSub>
                      <m:d>
                        <m:dPr>
                          <m:begChr m:val="["/>
                          <m:endChr m:val="]"/>
                          <m:ctrlP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ctrlPr>
                        </m:dPr>
                        <m:e>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m:t>
                      </m:r>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𝑝</m:t>
                      </m:r>
                      <m:d>
                        <m:dPr>
                          <m:begChr m:val="["/>
                          <m:endChr m:val="]"/>
                          <m:ctrlP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ctrlPr>
                        </m:dPr>
                        <m:e>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𝑛</m:t>
                          </m:r>
                        </m:e>
                      </m:d>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m:t>
                      </m:r>
                      <m:sSub>
                        <m:sSubPr>
                          <m:ctrlP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ctrlPr>
                        </m:sSubPr>
                        <m:e>
                          <m:r>
                            <a:rPr lang="en-US" altLang="zh-CN" sz="1800" i="1" kern="100">
                              <a:solidFill>
                                <a:schemeClr val="tx1"/>
                              </a:solidFill>
                              <a:latin typeface="Cambria Math" panose="02040503050406030204" pitchFamily="18" charset="0"/>
                              <a:ea typeface="宋体" panose="02010600030101010101" pitchFamily="2" charset="-122"/>
                              <a:cs typeface="Times New Roman" panose="02020603050405020304" pitchFamily="18" charset="0"/>
                            </a:rPr>
                            <m:t>h</m:t>
                          </m:r>
                        </m:e>
                        <m:sub>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12</m:t>
                          </m:r>
                        </m:sub>
                      </m:sSub>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m:t>
                      </m:r>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𝑛</m:t>
                      </m:r>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m:t>
                      </m:r>
                      <m:sSub>
                        <m:sSubPr>
                          <m:ctrlP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ctrlPr>
                        </m:sSubPr>
                        <m:e>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𝑤</m:t>
                          </m:r>
                        </m:e>
                        <m:sub>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2</m:t>
                          </m:r>
                        </m:sub>
                      </m:sSub>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m:t>
                      </m:r>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𝑛</m:t>
                      </m:r>
                      <m:r>
                        <a:rPr lang="en-US" altLang="zh-CN" sz="1800" b="0" i="1" kern="100" smtClean="0">
                          <a:solidFill>
                            <a:schemeClr val="tx1"/>
                          </a:solidFill>
                          <a:latin typeface="Cambria Math" panose="02040503050406030204" pitchFamily="18" charset="0"/>
                          <a:ea typeface="宋体" panose="02010600030101010101" pitchFamily="2" charset="-122"/>
                          <a:cs typeface="Times New Roman" panose="02020603050405020304" pitchFamily="18" charset="0"/>
                        </a:rPr>
                        <m:t>]</m:t>
                      </m:r>
                    </m:oMath>
                  </m:oMathPara>
                </a14:m>
                <a:endParaRPr lang="zh-CN" altLang="en-US" sz="1800" dirty="0"/>
              </a:p>
            </p:txBody>
          </p:sp>
        </mc:Choice>
        <mc:Fallback xmlns="">
          <p:sp>
            <p:nvSpPr>
              <p:cNvPr id="33" name="矩形 32"/>
              <p:cNvSpPr>
                <a:spLocks noRot="1" noChangeAspect="1" noMove="1" noResize="1" noEditPoints="1" noAdjustHandles="1" noChangeArrowheads="1" noChangeShapeType="1" noTextEdit="1"/>
              </p:cNvSpPr>
              <p:nvPr/>
            </p:nvSpPr>
            <p:spPr>
              <a:xfrm>
                <a:off x="4563414" y="4569094"/>
                <a:ext cx="3179653" cy="369332"/>
              </a:xfrm>
              <a:prstGeom prst="rect">
                <a:avLst/>
              </a:prstGeom>
              <a:blipFill rotWithShape="0">
                <a:blip r:embed="rId4"/>
                <a:stretch>
                  <a:fillRect b="-1833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4" name="矩形 33"/>
              <p:cNvSpPr/>
              <p:nvPr/>
            </p:nvSpPr>
            <p:spPr>
              <a:xfrm>
                <a:off x="2228792" y="5320214"/>
                <a:ext cx="465153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1800" b="0" i="1" smtClean="0">
                          <a:solidFill>
                            <a:schemeClr val="tx1"/>
                          </a:solidFill>
                          <a:latin typeface="Cambria Math" panose="02040503050406030204" pitchFamily="18" charset="0"/>
                        </a:rPr>
                        <m:t>𝑠</m:t>
                      </m:r>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m:t>
                      </m:r>
                      <m:r>
                        <a:rPr lang="zh-CN" altLang="en-US" sz="1800" i="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2</m:t>
                          </m:r>
                        </m:sub>
                        <m:sup>
                          <m:r>
                            <a:rPr lang="zh-CN" altLang="en-US" sz="1800" i="0">
                              <a:solidFill>
                                <a:schemeClr val="tx1"/>
                              </a:solidFill>
                              <a:latin typeface="Cambria Math" panose="02040503050406030204" pitchFamily="18" charset="0"/>
                            </a:rPr>
                            <m:t>′</m:t>
                          </m:r>
                        </m:sup>
                      </m:sSubSup>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m:t>
                      </m:r>
                      <m:r>
                        <a:rPr lang="zh-CN" altLang="en-US" sz="1800" i="0">
                          <a:solidFill>
                            <a:schemeClr val="tx1"/>
                          </a:solidFill>
                          <a:latin typeface="Cambria Math" panose="02040503050406030204" pitchFamily="18" charset="0"/>
                        </a:rPr>
                        <m:t>=</m:t>
                      </m:r>
                      <m:sSup>
                        <m:sSupPr>
                          <m:ctrlPr>
                            <a:rPr lang="zh-CN" altLang="en-US" sz="1800" i="1">
                              <a:solidFill>
                                <a:schemeClr val="tx1"/>
                              </a:solidFill>
                              <a:latin typeface="Cambria Math" panose="02040503050406030204" pitchFamily="18" charset="0"/>
                            </a:rPr>
                          </m:ctrlPr>
                        </m:sSupPr>
                        <m:e>
                          <m:r>
                            <a:rPr lang="zh-CN" altLang="en-US" sz="1800" i="1">
                              <a:solidFill>
                                <a:schemeClr val="tx1"/>
                              </a:solidFill>
                              <a:latin typeface="Cambria Math" panose="02040503050406030204" pitchFamily="18" charset="0"/>
                            </a:rPr>
                            <m:t>𝑝</m:t>
                          </m:r>
                        </m:e>
                        <m:sup>
                          <m:r>
                            <a:rPr lang="zh-CN" altLang="en-US" sz="1800">
                              <a:solidFill>
                                <a:schemeClr val="tx1"/>
                              </a:solidFill>
                              <a:latin typeface="Cambria Math" panose="02040503050406030204" pitchFamily="18" charset="0"/>
                            </a:rPr>
                            <m:t>′</m:t>
                          </m:r>
                        </m:sup>
                      </m:s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h</m:t>
                          </m:r>
                        </m:e>
                        <m:sub>
                          <m:r>
                            <a:rPr lang="en-US" altLang="zh-CN" sz="1800" b="0" i="0" smtClean="0">
                              <a:solidFill>
                                <a:schemeClr val="tx1"/>
                              </a:solidFill>
                              <a:latin typeface="Cambria Math" panose="02040503050406030204" pitchFamily="18" charset="0"/>
                            </a:rPr>
                            <m:t>12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en-US" altLang="zh-CN" sz="1800" i="1">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oMath>
                  </m:oMathPara>
                </a14:m>
                <a:endParaRPr lang="zh-CN" altLang="en-US" sz="1800" dirty="0"/>
              </a:p>
            </p:txBody>
          </p:sp>
        </mc:Choice>
        <mc:Fallback xmlns="">
          <p:sp>
            <p:nvSpPr>
              <p:cNvPr id="34" name="矩形 33"/>
              <p:cNvSpPr>
                <a:spLocks noRot="1" noChangeAspect="1" noMove="1" noResize="1" noEditPoints="1" noAdjustHandles="1" noChangeArrowheads="1" noChangeShapeType="1" noTextEdit="1"/>
              </p:cNvSpPr>
              <p:nvPr/>
            </p:nvSpPr>
            <p:spPr>
              <a:xfrm>
                <a:off x="2228792" y="5320214"/>
                <a:ext cx="4651530" cy="369332"/>
              </a:xfrm>
              <a:prstGeom prst="rect">
                <a:avLst/>
              </a:prstGeom>
              <a:blipFill rotWithShape="0">
                <a:blip r:embed="rId5"/>
                <a:stretch>
                  <a:fillRect b="-18333"/>
                </a:stretch>
              </a:blipFill>
            </p:spPr>
            <p:txBody>
              <a:bodyPr/>
              <a:lstStyle/>
              <a:p>
                <a:r>
                  <a:rPr lang="zh-CN" altLang="en-US">
                    <a:noFill/>
                  </a:rPr>
                  <a:t> </a:t>
                </a:r>
              </a:p>
            </p:txBody>
          </p:sp>
        </mc:Fallback>
      </mc:AlternateContent>
      <p:sp>
        <p:nvSpPr>
          <p:cNvPr id="37" name="TextBox 18">
            <a:extLst>
              <a:ext uri="{FF2B5EF4-FFF2-40B4-BE49-F238E27FC236}">
                <a16:creationId xmlns="" xmlns:a16="http://schemas.microsoft.com/office/drawing/2014/main" id="{8B4F1CFB-FBC4-42F8-8C98-4FCBA62DDEEC}"/>
              </a:ext>
            </a:extLst>
          </p:cNvPr>
          <p:cNvSpPr txBox="1"/>
          <p:nvPr/>
        </p:nvSpPr>
        <p:spPr>
          <a:xfrm>
            <a:off x="1321167" y="4942295"/>
            <a:ext cx="3081164" cy="369332"/>
          </a:xfrm>
          <a:prstGeom prst="rect">
            <a:avLst/>
          </a:prstGeom>
          <a:noFill/>
        </p:spPr>
        <p:txBody>
          <a:bodyPr wrap="none" rtlCol="0">
            <a:spAutoFit/>
          </a:bodyPr>
          <a:lstStyle/>
          <a:p>
            <a:pPr marL="285750" indent="-285750">
              <a:buFont typeface="Arial" panose="020B0604020202020204" pitchFamily="34" charset="0"/>
              <a:buChar char="•"/>
            </a:pPr>
            <a:r>
              <a:rPr lang="en-US" sz="1800" dirty="0" smtClean="0">
                <a:solidFill>
                  <a:schemeClr val="tx1"/>
                </a:solidFill>
                <a:sym typeface="Wingdings" panose="05000000000000000000" pitchFamily="2" charset="2"/>
              </a:rPr>
              <a:t>Time reverse and conjugate</a:t>
            </a:r>
            <a:endParaRPr lang="en-US" sz="1800" dirty="0">
              <a:solidFill>
                <a:schemeClr val="tx1"/>
              </a:solidFill>
            </a:endParaRPr>
          </a:p>
        </p:txBody>
      </p:sp>
      <p:sp>
        <p:nvSpPr>
          <p:cNvPr id="38" name="TextBox 18">
            <a:extLst>
              <a:ext uri="{FF2B5EF4-FFF2-40B4-BE49-F238E27FC236}">
                <a16:creationId xmlns="" xmlns:a16="http://schemas.microsoft.com/office/drawing/2014/main" id="{8B4F1CFB-FBC4-42F8-8C98-4FCBA62DDEEC}"/>
              </a:ext>
            </a:extLst>
          </p:cNvPr>
          <p:cNvSpPr txBox="1"/>
          <p:nvPr/>
        </p:nvSpPr>
        <p:spPr>
          <a:xfrm>
            <a:off x="1321167" y="4585724"/>
            <a:ext cx="3390672" cy="369332"/>
          </a:xfrm>
          <a:prstGeom prst="rect">
            <a:avLst/>
          </a:prstGeom>
          <a:noFill/>
        </p:spPr>
        <p:txBody>
          <a:bodyPr wrap="none" rtlCol="0">
            <a:spAutoFit/>
          </a:bodyPr>
          <a:lstStyle/>
          <a:p>
            <a:pPr marL="285750" indent="-285750">
              <a:buFont typeface="Arial" panose="020B0604020202020204" pitchFamily="34" charset="0"/>
              <a:buChar char="•"/>
            </a:pPr>
            <a:r>
              <a:rPr lang="en-US" sz="1800" dirty="0" smtClean="0">
                <a:solidFill>
                  <a:schemeClr val="tx1"/>
                </a:solidFill>
              </a:rPr>
              <a:t>STS part of the received signal:</a:t>
            </a:r>
            <a:endParaRPr lang="en-US" sz="1800" dirty="0">
              <a:solidFill>
                <a:schemeClr val="tx1"/>
              </a:solidFill>
            </a:endParaRPr>
          </a:p>
        </p:txBody>
      </p:sp>
      <p:sp>
        <p:nvSpPr>
          <p:cNvPr id="39" name="TextBox 18">
            <a:extLst>
              <a:ext uri="{FF2B5EF4-FFF2-40B4-BE49-F238E27FC236}">
                <a16:creationId xmlns="" xmlns:a16="http://schemas.microsoft.com/office/drawing/2014/main" id="{8B4F1CFB-FBC4-42F8-8C98-4FCBA62DDEEC}"/>
              </a:ext>
            </a:extLst>
          </p:cNvPr>
          <p:cNvSpPr txBox="1"/>
          <p:nvPr/>
        </p:nvSpPr>
        <p:spPr>
          <a:xfrm>
            <a:off x="1321167" y="5671412"/>
            <a:ext cx="1377300" cy="369332"/>
          </a:xfrm>
          <a:prstGeom prst="rect">
            <a:avLst/>
          </a:prstGeom>
          <a:noFill/>
        </p:spPr>
        <p:txBody>
          <a:bodyPr wrap="none" rtlCol="0">
            <a:spAutoFit/>
          </a:bodyPr>
          <a:lstStyle/>
          <a:p>
            <a:pPr marL="285750" indent="-285750">
              <a:buFont typeface="Arial" panose="020B0604020202020204" pitchFamily="34" charset="0"/>
              <a:buChar char="•"/>
            </a:pPr>
            <a:r>
              <a:rPr lang="en-US" sz="1800" dirty="0" smtClean="0">
                <a:solidFill>
                  <a:schemeClr val="tx1"/>
                </a:solidFill>
                <a:sym typeface="Wingdings" panose="05000000000000000000" pitchFamily="2" charset="2"/>
              </a:rPr>
              <a:t>1bit DAC</a:t>
            </a:r>
            <a:endParaRPr lang="en-US" sz="1800" dirty="0">
              <a:solidFill>
                <a:schemeClr val="tx1"/>
              </a:solidFill>
            </a:endParaRPr>
          </a:p>
        </p:txBody>
      </p:sp>
      <p:sp>
        <p:nvSpPr>
          <p:cNvPr id="40" name="TextBox 18">
            <a:extLst>
              <a:ext uri="{FF2B5EF4-FFF2-40B4-BE49-F238E27FC236}">
                <a16:creationId xmlns="" xmlns:a16="http://schemas.microsoft.com/office/drawing/2014/main" id="{8B4F1CFB-FBC4-42F8-8C98-4FCBA62DDEEC}"/>
              </a:ext>
            </a:extLst>
          </p:cNvPr>
          <p:cNvSpPr txBox="1"/>
          <p:nvPr/>
        </p:nvSpPr>
        <p:spPr>
          <a:xfrm>
            <a:off x="1318201" y="6002268"/>
            <a:ext cx="7223324" cy="369332"/>
          </a:xfrm>
          <a:prstGeom prst="rect">
            <a:avLst/>
          </a:prstGeom>
          <a:noFill/>
        </p:spPr>
        <p:txBody>
          <a:bodyPr wrap="none" rtlCol="0">
            <a:spAutoFit/>
          </a:bodyPr>
          <a:lstStyle/>
          <a:p>
            <a:pPr marL="285750" indent="-285750">
              <a:buFont typeface="Arial" panose="020B0604020202020204" pitchFamily="34" charset="0"/>
              <a:buChar char="•"/>
            </a:pPr>
            <a:r>
              <a:rPr lang="en-US" sz="1800" dirty="0" smtClean="0">
                <a:solidFill>
                  <a:schemeClr val="tx1"/>
                </a:solidFill>
                <a:sym typeface="Wingdings" panose="05000000000000000000" pitchFamily="2" charset="2"/>
              </a:rPr>
              <a:t>Truncate the generated signal to make it of equal length as STS (optional)</a:t>
            </a:r>
            <a:endParaRPr lang="en-US" sz="1800" dirty="0">
              <a:solidFill>
                <a:schemeClr val="tx1"/>
              </a:solidFill>
            </a:endParaRPr>
          </a:p>
        </p:txBody>
      </p:sp>
    </p:spTree>
    <p:extLst>
      <p:ext uri="{BB962C8B-B14F-4D97-AF65-F5344CB8AC3E}">
        <p14:creationId xmlns:p14="http://schemas.microsoft.com/office/powerpoint/2010/main" val="848497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77CA44-6301-4969-A7AE-AEE67C79EB08}"/>
              </a:ext>
            </a:extLst>
          </p:cNvPr>
          <p:cNvSpPr>
            <a:spLocks noGrp="1"/>
          </p:cNvSpPr>
          <p:nvPr>
            <p:ph type="title"/>
          </p:nvPr>
        </p:nvSpPr>
        <p:spPr>
          <a:xfrm>
            <a:off x="251520" y="685800"/>
            <a:ext cx="8701618" cy="754063"/>
          </a:xfrm>
        </p:spPr>
        <p:txBody>
          <a:bodyPr/>
          <a:lstStyle/>
          <a:p>
            <a:r>
              <a:rPr lang="en-US" sz="3200" dirty="0" smtClean="0"/>
              <a:t>Detailed Implementation (2)</a:t>
            </a:r>
            <a:endParaRPr lang="en-US" sz="3200" dirty="0"/>
          </a:p>
        </p:txBody>
      </p:sp>
      <p:sp>
        <p:nvSpPr>
          <p:cNvPr id="4" name="Slide Number Placeholder 3">
            <a:extLst>
              <a:ext uri="{FF2B5EF4-FFF2-40B4-BE49-F238E27FC236}">
                <a16:creationId xmlns="" xmlns:a16="http://schemas.microsoft.com/office/drawing/2014/main"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7</a:t>
            </a:fld>
            <a:endParaRPr lang="en-US" altLang="en-US" dirty="0"/>
          </a:p>
        </p:txBody>
      </p:sp>
      <p:sp>
        <p:nvSpPr>
          <p:cNvPr id="66"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611560" y="1481414"/>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smtClean="0"/>
              <a:t>Step 4: </a:t>
            </a:r>
            <a:r>
              <a:rPr lang="en-US" sz="2400" kern="0" dirty="0" err="1" smtClean="0"/>
              <a:t>ToA</a:t>
            </a:r>
            <a:r>
              <a:rPr lang="en-US" sz="2400" kern="0" dirty="0" smtClean="0"/>
              <a:t> estimate at the initiator</a:t>
            </a:r>
          </a:p>
        </p:txBody>
      </p:sp>
      <mc:AlternateContent xmlns:mc="http://schemas.openxmlformats.org/markup-compatibility/2006" xmlns:a14="http://schemas.microsoft.com/office/drawing/2010/main">
        <mc:Choice Requires="a14">
          <p:sp>
            <p:nvSpPr>
              <p:cNvPr id="17" name="矩形 16"/>
              <p:cNvSpPr/>
              <p:nvPr/>
            </p:nvSpPr>
            <p:spPr>
              <a:xfrm>
                <a:off x="718462" y="2018463"/>
                <a:ext cx="3186578"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zh-CN" sz="1800" i="1" smtClean="0">
                              <a:solidFill>
                                <a:schemeClr val="tx1"/>
                              </a:solidFill>
                              <a:latin typeface="Cambria Math" panose="02040503050406030204" pitchFamily="18" charset="0"/>
                            </a:rPr>
                          </m:ctrlPr>
                        </m:sSubPr>
                        <m:e>
                          <m:r>
                            <a:rPr lang="en-US" altLang="zh-CN" sz="1800">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1</m:t>
                          </m:r>
                        </m:sub>
                      </m:sSub>
                      <m:r>
                        <a:rPr lang="en-US" altLang="zh-CN" sz="1800">
                          <a:solidFill>
                            <a:schemeClr val="tx1"/>
                          </a:solidFill>
                          <a:latin typeface="Cambria Math" panose="02040503050406030204" pitchFamily="18" charset="0"/>
                        </a:rPr>
                        <m:t>[</m:t>
                      </m:r>
                      <m:r>
                        <a:rPr lang="en-US" altLang="zh-CN" sz="1800">
                          <a:solidFill>
                            <a:schemeClr val="tx1"/>
                          </a:solidFill>
                          <a:latin typeface="Cambria Math" panose="02040503050406030204" pitchFamily="18" charset="0"/>
                        </a:rPr>
                        <m:t>𝑛</m:t>
                      </m:r>
                      <m:r>
                        <a:rPr lang="en-US" altLang="zh-CN" sz="1800">
                          <a:solidFill>
                            <a:schemeClr val="tx1"/>
                          </a:solidFill>
                          <a:latin typeface="Cambria Math" panose="02040503050406030204" pitchFamily="18" charset="0"/>
                        </a:rPr>
                        <m:t>] =</m:t>
                      </m:r>
                      <m:r>
                        <a:rPr lang="en-US" altLang="zh-CN" sz="1800" i="1">
                          <a:solidFill>
                            <a:schemeClr val="tx1"/>
                          </a:solidFill>
                          <a:latin typeface="Cambria Math" panose="02040503050406030204" pitchFamily="18" charset="0"/>
                        </a:rPr>
                        <m:t>𝑠</m:t>
                      </m:r>
                      <m:r>
                        <a:rPr lang="en-US" altLang="zh-CN" sz="1800">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
                        <m:sSubPr>
                          <m:ctrlPr>
                            <a:rPr lang="zh-CN" altLang="en-US" sz="1800" i="1">
                              <a:solidFill>
                                <a:schemeClr val="tx1"/>
                              </a:solidFill>
                              <a:latin typeface="Cambria Math" panose="02040503050406030204" pitchFamily="18" charset="0"/>
                            </a:rPr>
                          </m:ctrlPr>
                        </m:sSubPr>
                        <m:e>
                          <m:r>
                            <a:rPr lang="zh-CN" altLang="en-US" sz="1800">
                              <a:solidFill>
                                <a:schemeClr val="tx1"/>
                              </a:solidFill>
                              <a:latin typeface="Cambria Math" panose="02040503050406030204" pitchFamily="18" charset="0"/>
                            </a:rPr>
                            <m:t>h</m:t>
                          </m:r>
                        </m:e>
                        <m:sub>
                          <m:r>
                            <a:rPr lang="en-US" altLang="zh-CN" sz="1800" b="0" i="0" smtClean="0">
                              <a:solidFill>
                                <a:schemeClr val="tx1"/>
                              </a:solidFill>
                              <a:latin typeface="Cambria Math" panose="02040503050406030204" pitchFamily="18" charset="0"/>
                            </a:rPr>
                            <m:t>21</m:t>
                          </m:r>
                        </m:sub>
                      </m:sSub>
                      <m:r>
                        <a:rPr lang="en-US" altLang="zh-CN" sz="1800" b="0" i="0"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0" smtClean="0">
                          <a:solidFill>
                            <a:schemeClr val="tx1"/>
                          </a:solidFill>
                          <a:latin typeface="Cambria Math" panose="02040503050406030204" pitchFamily="18" charset="0"/>
                        </a:rPr>
                        <m:t>]</m:t>
                      </m:r>
                      <m:r>
                        <a:rPr lang="zh-CN" altLang="en-US" sz="1800">
                          <a:solidFill>
                            <a:schemeClr val="tx1"/>
                          </a:solidFill>
                          <a:latin typeface="Cambria Math" panose="02040503050406030204" pitchFamily="18" charset="0"/>
                        </a:rPr>
                        <m:t>+</m:t>
                      </m:r>
                      <m:sSub>
                        <m:sSubPr>
                          <m:ctrlPr>
                            <a:rPr lang="zh-CN" altLang="en-US" sz="1800" i="1">
                              <a:solidFill>
                                <a:schemeClr val="tx1"/>
                              </a:solidFill>
                              <a:latin typeface="Cambria Math" panose="02040503050406030204" pitchFamily="18" charset="0"/>
                            </a:rPr>
                          </m:ctrlPr>
                        </m:sSubPr>
                        <m:e>
                          <m:r>
                            <a:rPr lang="en-US" altLang="zh-CN" sz="1800" b="0" i="1" smtClean="0">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1</m:t>
                          </m:r>
                        </m:sub>
                      </m:sSub>
                      <m:r>
                        <a:rPr lang="en-US" altLang="zh-CN" sz="1800" b="0" i="0"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0" smtClean="0">
                          <a:solidFill>
                            <a:schemeClr val="tx1"/>
                          </a:solidFill>
                          <a:latin typeface="Cambria Math" panose="02040503050406030204" pitchFamily="18" charset="0"/>
                        </a:rPr>
                        <m:t>]</m:t>
                      </m:r>
                    </m:oMath>
                  </m:oMathPara>
                </a14:m>
                <a:endParaRPr lang="zh-CN" altLang="en-US" sz="1800" dirty="0">
                  <a:solidFill>
                    <a:schemeClr val="tx1"/>
                  </a:solidFill>
                  <a:latin typeface="Cambria Math" panose="02040503050406030204" pitchFamily="18" charset="0"/>
                </a:endParaRPr>
              </a:p>
            </p:txBody>
          </p:sp>
        </mc:Choice>
        <mc:Fallback xmlns="">
          <p:sp>
            <p:nvSpPr>
              <p:cNvPr id="17" name="矩形 16"/>
              <p:cNvSpPr>
                <a:spLocks noRot="1" noChangeAspect="1" noMove="1" noResize="1" noEditPoints="1" noAdjustHandles="1" noChangeArrowheads="1" noChangeShapeType="1" noTextEdit="1"/>
              </p:cNvSpPr>
              <p:nvPr/>
            </p:nvSpPr>
            <p:spPr>
              <a:xfrm>
                <a:off x="718462" y="2018463"/>
                <a:ext cx="3186578" cy="369332"/>
              </a:xfrm>
              <a:prstGeom prst="rect">
                <a:avLst/>
              </a:prstGeom>
              <a:blipFill rotWithShape="0">
                <a:blip r:embed="rId2"/>
                <a:stretch>
                  <a:fillRect b="-1639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矩形 7"/>
              <p:cNvSpPr/>
              <p:nvPr/>
            </p:nvSpPr>
            <p:spPr>
              <a:xfrm>
                <a:off x="1408547" y="2446143"/>
                <a:ext cx="4665893" cy="369332"/>
              </a:xfrm>
              <a:prstGeom prst="rect">
                <a:avLst/>
              </a:prstGeom>
            </p:spPr>
            <p:txBody>
              <a:bodyPr wrap="none">
                <a:spAutoFit/>
              </a:bodyPr>
              <a:lstStyle/>
              <a:p>
                <a:r>
                  <a:rPr lang="en-US" altLang="zh-CN" sz="1800" dirty="0" smtClean="0">
                    <a:solidFill>
                      <a:schemeClr val="tx1"/>
                    </a:solidFill>
                  </a:rPr>
                  <a:t>= </a:t>
                </a:r>
                <a14:m>
                  <m:oMath xmlns:m="http://schemas.openxmlformats.org/officeDocument/2006/math">
                    <m:sSup>
                      <m:sSupPr>
                        <m:ctrlPr>
                          <a:rPr lang="zh-CN" altLang="en-US" sz="1800" i="1">
                            <a:solidFill>
                              <a:schemeClr val="tx1"/>
                            </a:solidFill>
                            <a:latin typeface="Cambria Math" panose="02040503050406030204" pitchFamily="18" charset="0"/>
                          </a:rPr>
                        </m:ctrlPr>
                      </m:sSupPr>
                      <m:e>
                        <m:r>
                          <a:rPr lang="zh-CN" altLang="en-US" sz="1800" i="1">
                            <a:solidFill>
                              <a:schemeClr val="tx1"/>
                            </a:solidFill>
                            <a:latin typeface="Cambria Math" panose="02040503050406030204" pitchFamily="18" charset="0"/>
                          </a:rPr>
                          <m:t>𝑝</m:t>
                        </m:r>
                      </m:e>
                      <m:sup>
                        <m:r>
                          <a:rPr lang="zh-CN" altLang="en-US" sz="1800">
                            <a:solidFill>
                              <a:schemeClr val="tx1"/>
                            </a:solidFill>
                            <a:latin typeface="Cambria Math" panose="02040503050406030204" pitchFamily="18" charset="0"/>
                          </a:rPr>
                          <m:t>′</m:t>
                        </m:r>
                      </m:sup>
                    </m:sSup>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e>
                    </m:d>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h</m:t>
                        </m:r>
                      </m:e>
                      <m:sub>
                        <m:r>
                          <a:rPr lang="en-US" altLang="zh-CN" sz="1800" b="0" i="0" smtClean="0">
                            <a:solidFill>
                              <a:schemeClr val="tx1"/>
                            </a:solidFill>
                            <a:latin typeface="Cambria Math" panose="02040503050406030204" pitchFamily="18" charset="0"/>
                          </a:rPr>
                          <m:t>12</m:t>
                        </m:r>
                      </m:sub>
                      <m:sup>
                        <m:r>
                          <a:rPr lang="zh-CN" altLang="en-US" sz="1800">
                            <a:solidFill>
                              <a:schemeClr val="tx1"/>
                            </a:solidFill>
                            <a:latin typeface="Cambria Math" panose="02040503050406030204" pitchFamily="18" charset="0"/>
                          </a:rPr>
                          <m:t>′</m:t>
                        </m:r>
                      </m:sup>
                    </m:sSubSup>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e>
                    </m:d>
                    <m:r>
                      <a:rPr lang="en-US" altLang="zh-CN" sz="1800" i="1">
                        <a:solidFill>
                          <a:schemeClr val="tx1"/>
                        </a:solidFill>
                        <a:latin typeface="Cambria Math" panose="02040503050406030204" pitchFamily="18" charset="0"/>
                      </a:rPr>
                      <m:t>∗</m:t>
                    </m:r>
                    <m:sSub>
                      <m:sSubPr>
                        <m:ctrlPr>
                          <a:rPr lang="en-US" altLang="zh-CN" sz="1800" i="1">
                            <a:solidFill>
                              <a:schemeClr val="tx1"/>
                            </a:solidFill>
                            <a:latin typeface="Cambria Math" panose="02040503050406030204" pitchFamily="18" charset="0"/>
                          </a:rPr>
                        </m:ctrlPr>
                      </m:sSubPr>
                      <m:e>
                        <m:r>
                          <a:rPr lang="en-US" altLang="zh-CN" sz="1800" i="1">
                            <a:solidFill>
                              <a:schemeClr val="tx1"/>
                            </a:solidFill>
                            <a:latin typeface="Cambria Math" panose="02040503050406030204" pitchFamily="18" charset="0"/>
                          </a:rPr>
                          <m:t>h</m:t>
                        </m:r>
                      </m:e>
                      <m:sub>
                        <m:r>
                          <a:rPr lang="en-US" altLang="zh-CN" sz="1800" b="0" i="1" smtClean="0">
                            <a:solidFill>
                              <a:schemeClr val="tx1"/>
                            </a:solidFill>
                            <a:latin typeface="Cambria Math" panose="02040503050406030204" pitchFamily="18" charset="0"/>
                          </a:rPr>
                          <m:t>21</m:t>
                        </m:r>
                      </m:sub>
                    </m:sSub>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𝑛</m:t>
                        </m:r>
                      </m:e>
                    </m:d>
                    <m:r>
                      <a:rPr lang="en-US" altLang="zh-CN" sz="1800" b="0" i="1" smtClean="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en-US" altLang="zh-CN" sz="1800" i="1">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oMath>
                </a14:m>
                <a:r>
                  <a:rPr lang="en-US" altLang="zh-CN" sz="1800" dirty="0" smtClean="0">
                    <a:solidFill>
                      <a:schemeClr val="tx1"/>
                    </a:solidFill>
                  </a:rPr>
                  <a:t>+</a:t>
                </a:r>
                <a14:m>
                  <m:oMath xmlns:m="http://schemas.openxmlformats.org/officeDocument/2006/math">
                    <m:sSub>
                      <m:sSubPr>
                        <m:ctrlPr>
                          <a:rPr lang="zh-CN" altLang="en-US" sz="1800" i="1">
                            <a:solidFill>
                              <a:schemeClr val="tx1"/>
                            </a:solidFill>
                            <a:latin typeface="Cambria Math" panose="02040503050406030204" pitchFamily="18" charset="0"/>
                          </a:rPr>
                        </m:ctrlPr>
                      </m:sSubPr>
                      <m:e>
                        <m:r>
                          <a:rPr lang="en-US" altLang="zh-CN" sz="1800" i="1">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1</m:t>
                        </m:r>
                      </m:sub>
                    </m:sSub>
                    <m:r>
                      <a:rPr lang="en-US" altLang="zh-CN" sz="1800">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a:solidFill>
                          <a:schemeClr val="tx1"/>
                        </a:solidFill>
                        <a:latin typeface="Cambria Math" panose="02040503050406030204" pitchFamily="18" charset="0"/>
                      </a:rPr>
                      <m:t>]</m:t>
                    </m:r>
                  </m:oMath>
                </a14:m>
                <a:r>
                  <a:rPr lang="zh-CN" altLang="en-US" sz="1800" dirty="0" smtClean="0">
                    <a:solidFill>
                      <a:schemeClr val="tx1"/>
                    </a:solidFill>
                    <a:latin typeface="Cambria Math" panose="02040503050406030204" pitchFamily="18" charset="0"/>
                  </a:rPr>
                  <a:t> </a:t>
                </a:r>
                <a:endParaRPr lang="zh-CN" altLang="en-US" sz="1800" dirty="0">
                  <a:solidFill>
                    <a:schemeClr val="tx1"/>
                  </a:solidFill>
                  <a:latin typeface="Cambria Math" panose="02040503050406030204" pitchFamily="18" charset="0"/>
                </a:endParaRPr>
              </a:p>
            </p:txBody>
          </p:sp>
        </mc:Choice>
        <mc:Fallback xmlns="">
          <p:sp>
            <p:nvSpPr>
              <p:cNvPr id="8" name="矩形 7"/>
              <p:cNvSpPr>
                <a:spLocks noRot="1" noChangeAspect="1" noMove="1" noResize="1" noEditPoints="1" noAdjustHandles="1" noChangeArrowheads="1" noChangeShapeType="1" noTextEdit="1"/>
              </p:cNvSpPr>
              <p:nvPr/>
            </p:nvSpPr>
            <p:spPr>
              <a:xfrm>
                <a:off x="1408547" y="2446143"/>
                <a:ext cx="4665893" cy="369332"/>
              </a:xfrm>
              <a:prstGeom prst="rect">
                <a:avLst/>
              </a:prstGeom>
              <a:blipFill rotWithShape="0">
                <a:blip r:embed="rId3"/>
                <a:stretch>
                  <a:fillRect l="-1046" t="-8197" b="-24590"/>
                </a:stretch>
              </a:blipFill>
            </p:spPr>
            <p:txBody>
              <a:bodyPr/>
              <a:lstStyle/>
              <a:p>
                <a:r>
                  <a:rPr lang="zh-CN" altLang="en-US">
                    <a:noFill/>
                  </a:rPr>
                  <a:t> </a:t>
                </a:r>
              </a:p>
            </p:txBody>
          </p:sp>
        </mc:Fallback>
      </mc:AlternateContent>
      <p:sp>
        <p:nvSpPr>
          <p:cNvPr id="25" name="椭圆 24"/>
          <p:cNvSpPr/>
          <p:nvPr/>
        </p:nvSpPr>
        <p:spPr bwMode="auto">
          <a:xfrm>
            <a:off x="2555776" y="2758861"/>
            <a:ext cx="1655862" cy="640420"/>
          </a:xfrm>
          <a:prstGeom prst="ellipse">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mc:AlternateContent xmlns:mc="http://schemas.openxmlformats.org/markup-compatibility/2006" xmlns:a14="http://schemas.microsoft.com/office/drawing/2010/main">
        <mc:Choice Requires="a14">
          <p:sp>
            <p:nvSpPr>
              <p:cNvPr id="27" name="矩形 26"/>
              <p:cNvSpPr/>
              <p:nvPr/>
            </p:nvSpPr>
            <p:spPr>
              <a:xfrm>
                <a:off x="552313" y="3573016"/>
                <a:ext cx="8557602" cy="369332"/>
              </a:xfrm>
              <a:prstGeom prst="rect">
                <a:avLst/>
              </a:prstGeom>
            </p:spPr>
            <p:txBody>
              <a:bodyPr wrap="square">
                <a:spAutoFit/>
              </a:bodyPr>
              <a:lstStyle/>
              <a:p>
                <a:r>
                  <a:rPr lang="en-US" altLang="zh-CN" sz="1800" kern="0" dirty="0" smtClean="0">
                    <a:solidFill>
                      <a:schemeClr val="tx1"/>
                    </a:solidFill>
                  </a:rPr>
                  <a:t>Correlate </a:t>
                </a:r>
                <a14:m>
                  <m:oMath xmlns:m="http://schemas.openxmlformats.org/officeDocument/2006/math">
                    <m:sSub>
                      <m:sSubPr>
                        <m:ctrlPr>
                          <a:rPr lang="en-US" altLang="zh-CN" sz="1800" i="1">
                            <a:solidFill>
                              <a:schemeClr val="tx1"/>
                            </a:solidFill>
                            <a:latin typeface="Cambria Math" panose="02040503050406030204" pitchFamily="18" charset="0"/>
                          </a:rPr>
                        </m:ctrlPr>
                      </m:sSubPr>
                      <m:e>
                        <m:r>
                          <a:rPr lang="en-US" altLang="zh-CN" sz="1800">
                            <a:solidFill>
                              <a:schemeClr val="tx1"/>
                            </a:solidFill>
                            <a:latin typeface="Cambria Math" panose="02040503050406030204" pitchFamily="18" charset="0"/>
                          </a:rPr>
                          <m:t>𝑦</m:t>
                        </m:r>
                      </m:e>
                      <m:sub>
                        <m:r>
                          <a:rPr lang="en-US" altLang="zh-CN" sz="1800">
                            <a:solidFill>
                              <a:schemeClr val="tx1"/>
                            </a:solidFill>
                            <a:latin typeface="Cambria Math" panose="02040503050406030204" pitchFamily="18" charset="0"/>
                          </a:rPr>
                          <m:t>2</m:t>
                        </m:r>
                      </m:sub>
                    </m:sSub>
                    <m:r>
                      <a:rPr lang="en-US" altLang="zh-CN" sz="1800">
                        <a:solidFill>
                          <a:schemeClr val="tx1"/>
                        </a:solidFill>
                        <a:latin typeface="Cambria Math" panose="02040503050406030204" pitchFamily="18" charset="0"/>
                      </a:rPr>
                      <m:t>[</m:t>
                    </m:r>
                    <m:r>
                      <a:rPr lang="en-US" altLang="zh-CN" sz="1800">
                        <a:solidFill>
                          <a:schemeClr val="tx1"/>
                        </a:solidFill>
                        <a:latin typeface="Cambria Math" panose="02040503050406030204" pitchFamily="18" charset="0"/>
                      </a:rPr>
                      <m:t>𝑛</m:t>
                    </m:r>
                    <m:r>
                      <a:rPr lang="en-US" altLang="zh-CN" sz="1800">
                        <a:solidFill>
                          <a:schemeClr val="tx1"/>
                        </a:solidFill>
                        <a:latin typeface="Cambria Math" panose="02040503050406030204" pitchFamily="18" charset="0"/>
                      </a:rPr>
                      <m:t>] </m:t>
                    </m:r>
                  </m:oMath>
                </a14:m>
                <a:r>
                  <a:rPr lang="en-US" altLang="zh-CN" sz="1800" kern="0" dirty="0" smtClean="0">
                    <a:solidFill>
                      <a:schemeClr val="tx1"/>
                    </a:solidFill>
                  </a:rPr>
                  <a:t>with the time-reversed version of the local STS </a:t>
                </a:r>
                <a14:m>
                  <m:oMath xmlns:m="http://schemas.openxmlformats.org/officeDocument/2006/math">
                    <m:sSup>
                      <m:sSupPr>
                        <m:ctrlPr>
                          <a:rPr lang="zh-CN" altLang="en-US" sz="1800" i="1" smtClean="0">
                            <a:solidFill>
                              <a:srgbClr val="FF0000"/>
                            </a:solidFill>
                            <a:latin typeface="Cambria Math" panose="02040503050406030204" pitchFamily="18" charset="0"/>
                          </a:rPr>
                        </m:ctrlPr>
                      </m:sSupPr>
                      <m:e>
                        <m:r>
                          <a:rPr lang="zh-CN" altLang="en-US" sz="1800" i="1">
                            <a:solidFill>
                              <a:srgbClr val="FF0000"/>
                            </a:solidFill>
                            <a:latin typeface="Cambria Math" panose="02040503050406030204" pitchFamily="18" charset="0"/>
                          </a:rPr>
                          <m:t>𝑝</m:t>
                        </m:r>
                      </m:e>
                      <m:sup>
                        <m:r>
                          <a:rPr lang="zh-CN" altLang="en-US" sz="1800">
                            <a:solidFill>
                              <a:srgbClr val="FF0000"/>
                            </a:solidFill>
                            <a:latin typeface="Cambria Math" panose="02040503050406030204" pitchFamily="18" charset="0"/>
                          </a:rPr>
                          <m:t>′</m:t>
                        </m:r>
                      </m:sup>
                    </m:sSup>
                    <m:d>
                      <m:dPr>
                        <m:begChr m:val="["/>
                        <m:endChr m:val="]"/>
                        <m:ctrlPr>
                          <a:rPr lang="en-US" altLang="zh-CN" sz="1800" i="1">
                            <a:solidFill>
                              <a:srgbClr val="FF0000"/>
                            </a:solidFill>
                            <a:latin typeface="Cambria Math" panose="02040503050406030204" pitchFamily="18" charset="0"/>
                          </a:rPr>
                        </m:ctrlPr>
                      </m:dPr>
                      <m:e>
                        <m:r>
                          <a:rPr lang="en-US" altLang="zh-CN" sz="1800" i="1">
                            <a:solidFill>
                              <a:srgbClr val="FF0000"/>
                            </a:solidFill>
                            <a:latin typeface="Cambria Math" panose="02040503050406030204" pitchFamily="18" charset="0"/>
                          </a:rPr>
                          <m:t>−</m:t>
                        </m:r>
                        <m:r>
                          <a:rPr lang="en-US" altLang="zh-CN" sz="1800" i="1">
                            <a:solidFill>
                              <a:srgbClr val="FF0000"/>
                            </a:solidFill>
                            <a:latin typeface="Cambria Math" panose="02040503050406030204" pitchFamily="18" charset="0"/>
                          </a:rPr>
                          <m:t>𝑛</m:t>
                        </m:r>
                      </m:e>
                    </m:d>
                  </m:oMath>
                </a14:m>
                <a:r>
                  <a:rPr lang="en-US" altLang="zh-CN" sz="1800" kern="0" dirty="0" smtClean="0">
                    <a:solidFill>
                      <a:schemeClr val="tx1"/>
                    </a:solidFill>
                  </a:rPr>
                  <a:t> and find the peak </a:t>
                </a:r>
                <a:endParaRPr lang="zh-CN" altLang="en-US" sz="1800" dirty="0">
                  <a:solidFill>
                    <a:schemeClr val="tx1"/>
                  </a:solidFill>
                </a:endParaRPr>
              </a:p>
            </p:txBody>
          </p:sp>
        </mc:Choice>
        <mc:Fallback xmlns="">
          <p:sp>
            <p:nvSpPr>
              <p:cNvPr id="27" name="矩形 26"/>
              <p:cNvSpPr>
                <a:spLocks noRot="1" noChangeAspect="1" noMove="1" noResize="1" noEditPoints="1" noAdjustHandles="1" noChangeArrowheads="1" noChangeShapeType="1" noTextEdit="1"/>
              </p:cNvSpPr>
              <p:nvPr/>
            </p:nvSpPr>
            <p:spPr>
              <a:xfrm>
                <a:off x="552313" y="3573016"/>
                <a:ext cx="8557602" cy="369332"/>
              </a:xfrm>
              <a:prstGeom prst="rect">
                <a:avLst/>
              </a:prstGeom>
              <a:blipFill rotWithShape="0">
                <a:blip r:embed="rId4"/>
                <a:stretch>
                  <a:fillRect l="-641" t="-8197" b="-2459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9" name="矩形 28"/>
              <p:cNvSpPr/>
              <p:nvPr/>
            </p:nvSpPr>
            <p:spPr>
              <a:xfrm>
                <a:off x="4086612" y="3192744"/>
                <a:ext cx="236699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zh-CN" altLang="en-US" sz="1800" i="1" smtClean="0">
                              <a:solidFill>
                                <a:srgbClr val="FF0000"/>
                              </a:solidFill>
                              <a:latin typeface="Cambria Math" panose="02040503050406030204" pitchFamily="18" charset="0"/>
                            </a:rPr>
                          </m:ctrlPr>
                        </m:sSubPr>
                        <m:e>
                          <m:r>
                            <a:rPr lang="zh-CN" altLang="en-US" sz="1800" i="1">
                              <a:solidFill>
                                <a:srgbClr val="FF0000"/>
                              </a:solidFill>
                              <a:latin typeface="Cambria Math" panose="02040503050406030204" pitchFamily="18" charset="0"/>
                            </a:rPr>
                            <m:t>h</m:t>
                          </m:r>
                        </m:e>
                        <m:sub>
                          <m:r>
                            <a:rPr lang="zh-CN" altLang="en-US" sz="1800" i="1">
                              <a:solidFill>
                                <a:srgbClr val="FF0000"/>
                              </a:solidFill>
                              <a:latin typeface="Cambria Math" panose="02040503050406030204" pitchFamily="18" charset="0"/>
                            </a:rPr>
                            <m:t>𝑒</m:t>
                          </m:r>
                        </m:sub>
                      </m:sSub>
                      <m:d>
                        <m:dPr>
                          <m:begChr m:val="["/>
                          <m:endChr m:val="]"/>
                          <m:ctrlPr>
                            <a:rPr lang="en-US" altLang="zh-CN" sz="1800" b="0" i="1" smtClean="0">
                              <a:solidFill>
                                <a:srgbClr val="FF0000"/>
                              </a:solidFill>
                              <a:latin typeface="Cambria Math" panose="02040503050406030204" pitchFamily="18" charset="0"/>
                            </a:rPr>
                          </m:ctrlPr>
                        </m:dPr>
                        <m:e>
                          <m:r>
                            <a:rPr lang="en-US" altLang="zh-CN" sz="1800" b="0" i="1" smtClean="0">
                              <a:solidFill>
                                <a:srgbClr val="FF0000"/>
                              </a:solidFill>
                              <a:latin typeface="Cambria Math" panose="02040503050406030204" pitchFamily="18" charset="0"/>
                            </a:rPr>
                            <m:t>𝑛</m:t>
                          </m:r>
                        </m:e>
                      </m:d>
                      <m:r>
                        <a:rPr lang="en-US" altLang="zh-CN" sz="1800" b="0" i="1" smtClean="0">
                          <a:solidFill>
                            <a:srgbClr val="FF0000"/>
                          </a:solidFill>
                          <a:latin typeface="Cambria Math" panose="02040503050406030204" pitchFamily="18" charset="0"/>
                        </a:rPr>
                        <m:t>:</m:t>
                      </m:r>
                      <m:r>
                        <a:rPr lang="en-US" altLang="zh-CN" sz="1800" b="0" i="0" smtClean="0">
                          <a:solidFill>
                            <a:srgbClr val="FF0000"/>
                          </a:solidFill>
                          <a:latin typeface="Cambria Math" panose="02040503050406030204" pitchFamily="18" charset="0"/>
                        </a:rPr>
                        <m:t> </m:t>
                      </m:r>
                      <m:r>
                        <m:rPr>
                          <m:sty m:val="p"/>
                        </m:rPr>
                        <a:rPr lang="en-US" altLang="zh-CN" sz="1800" b="0" i="0" smtClean="0">
                          <a:solidFill>
                            <a:srgbClr val="FF0000"/>
                          </a:solidFill>
                          <a:latin typeface="Cambria Math" panose="02040503050406030204" pitchFamily="18" charset="0"/>
                        </a:rPr>
                        <m:t>equivalent</m:t>
                      </m:r>
                      <m:r>
                        <a:rPr lang="en-US" altLang="zh-CN" sz="1800" b="0" i="0" smtClean="0">
                          <a:solidFill>
                            <a:srgbClr val="FF0000"/>
                          </a:solidFill>
                          <a:latin typeface="Cambria Math" panose="02040503050406030204" pitchFamily="18" charset="0"/>
                        </a:rPr>
                        <m:t> </m:t>
                      </m:r>
                      <m:r>
                        <m:rPr>
                          <m:sty m:val="p"/>
                        </m:rPr>
                        <a:rPr lang="en-US" altLang="zh-CN" sz="1800" b="0" i="0" smtClean="0">
                          <a:solidFill>
                            <a:srgbClr val="FF0000"/>
                          </a:solidFill>
                          <a:latin typeface="Cambria Math" panose="02040503050406030204" pitchFamily="18" charset="0"/>
                        </a:rPr>
                        <m:t>CIR</m:t>
                      </m:r>
                    </m:oMath>
                  </m:oMathPara>
                </a14:m>
                <a:endParaRPr lang="zh-CN" altLang="en-US" dirty="0">
                  <a:solidFill>
                    <a:srgbClr val="FF0000"/>
                  </a:solidFill>
                  <a:cs typeface="Times New Roman" panose="02020603050405020304" pitchFamily="18" charset="0"/>
                </a:endParaRPr>
              </a:p>
            </p:txBody>
          </p:sp>
        </mc:Choice>
        <mc:Fallback xmlns="">
          <p:sp>
            <p:nvSpPr>
              <p:cNvPr id="29" name="矩形 28"/>
              <p:cNvSpPr>
                <a:spLocks noRot="1" noChangeAspect="1" noMove="1" noResize="1" noEditPoints="1" noAdjustHandles="1" noChangeArrowheads="1" noChangeShapeType="1" noTextEdit="1"/>
              </p:cNvSpPr>
              <p:nvPr/>
            </p:nvSpPr>
            <p:spPr>
              <a:xfrm>
                <a:off x="4086612" y="3192744"/>
                <a:ext cx="2366995" cy="369332"/>
              </a:xfrm>
              <a:prstGeom prst="rect">
                <a:avLst/>
              </a:prstGeom>
              <a:blipFill rotWithShape="0">
                <a:blip r:embed="rId5"/>
                <a:stretch>
                  <a:fillRect b="-15000"/>
                </a:stretch>
              </a:blipFill>
            </p:spPr>
            <p:txBody>
              <a:bodyPr/>
              <a:lstStyle/>
              <a:p>
                <a:r>
                  <a:rPr lang="zh-CN" altLang="en-US">
                    <a:noFill/>
                  </a:rPr>
                  <a:t> </a:t>
                </a:r>
              </a:p>
            </p:txBody>
          </p:sp>
        </mc:Fallback>
      </mc:AlternateContent>
      <p:pic>
        <p:nvPicPr>
          <p:cNvPr id="30" name="图片 29"/>
          <p:cNvPicPr/>
          <p:nvPr/>
        </p:nvPicPr>
        <p:blipFill rotWithShape="1">
          <a:blip r:embed="rId6" cstate="print">
            <a:extLst>
              <a:ext uri="{28A0092B-C50C-407E-A947-70E740481C1C}">
                <a14:useLocalDpi xmlns:a14="http://schemas.microsoft.com/office/drawing/2010/main" val="0"/>
              </a:ext>
            </a:extLst>
          </a:blip>
          <a:srcRect l="5854" t="5980" r="6768" b="4787"/>
          <a:stretch/>
        </p:blipFill>
        <p:spPr bwMode="auto">
          <a:xfrm>
            <a:off x="6588224" y="1745966"/>
            <a:ext cx="2162514" cy="1784245"/>
          </a:xfrm>
          <a:prstGeom prst="rect">
            <a:avLst/>
          </a:prstGeom>
          <a:noFill/>
          <a:ln>
            <a:noFill/>
          </a:ln>
        </p:spPr>
      </p:pic>
      <p:sp>
        <p:nvSpPr>
          <p:cNvPr id="20"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670333" y="3952512"/>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smtClean="0"/>
              <a:t>Step 5: Integrity check</a:t>
            </a:r>
          </a:p>
        </p:txBody>
      </p:sp>
      <mc:AlternateContent xmlns:mc="http://schemas.openxmlformats.org/markup-compatibility/2006" xmlns:a14="http://schemas.microsoft.com/office/drawing/2010/main">
        <mc:Choice Requires="a14">
          <p:sp>
            <p:nvSpPr>
              <p:cNvPr id="21" name="矩形 20"/>
              <p:cNvSpPr/>
              <p:nvPr/>
            </p:nvSpPr>
            <p:spPr>
              <a:xfrm>
                <a:off x="1149274" y="4378233"/>
                <a:ext cx="7742240" cy="1000274"/>
              </a:xfrm>
              <a:prstGeom prst="rect">
                <a:avLst/>
              </a:prstGeom>
            </p:spPr>
            <p:txBody>
              <a:bodyPr wrap="square">
                <a:spAutoFit/>
              </a:bodyPr>
              <a:lstStyle/>
              <a:p>
                <a:pPr marL="285750" indent="-285750">
                  <a:spcAft>
                    <a:spcPts val="600"/>
                  </a:spcAft>
                  <a:buFont typeface="Arial" panose="020B0604020202020204" pitchFamily="34" charset="0"/>
                  <a:buChar char="•"/>
                </a:pPr>
                <a:r>
                  <a:rPr lang="en-US" altLang="zh-CN" sz="1800" kern="0" dirty="0" smtClean="0">
                    <a:solidFill>
                      <a:srgbClr val="0000FF"/>
                    </a:solidFill>
                  </a:rPr>
                  <a:t>Binaryzation:</a:t>
                </a:r>
                <a:r>
                  <a:rPr lang="en-US" altLang="zh-CN" sz="1800" kern="0" dirty="0" smtClean="0">
                    <a:solidFill>
                      <a:schemeClr val="tx1"/>
                    </a:solidFill>
                  </a:rPr>
                  <a:t> Output a binary sequence </a:t>
                </a:r>
                <a:r>
                  <a:rPr lang="en-US" altLang="zh-CN" sz="1800" i="1" kern="0" dirty="0" smtClean="0">
                    <a:solidFill>
                      <a:schemeClr val="tx1"/>
                    </a:solidFill>
                  </a:rPr>
                  <a:t>Y</a:t>
                </a:r>
                <a:r>
                  <a:rPr lang="en-US" altLang="zh-CN" sz="1800" kern="0" dirty="0" smtClean="0">
                    <a:solidFill>
                      <a:schemeClr val="tx1"/>
                    </a:solidFill>
                  </a:rPr>
                  <a:t>[</a:t>
                </a:r>
                <a:r>
                  <a:rPr lang="en-US" altLang="zh-CN" sz="1800" i="1" kern="0" dirty="0" smtClean="0">
                    <a:solidFill>
                      <a:schemeClr val="tx1"/>
                    </a:solidFill>
                  </a:rPr>
                  <a:t>k</a:t>
                </a:r>
                <a:r>
                  <a:rPr lang="en-US" altLang="zh-CN" sz="1800" kern="0" dirty="0" smtClean="0">
                    <a:solidFill>
                      <a:schemeClr val="tx1"/>
                    </a:solidFill>
                  </a:rPr>
                  <a:t>] based on the polarity of the real part of each sample of </a:t>
                </a:r>
                <a14:m>
                  <m:oMath xmlns:m="http://schemas.openxmlformats.org/officeDocument/2006/math">
                    <m:sSub>
                      <m:sSubPr>
                        <m:ctrlPr>
                          <a:rPr lang="en-US" altLang="zh-CN" sz="1800" i="1">
                            <a:solidFill>
                              <a:schemeClr val="tx1"/>
                            </a:solidFill>
                            <a:latin typeface="Cambria Math" panose="02040503050406030204" pitchFamily="18" charset="0"/>
                          </a:rPr>
                        </m:ctrlPr>
                      </m:sSubPr>
                      <m:e>
                        <m:r>
                          <a:rPr lang="en-US" altLang="zh-CN" sz="1800">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1</m:t>
                        </m:r>
                      </m:sub>
                    </m:sSub>
                    <m:r>
                      <a:rPr lang="en-US" altLang="zh-CN" sz="1800">
                        <a:solidFill>
                          <a:schemeClr val="tx1"/>
                        </a:solidFill>
                        <a:latin typeface="Cambria Math" panose="02040503050406030204" pitchFamily="18" charset="0"/>
                      </a:rPr>
                      <m:t>[</m:t>
                    </m:r>
                    <m:r>
                      <a:rPr lang="en-US" altLang="zh-CN" sz="1800">
                        <a:solidFill>
                          <a:schemeClr val="tx1"/>
                        </a:solidFill>
                        <a:latin typeface="Cambria Math" panose="02040503050406030204" pitchFamily="18" charset="0"/>
                      </a:rPr>
                      <m:t>𝑛</m:t>
                    </m:r>
                    <m:r>
                      <a:rPr lang="en-US" altLang="zh-CN" sz="1800">
                        <a:solidFill>
                          <a:schemeClr val="tx1"/>
                        </a:solidFill>
                        <a:latin typeface="Cambria Math" panose="02040503050406030204" pitchFamily="18" charset="0"/>
                      </a:rPr>
                      <m:t>] </m:t>
                    </m:r>
                  </m:oMath>
                </a14:m>
                <a:endParaRPr lang="en-US" altLang="zh-CN" sz="1800" kern="0" dirty="0" smtClean="0">
                  <a:solidFill>
                    <a:schemeClr val="tx1"/>
                  </a:solidFill>
                </a:endParaRPr>
              </a:p>
              <a:p>
                <a:pPr marL="285750" indent="-285750">
                  <a:buFont typeface="Arial" panose="020B0604020202020204" pitchFamily="34" charset="0"/>
                  <a:buChar char="•"/>
                </a:pPr>
                <a:r>
                  <a:rPr lang="en-US" altLang="zh-CN" sz="1800" kern="0" dirty="0" smtClean="0">
                    <a:solidFill>
                      <a:srgbClr val="0000FF"/>
                    </a:solidFill>
                  </a:rPr>
                  <a:t>Correlation:</a:t>
                </a:r>
                <a:r>
                  <a:rPr lang="en-US" altLang="zh-CN" sz="1800" kern="0" dirty="0" smtClean="0">
                    <a:solidFill>
                      <a:schemeClr val="tx1"/>
                    </a:solidFill>
                  </a:rPr>
                  <a:t> Correlate </a:t>
                </a:r>
                <a:r>
                  <a:rPr lang="en-US" altLang="zh-CN" sz="1800" i="1" kern="0" dirty="0" smtClean="0">
                    <a:solidFill>
                      <a:schemeClr val="tx1"/>
                    </a:solidFill>
                  </a:rPr>
                  <a:t>Y</a:t>
                </a:r>
                <a:r>
                  <a:rPr lang="en-US" altLang="zh-CN" sz="1800" kern="0" dirty="0" smtClean="0">
                    <a:solidFill>
                      <a:schemeClr val="tx1"/>
                    </a:solidFill>
                  </a:rPr>
                  <a:t>[k] with </a:t>
                </a:r>
                <a:r>
                  <a:rPr lang="en-US" altLang="zh-CN" sz="1800" kern="0" dirty="0" smtClean="0">
                    <a:solidFill>
                      <a:srgbClr val="FF0000"/>
                    </a:solidFill>
                  </a:rPr>
                  <a:t>the reverse version </a:t>
                </a:r>
                <a:r>
                  <a:rPr lang="en-US" altLang="zh-CN" sz="1800" kern="0" dirty="0" smtClean="0">
                    <a:solidFill>
                      <a:schemeClr val="tx1"/>
                    </a:solidFill>
                  </a:rPr>
                  <a:t>of local STS </a:t>
                </a:r>
                <a:r>
                  <a:rPr lang="en-US" altLang="zh-CN" sz="1800" i="1" kern="0" dirty="0" smtClean="0">
                    <a:solidFill>
                      <a:schemeClr val="tx1"/>
                    </a:solidFill>
                  </a:rPr>
                  <a:t>X</a:t>
                </a:r>
                <a:r>
                  <a:rPr lang="en-US" altLang="zh-CN" sz="1800" kern="0" dirty="0" smtClean="0">
                    <a:solidFill>
                      <a:schemeClr val="tx1"/>
                    </a:solidFill>
                  </a:rPr>
                  <a:t>[-</a:t>
                </a:r>
                <a:r>
                  <a:rPr lang="en-US" altLang="zh-CN" sz="1800" i="1" kern="0" dirty="0" smtClean="0">
                    <a:solidFill>
                      <a:schemeClr val="tx1"/>
                    </a:solidFill>
                  </a:rPr>
                  <a:t>k</a:t>
                </a:r>
                <a:r>
                  <a:rPr lang="en-US" altLang="zh-CN" sz="1800" kern="0" dirty="0" smtClean="0">
                    <a:solidFill>
                      <a:schemeClr val="tx1"/>
                    </a:solidFill>
                  </a:rPr>
                  <a:t>] </a:t>
                </a:r>
                <a:endParaRPr lang="zh-CN" altLang="en-US" sz="1800" dirty="0">
                  <a:solidFill>
                    <a:schemeClr val="tx1"/>
                  </a:solidFill>
                </a:endParaRPr>
              </a:p>
            </p:txBody>
          </p:sp>
        </mc:Choice>
        <mc:Fallback xmlns="">
          <p:sp>
            <p:nvSpPr>
              <p:cNvPr id="21" name="矩形 20"/>
              <p:cNvSpPr>
                <a:spLocks noRot="1" noChangeAspect="1" noMove="1" noResize="1" noEditPoints="1" noAdjustHandles="1" noChangeArrowheads="1" noChangeShapeType="1" noTextEdit="1"/>
              </p:cNvSpPr>
              <p:nvPr/>
            </p:nvSpPr>
            <p:spPr>
              <a:xfrm>
                <a:off x="1149274" y="4378233"/>
                <a:ext cx="7742240" cy="1000274"/>
              </a:xfrm>
              <a:prstGeom prst="rect">
                <a:avLst/>
              </a:prstGeom>
              <a:blipFill rotWithShape="0">
                <a:blip r:embed="rId7"/>
                <a:stretch>
                  <a:fillRect l="-551" t="-3049" b="-914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2" name="矩形 21"/>
              <p:cNvSpPr/>
              <p:nvPr/>
            </p:nvSpPr>
            <p:spPr>
              <a:xfrm>
                <a:off x="3534111" y="5378507"/>
                <a:ext cx="1624547" cy="69814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zh-CN" altLang="en-US" sz="1400" smtClean="0">
                          <a:solidFill>
                            <a:schemeClr val="tx1"/>
                          </a:solidFill>
                          <a:latin typeface="Cambria Math" panose="02040503050406030204" pitchFamily="18" charset="0"/>
                        </a:rPr>
                        <m:t>z</m:t>
                      </m:r>
                      <m:r>
                        <a:rPr lang="zh-CN" altLang="en-US" sz="1400" i="0">
                          <a:solidFill>
                            <a:schemeClr val="tx1"/>
                          </a:solidFill>
                          <a:latin typeface="Cambria Math" panose="02040503050406030204" pitchFamily="18" charset="0"/>
                        </a:rPr>
                        <m:t>=</m:t>
                      </m:r>
                      <m:nary>
                        <m:naryPr>
                          <m:chr m:val="∑"/>
                          <m:limLoc m:val="undOvr"/>
                          <m:ctrlPr>
                            <a:rPr lang="zh-CN" altLang="en-US" sz="1400" i="1">
                              <a:solidFill>
                                <a:schemeClr val="tx1"/>
                              </a:solidFill>
                              <a:latin typeface="Cambria Math" panose="02040503050406030204" pitchFamily="18" charset="0"/>
                            </a:rPr>
                          </m:ctrlPr>
                        </m:naryPr>
                        <m:sub>
                          <m:r>
                            <a:rPr lang="zh-CN" altLang="en-US" sz="1400" i="1">
                              <a:solidFill>
                                <a:schemeClr val="tx1"/>
                              </a:solidFill>
                              <a:latin typeface="Cambria Math" panose="02040503050406030204" pitchFamily="18" charset="0"/>
                            </a:rPr>
                            <m:t>𝑘</m:t>
                          </m:r>
                          <m:r>
                            <a:rPr lang="zh-CN" altLang="en-US" sz="1400" i="0">
                              <a:solidFill>
                                <a:schemeClr val="tx1"/>
                              </a:solidFill>
                              <a:latin typeface="Cambria Math" panose="02040503050406030204" pitchFamily="18" charset="0"/>
                            </a:rPr>
                            <m:t>=1</m:t>
                          </m:r>
                        </m:sub>
                        <m:sup>
                          <m:r>
                            <a:rPr lang="zh-CN" altLang="en-US" sz="1400" i="1">
                              <a:solidFill>
                                <a:schemeClr val="tx1"/>
                              </a:solidFill>
                              <a:latin typeface="Cambria Math" panose="02040503050406030204" pitchFamily="18" charset="0"/>
                            </a:rPr>
                            <m:t>𝑁</m:t>
                          </m:r>
                        </m:sup>
                        <m:e>
                          <m:d>
                            <m:dPr>
                              <m:begChr m:val=""/>
                              <m:endChr m:val="]"/>
                              <m:ctrlPr>
                                <a:rPr lang="zh-CN" altLang="en-US" sz="1400" i="1">
                                  <a:solidFill>
                                    <a:schemeClr val="tx1"/>
                                  </a:solidFill>
                                  <a:latin typeface="Cambria Math" panose="02040503050406030204" pitchFamily="18" charset="0"/>
                                </a:rPr>
                              </m:ctrlPr>
                            </m:dPr>
                            <m:e>
                              <m:r>
                                <a:rPr lang="zh-CN" altLang="en-US" sz="1400" i="1">
                                  <a:solidFill>
                                    <a:schemeClr val="tx1"/>
                                  </a:solidFill>
                                  <a:latin typeface="Cambria Math" panose="02040503050406030204" pitchFamily="18" charset="0"/>
                                </a:rPr>
                                <m:t>𝑋</m:t>
                              </m:r>
                              <m:d>
                                <m:dPr>
                                  <m:begChr m:val="["/>
                                  <m:endChr m:val="]"/>
                                  <m:ctrlPr>
                                    <a:rPr lang="zh-CN" altLang="en-US" sz="1400" i="1">
                                      <a:solidFill>
                                        <a:schemeClr val="tx1"/>
                                      </a:solidFill>
                                      <a:latin typeface="Cambria Math" panose="02040503050406030204" pitchFamily="18" charset="0"/>
                                    </a:rPr>
                                  </m:ctrlPr>
                                </m:dPr>
                                <m:e>
                                  <m:r>
                                    <a:rPr lang="en-US" altLang="zh-CN" sz="1400" b="0" i="1" smtClean="0">
                                      <a:solidFill>
                                        <a:schemeClr val="tx1"/>
                                      </a:solidFill>
                                      <a:latin typeface="Cambria Math" panose="02040503050406030204" pitchFamily="18" charset="0"/>
                                    </a:rPr>
                                    <m:t>−</m:t>
                                  </m:r>
                                  <m:r>
                                    <a:rPr lang="zh-CN" altLang="en-US" sz="1400" i="1">
                                      <a:solidFill>
                                        <a:schemeClr val="tx1"/>
                                      </a:solidFill>
                                      <a:latin typeface="Cambria Math" panose="02040503050406030204" pitchFamily="18" charset="0"/>
                                    </a:rPr>
                                    <m:t>𝑘</m:t>
                                  </m:r>
                                </m:e>
                              </m:d>
                              <m:r>
                                <a:rPr lang="zh-CN" altLang="en-US" sz="1400" i="1">
                                  <a:solidFill>
                                    <a:schemeClr val="tx1"/>
                                  </a:solidFill>
                                  <a:latin typeface="Cambria Math" panose="02040503050406030204" pitchFamily="18" charset="0"/>
                                </a:rPr>
                                <m:t>𝑌</m:t>
                              </m:r>
                              <m:r>
                                <a:rPr lang="zh-CN" altLang="en-US" sz="1400" i="0">
                                  <a:solidFill>
                                    <a:schemeClr val="tx1"/>
                                  </a:solidFill>
                                  <a:latin typeface="Cambria Math" panose="02040503050406030204" pitchFamily="18" charset="0"/>
                                </a:rPr>
                                <m:t>[</m:t>
                              </m:r>
                              <m:r>
                                <a:rPr lang="zh-CN" altLang="en-US" sz="1400" i="1">
                                  <a:solidFill>
                                    <a:schemeClr val="tx1"/>
                                  </a:solidFill>
                                  <a:latin typeface="Cambria Math" panose="02040503050406030204" pitchFamily="18" charset="0"/>
                                </a:rPr>
                                <m:t>𝑘</m:t>
                              </m:r>
                            </m:e>
                          </m:d>
                        </m:e>
                      </m:nary>
                    </m:oMath>
                  </m:oMathPara>
                </a14:m>
                <a:endParaRPr lang="zh-CN" altLang="en-US" dirty="0"/>
              </a:p>
            </p:txBody>
          </p:sp>
        </mc:Choice>
        <mc:Fallback xmlns="">
          <p:sp>
            <p:nvSpPr>
              <p:cNvPr id="22" name="矩形 21"/>
              <p:cNvSpPr>
                <a:spLocks noRot="1" noChangeAspect="1" noMove="1" noResize="1" noEditPoints="1" noAdjustHandles="1" noChangeArrowheads="1" noChangeShapeType="1" noTextEdit="1"/>
              </p:cNvSpPr>
              <p:nvPr/>
            </p:nvSpPr>
            <p:spPr>
              <a:xfrm>
                <a:off x="3534111" y="5378507"/>
                <a:ext cx="1624547" cy="698140"/>
              </a:xfrm>
              <a:prstGeom prst="rect">
                <a:avLst/>
              </a:prstGeom>
              <a:blipFill rotWithShape="0">
                <a:blip r:embed="rId8"/>
                <a:stretch>
                  <a:fillRect/>
                </a:stretch>
              </a:blipFill>
            </p:spPr>
            <p:txBody>
              <a:bodyPr/>
              <a:lstStyle/>
              <a:p>
                <a:r>
                  <a:rPr lang="zh-CN" altLang="en-US">
                    <a:noFill/>
                  </a:rPr>
                  <a:t> </a:t>
                </a:r>
              </a:p>
            </p:txBody>
          </p:sp>
        </mc:Fallback>
      </mc:AlternateContent>
      <p:sp>
        <p:nvSpPr>
          <p:cNvPr id="26" name="矩形 25"/>
          <p:cNvSpPr/>
          <p:nvPr/>
        </p:nvSpPr>
        <p:spPr>
          <a:xfrm>
            <a:off x="5772229" y="5416142"/>
            <a:ext cx="2693399" cy="646331"/>
          </a:xfrm>
          <a:prstGeom prst="rect">
            <a:avLst/>
          </a:prstGeom>
        </p:spPr>
        <p:txBody>
          <a:bodyPr wrap="square">
            <a:spAutoFit/>
          </a:bodyPr>
          <a:lstStyle/>
          <a:p>
            <a:r>
              <a:rPr lang="en-US" altLang="zh-CN" sz="1800" kern="0" dirty="0" smtClean="0">
                <a:solidFill>
                  <a:schemeClr val="tx1"/>
                </a:solidFill>
              </a:rPr>
              <a:t>Used to characterize level of trustworthiness </a:t>
            </a:r>
          </a:p>
        </p:txBody>
      </p:sp>
      <p:sp>
        <p:nvSpPr>
          <p:cNvPr id="28" name="矩形 27"/>
          <p:cNvSpPr/>
          <p:nvPr/>
        </p:nvSpPr>
        <p:spPr>
          <a:xfrm>
            <a:off x="1160712" y="6084004"/>
            <a:ext cx="7963894" cy="369332"/>
          </a:xfrm>
          <a:prstGeom prst="rect">
            <a:avLst/>
          </a:prstGeom>
        </p:spPr>
        <p:txBody>
          <a:bodyPr wrap="square">
            <a:spAutoFit/>
          </a:bodyPr>
          <a:lstStyle/>
          <a:p>
            <a:pPr marL="285750" indent="-285750">
              <a:buFont typeface="Arial" panose="020B0604020202020204" pitchFamily="34" charset="0"/>
              <a:buChar char="•"/>
            </a:pPr>
            <a:r>
              <a:rPr lang="en-US" altLang="zh-CN" sz="1800" kern="0" dirty="0" smtClean="0">
                <a:solidFill>
                  <a:srgbClr val="0000FF"/>
                </a:solidFill>
              </a:rPr>
              <a:t>Comparison: </a:t>
            </a:r>
            <a:r>
              <a:rPr lang="en-US" altLang="zh-CN" sz="1800" kern="0" dirty="0" smtClean="0">
                <a:solidFill>
                  <a:schemeClr val="tx1"/>
                </a:solidFill>
              </a:rPr>
              <a:t>Compare z with </a:t>
            </a:r>
            <a:r>
              <a:rPr lang="en-US" altLang="zh-CN" sz="1800" kern="0" dirty="0">
                <a:solidFill>
                  <a:schemeClr val="tx1"/>
                </a:solidFill>
              </a:rPr>
              <a:t>a </a:t>
            </a:r>
            <a:r>
              <a:rPr lang="en-US" altLang="zh-CN" sz="1800" kern="0" dirty="0" smtClean="0">
                <a:solidFill>
                  <a:schemeClr val="tx1"/>
                </a:solidFill>
              </a:rPr>
              <a:t>threshold to determine whether an attack exists</a:t>
            </a:r>
            <a:r>
              <a:rPr lang="en-US" altLang="zh-CN" sz="1800" kern="0" dirty="0" smtClean="0">
                <a:solidFill>
                  <a:srgbClr val="0000FF"/>
                </a:solidFill>
              </a:rPr>
              <a:t> </a:t>
            </a:r>
            <a:endParaRPr lang="zh-CN" altLang="en-US" sz="1800" dirty="0">
              <a:solidFill>
                <a:schemeClr val="tx1"/>
              </a:solidFill>
            </a:endParaRPr>
          </a:p>
        </p:txBody>
      </p:sp>
      <p:cxnSp>
        <p:nvCxnSpPr>
          <p:cNvPr id="31" name="直接箭头连接符 30"/>
          <p:cNvCxnSpPr/>
          <p:nvPr/>
        </p:nvCxnSpPr>
        <p:spPr bwMode="auto">
          <a:xfrm flipH="1">
            <a:off x="5158658" y="5755675"/>
            <a:ext cx="568823" cy="0"/>
          </a:xfrm>
          <a:prstGeom prst="straightConnector1">
            <a:avLst/>
          </a:prstGeom>
          <a:solidFill>
            <a:srgbClr val="00B8FF"/>
          </a:solidFill>
          <a:ln w="38100"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8" name="TextBox 18">
            <a:extLst>
              <a:ext uri="{FF2B5EF4-FFF2-40B4-BE49-F238E27FC236}">
                <a16:creationId xmlns="" xmlns:a16="http://schemas.microsoft.com/office/drawing/2014/main" id="{8B4F1CFB-FBC4-42F8-8C98-4FCBA62DDEEC}"/>
              </a:ext>
            </a:extLst>
          </p:cNvPr>
          <p:cNvSpPr txBox="1"/>
          <p:nvPr/>
        </p:nvSpPr>
        <p:spPr>
          <a:xfrm>
            <a:off x="4541175" y="1995730"/>
            <a:ext cx="2168222" cy="369332"/>
          </a:xfrm>
          <a:prstGeom prst="rect">
            <a:avLst/>
          </a:prstGeom>
          <a:noFill/>
        </p:spPr>
        <p:txBody>
          <a:bodyPr wrap="none" rtlCol="0">
            <a:spAutoFit/>
          </a:bodyPr>
          <a:lstStyle/>
          <a:p>
            <a:r>
              <a:rPr lang="en-US" sz="1800" b="1" dirty="0" smtClean="0">
                <a:solidFill>
                  <a:srgbClr val="0000FF"/>
                </a:solidFill>
              </a:rPr>
              <a:t>Time focusing effect</a:t>
            </a:r>
            <a:endParaRPr lang="en-US" sz="1800" b="1" dirty="0">
              <a:solidFill>
                <a:srgbClr val="0000FF"/>
              </a:solidFill>
            </a:endParaRPr>
          </a:p>
        </p:txBody>
      </p:sp>
      <p:cxnSp>
        <p:nvCxnSpPr>
          <p:cNvPr id="19" name="直接箭头连接符 18"/>
          <p:cNvCxnSpPr>
            <a:stCxn id="18" idx="3"/>
          </p:cNvCxnSpPr>
          <p:nvPr/>
        </p:nvCxnSpPr>
        <p:spPr bwMode="auto">
          <a:xfrm>
            <a:off x="6709397" y="2180396"/>
            <a:ext cx="1104682" cy="0"/>
          </a:xfrm>
          <a:prstGeom prst="straightConnector1">
            <a:avLst/>
          </a:prstGeom>
          <a:solidFill>
            <a:srgbClr val="00B8FF"/>
          </a:solidFill>
          <a:ln w="28575" cap="flat" cmpd="sng" algn="ctr">
            <a:solidFill>
              <a:srgbClr val="0000FF"/>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mc:AlternateContent xmlns:mc="http://schemas.openxmlformats.org/markup-compatibility/2006" xmlns:a14="http://schemas.microsoft.com/office/drawing/2010/main">
        <mc:Choice Requires="a14">
          <p:sp>
            <p:nvSpPr>
              <p:cNvPr id="32" name="矩形 31"/>
              <p:cNvSpPr/>
              <p:nvPr/>
            </p:nvSpPr>
            <p:spPr>
              <a:xfrm>
                <a:off x="1408547" y="2870183"/>
                <a:ext cx="4665893" cy="369332"/>
              </a:xfrm>
              <a:prstGeom prst="rect">
                <a:avLst/>
              </a:prstGeom>
            </p:spPr>
            <p:txBody>
              <a:bodyPr wrap="none">
                <a:spAutoFit/>
              </a:bodyPr>
              <a:lstStyle/>
              <a:p>
                <a:r>
                  <a:rPr lang="en-US" altLang="zh-CN" sz="1800" dirty="0" smtClean="0">
                    <a:solidFill>
                      <a:schemeClr val="tx1"/>
                    </a:solidFill>
                  </a:rPr>
                  <a:t>= </a:t>
                </a:r>
                <a14:m>
                  <m:oMath xmlns:m="http://schemas.openxmlformats.org/officeDocument/2006/math">
                    <m:sSup>
                      <m:sSupPr>
                        <m:ctrlPr>
                          <a:rPr lang="zh-CN" altLang="en-US" sz="1800" i="1">
                            <a:solidFill>
                              <a:schemeClr val="tx1"/>
                            </a:solidFill>
                            <a:latin typeface="Cambria Math" panose="02040503050406030204" pitchFamily="18" charset="0"/>
                          </a:rPr>
                        </m:ctrlPr>
                      </m:sSupPr>
                      <m:e>
                        <m:r>
                          <a:rPr lang="zh-CN" altLang="en-US" sz="1800" i="1">
                            <a:solidFill>
                              <a:schemeClr val="tx1"/>
                            </a:solidFill>
                            <a:latin typeface="Cambria Math" panose="02040503050406030204" pitchFamily="18" charset="0"/>
                          </a:rPr>
                          <m:t>𝑝</m:t>
                        </m:r>
                      </m:e>
                      <m:sup>
                        <m:r>
                          <a:rPr lang="zh-CN" altLang="en-US" sz="1800">
                            <a:solidFill>
                              <a:schemeClr val="tx1"/>
                            </a:solidFill>
                            <a:latin typeface="Cambria Math" panose="02040503050406030204" pitchFamily="18" charset="0"/>
                          </a:rPr>
                          <m:t>′</m:t>
                        </m:r>
                      </m:sup>
                    </m:sSup>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e>
                    </m:d>
                    <m:r>
                      <a:rPr lang="zh-CN" altLang="en-US" sz="180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zh-CN" altLang="en-US" sz="1800" i="1">
                            <a:solidFill>
                              <a:schemeClr val="tx1"/>
                            </a:solidFill>
                            <a:latin typeface="Cambria Math" panose="02040503050406030204" pitchFamily="18" charset="0"/>
                          </a:rPr>
                          <m:t>h</m:t>
                        </m:r>
                      </m:e>
                      <m:sub>
                        <m:r>
                          <a:rPr lang="en-US" altLang="zh-CN" sz="1800" b="0" i="0" smtClean="0">
                            <a:solidFill>
                              <a:schemeClr val="tx1"/>
                            </a:solidFill>
                            <a:latin typeface="Cambria Math" panose="02040503050406030204" pitchFamily="18" charset="0"/>
                          </a:rPr>
                          <m:t>12</m:t>
                        </m:r>
                      </m:sub>
                      <m:sup>
                        <m:r>
                          <a:rPr lang="zh-CN" altLang="en-US" sz="1800">
                            <a:solidFill>
                              <a:schemeClr val="tx1"/>
                            </a:solidFill>
                            <a:latin typeface="Cambria Math" panose="02040503050406030204" pitchFamily="18" charset="0"/>
                          </a:rPr>
                          <m:t>′</m:t>
                        </m:r>
                      </m:sup>
                    </m:sSubSup>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e>
                    </m:d>
                    <m:r>
                      <a:rPr lang="en-US" altLang="zh-CN" sz="1800" i="1">
                        <a:solidFill>
                          <a:schemeClr val="tx1"/>
                        </a:solidFill>
                        <a:latin typeface="Cambria Math" panose="02040503050406030204" pitchFamily="18" charset="0"/>
                      </a:rPr>
                      <m:t>∗</m:t>
                    </m:r>
                    <m:sSub>
                      <m:sSubPr>
                        <m:ctrlPr>
                          <a:rPr lang="en-US" altLang="zh-CN" sz="1800" i="1">
                            <a:solidFill>
                              <a:schemeClr val="tx1"/>
                            </a:solidFill>
                            <a:latin typeface="Cambria Math" panose="02040503050406030204" pitchFamily="18" charset="0"/>
                          </a:rPr>
                        </m:ctrlPr>
                      </m:sSubPr>
                      <m:e>
                        <m:r>
                          <a:rPr lang="en-US" altLang="zh-CN" sz="1800" i="1">
                            <a:solidFill>
                              <a:schemeClr val="tx1"/>
                            </a:solidFill>
                            <a:latin typeface="Cambria Math" panose="02040503050406030204" pitchFamily="18" charset="0"/>
                          </a:rPr>
                          <m:t>h</m:t>
                        </m:r>
                      </m:e>
                      <m:sub>
                        <m:r>
                          <a:rPr lang="en-US" altLang="zh-CN" sz="1800" b="0" i="1" smtClean="0">
                            <a:solidFill>
                              <a:schemeClr val="tx1"/>
                            </a:solidFill>
                            <a:latin typeface="Cambria Math" panose="02040503050406030204" pitchFamily="18" charset="0"/>
                          </a:rPr>
                          <m:t>12</m:t>
                        </m:r>
                      </m:sub>
                    </m:sSub>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𝑛</m:t>
                        </m:r>
                      </m:e>
                    </m:d>
                    <m:r>
                      <a:rPr lang="en-US" altLang="zh-CN" sz="1800" b="0" i="1" smtClean="0">
                        <a:solidFill>
                          <a:schemeClr val="tx1"/>
                        </a:solidFill>
                        <a:latin typeface="Cambria Math" panose="02040503050406030204" pitchFamily="18" charset="0"/>
                      </a:rPr>
                      <m:t>+</m:t>
                    </m:r>
                    <m:sSubSup>
                      <m:sSubSupPr>
                        <m:ctrlPr>
                          <a:rPr lang="zh-CN" altLang="en-US" sz="1800" i="1">
                            <a:solidFill>
                              <a:schemeClr val="tx1"/>
                            </a:solidFill>
                            <a:latin typeface="Cambria Math" panose="02040503050406030204" pitchFamily="18" charset="0"/>
                          </a:rPr>
                        </m:ctrlPr>
                      </m:sSubSupPr>
                      <m:e>
                        <m:r>
                          <a:rPr lang="en-US" altLang="zh-CN" sz="1800" i="1">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2</m:t>
                        </m:r>
                      </m:sub>
                      <m:sup>
                        <m:r>
                          <a:rPr lang="zh-CN" altLang="en-US" sz="1800">
                            <a:solidFill>
                              <a:schemeClr val="tx1"/>
                            </a:solidFill>
                            <a:latin typeface="Cambria Math" panose="02040503050406030204" pitchFamily="18" charset="0"/>
                          </a:rPr>
                          <m:t>′</m:t>
                        </m:r>
                      </m:sup>
                    </m:sSubSup>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oMath>
                </a14:m>
                <a:r>
                  <a:rPr lang="en-US" altLang="zh-CN" sz="1800" dirty="0" smtClean="0">
                    <a:solidFill>
                      <a:schemeClr val="tx1"/>
                    </a:solidFill>
                  </a:rPr>
                  <a:t>+</a:t>
                </a:r>
                <a14:m>
                  <m:oMath xmlns:m="http://schemas.openxmlformats.org/officeDocument/2006/math">
                    <m:sSub>
                      <m:sSubPr>
                        <m:ctrlPr>
                          <a:rPr lang="zh-CN" altLang="en-US" sz="1800" i="1">
                            <a:solidFill>
                              <a:schemeClr val="tx1"/>
                            </a:solidFill>
                            <a:latin typeface="Cambria Math" panose="02040503050406030204" pitchFamily="18" charset="0"/>
                          </a:rPr>
                        </m:ctrlPr>
                      </m:sSubPr>
                      <m:e>
                        <m:r>
                          <a:rPr lang="en-US" altLang="zh-CN" sz="1800" i="1">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1</m:t>
                        </m:r>
                      </m:sub>
                    </m:sSub>
                    <m:r>
                      <a:rPr lang="en-US" altLang="zh-CN" sz="1800">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a:solidFill>
                          <a:schemeClr val="tx1"/>
                        </a:solidFill>
                        <a:latin typeface="Cambria Math" panose="02040503050406030204" pitchFamily="18" charset="0"/>
                      </a:rPr>
                      <m:t>]</m:t>
                    </m:r>
                  </m:oMath>
                </a14:m>
                <a:r>
                  <a:rPr lang="zh-CN" altLang="en-US" sz="1800" dirty="0" smtClean="0">
                    <a:solidFill>
                      <a:schemeClr val="tx1"/>
                    </a:solidFill>
                    <a:latin typeface="Cambria Math" panose="02040503050406030204" pitchFamily="18" charset="0"/>
                  </a:rPr>
                  <a:t> </a:t>
                </a:r>
                <a:endParaRPr lang="zh-CN" altLang="en-US" sz="1800" dirty="0">
                  <a:solidFill>
                    <a:schemeClr val="tx1"/>
                  </a:solidFill>
                  <a:latin typeface="Cambria Math" panose="02040503050406030204" pitchFamily="18" charset="0"/>
                </a:endParaRPr>
              </a:p>
            </p:txBody>
          </p:sp>
        </mc:Choice>
        <mc:Fallback xmlns="">
          <p:sp>
            <p:nvSpPr>
              <p:cNvPr id="32" name="矩形 31"/>
              <p:cNvSpPr>
                <a:spLocks noRot="1" noChangeAspect="1" noMove="1" noResize="1" noEditPoints="1" noAdjustHandles="1" noChangeArrowheads="1" noChangeShapeType="1" noTextEdit="1"/>
              </p:cNvSpPr>
              <p:nvPr/>
            </p:nvSpPr>
            <p:spPr>
              <a:xfrm>
                <a:off x="1408547" y="2870183"/>
                <a:ext cx="4665893" cy="369332"/>
              </a:xfrm>
              <a:prstGeom prst="rect">
                <a:avLst/>
              </a:prstGeom>
              <a:blipFill rotWithShape="0">
                <a:blip r:embed="rId9"/>
                <a:stretch>
                  <a:fillRect l="-1046" t="-10000" b="-26667"/>
                </a:stretch>
              </a:blipFill>
            </p:spPr>
            <p:txBody>
              <a:bodyPr/>
              <a:lstStyle/>
              <a:p>
                <a:r>
                  <a:rPr lang="zh-CN" altLang="en-US">
                    <a:noFill/>
                  </a:rPr>
                  <a:t> </a:t>
                </a:r>
              </a:p>
            </p:txBody>
          </p:sp>
        </mc:Fallback>
      </mc:AlternateContent>
      <p:sp>
        <p:nvSpPr>
          <p:cNvPr id="33" name="TextBox 18">
            <a:extLst>
              <a:ext uri="{FF2B5EF4-FFF2-40B4-BE49-F238E27FC236}">
                <a16:creationId xmlns="" xmlns:a16="http://schemas.microsoft.com/office/drawing/2014/main" id="{8B4F1CFB-FBC4-42F8-8C98-4FCBA62DDEEC}"/>
              </a:ext>
            </a:extLst>
          </p:cNvPr>
          <p:cNvSpPr txBox="1"/>
          <p:nvPr/>
        </p:nvSpPr>
        <p:spPr>
          <a:xfrm>
            <a:off x="342333" y="2760012"/>
            <a:ext cx="1374094" cy="276999"/>
          </a:xfrm>
          <a:prstGeom prst="rect">
            <a:avLst/>
          </a:prstGeom>
          <a:noFill/>
        </p:spPr>
        <p:txBody>
          <a:bodyPr wrap="none" rtlCol="0">
            <a:spAutoFit/>
          </a:bodyPr>
          <a:lstStyle/>
          <a:p>
            <a:r>
              <a:rPr lang="en-US" dirty="0" smtClean="0">
                <a:solidFill>
                  <a:schemeClr val="tx1"/>
                </a:solidFill>
              </a:rPr>
              <a:t>channel reciprocity</a:t>
            </a:r>
            <a:endParaRPr lang="en-US" dirty="0">
              <a:solidFill>
                <a:schemeClr val="tx1"/>
              </a:solidFill>
            </a:endParaRPr>
          </a:p>
        </p:txBody>
      </p:sp>
    </p:spTree>
    <p:extLst>
      <p:ext uri="{BB962C8B-B14F-4D97-AF65-F5344CB8AC3E}">
        <p14:creationId xmlns:p14="http://schemas.microsoft.com/office/powerpoint/2010/main" val="3781573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77CA44-6301-4969-A7AE-AEE67C79EB08}"/>
              </a:ext>
            </a:extLst>
          </p:cNvPr>
          <p:cNvSpPr>
            <a:spLocks noGrp="1"/>
          </p:cNvSpPr>
          <p:nvPr>
            <p:ph type="title"/>
          </p:nvPr>
        </p:nvSpPr>
        <p:spPr>
          <a:xfrm>
            <a:off x="251520" y="685800"/>
            <a:ext cx="8712968" cy="754063"/>
          </a:xfrm>
        </p:spPr>
        <p:txBody>
          <a:bodyPr/>
          <a:lstStyle/>
          <a:p>
            <a:r>
              <a:rPr lang="en-US" altLang="en-US" sz="3200" dirty="0"/>
              <a:t>Time-Reversal based Integrity Protection</a:t>
            </a:r>
            <a:endParaRPr lang="en-US" dirty="0"/>
          </a:p>
        </p:txBody>
      </p:sp>
      <p:sp>
        <p:nvSpPr>
          <p:cNvPr id="3" name="Content Placeholder 2">
            <a:extLst>
              <a:ext uri="{FF2B5EF4-FFF2-40B4-BE49-F238E27FC236}">
                <a16:creationId xmlns="" xmlns:a16="http://schemas.microsoft.com/office/drawing/2014/main" id="{0FD62E8C-2F70-45E3-BA46-BA5664B2DE30}"/>
              </a:ext>
            </a:extLst>
          </p:cNvPr>
          <p:cNvSpPr>
            <a:spLocks noGrp="1"/>
          </p:cNvSpPr>
          <p:nvPr>
            <p:ph idx="1"/>
          </p:nvPr>
        </p:nvSpPr>
        <p:spPr>
          <a:xfrm>
            <a:off x="467544" y="1399693"/>
            <a:ext cx="7764463" cy="620985"/>
          </a:xfrm>
        </p:spPr>
        <p:txBody>
          <a:bodyPr/>
          <a:lstStyle/>
          <a:p>
            <a:pPr marL="457200" indent="-457200">
              <a:buFont typeface="Arial" panose="020B0604020202020204" pitchFamily="34" charset="0"/>
              <a:buChar char="•"/>
            </a:pPr>
            <a:r>
              <a:rPr lang="en-US" dirty="0" smtClean="0"/>
              <a:t>Security Analysis</a:t>
            </a:r>
            <a:endParaRPr lang="en-US" dirty="0"/>
          </a:p>
        </p:txBody>
      </p:sp>
      <p:sp>
        <p:nvSpPr>
          <p:cNvPr id="4" name="Slide Number Placeholder 3">
            <a:extLst>
              <a:ext uri="{FF2B5EF4-FFF2-40B4-BE49-F238E27FC236}">
                <a16:creationId xmlns="" xmlns:a16="http://schemas.microsoft.com/office/drawing/2014/main" id="{6EF9B32C-8FC7-4A88-996D-A8DE9FCC0BF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8</a:t>
            </a:fld>
            <a:endParaRPr lang="en-US" altLang="en-US" dirty="0"/>
          </a:p>
        </p:txBody>
      </p:sp>
      <p:sp>
        <p:nvSpPr>
          <p:cNvPr id="15"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985043" y="2023193"/>
            <a:ext cx="776446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smtClean="0"/>
              <a:t>The attack signal is injected during ranging phase 1</a:t>
            </a:r>
          </a:p>
        </p:txBody>
      </p:sp>
      <mc:AlternateContent xmlns:mc="http://schemas.openxmlformats.org/markup-compatibility/2006" xmlns:a14="http://schemas.microsoft.com/office/drawing/2010/main">
        <mc:Choice Requires="a14">
          <p:sp>
            <p:nvSpPr>
              <p:cNvPr id="16" name="矩形 15"/>
              <p:cNvSpPr/>
              <p:nvPr/>
            </p:nvSpPr>
            <p:spPr>
              <a:xfrm>
                <a:off x="1428891" y="2478614"/>
                <a:ext cx="7320615" cy="1754326"/>
              </a:xfrm>
              <a:prstGeom prst="rect">
                <a:avLst/>
              </a:prstGeom>
            </p:spPr>
            <p:txBody>
              <a:bodyPr wrap="square">
                <a:spAutoFit/>
              </a:bodyPr>
              <a:lstStyle/>
              <a:p>
                <a:pPr marL="285750" indent="-285750">
                  <a:buFont typeface="Arial" panose="020B0604020202020204" pitchFamily="34" charset="0"/>
                  <a:buChar char="•"/>
                </a:pPr>
                <a:r>
                  <a:rPr lang="en-US" altLang="zh-CN" sz="1800" kern="0" dirty="0" smtClean="0">
                    <a:solidFill>
                      <a:srgbClr val="0000FF"/>
                    </a:solidFill>
                  </a:rPr>
                  <a:t>The attack signal causes synchronization error: </a:t>
                </a:r>
                <a:r>
                  <a:rPr lang="en-US" altLang="zh-CN" sz="1800" kern="0" dirty="0" smtClean="0">
                    <a:solidFill>
                      <a:schemeClr val="tx1"/>
                    </a:solidFill>
                  </a:rPr>
                  <a:t>the transmitted signal in Step 3 will not be an entire STS, which leads to a low integrity check score in Step 5.</a:t>
                </a:r>
              </a:p>
              <a:p>
                <a:pPr marL="285750" indent="-285750">
                  <a:buFont typeface="Arial" panose="020B0604020202020204" pitchFamily="34" charset="0"/>
                  <a:buChar char="•"/>
                </a:pPr>
                <a:r>
                  <a:rPr lang="en-US" altLang="zh-CN" sz="1800" kern="0" dirty="0" smtClean="0">
                    <a:solidFill>
                      <a:srgbClr val="0000FF"/>
                    </a:solidFill>
                  </a:rPr>
                  <a:t>The attack signal does not cause synchronization error: </a:t>
                </a:r>
                <a:r>
                  <a:rPr lang="en-US" altLang="zh-CN" sz="1800" kern="0" dirty="0" smtClean="0">
                    <a:solidFill>
                      <a:schemeClr val="tx1"/>
                    </a:solidFill>
                  </a:rPr>
                  <a:t>the attacker’ signal will appear in </a:t>
                </a:r>
                <a14:m>
                  <m:oMath xmlns:m="http://schemas.openxmlformats.org/officeDocument/2006/math">
                    <m:sSub>
                      <m:sSubPr>
                        <m:ctrlPr>
                          <a:rPr lang="en-US" altLang="zh-CN" sz="1800" i="1">
                            <a:solidFill>
                              <a:schemeClr val="tx1"/>
                            </a:solidFill>
                            <a:latin typeface="Cambria Math" panose="02040503050406030204" pitchFamily="18" charset="0"/>
                          </a:rPr>
                        </m:ctrlPr>
                      </m:sSubPr>
                      <m:e>
                        <m:r>
                          <a:rPr lang="en-US" altLang="zh-CN" sz="1800">
                            <a:solidFill>
                              <a:schemeClr val="tx1"/>
                            </a:solidFill>
                            <a:latin typeface="Cambria Math" panose="02040503050406030204" pitchFamily="18" charset="0"/>
                          </a:rPr>
                          <m:t>𝑦</m:t>
                        </m:r>
                      </m:e>
                      <m:sub>
                        <m:r>
                          <a:rPr lang="en-US" altLang="zh-CN" sz="1800">
                            <a:solidFill>
                              <a:schemeClr val="tx1"/>
                            </a:solidFill>
                            <a:latin typeface="Cambria Math" panose="02040503050406030204" pitchFamily="18" charset="0"/>
                          </a:rPr>
                          <m:t>2</m:t>
                        </m:r>
                      </m:sub>
                    </m:sSub>
                    <m:r>
                      <a:rPr lang="en-US" altLang="zh-CN" sz="1800">
                        <a:solidFill>
                          <a:schemeClr val="tx1"/>
                        </a:solidFill>
                        <a:latin typeface="Cambria Math" panose="02040503050406030204" pitchFamily="18" charset="0"/>
                      </a:rPr>
                      <m:t>[</m:t>
                    </m:r>
                    <m:r>
                      <a:rPr lang="en-US" altLang="zh-CN" sz="1800">
                        <a:solidFill>
                          <a:schemeClr val="tx1"/>
                        </a:solidFill>
                        <a:latin typeface="Cambria Math" panose="02040503050406030204" pitchFamily="18" charset="0"/>
                      </a:rPr>
                      <m:t>𝑛</m:t>
                    </m:r>
                    <m:r>
                      <a:rPr lang="en-US" altLang="zh-CN" sz="1800">
                        <a:solidFill>
                          <a:schemeClr val="tx1"/>
                        </a:solidFill>
                        <a:latin typeface="Cambria Math" panose="02040503050406030204" pitchFamily="18" charset="0"/>
                      </a:rPr>
                      <m:t>] </m:t>
                    </m:r>
                  </m:oMath>
                </a14:m>
                <a:r>
                  <a:rPr lang="en-US" altLang="zh-CN" sz="1800" kern="0" dirty="0" smtClean="0">
                    <a:solidFill>
                      <a:schemeClr val="tx1"/>
                    </a:solidFill>
                  </a:rPr>
                  <a:t>as interference, which causes the </a:t>
                </a:r>
                <a:r>
                  <a:rPr lang="en-US" altLang="zh-CN" sz="1800" kern="0" dirty="0" err="1" smtClean="0">
                    <a:solidFill>
                      <a:schemeClr val="tx1"/>
                    </a:solidFill>
                  </a:rPr>
                  <a:t>correlator</a:t>
                </a:r>
                <a:r>
                  <a:rPr lang="en-US" altLang="zh-CN" sz="1800" kern="0" dirty="0" smtClean="0">
                    <a:solidFill>
                      <a:schemeClr val="tx1"/>
                    </a:solidFill>
                  </a:rPr>
                  <a:t> in Step 5 to output low values.</a:t>
                </a:r>
                <a:endParaRPr lang="zh-CN" altLang="en-US" sz="1800" dirty="0">
                  <a:solidFill>
                    <a:schemeClr val="tx1"/>
                  </a:solidFill>
                </a:endParaRPr>
              </a:p>
            </p:txBody>
          </p:sp>
        </mc:Choice>
        <mc:Fallback xmlns="">
          <p:sp>
            <p:nvSpPr>
              <p:cNvPr id="16" name="矩形 15"/>
              <p:cNvSpPr>
                <a:spLocks noRot="1" noChangeAspect="1" noMove="1" noResize="1" noEditPoints="1" noAdjustHandles="1" noChangeArrowheads="1" noChangeShapeType="1" noTextEdit="1"/>
              </p:cNvSpPr>
              <p:nvPr/>
            </p:nvSpPr>
            <p:spPr>
              <a:xfrm>
                <a:off x="1428891" y="2478614"/>
                <a:ext cx="7320615" cy="1754326"/>
              </a:xfrm>
              <a:prstGeom prst="rect">
                <a:avLst/>
              </a:prstGeom>
              <a:blipFill rotWithShape="0">
                <a:blip r:embed="rId2"/>
                <a:stretch>
                  <a:fillRect l="-500" t="-2091" r="-1249" b="-4878"/>
                </a:stretch>
              </a:blipFill>
            </p:spPr>
            <p:txBody>
              <a:bodyPr/>
              <a:lstStyle/>
              <a:p>
                <a:r>
                  <a:rPr lang="zh-CN" altLang="en-US">
                    <a:noFill/>
                  </a:rPr>
                  <a:t> </a:t>
                </a:r>
              </a:p>
            </p:txBody>
          </p:sp>
        </mc:Fallback>
      </mc:AlternateContent>
      <p:sp>
        <p:nvSpPr>
          <p:cNvPr id="23" name="Content Placeholder 2">
            <a:extLst>
              <a:ext uri="{FF2B5EF4-FFF2-40B4-BE49-F238E27FC236}">
                <a16:creationId xmlns="" xmlns:a16="http://schemas.microsoft.com/office/drawing/2014/main" id="{81ECE919-6272-4101-84F8-BDC63393FA69}"/>
              </a:ext>
            </a:extLst>
          </p:cNvPr>
          <p:cNvSpPr txBox="1">
            <a:spLocks/>
          </p:cNvSpPr>
          <p:nvPr/>
        </p:nvSpPr>
        <p:spPr bwMode="auto">
          <a:xfrm>
            <a:off x="985043" y="4250321"/>
            <a:ext cx="7764464"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Wingdings" panose="05000000000000000000" pitchFamily="2" charset="2"/>
              <a:buChar char="ü"/>
            </a:pPr>
            <a:r>
              <a:rPr lang="en-US" sz="2400" kern="0" dirty="0" smtClean="0"/>
              <a:t>The attack signal is injected during ranging phase 2</a:t>
            </a:r>
          </a:p>
        </p:txBody>
      </p:sp>
      <p:sp>
        <p:nvSpPr>
          <p:cNvPr id="24" name="矩形 23"/>
          <p:cNvSpPr/>
          <p:nvPr/>
        </p:nvSpPr>
        <p:spPr>
          <a:xfrm>
            <a:off x="1584653" y="4723070"/>
            <a:ext cx="7079346" cy="369332"/>
          </a:xfrm>
          <a:prstGeom prst="rect">
            <a:avLst/>
          </a:prstGeom>
        </p:spPr>
        <p:txBody>
          <a:bodyPr wrap="square">
            <a:spAutoFit/>
          </a:bodyPr>
          <a:lstStyle/>
          <a:p>
            <a:r>
              <a:rPr lang="en-US" altLang="zh-CN" sz="1800" kern="0" dirty="0" smtClean="0">
                <a:solidFill>
                  <a:schemeClr val="tx1"/>
                </a:solidFill>
              </a:rPr>
              <a:t>The received signal at the initiator will be</a:t>
            </a:r>
            <a:endParaRPr lang="zh-CN" altLang="en-US" sz="1800" dirty="0">
              <a:solidFill>
                <a:schemeClr val="tx1"/>
              </a:solidFill>
            </a:endParaRPr>
          </a:p>
        </p:txBody>
      </p:sp>
      <p:sp>
        <p:nvSpPr>
          <p:cNvPr id="25" name="椭圆 24"/>
          <p:cNvSpPr/>
          <p:nvPr/>
        </p:nvSpPr>
        <p:spPr bwMode="auto">
          <a:xfrm>
            <a:off x="5054552" y="5011695"/>
            <a:ext cx="1536351" cy="640420"/>
          </a:xfrm>
          <a:prstGeom prst="ellipse">
            <a:avLst/>
          </a:prstGeom>
          <a:noFill/>
          <a:ln w="2857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zh-CN"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mc:AlternateContent xmlns:mc="http://schemas.openxmlformats.org/markup-compatibility/2006" xmlns:a14="http://schemas.microsoft.com/office/drawing/2010/main">
        <mc:Choice Requires="a14">
          <p:sp>
            <p:nvSpPr>
              <p:cNvPr id="26" name="矩形 25"/>
              <p:cNvSpPr/>
              <p:nvPr/>
            </p:nvSpPr>
            <p:spPr>
              <a:xfrm>
                <a:off x="1584653" y="5697726"/>
                <a:ext cx="7164853" cy="646331"/>
              </a:xfrm>
              <a:prstGeom prst="rect">
                <a:avLst/>
              </a:prstGeom>
            </p:spPr>
            <p:txBody>
              <a:bodyPr wrap="square">
                <a:spAutoFit/>
              </a:bodyPr>
              <a:lstStyle/>
              <a:p>
                <a:r>
                  <a:rPr lang="en-US" altLang="zh-CN" sz="1800" kern="0" dirty="0" smtClean="0">
                    <a:solidFill>
                      <a:schemeClr val="tx1"/>
                    </a:solidFill>
                  </a:rPr>
                  <a:t>The attacker’s signal exists in </a:t>
                </a:r>
                <a14:m>
                  <m:oMath xmlns:m="http://schemas.openxmlformats.org/officeDocument/2006/math">
                    <m:sSub>
                      <m:sSubPr>
                        <m:ctrlPr>
                          <a:rPr lang="en-US" altLang="zh-CN" sz="1800" i="1">
                            <a:solidFill>
                              <a:schemeClr val="tx1"/>
                            </a:solidFill>
                            <a:latin typeface="Cambria Math" panose="02040503050406030204" pitchFamily="18" charset="0"/>
                          </a:rPr>
                        </m:ctrlPr>
                      </m:sSubPr>
                      <m:e>
                        <m:r>
                          <a:rPr lang="en-US" altLang="zh-CN" sz="1800">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1</m:t>
                        </m:r>
                      </m:sub>
                    </m:sSub>
                    <m:d>
                      <m:dPr>
                        <m:begChr m:val="["/>
                        <m:endChr m:val="]"/>
                        <m:ctrlPr>
                          <a:rPr lang="en-US" altLang="zh-CN" sz="1800" i="1">
                            <a:solidFill>
                              <a:schemeClr val="tx1"/>
                            </a:solidFill>
                            <a:latin typeface="Cambria Math" panose="02040503050406030204" pitchFamily="18" charset="0"/>
                          </a:rPr>
                        </m:ctrlPr>
                      </m:dPr>
                      <m:e>
                        <m:r>
                          <a:rPr lang="en-US" altLang="zh-CN" sz="1800">
                            <a:solidFill>
                              <a:schemeClr val="tx1"/>
                            </a:solidFill>
                            <a:latin typeface="Cambria Math" panose="02040503050406030204" pitchFamily="18" charset="0"/>
                          </a:rPr>
                          <m:t>𝑛</m:t>
                        </m:r>
                      </m:e>
                    </m:d>
                  </m:oMath>
                </a14:m>
                <a:r>
                  <a:rPr lang="en-US" altLang="zh-CN" sz="1800" kern="0" dirty="0" smtClean="0">
                    <a:solidFill>
                      <a:schemeClr val="tx1"/>
                    </a:solidFill>
                  </a:rPr>
                  <a:t> as an interference, thereby resulting in a failure in the integrity check.</a:t>
                </a:r>
                <a:endParaRPr lang="zh-CN" altLang="en-US" sz="1800" dirty="0">
                  <a:solidFill>
                    <a:schemeClr val="tx1"/>
                  </a:solidFill>
                </a:endParaRPr>
              </a:p>
            </p:txBody>
          </p:sp>
        </mc:Choice>
        <mc:Fallback xmlns="">
          <p:sp>
            <p:nvSpPr>
              <p:cNvPr id="26" name="矩形 25"/>
              <p:cNvSpPr>
                <a:spLocks noRot="1" noChangeAspect="1" noMove="1" noResize="1" noEditPoints="1" noAdjustHandles="1" noChangeArrowheads="1" noChangeShapeType="1" noTextEdit="1"/>
              </p:cNvSpPr>
              <p:nvPr/>
            </p:nvSpPr>
            <p:spPr>
              <a:xfrm>
                <a:off x="1584653" y="5697726"/>
                <a:ext cx="7164853" cy="646331"/>
              </a:xfrm>
              <a:prstGeom prst="rect">
                <a:avLst/>
              </a:prstGeom>
              <a:blipFill rotWithShape="0">
                <a:blip r:embed="rId3"/>
                <a:stretch>
                  <a:fillRect l="-766" t="-5660" b="-1415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矩形 11"/>
              <p:cNvSpPr/>
              <p:nvPr/>
            </p:nvSpPr>
            <p:spPr>
              <a:xfrm>
                <a:off x="2659751" y="5190724"/>
                <a:ext cx="485889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zh-CN" sz="1800" i="1" smtClean="0">
                              <a:solidFill>
                                <a:schemeClr val="tx1"/>
                              </a:solidFill>
                              <a:latin typeface="Cambria Math" panose="02040503050406030204" pitchFamily="18" charset="0"/>
                            </a:rPr>
                          </m:ctrlPr>
                        </m:sSubPr>
                        <m:e>
                          <m:r>
                            <a:rPr lang="en-US" altLang="zh-CN" sz="1800">
                              <a:solidFill>
                                <a:schemeClr val="tx1"/>
                              </a:solidFill>
                              <a:latin typeface="Cambria Math" panose="02040503050406030204" pitchFamily="18" charset="0"/>
                            </a:rPr>
                            <m:t>𝑦</m:t>
                          </m:r>
                        </m:e>
                        <m:sub>
                          <m:r>
                            <a:rPr lang="en-US" altLang="zh-CN" sz="1800" b="0" i="0" smtClean="0">
                              <a:solidFill>
                                <a:schemeClr val="tx1"/>
                              </a:solidFill>
                              <a:latin typeface="Cambria Math" panose="02040503050406030204" pitchFamily="18" charset="0"/>
                            </a:rPr>
                            <m:t>1</m:t>
                          </m:r>
                        </m:sub>
                      </m:sSub>
                      <m:d>
                        <m:dPr>
                          <m:begChr m:val="["/>
                          <m:endChr m:val="]"/>
                          <m:ctrlPr>
                            <a:rPr lang="en-US" altLang="zh-CN" sz="1800" i="1">
                              <a:solidFill>
                                <a:schemeClr val="tx1"/>
                              </a:solidFill>
                              <a:latin typeface="Cambria Math" panose="02040503050406030204" pitchFamily="18" charset="0"/>
                            </a:rPr>
                          </m:ctrlPr>
                        </m:dPr>
                        <m:e>
                          <m:r>
                            <a:rPr lang="en-US" altLang="zh-CN" sz="1800">
                              <a:solidFill>
                                <a:schemeClr val="tx1"/>
                              </a:solidFill>
                              <a:latin typeface="Cambria Math" panose="02040503050406030204" pitchFamily="18" charset="0"/>
                            </a:rPr>
                            <m:t>𝑛</m:t>
                          </m:r>
                        </m:e>
                      </m:d>
                      <m:r>
                        <a:rPr lang="zh-CN" altLang="en-US" sz="1800">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𝑠</m:t>
                      </m:r>
                      <m:d>
                        <m:dPr>
                          <m:begChr m:val="["/>
                          <m:endChr m:val="]"/>
                          <m:ctrlPr>
                            <a:rPr lang="en-US" altLang="zh-CN" sz="1800" i="1">
                              <a:solidFill>
                                <a:schemeClr val="tx1"/>
                              </a:solidFill>
                              <a:latin typeface="Cambria Math" panose="02040503050406030204" pitchFamily="18" charset="0"/>
                            </a:rPr>
                          </m:ctrlPr>
                        </m:dPr>
                        <m:e>
                          <m:r>
                            <a:rPr lang="en-US" altLang="zh-CN" sz="1800" i="1">
                              <a:solidFill>
                                <a:schemeClr val="tx1"/>
                              </a:solidFill>
                              <a:latin typeface="Cambria Math" panose="02040503050406030204" pitchFamily="18" charset="0"/>
                            </a:rPr>
                            <m:t>𝑛</m:t>
                          </m:r>
                        </m:e>
                      </m:d>
                      <m:r>
                        <a:rPr lang="zh-CN" altLang="en-US" sz="1800">
                          <a:solidFill>
                            <a:schemeClr val="tx1"/>
                          </a:solidFill>
                          <a:latin typeface="Cambria Math" panose="02040503050406030204" pitchFamily="18" charset="0"/>
                        </a:rPr>
                        <m:t>∗</m:t>
                      </m:r>
                      <m:sSub>
                        <m:sSubPr>
                          <m:ctrlPr>
                            <a:rPr lang="zh-CN" altLang="en-US" sz="1800" i="1">
                              <a:solidFill>
                                <a:schemeClr val="tx1"/>
                              </a:solidFill>
                              <a:latin typeface="Cambria Math" panose="02040503050406030204" pitchFamily="18" charset="0"/>
                            </a:rPr>
                          </m:ctrlPr>
                        </m:sSubPr>
                        <m:e>
                          <m:r>
                            <a:rPr lang="zh-CN" altLang="en-US" sz="1800">
                              <a:solidFill>
                                <a:schemeClr val="tx1"/>
                              </a:solidFill>
                              <a:latin typeface="Cambria Math" panose="02040503050406030204" pitchFamily="18" charset="0"/>
                            </a:rPr>
                            <m:t>h</m:t>
                          </m:r>
                        </m:e>
                        <m:sub>
                          <m:r>
                            <a:rPr lang="en-US" altLang="zh-CN" sz="1800" b="0" i="0" smtClean="0">
                              <a:solidFill>
                                <a:schemeClr val="tx1"/>
                              </a:solidFill>
                              <a:latin typeface="Cambria Math" panose="02040503050406030204" pitchFamily="18" charset="0"/>
                            </a:rPr>
                            <m:t>21</m:t>
                          </m:r>
                        </m:sub>
                      </m:sSub>
                      <m:d>
                        <m:dPr>
                          <m:begChr m:val="["/>
                          <m:endChr m:val="]"/>
                          <m:ctrlPr>
                            <a:rPr lang="en-US" altLang="zh-CN" sz="1800" b="0" i="1" smtClean="0">
                              <a:solidFill>
                                <a:schemeClr val="tx1"/>
                              </a:solidFill>
                              <a:latin typeface="Cambria Math" panose="02040503050406030204" pitchFamily="18" charset="0"/>
                            </a:rPr>
                          </m:ctrlPr>
                        </m:dPr>
                        <m:e>
                          <m:r>
                            <a:rPr lang="en-US" altLang="zh-CN" sz="1800" b="0" i="1" smtClean="0">
                              <a:solidFill>
                                <a:schemeClr val="tx1"/>
                              </a:solidFill>
                              <a:latin typeface="Cambria Math" panose="02040503050406030204" pitchFamily="18" charset="0"/>
                            </a:rPr>
                            <m:t>𝑛</m:t>
                          </m:r>
                        </m:e>
                      </m:d>
                      <m:r>
                        <a:rPr lang="zh-CN" altLang="en-US" sz="1800">
                          <a:solidFill>
                            <a:schemeClr val="tx1"/>
                          </a:solidFill>
                          <a:latin typeface="Cambria Math" panose="02040503050406030204" pitchFamily="18" charset="0"/>
                        </a:rPr>
                        <m:t>+</m:t>
                      </m:r>
                      <m:sSub>
                        <m:sSubPr>
                          <m:ctrlPr>
                            <a:rPr lang="zh-CN" altLang="en-US" sz="1800" i="1">
                              <a:solidFill>
                                <a:schemeClr val="tx1"/>
                              </a:solidFill>
                              <a:latin typeface="Cambria Math" panose="02040503050406030204" pitchFamily="18" charset="0"/>
                            </a:rPr>
                          </m:ctrlPr>
                        </m:sSubPr>
                        <m:e>
                          <m:r>
                            <m:rPr>
                              <m:sty m:val="p"/>
                            </m:rPr>
                            <a:rPr lang="zh-CN" altLang="en-US" sz="1800">
                              <a:solidFill>
                                <a:schemeClr val="tx1"/>
                              </a:solidFill>
                              <a:latin typeface="Cambria Math" panose="02040503050406030204" pitchFamily="18" charset="0"/>
                            </a:rPr>
                            <m:t>s</m:t>
                          </m:r>
                        </m:e>
                        <m:sub>
                          <m:r>
                            <a:rPr lang="zh-CN" altLang="en-US" sz="1800" i="1">
                              <a:solidFill>
                                <a:schemeClr val="tx1"/>
                              </a:solidFill>
                              <a:latin typeface="Cambria Math" panose="02040503050406030204" pitchFamily="18" charset="0"/>
                            </a:rPr>
                            <m:t>𝑎</m:t>
                          </m:r>
                        </m:sub>
                      </m:sSub>
                      <m:d>
                        <m:dPr>
                          <m:begChr m:val="["/>
                          <m:endChr m:val="]"/>
                          <m:ctrlPr>
                            <a:rPr lang="en-US" altLang="zh-CN" sz="1800" b="0" i="1" smtClean="0">
                              <a:solidFill>
                                <a:schemeClr val="tx1"/>
                              </a:solidFill>
                              <a:latin typeface="Cambria Math" panose="02040503050406030204" pitchFamily="18" charset="0"/>
                            </a:rPr>
                          </m:ctrlPr>
                        </m:dPr>
                        <m:e>
                          <m:r>
                            <a:rPr lang="en-US" altLang="zh-CN" sz="1800" b="0" i="1" smtClean="0">
                              <a:solidFill>
                                <a:schemeClr val="tx1"/>
                              </a:solidFill>
                              <a:latin typeface="Cambria Math" panose="02040503050406030204" pitchFamily="18" charset="0"/>
                            </a:rPr>
                            <m:t>𝑛</m:t>
                          </m:r>
                        </m:e>
                      </m:d>
                      <m:r>
                        <a:rPr lang="en-US" altLang="zh-CN" sz="1800" b="0" i="1" smtClean="0">
                          <a:solidFill>
                            <a:schemeClr val="tx1"/>
                          </a:solidFill>
                          <a:latin typeface="Cambria Math" panose="02040503050406030204" pitchFamily="18" charset="0"/>
                        </a:rPr>
                        <m:t>∗</m:t>
                      </m:r>
                      <m:sSub>
                        <m:sSubPr>
                          <m:ctrlPr>
                            <a:rPr lang="en-US" altLang="zh-CN" sz="1800" b="0" i="1" smtClean="0">
                              <a:solidFill>
                                <a:schemeClr val="tx1"/>
                              </a:solidFill>
                              <a:latin typeface="Cambria Math" panose="02040503050406030204" pitchFamily="18" charset="0"/>
                            </a:rPr>
                          </m:ctrlPr>
                        </m:sSubPr>
                        <m:e>
                          <m:r>
                            <a:rPr lang="en-US" altLang="zh-CN" sz="1800" b="0" i="1" smtClean="0">
                              <a:solidFill>
                                <a:schemeClr val="tx1"/>
                              </a:solidFill>
                              <a:latin typeface="Cambria Math" panose="02040503050406030204" pitchFamily="18" charset="0"/>
                            </a:rPr>
                            <m:t>h</m:t>
                          </m:r>
                        </m:e>
                        <m:sub>
                          <m:r>
                            <a:rPr lang="en-US" altLang="zh-CN" sz="1800" b="0" i="1" smtClean="0">
                              <a:solidFill>
                                <a:schemeClr val="tx1"/>
                              </a:solidFill>
                              <a:latin typeface="Cambria Math" panose="02040503050406030204" pitchFamily="18" charset="0"/>
                            </a:rPr>
                            <m:t>𝑎</m:t>
                          </m:r>
                          <m:r>
                            <a:rPr lang="en-US" altLang="zh-CN" sz="1800" b="0" i="1" smtClean="0">
                              <a:solidFill>
                                <a:schemeClr val="tx1"/>
                              </a:solidFill>
                              <a:latin typeface="Cambria Math" panose="02040503050406030204" pitchFamily="18" charset="0"/>
                            </a:rPr>
                            <m:t>1</m:t>
                          </m:r>
                        </m:sub>
                      </m:sSub>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m:t>
                      </m:r>
                      <m:r>
                        <a:rPr lang="en-US" altLang="zh-CN" sz="1800" b="0" i="0" smtClean="0">
                          <a:solidFill>
                            <a:schemeClr val="tx1"/>
                          </a:solidFill>
                          <a:latin typeface="Cambria Math" panose="02040503050406030204" pitchFamily="18" charset="0"/>
                        </a:rPr>
                        <m:t>+</m:t>
                      </m:r>
                      <m:sSub>
                        <m:sSubPr>
                          <m:ctrlPr>
                            <a:rPr lang="zh-CN" altLang="en-US" sz="1800" i="1">
                              <a:solidFill>
                                <a:schemeClr val="tx1"/>
                              </a:solidFill>
                              <a:latin typeface="Cambria Math" panose="02040503050406030204" pitchFamily="18" charset="0"/>
                            </a:rPr>
                          </m:ctrlPr>
                        </m:sSubPr>
                        <m:e>
                          <m:r>
                            <a:rPr lang="en-US" altLang="zh-CN" sz="1800" b="0" i="1" smtClean="0">
                              <a:solidFill>
                                <a:schemeClr val="tx1"/>
                              </a:solidFill>
                              <a:latin typeface="Cambria Math" panose="02040503050406030204" pitchFamily="18" charset="0"/>
                            </a:rPr>
                            <m:t>𝑤</m:t>
                          </m:r>
                        </m:e>
                        <m:sub>
                          <m:r>
                            <a:rPr lang="en-US" altLang="zh-CN" sz="1800" b="0" i="0" smtClean="0">
                              <a:solidFill>
                                <a:schemeClr val="tx1"/>
                              </a:solidFill>
                              <a:latin typeface="Cambria Math" panose="02040503050406030204" pitchFamily="18" charset="0"/>
                            </a:rPr>
                            <m:t>1</m:t>
                          </m:r>
                        </m:sub>
                      </m:sSub>
                      <m:r>
                        <a:rPr lang="en-US" altLang="zh-CN" sz="1800" b="0" i="0"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𝑛</m:t>
                      </m:r>
                      <m:r>
                        <a:rPr lang="en-US" altLang="zh-CN" sz="1800" b="0" i="0" smtClean="0">
                          <a:solidFill>
                            <a:schemeClr val="tx1"/>
                          </a:solidFill>
                          <a:latin typeface="Cambria Math" panose="02040503050406030204" pitchFamily="18" charset="0"/>
                        </a:rPr>
                        <m:t>]</m:t>
                      </m:r>
                    </m:oMath>
                  </m:oMathPara>
                </a14:m>
                <a:endParaRPr lang="zh-CN" altLang="en-US" sz="1800" dirty="0">
                  <a:solidFill>
                    <a:schemeClr val="tx1"/>
                  </a:solidFill>
                  <a:latin typeface="Cambria Math" panose="02040503050406030204" pitchFamily="18" charset="0"/>
                </a:endParaRPr>
              </a:p>
            </p:txBody>
          </p:sp>
        </mc:Choice>
        <mc:Fallback xmlns="">
          <p:sp>
            <p:nvSpPr>
              <p:cNvPr id="12" name="矩形 11"/>
              <p:cNvSpPr>
                <a:spLocks noRot="1" noChangeAspect="1" noMove="1" noResize="1" noEditPoints="1" noAdjustHandles="1" noChangeArrowheads="1" noChangeShapeType="1" noTextEdit="1"/>
              </p:cNvSpPr>
              <p:nvPr/>
            </p:nvSpPr>
            <p:spPr>
              <a:xfrm>
                <a:off x="2659751" y="5190724"/>
                <a:ext cx="4858894" cy="369332"/>
              </a:xfrm>
              <a:prstGeom prst="rect">
                <a:avLst/>
              </a:prstGeom>
              <a:blipFill rotWithShape="0">
                <a:blip r:embed="rId4"/>
                <a:stretch>
                  <a:fillRect b="-1639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798799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0405CF-B39E-4798-A8D6-50B07B3BCC77}"/>
              </a:ext>
            </a:extLst>
          </p:cNvPr>
          <p:cNvSpPr>
            <a:spLocks noGrp="1"/>
          </p:cNvSpPr>
          <p:nvPr>
            <p:ph type="title"/>
          </p:nvPr>
        </p:nvSpPr>
        <p:spPr/>
        <p:txBody>
          <a:bodyPr/>
          <a:lstStyle/>
          <a:p>
            <a:r>
              <a:rPr lang="en-US" dirty="0"/>
              <a:t>Simulation </a:t>
            </a:r>
            <a:r>
              <a:rPr lang="en-US" dirty="0" smtClean="0"/>
              <a:t>Parameters</a:t>
            </a:r>
            <a:endParaRPr lang="en-US" dirty="0"/>
          </a:p>
        </p:txBody>
      </p:sp>
      <p:sp>
        <p:nvSpPr>
          <p:cNvPr id="4" name="Slide Number Placeholder 3">
            <a:extLst>
              <a:ext uri="{FF2B5EF4-FFF2-40B4-BE49-F238E27FC236}">
                <a16:creationId xmlns="" xmlns:a16="http://schemas.microsoft.com/office/drawing/2014/main" id="{DD046899-BD09-4581-8DA5-D0BF3163A02B}"/>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9</a:t>
            </a:fld>
            <a:endParaRPr lang="en-US" altLang="en-US" dirty="0"/>
          </a:p>
        </p:txBody>
      </p:sp>
      <p:sp>
        <p:nvSpPr>
          <p:cNvPr id="6" name="Content Placeholder 2">
            <a:extLst>
              <a:ext uri="{FF2B5EF4-FFF2-40B4-BE49-F238E27FC236}">
                <a16:creationId xmlns="" xmlns:a16="http://schemas.microsoft.com/office/drawing/2014/main" id="{81ECE919-6272-4101-84F8-BDC63393FA69}"/>
              </a:ext>
            </a:extLst>
          </p:cNvPr>
          <p:cNvSpPr>
            <a:spLocks noGrp="1"/>
          </p:cNvSpPr>
          <p:nvPr>
            <p:ph idx="1"/>
          </p:nvPr>
        </p:nvSpPr>
        <p:spPr>
          <a:xfrm>
            <a:off x="490599" y="1463130"/>
            <a:ext cx="8307264" cy="4868863"/>
          </a:xfrm>
        </p:spPr>
        <p:txBody>
          <a:bodyPr/>
          <a:lstStyle/>
          <a:p>
            <a:pPr marL="457200" indent="-457200">
              <a:buFont typeface="Arial" panose="020B0604020202020204" pitchFamily="34" charset="0"/>
              <a:buChar char="•"/>
            </a:pPr>
            <a:r>
              <a:rPr lang="en-US" sz="2400" dirty="0" smtClean="0"/>
              <a:t>128 </a:t>
            </a:r>
            <a:r>
              <a:rPr lang="en-US" altLang="zh-CN" sz="2400" dirty="0"/>
              <a:t>bits STS packet with configuration three (SP3)</a:t>
            </a:r>
            <a:endParaRPr lang="en-US" sz="2400" dirty="0"/>
          </a:p>
          <a:p>
            <a:pPr marL="457200" indent="-457200">
              <a:buFont typeface="Arial" panose="020B0604020202020204" pitchFamily="34" charset="0"/>
              <a:buChar char="•"/>
            </a:pPr>
            <a:r>
              <a:rPr lang="en-US" sz="2400" dirty="0" smtClean="0"/>
              <a:t>8</a:t>
            </a:r>
            <a:r>
              <a:rPr lang="en-US" altLang="zh-CN" sz="2400" baseline="30000" dirty="0" smtClean="0"/>
              <a:t>th</a:t>
            </a:r>
            <a:r>
              <a:rPr lang="en-US" sz="2400" dirty="0" smtClean="0"/>
              <a:t> order Butterworth </a:t>
            </a:r>
            <a:r>
              <a:rPr lang="en-US" sz="2400" dirty="0"/>
              <a:t>pulse</a:t>
            </a:r>
          </a:p>
          <a:p>
            <a:pPr marL="457200" indent="-457200">
              <a:buFont typeface="Arial" panose="020B0604020202020204" pitchFamily="34" charset="0"/>
              <a:buChar char="•"/>
            </a:pPr>
            <a:r>
              <a:rPr lang="en-US" sz="2400" dirty="0"/>
              <a:t>SYNC Preamble Code 1 (length 31)</a:t>
            </a:r>
          </a:p>
          <a:p>
            <a:pPr marL="457200" indent="-457200">
              <a:buFont typeface="Arial" panose="020B0604020202020204" pitchFamily="34" charset="0"/>
              <a:buChar char="•"/>
            </a:pPr>
            <a:r>
              <a:rPr lang="en-US" sz="2400" dirty="0"/>
              <a:t>Sampling frequency 500MHz</a:t>
            </a:r>
          </a:p>
          <a:p>
            <a:pPr marL="457200" indent="-457200">
              <a:buFont typeface="Arial" panose="020B0604020202020204" pitchFamily="34" charset="0"/>
              <a:buChar char="•"/>
            </a:pPr>
            <a:r>
              <a:rPr lang="en-US" sz="2400" dirty="0"/>
              <a:t>Peak PRF </a:t>
            </a:r>
            <a:r>
              <a:rPr lang="en-US" sz="2400" dirty="0" smtClean="0"/>
              <a:t>499.2MHz </a:t>
            </a:r>
          </a:p>
          <a:p>
            <a:pPr marL="457200" indent="-457200">
              <a:buFont typeface="Arial" panose="020B0604020202020204" pitchFamily="34" charset="0"/>
              <a:buChar char="•"/>
            </a:pPr>
            <a:r>
              <a:rPr lang="en-US" sz="2400" dirty="0" smtClean="0"/>
              <a:t>802.15.4a </a:t>
            </a:r>
            <a:r>
              <a:rPr lang="en-US" sz="2400" dirty="0"/>
              <a:t>UWB channel model (Residential </a:t>
            </a:r>
            <a:r>
              <a:rPr lang="en-US" sz="2400" dirty="0" smtClean="0"/>
              <a:t>LOS/NLOS </a:t>
            </a:r>
            <a:r>
              <a:rPr lang="en-US" sz="2400" dirty="0"/>
              <a:t>mode), </a:t>
            </a:r>
            <a:r>
              <a:rPr lang="en-US" sz="2400" dirty="0" smtClean="0"/>
              <a:t>1000 </a:t>
            </a:r>
            <a:r>
              <a:rPr lang="en-US" sz="2400" dirty="0"/>
              <a:t>channel </a:t>
            </a:r>
            <a:r>
              <a:rPr lang="en-US" sz="2400" dirty="0" smtClean="0"/>
              <a:t>realizations</a:t>
            </a:r>
          </a:p>
          <a:p>
            <a:pPr marL="457200" indent="-457200">
              <a:buFont typeface="Arial" panose="020B0604020202020204" pitchFamily="34" charset="0"/>
              <a:buChar char="•"/>
            </a:pPr>
            <a:r>
              <a:rPr lang="en-US" sz="2400" dirty="0" smtClean="0"/>
              <a:t>No </a:t>
            </a:r>
            <a:r>
              <a:rPr lang="en-US" sz="2400" dirty="0"/>
              <a:t>frequency </a:t>
            </a:r>
            <a:r>
              <a:rPr lang="en-US" sz="2400" dirty="0" smtClean="0"/>
              <a:t>offset</a:t>
            </a:r>
          </a:p>
          <a:p>
            <a:pPr marL="457200" indent="-457200">
              <a:buFont typeface="Arial" panose="020B0604020202020204" pitchFamily="34" charset="0"/>
              <a:buChar char="•"/>
            </a:pPr>
            <a:r>
              <a:rPr lang="en-US" sz="2400" dirty="0" smtClean="0"/>
              <a:t>Integrity score threshold: 124</a:t>
            </a:r>
            <a:endParaRPr lang="en-US" sz="2400" dirty="0"/>
          </a:p>
          <a:p>
            <a:endParaRPr lang="en-US" dirty="0"/>
          </a:p>
        </p:txBody>
      </p:sp>
    </p:spTree>
    <p:extLst>
      <p:ext uri="{BB962C8B-B14F-4D97-AF65-F5344CB8AC3E}">
        <p14:creationId xmlns:p14="http://schemas.microsoft.com/office/powerpoint/2010/main" val="18613291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1770</Words>
  <Application>Microsoft Office PowerPoint</Application>
  <PresentationFormat>全屏显示(4:3)</PresentationFormat>
  <Paragraphs>228</Paragraphs>
  <Slides>20</Slides>
  <Notes>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20</vt:i4>
      </vt:variant>
    </vt:vector>
  </HeadingPairs>
  <TitlesOfParts>
    <vt:vector size="30" baseType="lpstr">
      <vt:lpstr>Arial Unicode MS</vt:lpstr>
      <vt:lpstr>ＭＳ Ｐゴシック</vt:lpstr>
      <vt:lpstr>ＭＳ Ｐゴシック</vt:lpstr>
      <vt:lpstr>宋体</vt:lpstr>
      <vt:lpstr>Arial</vt:lpstr>
      <vt:lpstr>Calibri</vt:lpstr>
      <vt:lpstr>Cambria Math</vt:lpstr>
      <vt:lpstr>Times New Roman</vt:lpstr>
      <vt:lpstr>Wingdings</vt:lpstr>
      <vt:lpstr>Office Theme</vt:lpstr>
      <vt:lpstr>PowerPoint 演示文稿</vt:lpstr>
      <vt:lpstr>PowerPoint 演示文稿</vt:lpstr>
      <vt:lpstr>Background and Motivations (1)</vt:lpstr>
      <vt:lpstr>Background and Motivations (2)</vt:lpstr>
      <vt:lpstr>Time-Reversal based Integrity Protection: General Framework </vt:lpstr>
      <vt:lpstr>Detailed Implementation (1)</vt:lpstr>
      <vt:lpstr>Detailed Implementation (2)</vt:lpstr>
      <vt:lpstr>Time-Reversal based Integrity Protection</vt:lpstr>
      <vt:lpstr>Simulation Parameters</vt:lpstr>
      <vt:lpstr>Simulation results for LoS Scenario</vt:lpstr>
      <vt:lpstr>Simulation results for LoS Scenario</vt:lpstr>
      <vt:lpstr>Simulation results for LoS Scenario</vt:lpstr>
      <vt:lpstr>Simulation results for NLoS Scenario</vt:lpstr>
      <vt:lpstr>Simulation results for NLoS Scenario</vt:lpstr>
      <vt:lpstr>Simulation results for NLoS Scenario</vt:lpstr>
      <vt:lpstr>STS+: A new STS to Support Integrity Protection</vt:lpstr>
      <vt:lpstr>Two Formats for STS+</vt:lpstr>
      <vt:lpstr>Negotiation Procedure</vt:lpstr>
      <vt:lpstr>Summary</vt:lpstr>
      <vt:lpstr>References</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2022-01-23T06:28:06Z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(3)NQzkXXQlme9FEWf+u59IFLHqBbuyqMfS517QTlSvmdXovDTBW+7TWzDsqqJlmKQY8F8Q/pLp
aENrCgEWBQnJl4w/VIhC0bV0yCytFkuQN6MnXKkEqBF4Jkg7NaHVKp9Y8Wwv5NGVzEXHJ2uG
dhCxBGzh9LUKSK2tEle3c/vfLjbXKMNwPhAtl8G/OPu9he+NiRy4cnWPWbHBwIjV8QlYlDDr
YQpi+hWDO7FFh//N6E</vt:lpwstr>
  </property>
  <property fmtid="{D5CDD505-2E9C-101B-9397-08002B2CF9AE}" pid="3" name="_2015_ms_pID_7253431">
    <vt:lpwstr>bJbZxKkvENBbOe9xMSK2Wmr1iNPbrW4l9eQ/ifMDArKPd1U0Flxv4I
88e7MY/S4uuXI+FYwYvqMfIH8twro4TJZ/0w7rEJPeI/0dSQKpVvb3k/EG6x/NWNLPhYmSyd
BwdMJSHbnBjFR2ds5BCp4USWVP17s8Lcm2CEgPtznu3xZ+sPQq1BxjtdU4MXLHygWPueDI9x
bwFTw9Ch8qAfQzsqbaMRAVjSgas/HSkSFsYC</vt:lpwstr>
  </property>
  <property fmtid="{D5CDD505-2E9C-101B-9397-08002B2CF9AE}" pid="4" name="_2015_ms_pID_7253432">
    <vt:lpwstr>sA==</vt:lpwstr>
  </property>
</Properties>
</file>