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72" r:id="rId8"/>
    <p:sldId id="263" r:id="rId9"/>
    <p:sldId id="267" r:id="rId10"/>
    <p:sldId id="264" r:id="rId11"/>
    <p:sldId id="265" r:id="rId12"/>
    <p:sldId id="266" r:id="rId13"/>
    <p:sldId id="268" r:id="rId14"/>
    <p:sldId id="269" r:id="rId15"/>
    <p:sldId id="270" r:id="rId16"/>
  </p:sldIdLst>
  <p:sldSz cx="9144000" cy="6858000" type="screen4x3"/>
  <p:notesSz cx="6797675" cy="9928225"/>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1pPr>
    <a:lvl2pPr marL="0" marR="0" indent="45720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2pPr>
    <a:lvl3pPr marL="0" marR="0" indent="91440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3pPr>
    <a:lvl4pPr marL="0" marR="0" indent="137160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4pPr>
    <a:lvl5pPr marL="0" marR="0" indent="182880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5pPr>
    <a:lvl6pPr marL="0" marR="0" indent="228600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6pPr>
    <a:lvl7pPr marL="0" marR="0" indent="274320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7pPr>
    <a:lvl8pPr marL="0" marR="0" indent="320040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8pPr>
    <a:lvl9pPr marL="0" marR="0" indent="365760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4C3C2611-4C71-4FC5-86AE-919BDF0F9419}" styleName="">
    <a:wholeTbl>
      <a:tcTxStyle>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Style>
        <a:tcBdr/>
        <a:fill>
          <a:solidFill>
            <a:srgbClr val="FFFFFF"/>
          </a:solidFill>
        </a:fill>
      </a:tcStyle>
    </a:band2H>
    <a:firstCol>
      <a:tcTxStyle>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89" autoAdjust="0"/>
  </p:normalViewPr>
  <p:slideViewPr>
    <p:cSldViewPr snapToGrid="0">
      <p:cViewPr varScale="1">
        <p:scale>
          <a:sx n="110" d="100"/>
          <a:sy n="110" d="100"/>
        </p:scale>
        <p:origin x="15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6" name="Shape 96"/>
          <p:cNvSpPr>
            <a:spLocks noGrp="1" noRot="1" noChangeAspect="1"/>
          </p:cNvSpPr>
          <p:nvPr>
            <p:ph type="sldImg"/>
          </p:nvPr>
        </p:nvSpPr>
        <p:spPr>
          <a:xfrm>
            <a:off x="917575" y="744538"/>
            <a:ext cx="4962525" cy="3722687"/>
          </a:xfrm>
          <a:prstGeom prst="rect">
            <a:avLst/>
          </a:prstGeom>
        </p:spPr>
        <p:txBody>
          <a:bodyPr/>
          <a:lstStyle/>
          <a:p>
            <a:endParaRPr/>
          </a:p>
        </p:txBody>
      </p:sp>
      <p:sp>
        <p:nvSpPr>
          <p:cNvPr id="97" name="Shape 97"/>
          <p:cNvSpPr>
            <a:spLocks noGrp="1"/>
          </p:cNvSpPr>
          <p:nvPr>
            <p:ph type="body" sz="quarter" idx="1"/>
          </p:nvPr>
        </p:nvSpPr>
        <p:spPr>
          <a:xfrm>
            <a:off x="906357" y="4715907"/>
            <a:ext cx="4984962" cy="4467701"/>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panose="020F0502020204030204"/>
      </a:defRPr>
    </a:lvl1pPr>
    <a:lvl2pPr indent="228600" latinLnBrk="0">
      <a:defRPr sz="1200">
        <a:latin typeface="+mn-lt"/>
        <a:ea typeface="+mn-ea"/>
        <a:cs typeface="+mn-cs"/>
        <a:sym typeface="Calibri" panose="020F0502020204030204"/>
      </a:defRPr>
    </a:lvl2pPr>
    <a:lvl3pPr indent="457200" latinLnBrk="0">
      <a:defRPr sz="1200">
        <a:latin typeface="+mn-lt"/>
        <a:ea typeface="+mn-ea"/>
        <a:cs typeface="+mn-cs"/>
        <a:sym typeface="Calibri" panose="020F0502020204030204"/>
      </a:defRPr>
    </a:lvl3pPr>
    <a:lvl4pPr indent="685800" latinLnBrk="0">
      <a:defRPr sz="1200">
        <a:latin typeface="+mn-lt"/>
        <a:ea typeface="+mn-ea"/>
        <a:cs typeface="+mn-cs"/>
        <a:sym typeface="Calibri" panose="020F0502020204030204"/>
      </a:defRPr>
    </a:lvl4pPr>
    <a:lvl5pPr indent="914400" latinLnBrk="0">
      <a:defRPr sz="1200">
        <a:latin typeface="+mn-lt"/>
        <a:ea typeface="+mn-ea"/>
        <a:cs typeface="+mn-cs"/>
        <a:sym typeface="Calibri" panose="020F0502020204030204"/>
      </a:defRPr>
    </a:lvl5pPr>
    <a:lvl6pPr indent="1143000" latinLnBrk="0">
      <a:defRPr sz="1200">
        <a:latin typeface="+mn-lt"/>
        <a:ea typeface="+mn-ea"/>
        <a:cs typeface="+mn-cs"/>
        <a:sym typeface="Calibri" panose="020F0502020204030204"/>
      </a:defRPr>
    </a:lvl6pPr>
    <a:lvl7pPr indent="1371600" latinLnBrk="0">
      <a:defRPr sz="1200">
        <a:latin typeface="+mn-lt"/>
        <a:ea typeface="+mn-ea"/>
        <a:cs typeface="+mn-cs"/>
        <a:sym typeface="Calibri" panose="020F0502020204030204"/>
      </a:defRPr>
    </a:lvl7pPr>
    <a:lvl8pPr indent="1600200" latinLnBrk="0">
      <a:defRPr sz="1200">
        <a:latin typeface="+mn-lt"/>
        <a:ea typeface="+mn-ea"/>
        <a:cs typeface="+mn-cs"/>
        <a:sym typeface="Calibri" panose="020F0502020204030204"/>
      </a:defRPr>
    </a:lvl8pPr>
    <a:lvl9pPr indent="1828800" latinLnBrk="0">
      <a:defRPr sz="1200">
        <a:latin typeface="+mn-lt"/>
        <a:ea typeface="+mn-ea"/>
        <a:cs typeface="+mn-cs"/>
        <a:sym typeface="Calibri" panose="020F050202020403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Shape 258"/>
          <p:cNvSpPr>
            <a:spLocks noGrp="1" noRot="1" noChangeAspect="1"/>
          </p:cNvSpPr>
          <p:nvPr>
            <p:ph type="sldImg"/>
          </p:nvPr>
        </p:nvSpPr>
        <p:spPr>
          <a:prstGeom prst="rect">
            <a:avLst/>
          </a:prstGeom>
        </p:spPr>
        <p:txBody>
          <a:bodyPr/>
          <a:lstStyle/>
          <a:p>
            <a:endParaRPr/>
          </a:p>
        </p:txBody>
      </p:sp>
      <p:sp>
        <p:nvSpPr>
          <p:cNvPr id="259" name="Shape 259"/>
          <p:cNvSpPr>
            <a:spLocks noGrp="1"/>
          </p:cNvSpPr>
          <p:nvPr>
            <p:ph type="body" sz="quarter" idx="1"/>
          </p:nvPr>
        </p:nvSpPr>
        <p:spPr>
          <a:prstGeom prst="rect">
            <a:avLst/>
          </a:prstGeom>
        </p:spPr>
        <p:txBody>
          <a:bodyPr/>
          <a:lstStyle/>
          <a:p>
            <a:pPr>
              <a:defRPr sz="1800"/>
            </a:pP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Shape 266"/>
          <p:cNvSpPr>
            <a:spLocks noGrp="1" noRot="1" noChangeAspect="1"/>
          </p:cNvSpPr>
          <p:nvPr>
            <p:ph type="sldImg"/>
          </p:nvPr>
        </p:nvSpPr>
        <p:spPr>
          <a:prstGeom prst="rect">
            <a:avLst/>
          </a:prstGeom>
        </p:spPr>
        <p:txBody>
          <a:bodyPr/>
          <a:lstStyle/>
          <a:p>
            <a:endParaRPr/>
          </a:p>
        </p:txBody>
      </p:sp>
      <p:sp>
        <p:nvSpPr>
          <p:cNvPr id="267" name="Shape 267"/>
          <p:cNvSpPr>
            <a:spLocks noGrp="1"/>
          </p:cNvSpPr>
          <p:nvPr>
            <p:ph type="body" sz="quarter" idx="1"/>
          </p:nvPr>
        </p:nvSpPr>
        <p:spPr>
          <a:prstGeom prst="rect">
            <a:avLst/>
          </a:prstGeom>
        </p:spPr>
        <p:txBody>
          <a:bodyPr/>
          <a:lstStyle/>
          <a:p>
            <a:pPr>
              <a:defRPr sz="1800"/>
            </a:pP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Shape 274"/>
          <p:cNvSpPr>
            <a:spLocks noGrp="1" noRot="1" noChangeAspect="1"/>
          </p:cNvSpPr>
          <p:nvPr>
            <p:ph type="sldImg"/>
          </p:nvPr>
        </p:nvSpPr>
        <p:spPr>
          <a:prstGeom prst="rect">
            <a:avLst/>
          </a:prstGeom>
        </p:spPr>
        <p:txBody>
          <a:bodyPr/>
          <a:lstStyle/>
          <a:p>
            <a:endParaRPr/>
          </a:p>
        </p:txBody>
      </p:sp>
      <p:sp>
        <p:nvSpPr>
          <p:cNvPr id="275" name="Shape 275"/>
          <p:cNvSpPr>
            <a:spLocks noGrp="1"/>
          </p:cNvSpPr>
          <p:nvPr>
            <p:ph type="body" sz="quarter" idx="1"/>
          </p:nvPr>
        </p:nvSpPr>
        <p:spPr>
          <a:prstGeom prst="rect">
            <a:avLst/>
          </a:prstGeom>
        </p:spPr>
        <p:txBody>
          <a:bodyPr/>
          <a:lstStyle/>
          <a:p>
            <a:pPr>
              <a:defRPr sz="1800"/>
            </a:pP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Shape 289"/>
          <p:cNvSpPr>
            <a:spLocks noGrp="1" noRot="1" noChangeAspect="1"/>
          </p:cNvSpPr>
          <p:nvPr>
            <p:ph type="sldImg"/>
          </p:nvPr>
        </p:nvSpPr>
        <p:spPr>
          <a:prstGeom prst="rect">
            <a:avLst/>
          </a:prstGeom>
        </p:spPr>
        <p:txBody>
          <a:bodyPr/>
          <a:lstStyle/>
          <a:p>
            <a:endParaRPr/>
          </a:p>
        </p:txBody>
      </p:sp>
      <p:sp>
        <p:nvSpPr>
          <p:cNvPr id="290" name="Shape 290"/>
          <p:cNvSpPr>
            <a:spLocks noGrp="1"/>
          </p:cNvSpPr>
          <p:nvPr>
            <p:ph type="body" sz="quarter" idx="1"/>
          </p:nvPr>
        </p:nvSpPr>
        <p:spPr>
          <a:prstGeom prst="rect">
            <a:avLst/>
          </a:prstGeom>
        </p:spPr>
        <p:txBody>
          <a:bodyPr/>
          <a:lstStyle>
            <a:lvl1pPr>
              <a:defRPr sz="1800"/>
            </a:lvl1pPr>
          </a:lstStyle>
          <a:p>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Shape 295"/>
          <p:cNvSpPr>
            <a:spLocks noGrp="1" noRot="1" noChangeAspect="1"/>
          </p:cNvSpPr>
          <p:nvPr>
            <p:ph type="sldImg"/>
          </p:nvPr>
        </p:nvSpPr>
        <p:spPr>
          <a:prstGeom prst="rect">
            <a:avLst/>
          </a:prstGeom>
        </p:spPr>
        <p:txBody>
          <a:bodyPr/>
          <a:lstStyle/>
          <a:p>
            <a:endParaRPr/>
          </a:p>
        </p:txBody>
      </p:sp>
      <p:sp>
        <p:nvSpPr>
          <p:cNvPr id="296" name="Shape 296"/>
          <p:cNvSpPr>
            <a:spLocks noGrp="1"/>
          </p:cNvSpPr>
          <p:nvPr>
            <p:ph type="body" sz="quarter" idx="1"/>
          </p:nvPr>
        </p:nvSpPr>
        <p:spPr>
          <a:prstGeom prst="rect">
            <a:avLst/>
          </a:prstGeom>
        </p:spPr>
        <p:txBody>
          <a:bodyPr/>
          <a:lstStyle>
            <a:lvl1pPr>
              <a:defRPr sz="1800"/>
            </a:lvl1pPr>
          </a:lstStyle>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noRot="1" noChangeAspect="1"/>
          </p:cNvSpPr>
          <p:nvPr>
            <p:ph type="sldImg"/>
          </p:nvPr>
        </p:nvSpPr>
        <p:spPr>
          <a:prstGeom prst="rect">
            <a:avLst/>
          </a:prstGeom>
        </p:spPr>
        <p:txBody>
          <a:bodyPr/>
          <a:lstStyle/>
          <a:p>
            <a:endParaRPr/>
          </a:p>
        </p:txBody>
      </p:sp>
      <p:sp>
        <p:nvSpPr>
          <p:cNvPr id="108" name="Shape 108"/>
          <p:cNvSpPr>
            <a:spLocks noGrp="1"/>
          </p:cNvSpPr>
          <p:nvPr>
            <p:ph type="body" sz="quarter" idx="1"/>
          </p:nvPr>
        </p:nvSpPr>
        <p:spPr>
          <a:prstGeom prst="rect">
            <a:avLst/>
          </a:prstGeom>
        </p:spPr>
        <p:txBody>
          <a:bodyPr/>
          <a:lstStyle>
            <a:lvl1pPr>
              <a:defRPr sz="1800"/>
            </a:lvl1pPr>
          </a:lstStyle>
          <a:p>
            <a:pPr algn="just">
              <a:spcAft>
                <a:spcPts val="0"/>
              </a:spcAft>
            </a:pP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noRot="1" noChangeAspect="1"/>
          </p:cNvSpPr>
          <p:nvPr>
            <p:ph type="sldImg"/>
          </p:nvPr>
        </p:nvSpPr>
        <p:spPr>
          <a:prstGeom prst="rect">
            <a:avLst/>
          </a:prstGeom>
        </p:spPr>
        <p:txBody>
          <a:bodyPr/>
          <a:lstStyle/>
          <a:p>
            <a:endParaRPr/>
          </a:p>
        </p:txBody>
      </p:sp>
      <p:sp>
        <p:nvSpPr>
          <p:cNvPr id="116" name="Shape 116"/>
          <p:cNvSpPr>
            <a:spLocks noGrp="1"/>
          </p:cNvSpPr>
          <p:nvPr>
            <p:ph type="body" sz="quarter" idx="1"/>
          </p:nvPr>
        </p:nvSpPr>
        <p:spPr>
          <a:prstGeom prst="rect">
            <a:avLst/>
          </a:prstGeom>
        </p:spPr>
        <p:txBody>
          <a:bodyPr/>
          <a:lstStyle>
            <a:lvl1pPr>
              <a:defRPr sz="1800"/>
            </a:lvl1pPr>
          </a:lstStyle>
          <a:p>
            <a:pPr algn="just">
              <a:spcAft>
                <a:spcPts val="0"/>
              </a:spcAft>
            </a:pP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noRot="1" noChangeAspect="1"/>
          </p:cNvSpPr>
          <p:nvPr>
            <p:ph type="sldImg"/>
          </p:nvPr>
        </p:nvSpPr>
        <p:spPr>
          <a:prstGeom prst="rect">
            <a:avLst/>
          </a:prstGeom>
        </p:spPr>
        <p:txBody>
          <a:bodyPr/>
          <a:lstStyle/>
          <a:p>
            <a:endParaRPr/>
          </a:p>
        </p:txBody>
      </p:sp>
      <p:sp>
        <p:nvSpPr>
          <p:cNvPr id="124" name="Shape 124"/>
          <p:cNvSpPr>
            <a:spLocks noGrp="1"/>
          </p:cNvSpPr>
          <p:nvPr>
            <p:ph type="body" sz="quarter" idx="1"/>
          </p:nvPr>
        </p:nvSpPr>
        <p:spPr>
          <a:prstGeom prst="rect">
            <a:avLst/>
          </a:prstGeom>
        </p:spPr>
        <p:txBody>
          <a:bodyPr/>
          <a:lstStyle/>
          <a:p>
            <a:pPr>
              <a:defRPr sz="1800">
                <a:latin typeface="Times New Roman" panose="02020603050405020304"/>
                <a:ea typeface="Times New Roman" panose="02020603050405020304"/>
                <a:cs typeface="Times New Roman" panose="02020603050405020304"/>
                <a:sym typeface="Times New Roman" panose="02020603050405020304"/>
              </a:defRPr>
            </a:pP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noRot="1" noChangeAspect="1"/>
          </p:cNvSpPr>
          <p:nvPr>
            <p:ph type="sldImg"/>
          </p:nvPr>
        </p:nvSpPr>
        <p:spPr>
          <a:prstGeom prst="rect">
            <a:avLst/>
          </a:prstGeom>
        </p:spPr>
        <p:txBody>
          <a:bodyPr/>
          <a:lstStyle/>
          <a:p>
            <a:endParaRPr/>
          </a:p>
        </p:txBody>
      </p:sp>
      <p:sp>
        <p:nvSpPr>
          <p:cNvPr id="133" name="Shape 133"/>
          <p:cNvSpPr>
            <a:spLocks noGrp="1"/>
          </p:cNvSpPr>
          <p:nvPr>
            <p:ph type="body" sz="quarter" idx="1"/>
          </p:nvPr>
        </p:nvSpPr>
        <p:spPr>
          <a:prstGeom prst="rect">
            <a:avLst/>
          </a:prstGeom>
        </p:spPr>
        <p:txBody>
          <a:bodyPr/>
          <a:lstStyle>
            <a:lvl1pPr>
              <a:defRPr sz="2000"/>
            </a:lvl1pPr>
          </a:lstStyle>
          <a:p>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noRot="1" noChangeAspect="1"/>
          </p:cNvSpPr>
          <p:nvPr>
            <p:ph type="sldImg"/>
          </p:nvPr>
        </p:nvSpPr>
        <p:spPr>
          <a:prstGeom prst="rect">
            <a:avLst/>
          </a:prstGeom>
        </p:spPr>
        <p:txBody>
          <a:bodyPr/>
          <a:lstStyle/>
          <a:p>
            <a:endParaRPr/>
          </a:p>
        </p:txBody>
      </p:sp>
      <p:sp>
        <p:nvSpPr>
          <p:cNvPr id="141" name="Shape 141"/>
          <p:cNvSpPr>
            <a:spLocks noGrp="1"/>
          </p:cNvSpPr>
          <p:nvPr>
            <p:ph type="body" sz="quarter" idx="1"/>
          </p:nvPr>
        </p:nvSpPr>
        <p:spPr>
          <a:prstGeom prst="rect">
            <a:avLst/>
          </a:prstGeom>
        </p:spPr>
        <p:txBody>
          <a:bodyPr/>
          <a:lstStyle/>
          <a:p>
            <a:pPr>
              <a:defRPr sz="1800"/>
            </a:pP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Shape 242"/>
          <p:cNvSpPr>
            <a:spLocks noGrp="1" noRot="1" noChangeAspect="1"/>
          </p:cNvSpPr>
          <p:nvPr>
            <p:ph type="sldImg"/>
          </p:nvPr>
        </p:nvSpPr>
        <p:spPr>
          <a:prstGeom prst="rect">
            <a:avLst/>
          </a:prstGeom>
        </p:spPr>
        <p:txBody>
          <a:bodyPr/>
          <a:lstStyle/>
          <a:p>
            <a:endParaRPr/>
          </a:p>
        </p:txBody>
      </p:sp>
      <p:sp>
        <p:nvSpPr>
          <p:cNvPr id="243" name="Shape 243"/>
          <p:cNvSpPr>
            <a:spLocks noGrp="1"/>
          </p:cNvSpPr>
          <p:nvPr>
            <p:ph type="body" sz="quarter" idx="1"/>
          </p:nvPr>
        </p:nvSpPr>
        <p:spPr>
          <a:prstGeom prst="rect">
            <a:avLst/>
          </a:prstGeom>
        </p:spPr>
        <p:txBody>
          <a:bodyPr/>
          <a:lstStyle/>
          <a:p>
            <a:pPr>
              <a:defRPr sz="1800"/>
            </a:pPr>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hape 250"/>
          <p:cNvSpPr>
            <a:spLocks noGrp="1" noRot="1" noChangeAspect="1"/>
          </p:cNvSpPr>
          <p:nvPr>
            <p:ph type="sldImg"/>
          </p:nvPr>
        </p:nvSpPr>
        <p:spPr>
          <a:prstGeom prst="rect">
            <a:avLst/>
          </a:prstGeom>
        </p:spPr>
        <p:txBody>
          <a:bodyPr/>
          <a:lstStyle/>
          <a:p>
            <a:endParaRPr/>
          </a:p>
        </p:txBody>
      </p:sp>
      <p:sp>
        <p:nvSpPr>
          <p:cNvPr id="251" name="Shape 251"/>
          <p:cNvSpPr>
            <a:spLocks noGrp="1"/>
          </p:cNvSpPr>
          <p:nvPr>
            <p:ph type="body" sz="quarter" idx="1"/>
          </p:nvPr>
        </p:nvSpPr>
        <p:spPr>
          <a:prstGeom prst="rect">
            <a:avLst/>
          </a:prstGeom>
        </p:spPr>
        <p:txBody>
          <a:bodyPr/>
          <a:lstStyle>
            <a:lvl1pPr>
              <a:defRPr sz="1800"/>
            </a:lvl1pPr>
          </a:lstStyle>
          <a:p>
            <a:pPr algn="just">
              <a:spcAft>
                <a:spcPts val="0"/>
              </a:spcAft>
            </a:pP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Shape 281"/>
          <p:cNvSpPr>
            <a:spLocks noGrp="1" noRot="1" noChangeAspect="1"/>
          </p:cNvSpPr>
          <p:nvPr>
            <p:ph type="sldImg"/>
          </p:nvPr>
        </p:nvSpPr>
        <p:spPr>
          <a:prstGeom prst="rect">
            <a:avLst/>
          </a:prstGeom>
        </p:spPr>
        <p:txBody>
          <a:bodyPr/>
          <a:lstStyle/>
          <a:p>
            <a:endParaRPr/>
          </a:p>
        </p:txBody>
      </p:sp>
      <p:sp>
        <p:nvSpPr>
          <p:cNvPr id="282" name="Shape 282"/>
          <p:cNvSpPr>
            <a:spLocks noGrp="1"/>
          </p:cNvSpPr>
          <p:nvPr>
            <p:ph type="body" sz="quarter" idx="1"/>
          </p:nvPr>
        </p:nvSpPr>
        <p:spPr>
          <a:prstGeom prst="rect">
            <a:avLst/>
          </a:prstGeom>
        </p:spPr>
        <p:txBody>
          <a:bodyPr/>
          <a:lstStyle>
            <a:lvl1pPr>
              <a:defRPr sz="1800"/>
            </a:lvl1pPr>
          </a:lstStyle>
          <a:p>
            <a:pPr>
              <a:defRPr sz="1800"/>
            </a:pPr>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4" name="单击以编辑标题母版格式"/>
          <p:cNvSpPr txBox="1">
            <a:spLocks noGrp="1"/>
          </p:cNvSpPr>
          <p:nvPr>
            <p:ph type="title" hasCustomPrompt="1"/>
          </p:nvPr>
        </p:nvSpPr>
        <p:spPr>
          <a:xfrm>
            <a:off x="685800" y="1122362"/>
            <a:ext cx="7772400" cy="2387601"/>
          </a:xfrm>
          <a:prstGeom prst="rect">
            <a:avLst/>
          </a:prstGeom>
        </p:spPr>
        <p:txBody>
          <a:bodyPr anchor="b"/>
          <a:lstStyle>
            <a:lvl1pPr algn="ctr">
              <a:defRPr sz="5400"/>
            </a:lvl1pPr>
          </a:lstStyle>
          <a:p>
            <a:r>
              <a:t>单击以编辑标题母版格式</a:t>
            </a:r>
          </a:p>
        </p:txBody>
      </p:sp>
      <p:sp>
        <p:nvSpPr>
          <p:cNvPr id="15" name="Body Level One…"/>
          <p:cNvSpPr txBox="1">
            <a:spLocks noGrp="1"/>
          </p:cNvSpPr>
          <p:nvPr>
            <p:ph type="body" sz="quarter" idx="1" hasCustomPrompt="1"/>
          </p:nvPr>
        </p:nvSpPr>
        <p:spPr>
          <a:xfrm>
            <a:off x="1143000" y="3602037"/>
            <a:ext cx="6858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编辑文本母版的样式</a:t>
            </a:r>
          </a:p>
          <a:p>
            <a:pPr lvl="1"/>
            <a:endParaRPr/>
          </a:p>
          <a:p>
            <a:pPr lvl="2"/>
            <a:endParaRPr/>
          </a:p>
          <a:p>
            <a:pPr lvl="3"/>
            <a:endParaRPr/>
          </a:p>
          <a:p>
            <a:pPr lvl="4"/>
            <a:endParaRPr/>
          </a:p>
        </p:txBody>
      </p:sp>
      <p:sp>
        <p:nvSpPr>
          <p:cNvPr id="16"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3" name="Title Text"/>
          <p:cNvSpPr txBox="1">
            <a:spLocks noGrp="1"/>
          </p:cNvSpPr>
          <p:nvPr>
            <p:ph type="title" hasCustomPrompt="1"/>
          </p:nvPr>
        </p:nvSpPr>
        <p:spPr>
          <a:prstGeom prst="rect">
            <a:avLst/>
          </a:prstGeom>
        </p:spPr>
        <p:txBody>
          <a:bodyPr/>
          <a:lstStyle/>
          <a:p>
            <a:r>
              <a:t>Title Text</a:t>
            </a:r>
          </a:p>
        </p:txBody>
      </p:sp>
      <p:sp>
        <p:nvSpPr>
          <p:cNvPr id="24" name="Body Level One…"/>
          <p:cNvSpPr txBox="1">
            <a:spLocks noGrp="1"/>
          </p:cNvSpPr>
          <p:nvPr>
            <p:ph type="body" idx="1" hasCustomPrompt="1"/>
          </p:nvPr>
        </p:nvSpPr>
        <p:spPr>
          <a:prstGeom prst="rect">
            <a:avLst/>
          </a:prstGeom>
        </p:spPr>
        <p:txBody>
          <a:bodyPr/>
          <a:lstStyle/>
          <a:p>
            <a:r>
              <a:t>编辑文本母版的样式</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Abschnitts-&#10;überschrift">
    <p:spTree>
      <p:nvGrpSpPr>
        <p:cNvPr id="1" name=""/>
        <p:cNvGrpSpPr/>
        <p:nvPr/>
      </p:nvGrpSpPr>
      <p:grpSpPr>
        <a:xfrm>
          <a:off x="0" y="0"/>
          <a:ext cx="0" cy="0"/>
          <a:chOff x="0" y="0"/>
          <a:chExt cx="0" cy="0"/>
        </a:xfrm>
      </p:grpSpPr>
      <p:sp>
        <p:nvSpPr>
          <p:cNvPr id="32" name="单击以编辑标题母版格式"/>
          <p:cNvSpPr txBox="1">
            <a:spLocks noGrp="1"/>
          </p:cNvSpPr>
          <p:nvPr>
            <p:ph type="title" hasCustomPrompt="1"/>
          </p:nvPr>
        </p:nvSpPr>
        <p:spPr>
          <a:xfrm>
            <a:off x="623887" y="1709739"/>
            <a:ext cx="7886701" cy="2852737"/>
          </a:xfrm>
          <a:prstGeom prst="rect">
            <a:avLst/>
          </a:prstGeom>
        </p:spPr>
        <p:txBody>
          <a:bodyPr anchor="b"/>
          <a:lstStyle>
            <a:lvl1pPr>
              <a:defRPr sz="5400"/>
            </a:lvl1pPr>
          </a:lstStyle>
          <a:p>
            <a:r>
              <a:t>单击以编辑标题母版格式</a:t>
            </a:r>
          </a:p>
        </p:txBody>
      </p:sp>
      <p:sp>
        <p:nvSpPr>
          <p:cNvPr id="33" name="Body Level One…"/>
          <p:cNvSpPr txBox="1">
            <a:spLocks noGrp="1"/>
          </p:cNvSpPr>
          <p:nvPr>
            <p:ph type="body" sz="quarter" idx="1" hasCustomPrompt="1"/>
          </p:nvPr>
        </p:nvSpPr>
        <p:spPr>
          <a:xfrm>
            <a:off x="623887" y="4589464"/>
            <a:ext cx="7886701" cy="1500188"/>
          </a:xfrm>
          <a:prstGeom prst="rect">
            <a:avLst/>
          </a:prstGeom>
        </p:spPr>
        <p:txBody>
          <a:bodyPr/>
          <a:lstStyle>
            <a:lvl1pPr marL="0" indent="0">
              <a:buSzTx/>
              <a:buFontTx/>
              <a:buNone/>
              <a:defRPr sz="2400"/>
            </a:lvl1pPr>
            <a:lvl2pPr marL="0" indent="457200">
              <a:buSzTx/>
              <a:buFontTx/>
              <a:buNone/>
              <a:defRPr sz="2400"/>
            </a:lvl2pPr>
            <a:lvl3pPr marL="0" indent="914400">
              <a:buSzTx/>
              <a:buFontTx/>
              <a:buNone/>
              <a:defRPr sz="2400"/>
            </a:lvl3pPr>
            <a:lvl4pPr marL="0" indent="1371600">
              <a:buSzTx/>
              <a:buFontTx/>
              <a:buNone/>
              <a:defRPr sz="2400"/>
            </a:lvl4pPr>
            <a:lvl5pPr marL="0" indent="1828800">
              <a:buSzTx/>
              <a:buFontTx/>
              <a:buNone/>
              <a:defRPr sz="2400"/>
            </a:lvl5pPr>
          </a:lstStyle>
          <a:p>
            <a:r>
              <a:t>编辑文本母版的样式</a:t>
            </a:r>
          </a:p>
          <a:p>
            <a:pPr lvl="1"/>
            <a:endParaRPr/>
          </a:p>
          <a:p>
            <a:pPr lvl="2"/>
            <a:endParaRPr/>
          </a:p>
          <a:p>
            <a:pPr lvl="3"/>
            <a:endParaRPr/>
          </a:p>
          <a:p>
            <a:pPr lvl="4"/>
            <a:endParaRPr/>
          </a:p>
        </p:txBody>
      </p:sp>
      <p:sp>
        <p:nvSpPr>
          <p:cNvPr id="34"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Zwei Inhalte">
    <p:spTree>
      <p:nvGrpSpPr>
        <p:cNvPr id="1" name=""/>
        <p:cNvGrpSpPr/>
        <p:nvPr/>
      </p:nvGrpSpPr>
      <p:grpSpPr>
        <a:xfrm>
          <a:off x="0" y="0"/>
          <a:ext cx="0" cy="0"/>
          <a:chOff x="0" y="0"/>
          <a:chExt cx="0" cy="0"/>
        </a:xfrm>
      </p:grpSpPr>
      <p:sp>
        <p:nvSpPr>
          <p:cNvPr id="41" name="Title Text"/>
          <p:cNvSpPr txBox="1">
            <a:spLocks noGrp="1"/>
          </p:cNvSpPr>
          <p:nvPr>
            <p:ph type="title" hasCustomPrompt="1"/>
          </p:nvPr>
        </p:nvSpPr>
        <p:spPr>
          <a:prstGeom prst="rect">
            <a:avLst/>
          </a:prstGeom>
        </p:spPr>
        <p:txBody>
          <a:bodyPr/>
          <a:lstStyle/>
          <a:p>
            <a:r>
              <a:t>Title Text</a:t>
            </a:r>
          </a:p>
        </p:txBody>
      </p:sp>
      <p:sp>
        <p:nvSpPr>
          <p:cNvPr id="42" name="Body Level One…"/>
          <p:cNvSpPr txBox="1">
            <a:spLocks noGrp="1"/>
          </p:cNvSpPr>
          <p:nvPr>
            <p:ph type="body" sz="half" idx="1" hasCustomPrompt="1"/>
          </p:nvPr>
        </p:nvSpPr>
        <p:spPr>
          <a:xfrm>
            <a:off x="628650" y="1825625"/>
            <a:ext cx="3886200" cy="4351338"/>
          </a:xfrm>
          <a:prstGeom prst="rect">
            <a:avLst/>
          </a:prstGeom>
        </p:spPr>
        <p:txBody>
          <a:bodyPr/>
          <a:lstStyle/>
          <a:p>
            <a:r>
              <a:t>编辑文本母版的样式</a:t>
            </a:r>
          </a:p>
          <a:p>
            <a:pPr lvl="1"/>
            <a:endParaRPr/>
          </a:p>
          <a:p>
            <a:pPr lvl="2"/>
            <a:endParaRPr/>
          </a:p>
          <a:p>
            <a:pPr lvl="3"/>
            <a:endParaRPr/>
          </a:p>
          <a:p>
            <a:pPr lvl="4"/>
            <a:endParaRP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Vergleich">
    <p:spTree>
      <p:nvGrpSpPr>
        <p:cNvPr id="1" name=""/>
        <p:cNvGrpSpPr/>
        <p:nvPr/>
      </p:nvGrpSpPr>
      <p:grpSpPr>
        <a:xfrm>
          <a:off x="0" y="0"/>
          <a:ext cx="0" cy="0"/>
          <a:chOff x="0" y="0"/>
          <a:chExt cx="0" cy="0"/>
        </a:xfrm>
      </p:grpSpPr>
      <p:sp>
        <p:nvSpPr>
          <p:cNvPr id="50" name="Title Text"/>
          <p:cNvSpPr txBox="1">
            <a:spLocks noGrp="1"/>
          </p:cNvSpPr>
          <p:nvPr>
            <p:ph type="title" hasCustomPrompt="1"/>
          </p:nvPr>
        </p:nvSpPr>
        <p:spPr>
          <a:xfrm>
            <a:off x="629841" y="365125"/>
            <a:ext cx="7886701" cy="1325564"/>
          </a:xfrm>
          <a:prstGeom prst="rect">
            <a:avLst/>
          </a:prstGeom>
        </p:spPr>
        <p:txBody>
          <a:bodyPr/>
          <a:lstStyle/>
          <a:p>
            <a:r>
              <a:t>Title Text</a:t>
            </a:r>
          </a:p>
        </p:txBody>
      </p:sp>
      <p:sp>
        <p:nvSpPr>
          <p:cNvPr id="51" name="Body Level One…"/>
          <p:cNvSpPr txBox="1">
            <a:spLocks noGrp="1"/>
          </p:cNvSpPr>
          <p:nvPr>
            <p:ph type="body" sz="quarter" idx="1" hasCustomPrompt="1"/>
          </p:nvPr>
        </p:nvSpPr>
        <p:spPr>
          <a:xfrm>
            <a:off x="629841" y="1681163"/>
            <a:ext cx="3868341"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单击此处编辑母版标题样式</a:t>
            </a:r>
          </a:p>
          <a:p>
            <a:pPr lvl="1"/>
            <a:endParaRPr/>
          </a:p>
          <a:p>
            <a:pPr lvl="2"/>
            <a:endParaRPr/>
          </a:p>
          <a:p>
            <a:pPr lvl="3"/>
            <a:endParaRPr/>
          </a:p>
          <a:p>
            <a:pPr lvl="4"/>
            <a:endParaRPr/>
          </a:p>
        </p:txBody>
      </p:sp>
      <p:sp>
        <p:nvSpPr>
          <p:cNvPr id="52" name="Text Placeholder 4"/>
          <p:cNvSpPr>
            <a:spLocks noGrp="1"/>
          </p:cNvSpPr>
          <p:nvPr>
            <p:ph type="body" sz="quarter" idx="21" hasCustomPrompt="1"/>
          </p:nvPr>
        </p:nvSpPr>
        <p:spPr>
          <a:xfrm>
            <a:off x="4629150" y="1681163"/>
            <a:ext cx="3887392" cy="823913"/>
          </a:xfrm>
          <a:prstGeom prst="rect">
            <a:avLst/>
          </a:prstGeom>
        </p:spPr>
        <p:txBody>
          <a:bodyPr anchor="b"/>
          <a:lstStyle>
            <a:lvl1pPr marL="0" indent="0">
              <a:buSzTx/>
              <a:buFontTx/>
              <a:buNone/>
              <a:defRPr sz="2400" b="1"/>
            </a:lvl1pPr>
          </a:lstStyle>
          <a:p>
            <a:r>
              <a:t>单击此处编辑母版标题样式</a:t>
            </a: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60" name="Title Text"/>
          <p:cNvSpPr txBox="1">
            <a:spLocks noGrp="1"/>
          </p:cNvSpPr>
          <p:nvPr>
            <p:ph type="title" hasCustomPrompt="1"/>
          </p:nvPr>
        </p:nvSpPr>
        <p:spPr>
          <a:prstGeom prst="rect">
            <a:avLst/>
          </a:prstGeom>
        </p:spPr>
        <p:txBody>
          <a:bodyPr/>
          <a:lstStyle/>
          <a:p>
            <a:r>
              <a:t>Title Text</a:t>
            </a:r>
          </a:p>
        </p:txBody>
      </p:sp>
      <p:sp>
        <p:nvSpPr>
          <p:cNvPr id="61"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68" name="Slide Number"/>
          <p:cNvSpPr txBox="1">
            <a:spLocks noGrp="1"/>
          </p:cNvSpPr>
          <p:nvPr>
            <p:ph type="sldNum" sz="quarter" idx="2"/>
          </p:nvPr>
        </p:nvSpPr>
        <p:spPr>
          <a:xfrm>
            <a:off x="4003133" y="6283760"/>
            <a:ext cx="258624" cy="248306"/>
          </a:xfrm>
          <a:prstGeom prst="rect">
            <a:avLst/>
          </a:prstGeom>
        </p:spPr>
        <p:txBody>
          <a:bodyPr/>
          <a:lstStyle/>
          <a:p>
            <a:fld id="{86CB4B4D-7CA3-9044-876B-883B54F8677D}" type="slidenum">
              <a:rPr/>
              <a:t>‹#›</a:t>
            </a:fld>
            <a:endParaRPr/>
          </a:p>
        </p:txBody>
      </p:sp>
      <p:sp>
        <p:nvSpPr>
          <p:cNvPr id="69" name="Gerader Verbinder 12"/>
          <p:cNvSpPr/>
          <p:nvPr/>
        </p:nvSpPr>
        <p:spPr>
          <a:xfrm flipV="1">
            <a:off x="628649" y="6251942"/>
            <a:ext cx="7886702" cy="8165"/>
          </a:xfrm>
          <a:prstGeom prst="line">
            <a:avLst/>
          </a:prstGeom>
          <a:ln w="12700">
            <a:solidFill>
              <a:srgbClr val="000000"/>
            </a:solidFill>
            <a:miter/>
          </a:ln>
        </p:spPr>
        <p:txBody>
          <a:bodyPr lIns="45719" rIns="45719"/>
          <a:lstStyle/>
          <a:p>
            <a:endParaRPr/>
          </a:p>
        </p:txBody>
      </p:sp>
      <p:sp>
        <p:nvSpPr>
          <p:cNvPr id="70" name="Textfeld 13"/>
          <p:cNvSpPr txBox="1"/>
          <p:nvPr/>
        </p:nvSpPr>
        <p:spPr>
          <a:xfrm>
            <a:off x="4307476" y="6277007"/>
            <a:ext cx="4268290" cy="245110"/>
          </a:xfrm>
          <a:prstGeom prst="rect">
            <a:avLst/>
          </a:prstGeom>
          <a:ln w="12700">
            <a:miter lim="400000"/>
          </a:ln>
        </p:spPr>
        <p:txBody>
          <a:bodyPr lIns="45719" rIns="45719">
            <a:spAutoFit/>
          </a:bodyPr>
          <a:lstStyle>
            <a:lvl1pPr algn="r">
              <a:defRPr sz="1000"/>
            </a:lvl1pPr>
          </a:lstStyle>
          <a:p>
            <a:r>
              <a:rPr dirty="0"/>
              <a:t>Libra Xiao</a:t>
            </a:r>
            <a:r>
              <a:rPr lang="en-US" altLang="zh-CN" b="0" dirty="0"/>
              <a:t>, </a:t>
            </a:r>
            <a:r>
              <a:rPr lang="en-US" altLang="zh-CN" b="0" dirty="0" err="1"/>
              <a:t>Weidong</a:t>
            </a:r>
            <a:r>
              <a:rPr lang="en-US" altLang="zh-CN" b="0" dirty="0"/>
              <a:t> Tang</a:t>
            </a:r>
            <a:r>
              <a:rPr lang="en-US" dirty="0"/>
              <a:t> </a:t>
            </a:r>
            <a:r>
              <a:rPr dirty="0"/>
              <a:t>(</a:t>
            </a:r>
            <a:r>
              <a:rPr dirty="0" err="1"/>
              <a:t>NewRadio</a:t>
            </a:r>
            <a:r>
              <a:rPr dirty="0"/>
              <a:t> Technology)</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Inhalt mit Überschrift">
    <p:spTree>
      <p:nvGrpSpPr>
        <p:cNvPr id="1" name=""/>
        <p:cNvGrpSpPr/>
        <p:nvPr/>
      </p:nvGrpSpPr>
      <p:grpSpPr>
        <a:xfrm>
          <a:off x="0" y="0"/>
          <a:ext cx="0" cy="0"/>
          <a:chOff x="0" y="0"/>
          <a:chExt cx="0" cy="0"/>
        </a:xfrm>
      </p:grpSpPr>
      <p:sp>
        <p:nvSpPr>
          <p:cNvPr id="77" name="Title Text"/>
          <p:cNvSpPr txBox="1">
            <a:spLocks noGrp="1"/>
          </p:cNvSpPr>
          <p:nvPr>
            <p:ph type="title" hasCustomPrompt="1"/>
          </p:nvPr>
        </p:nvSpPr>
        <p:spPr>
          <a:xfrm>
            <a:off x="629841" y="457200"/>
            <a:ext cx="2949178" cy="1600200"/>
          </a:xfrm>
          <a:prstGeom prst="rect">
            <a:avLst/>
          </a:prstGeom>
        </p:spPr>
        <p:txBody>
          <a:bodyPr anchor="b"/>
          <a:lstStyle>
            <a:lvl1pPr>
              <a:defRPr sz="3200"/>
            </a:lvl1pPr>
          </a:lstStyle>
          <a:p>
            <a:r>
              <a:t>Title Text</a:t>
            </a:r>
          </a:p>
        </p:txBody>
      </p:sp>
      <p:sp>
        <p:nvSpPr>
          <p:cNvPr id="78" name="Body Level One…"/>
          <p:cNvSpPr txBox="1">
            <a:spLocks noGrp="1"/>
          </p:cNvSpPr>
          <p:nvPr>
            <p:ph type="body" sz="half" idx="1" hasCustomPrompt="1"/>
          </p:nvPr>
        </p:nvSpPr>
        <p:spPr>
          <a:xfrm>
            <a:off x="3887391" y="987425"/>
            <a:ext cx="4629151" cy="4873626"/>
          </a:xfrm>
          <a:prstGeom prst="rect">
            <a:avLst/>
          </a:prstGeom>
        </p:spPr>
        <p:txBody>
          <a:bodyPr/>
          <a:lstStyle>
            <a:lvl1pPr>
              <a:defRPr sz="3200"/>
            </a:lvl1pPr>
            <a:lvl2pPr marL="718185" indent="-260985">
              <a:defRPr sz="3200"/>
            </a:lvl2pPr>
            <a:lvl3pPr marL="1219200" indent="-304800">
              <a:defRPr sz="3200"/>
            </a:lvl3pPr>
            <a:lvl4pPr marL="1737360" indent="-365760">
              <a:defRPr sz="3200"/>
            </a:lvl4pPr>
            <a:lvl5pPr marL="2194560" indent="-365760">
              <a:defRPr sz="3200"/>
            </a:lvl5pPr>
          </a:lstStyle>
          <a:p>
            <a:r>
              <a:t>编辑文本母版的样式</a:t>
            </a:r>
          </a:p>
          <a:p>
            <a:pPr lvl="1"/>
            <a:endParaRPr/>
          </a:p>
          <a:p>
            <a:pPr lvl="2"/>
            <a:endParaRPr/>
          </a:p>
          <a:p>
            <a:pPr lvl="3"/>
            <a:endParaRPr/>
          </a:p>
          <a:p>
            <a:pPr lvl="4"/>
            <a:endParaRPr/>
          </a:p>
        </p:txBody>
      </p:sp>
      <p:sp>
        <p:nvSpPr>
          <p:cNvPr id="79" name="Text Placeholder 3"/>
          <p:cNvSpPr>
            <a:spLocks noGrp="1"/>
          </p:cNvSpPr>
          <p:nvPr>
            <p:ph type="body" sz="quarter" idx="21" hasCustomPrompt="1"/>
          </p:nvPr>
        </p:nvSpPr>
        <p:spPr>
          <a:xfrm>
            <a:off x="629840" y="2057400"/>
            <a:ext cx="2949180" cy="3811588"/>
          </a:xfrm>
          <a:prstGeom prst="rect">
            <a:avLst/>
          </a:prstGeom>
        </p:spPr>
        <p:txBody>
          <a:bodyPr/>
          <a:lstStyle>
            <a:lvl1pPr marL="0" indent="0">
              <a:buSzTx/>
              <a:buFontTx/>
              <a:buNone/>
              <a:defRPr sz="1600"/>
            </a:lvl1pPr>
          </a:lstStyle>
          <a:p>
            <a:r>
              <a:t>编辑文本母版的样式</a:t>
            </a: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ld mit Überschrift">
    <p:spTree>
      <p:nvGrpSpPr>
        <p:cNvPr id="1" name=""/>
        <p:cNvGrpSpPr/>
        <p:nvPr/>
      </p:nvGrpSpPr>
      <p:grpSpPr>
        <a:xfrm>
          <a:off x="0" y="0"/>
          <a:ext cx="0" cy="0"/>
          <a:chOff x="0" y="0"/>
          <a:chExt cx="0" cy="0"/>
        </a:xfrm>
      </p:grpSpPr>
      <p:sp>
        <p:nvSpPr>
          <p:cNvPr id="87" name="Slide Number"/>
          <p:cNvSpPr txBox="1">
            <a:spLocks noGrp="1"/>
          </p:cNvSpPr>
          <p:nvPr>
            <p:ph type="sldNum" sz="quarter" idx="2"/>
          </p:nvPr>
        </p:nvSpPr>
        <p:spPr>
          <a:prstGeom prst="rect">
            <a:avLst/>
          </a:prstGeom>
        </p:spPr>
        <p:txBody>
          <a:bodyPr/>
          <a:lstStyle/>
          <a:p>
            <a:fld id="{86CB4B4D-7CA3-9044-876B-883B54F8677D}" type="slidenum">
              <a:rPr/>
              <a:t>‹#›</a:t>
            </a:fld>
            <a:endParaRPr/>
          </a:p>
        </p:txBody>
      </p:sp>
      <p:sp>
        <p:nvSpPr>
          <p:cNvPr id="88" name="Title Text"/>
          <p:cNvSpPr txBox="1">
            <a:spLocks noGrp="1"/>
          </p:cNvSpPr>
          <p:nvPr>
            <p:ph type="title" hasCustomPrompt="1"/>
          </p:nvPr>
        </p:nvSpPr>
        <p:spPr>
          <a:xfrm>
            <a:off x="629841" y="457200"/>
            <a:ext cx="2949178" cy="1600200"/>
          </a:xfrm>
          <a:prstGeom prst="rect">
            <a:avLst/>
          </a:prstGeom>
        </p:spPr>
        <p:txBody>
          <a:bodyPr anchor="b"/>
          <a:lstStyle>
            <a:lvl1pPr>
              <a:defRPr sz="3200"/>
            </a:lvl1pPr>
          </a:lstStyle>
          <a:p>
            <a:r>
              <a:t>Title Text</a:t>
            </a:r>
          </a:p>
        </p:txBody>
      </p:sp>
      <p:sp>
        <p:nvSpPr>
          <p:cNvPr id="89" name="Body Level One…"/>
          <p:cNvSpPr txBox="1">
            <a:spLocks noGrp="1"/>
          </p:cNvSpPr>
          <p:nvPr>
            <p:ph type="body" sz="half" idx="1" hasCustomPrompt="1"/>
          </p:nvPr>
        </p:nvSpPr>
        <p:spPr>
          <a:xfrm>
            <a:off x="3887391" y="987425"/>
            <a:ext cx="4629151" cy="4873626"/>
          </a:xfrm>
          <a:prstGeom prst="rect">
            <a:avLst/>
          </a:prstGeom>
        </p:spPr>
        <p:txBody>
          <a:bodyPr/>
          <a:lstStyle>
            <a:lvl1pPr>
              <a:defRPr sz="3200"/>
            </a:lvl1pPr>
            <a:lvl2pPr marL="718185" indent="-260985">
              <a:defRPr sz="3200"/>
            </a:lvl2pPr>
            <a:lvl3pPr marL="1219200" indent="-304800">
              <a:defRPr sz="3200"/>
            </a:lvl3pPr>
            <a:lvl4pPr marL="1737360" indent="-365760">
              <a:defRPr sz="3200"/>
            </a:lvl4pPr>
            <a:lvl5pPr marL="2194560" indent="-365760">
              <a:defRPr sz="3200"/>
            </a:lvl5pPr>
          </a:lstStyle>
          <a:p>
            <a:r>
              <a:t>编辑文本母版的样式</a:t>
            </a:r>
          </a:p>
          <a:p>
            <a:pPr lvl="1"/>
            <a:endParaRPr/>
          </a:p>
          <a:p>
            <a:pPr lvl="2"/>
            <a:endParaRPr/>
          </a:p>
          <a:p>
            <a:pPr lvl="3"/>
            <a:endParaRPr/>
          </a:p>
          <a:p>
            <a:pPr lvl="4"/>
            <a:endParaRPr/>
          </a:p>
        </p:txBody>
      </p:sp>
      <p:sp>
        <p:nvSpPr>
          <p:cNvPr id="90" name="Text Placeholder 3"/>
          <p:cNvSpPr>
            <a:spLocks noGrp="1"/>
          </p:cNvSpPr>
          <p:nvPr>
            <p:ph type="body" sz="quarter" idx="21" hasCustomPrompt="1"/>
          </p:nvPr>
        </p:nvSpPr>
        <p:spPr>
          <a:xfrm>
            <a:off x="629840" y="2057400"/>
            <a:ext cx="2949180" cy="3811588"/>
          </a:xfrm>
          <a:prstGeom prst="rect">
            <a:avLst/>
          </a:prstGeom>
        </p:spPr>
        <p:txBody>
          <a:bodyPr/>
          <a:lstStyle>
            <a:lvl1pPr marL="0" indent="0">
              <a:buSzTx/>
              <a:buFontTx/>
              <a:buNone/>
              <a:defRPr sz="1600"/>
            </a:lvl1pPr>
          </a:lstStyle>
          <a:p>
            <a:r>
              <a:t>编辑文本母版的样式</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erader Verbinder 6"/>
          <p:cNvSpPr/>
          <p:nvPr/>
        </p:nvSpPr>
        <p:spPr>
          <a:xfrm>
            <a:off x="628650" y="859536"/>
            <a:ext cx="7886700" cy="1"/>
          </a:xfrm>
          <a:prstGeom prst="line">
            <a:avLst/>
          </a:prstGeom>
          <a:ln w="12700">
            <a:solidFill>
              <a:srgbClr val="000000"/>
            </a:solidFill>
            <a:miter/>
          </a:ln>
        </p:spPr>
        <p:txBody>
          <a:bodyPr lIns="45719" rIns="45719"/>
          <a:lstStyle/>
          <a:p>
            <a:endParaRPr/>
          </a:p>
        </p:txBody>
      </p:sp>
      <p:sp>
        <p:nvSpPr>
          <p:cNvPr id="3" name="Textfeld 7"/>
          <p:cNvSpPr txBox="1"/>
          <p:nvPr/>
        </p:nvSpPr>
        <p:spPr>
          <a:xfrm>
            <a:off x="5779008" y="490203"/>
            <a:ext cx="2690623" cy="369332"/>
          </a:xfrm>
          <a:prstGeom prst="rect">
            <a:avLst/>
          </a:prstGeom>
          <a:ln w="12700">
            <a:miter lim="400000"/>
          </a:ln>
        </p:spPr>
        <p:txBody>
          <a:bodyPr lIns="45719" rIns="45719">
            <a:spAutoFit/>
          </a:bodyPr>
          <a:lstStyle>
            <a:lvl1pPr algn="r"/>
          </a:lstStyle>
          <a:p>
            <a:r>
              <a:rPr dirty="0"/>
              <a:t>doc.: </a:t>
            </a:r>
            <a:r>
              <a:rPr lang="en-US" dirty="0"/>
              <a:t>15-22-0070-00-04ab</a:t>
            </a:r>
            <a:endParaRPr dirty="0"/>
          </a:p>
        </p:txBody>
      </p:sp>
      <p:sp>
        <p:nvSpPr>
          <p:cNvPr id="4" name="Textfeld 8"/>
          <p:cNvSpPr txBox="1"/>
          <p:nvPr/>
        </p:nvSpPr>
        <p:spPr>
          <a:xfrm>
            <a:off x="674371" y="490203"/>
            <a:ext cx="2690623" cy="369332"/>
          </a:xfrm>
          <a:prstGeom prst="rect">
            <a:avLst/>
          </a:prstGeom>
          <a:ln w="12700">
            <a:miter lim="400000"/>
          </a:ln>
        </p:spPr>
        <p:txBody>
          <a:bodyPr lIns="45719" rIns="45719">
            <a:spAutoFit/>
          </a:bodyPr>
          <a:lstStyle/>
          <a:p>
            <a:r>
              <a:rPr lang="en-US" altLang="zh-CN" dirty="0"/>
              <a:t>January </a:t>
            </a:r>
            <a:r>
              <a:rPr lang="en-US" dirty="0"/>
              <a:t>2022</a:t>
            </a:r>
            <a:endParaRPr dirty="0"/>
          </a:p>
        </p:txBody>
      </p:sp>
      <p:sp>
        <p:nvSpPr>
          <p:cNvPr id="5" name="Title Text"/>
          <p:cNvSpPr txBox="1">
            <a:spLocks noGrp="1"/>
          </p:cNvSpPr>
          <p:nvPr>
            <p:ph type="title"/>
          </p:nvPr>
        </p:nvSpPr>
        <p:spPr>
          <a:xfrm>
            <a:off x="658194" y="365125"/>
            <a:ext cx="7886700" cy="1325564"/>
          </a:xfrm>
          <a:prstGeom prst="rect">
            <a:avLst/>
          </a:prstGeom>
          <a:ln w="12700">
            <a:miter lim="400000"/>
          </a:ln>
        </p:spPr>
        <p:txBody>
          <a:bodyPr lIns="45719" rIns="45719" anchor="ctr">
            <a:normAutofit/>
          </a:bodyPr>
          <a:lstStyle/>
          <a:p>
            <a:r>
              <a:rPr dirty="0"/>
              <a:t>Title Text</a:t>
            </a:r>
          </a:p>
        </p:txBody>
      </p:sp>
      <p:sp>
        <p:nvSpPr>
          <p:cNvPr id="6" name="Body Level One…"/>
          <p:cNvSpPr txBox="1">
            <a:spLocks noGrp="1"/>
          </p:cNvSpPr>
          <p:nvPr>
            <p:ph type="body" idx="1" hasCustomPrompt="1"/>
          </p:nvPr>
        </p:nvSpPr>
        <p:spPr>
          <a:xfrm>
            <a:off x="628650" y="1825625"/>
            <a:ext cx="7886700" cy="4351338"/>
          </a:xfrm>
          <a:prstGeom prst="rect">
            <a:avLst/>
          </a:prstGeom>
          <a:ln w="12700">
            <a:miter lim="400000"/>
          </a:ln>
        </p:spPr>
        <p:txBody>
          <a:bodyPr lIns="45719" rIns="45719">
            <a:normAutofit/>
          </a:bodyPr>
          <a:lstStyle/>
          <a:p>
            <a:r>
              <a:t>编辑文本母版的样式</a:t>
            </a:r>
          </a:p>
          <a:p>
            <a:pPr lvl="1"/>
            <a:endParaRPr/>
          </a:p>
          <a:p>
            <a:pPr lvl="2"/>
            <a:endParaRPr/>
          </a:p>
          <a:p>
            <a:pPr lvl="3"/>
            <a:endParaRPr/>
          </a:p>
          <a:p>
            <a:pPr lvl="4"/>
            <a:endParaRPr/>
          </a:p>
        </p:txBody>
      </p:sp>
      <p:sp>
        <p:nvSpPr>
          <p:cNvPr id="7" name="Slide Number"/>
          <p:cNvSpPr txBox="1">
            <a:spLocks noGrp="1"/>
          </p:cNvSpPr>
          <p:nvPr>
            <p:ph type="sldNum" sz="quarter" idx="2"/>
          </p:nvPr>
        </p:nvSpPr>
        <p:spPr>
          <a:xfrm>
            <a:off x="8256726" y="6414761"/>
            <a:ext cx="258624" cy="248306"/>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r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1pPr>
      <a:lvl2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2pPr>
      <a:lvl3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3pPr>
      <a:lvl4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4pPr>
      <a:lvl5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5pPr>
      <a:lvl6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6pPr>
      <a:lvl7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7pPr>
      <a:lvl8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8pPr>
      <a:lvl9pPr marL="0" marR="0" indent="0" algn="l" defTabSz="914400" rtl="0" latinLnBrk="0">
        <a:lnSpc>
          <a:spcPct val="90000"/>
        </a:lnSpc>
        <a:spcBef>
          <a:spcPts val="0"/>
        </a:spcBef>
        <a:spcAft>
          <a:spcPts val="0"/>
        </a:spcAft>
        <a:buClrTx/>
        <a:buSzTx/>
        <a:buFontTx/>
        <a:buNone/>
        <a:defRPr sz="4400" b="0" i="0" u="none" strike="noStrike" cap="none" spc="0" baseline="0">
          <a:solidFill>
            <a:srgbClr val="000000"/>
          </a:solidFill>
          <a:uFillTx/>
          <a:latin typeface="Calibri Light" panose="020F0302020204030204"/>
          <a:ea typeface="Calibri Light" panose="020F0302020204030204"/>
          <a:cs typeface="Calibri Light" panose="020F0302020204030204"/>
          <a:sym typeface="Calibri Light" panose="020F0302020204030204"/>
        </a:defRPr>
      </a:lvl9pPr>
    </p:titleStyle>
    <p:bodyStyle>
      <a:lvl1pPr marL="228600" marR="0" indent="-228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1pPr>
      <a:lvl2pPr marL="723900" marR="0" indent="-2667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2pPr>
      <a:lvl3pPr marL="1234440" marR="0" indent="-32004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3pPr>
      <a:lvl4pPr marL="17272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4pPr>
      <a:lvl5pPr marL="21844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5pPr>
      <a:lvl6pPr marL="26416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6pPr>
      <a:lvl7pPr marL="30988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7pPr>
      <a:lvl8pPr marL="35560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8pPr>
      <a:lvl9pPr marL="4013200" marR="0" indent="-355600" algn="l" defTabSz="914400" rtl="0" latinLnBrk="0">
        <a:lnSpc>
          <a:spcPct val="90000"/>
        </a:lnSpc>
        <a:spcBef>
          <a:spcPts val="1000"/>
        </a:spcBef>
        <a:spcAft>
          <a:spcPts val="0"/>
        </a:spcAft>
        <a:buClrTx/>
        <a:buSzPct val="100000"/>
        <a:buFont typeface="Arial" panose="020B0604020202020204"/>
        <a:buChar char="•"/>
        <a:defRPr sz="2800" b="0" i="0" u="none" strike="noStrike" cap="none" spc="0" baseline="0">
          <a:solidFill>
            <a:srgbClr val="000000"/>
          </a:solidFill>
          <a:uFillTx/>
          <a:latin typeface="+mn-lt"/>
          <a:ea typeface="+mn-ea"/>
          <a:cs typeface="+mn-cs"/>
          <a:sym typeface="Calibri" panose="020F0502020204030204"/>
        </a:defRPr>
      </a:lvl9pPr>
    </p:bodyStyle>
    <p:otherStyle>
      <a:lvl1pPr marL="0" marR="0" indent="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1pPr>
      <a:lvl2pPr marL="0" marR="0" indent="45720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2pPr>
      <a:lvl3pPr marL="0" marR="0" indent="91440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3pPr>
      <a:lvl4pPr marL="0" marR="0" indent="137160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4pPr>
      <a:lvl5pPr marL="0" marR="0" indent="182880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5pPr>
      <a:lvl6pPr marL="0" marR="0" indent="228600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6pPr>
      <a:lvl7pPr marL="0" marR="0" indent="274320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7pPr>
      <a:lvl8pPr marL="0" marR="0" indent="320040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8pPr>
      <a:lvl9pPr marL="0" marR="0" indent="3657600" algn="r" defTabSz="457200" rtl="0" latinLnBrk="0">
        <a:lnSpc>
          <a:spcPct val="100000"/>
        </a:lnSpc>
        <a:spcBef>
          <a:spcPts val="0"/>
        </a:spcBef>
        <a:spcAft>
          <a:spcPts val="0"/>
        </a:spcAft>
        <a:buClrTx/>
        <a:buSzTx/>
        <a:buFontTx/>
        <a:buNone/>
        <a:defRPr sz="1200" b="0" i="0" u="none" strike="noStrike" cap="none" spc="0" baseline="0">
          <a:solidFill>
            <a:schemeClr val="tx1"/>
          </a:solidFill>
          <a:uFillTx/>
          <a:latin typeface="+mn-lt"/>
          <a:ea typeface="+mn-ea"/>
          <a:cs typeface="+mn-cs"/>
          <a:sym typeface="Calibri" panose="020F050202020403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xiaojiaxing@newradiotech.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tangweidong@newradiotech.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223-00-04ab-reverse-tdoa-applications-and-technical-characteristics.ppt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mentor.ieee.org/802.15/dcn/21/15-21-0616-00-04ab-beacon-and-ranging-frames-to-support-downlink-tdoa-dl-tdoa-location-service-in-802-15.pptx" TargetMode="External"/><Relationship Id="rId5" Type="http://schemas.openxmlformats.org/officeDocument/2006/relationships/hyperlink" Target="https://mentor.ieee.org/802.15/dcn/21/15-21-0530-00-04ab-dl-tdoa-positioning-tdma-scheme.pptx" TargetMode="External"/><Relationship Id="rId4" Type="http://schemas.openxmlformats.org/officeDocument/2006/relationships/hyperlink" Target="https://mentor.ieee.org/802.15/dcn/21/15-21-0488-00-04ab-dl-tdoa-location-service.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www.toptal.com/designers/htmlarrows/symbols/dingbat-circled-sans-serif-digit-three/" TargetMode="External"/><Relationship Id="rId3" Type="http://schemas.openxmlformats.org/officeDocument/2006/relationships/image" Target="../media/image1.emf"/><Relationship Id="rId7" Type="http://schemas.openxmlformats.org/officeDocument/2006/relationships/hyperlink" Target="https://www.toptal.com/designers/htmlarrows/symbols/dingbat-circled-sans-serif-digit-two/"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www.toptal.com/designers/htmlarrows/symbols/dingbat-circled-sans-serif-digit-one/"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https://www.toptal.com/designers/htmlarrows/symbols/dingbat-circled-sans-serif-digit-four/"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Rechteck 1"/>
          <p:cNvSpPr txBox="1"/>
          <p:nvPr/>
        </p:nvSpPr>
        <p:spPr>
          <a:xfrm>
            <a:off x="568233" y="1172260"/>
            <a:ext cx="8016241" cy="348429"/>
          </a:xfrm>
          <a:prstGeom prst="rect">
            <a:avLst/>
          </a:prstGeom>
          <a:ln w="12700">
            <a:miter lim="400000"/>
          </a:ln>
        </p:spPr>
        <p:txBody>
          <a:bodyPr lIns="45719" rIns="45719">
            <a:spAutoFit/>
          </a:bodyPr>
          <a:lstStyle>
            <a:lvl1pPr algn="ctr">
              <a:defRPr b="1" u="sng">
                <a:latin typeface="Times New Roman" panose="02020603050405020304"/>
                <a:ea typeface="Times New Roman" panose="02020603050405020304"/>
                <a:cs typeface="Times New Roman" panose="02020603050405020304"/>
                <a:sym typeface="Times New Roman" panose="02020603050405020304"/>
              </a:defRPr>
            </a:lvl1pPr>
          </a:lstStyle>
          <a:p>
            <a:r>
              <a:t>Project: IEEE P802.15 Working Group for Wireless Specialty Networks (WSN)</a:t>
            </a:r>
          </a:p>
        </p:txBody>
      </p:sp>
      <p:sp>
        <p:nvSpPr>
          <p:cNvPr id="100" name="Rectangle 3"/>
          <p:cNvSpPr txBox="1"/>
          <p:nvPr/>
        </p:nvSpPr>
        <p:spPr>
          <a:xfrm>
            <a:off x="681446" y="1457325"/>
            <a:ext cx="7781109" cy="4523105"/>
          </a:xfrm>
          <a:prstGeom prst="rect">
            <a:avLst/>
          </a:prstGeom>
          <a:ln w="12700">
            <a:miter lim="400000"/>
          </a:ln>
        </p:spPr>
        <p:txBody>
          <a:bodyPr lIns="45719" rIns="45719">
            <a:spAutoFit/>
          </a:bodyPr>
          <a:lstStyle/>
          <a:p>
            <a:pPr>
              <a:defRPr sz="1600">
                <a:solidFill>
                  <a:srgbClr val="44546A"/>
                </a:solidFill>
              </a:defRPr>
            </a:pPr>
            <a:endParaRPr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Submission Title:</a:t>
            </a:r>
            <a:r>
              <a:rPr b="0" dirty="0"/>
              <a:t> </a:t>
            </a:r>
            <a:r>
              <a:rPr lang="en-US" b="0" dirty="0"/>
              <a:t>The Capacity and Accuracy Optimization for DL-TDoA of UWB</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Date Submitted: </a:t>
            </a:r>
            <a:r>
              <a:rPr lang="en-US" b="0" dirty="0"/>
              <a:t>21</a:t>
            </a:r>
            <a:r>
              <a:rPr b="0" baseline="30000" dirty="0"/>
              <a:t>th</a:t>
            </a:r>
            <a:r>
              <a:rPr b="0" dirty="0"/>
              <a:t> </a:t>
            </a:r>
            <a:r>
              <a:rPr lang="en-US" altLang="zh-CN" b="0" dirty="0"/>
              <a:t>Jan</a:t>
            </a:r>
            <a:r>
              <a:rPr b="0" dirty="0"/>
              <a:t> 202</a:t>
            </a:r>
            <a:r>
              <a:rPr lang="en-US" altLang="zh-CN" b="0" dirty="0"/>
              <a:t>2</a:t>
            </a:r>
          </a:p>
          <a:p>
            <a:pPr>
              <a:defRPr sz="1600" b="1">
                <a:latin typeface="Times New Roman" panose="02020603050405020304"/>
                <a:ea typeface="Times New Roman" panose="02020603050405020304"/>
                <a:cs typeface="Times New Roman" panose="02020603050405020304"/>
                <a:sym typeface="Times New Roman" panose="02020603050405020304"/>
              </a:defRPr>
            </a:pPr>
            <a:endParaRPr b="0"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lang="en-US" dirty="0"/>
              <a:t>Source:</a:t>
            </a:r>
            <a:r>
              <a:rPr lang="en-US" b="0" dirty="0"/>
              <a:t> 	Libra X</a:t>
            </a:r>
            <a:r>
              <a:rPr lang="en-US" altLang="zh-CN" b="0" dirty="0"/>
              <a:t>iao (NewRadio Technology), Weidong Tang </a:t>
            </a:r>
            <a:r>
              <a:rPr lang="en-US" b="0" dirty="0"/>
              <a:t>(NewRadio Technology)</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Contact: 	</a:t>
            </a:r>
            <a:r>
              <a:rPr b="0" dirty="0"/>
              <a:t>1408, Building 4, Phase 1, </a:t>
            </a:r>
            <a:r>
              <a:rPr b="0" dirty="0" err="1"/>
              <a:t>Tianan</a:t>
            </a:r>
            <a:r>
              <a:rPr b="0" dirty="0"/>
              <a:t> </a:t>
            </a:r>
            <a:r>
              <a:rPr b="0" dirty="0" err="1"/>
              <a:t>Yungu</a:t>
            </a:r>
            <a:r>
              <a:rPr b="0" dirty="0"/>
              <a:t>, Bantian Street, </a:t>
            </a:r>
            <a:r>
              <a:rPr b="0" dirty="0" err="1"/>
              <a:t>Longgang</a:t>
            </a:r>
            <a:r>
              <a:rPr b="0" dirty="0"/>
              <a:t> District, Shenzhen, Guangdong, China</a:t>
            </a:r>
            <a:endParaRPr dirty="0">
              <a:solidFill>
                <a:srgbClr val="FF0000"/>
              </a:solidFill>
            </a:endParaRP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E-Mail</a:t>
            </a:r>
            <a:r>
              <a:rPr b="0" dirty="0"/>
              <a:t>:  	</a:t>
            </a:r>
            <a:r>
              <a:rPr b="0" dirty="0">
                <a:hlinkClick r:id="rId3"/>
              </a:rPr>
              <a:t>xiaojiaxing</a:t>
            </a:r>
            <a:r>
              <a:rPr lang="en-US" altLang="zh-CN" b="0" dirty="0">
                <a:hlinkClick r:id="rId3"/>
              </a:rPr>
              <a:t>@</a:t>
            </a:r>
            <a:r>
              <a:rPr b="0" dirty="0">
                <a:hlinkClick r:id="rId3"/>
              </a:rPr>
              <a:t>newradiotech.com</a:t>
            </a:r>
            <a:r>
              <a:rPr lang="en-US" b="0" dirty="0">
                <a:latin typeface="+mj-lt"/>
                <a:ea typeface="+mj-ea"/>
                <a:cs typeface="+mj-cs"/>
                <a:sym typeface="Helvetica"/>
              </a:rPr>
              <a:t>,</a:t>
            </a:r>
            <a:r>
              <a:rPr b="0" dirty="0"/>
              <a:t> </a:t>
            </a:r>
            <a:r>
              <a:rPr lang="en-US" altLang="zh-CN" b="0" dirty="0">
                <a:hlinkClick r:id="rId4"/>
              </a:rPr>
              <a:t>tangweidong@newradiotech.com</a:t>
            </a:r>
            <a:endParaRPr lang="en-US" altLang="zh-CN" b="0" dirty="0"/>
          </a:p>
          <a:p>
            <a:pPr>
              <a:defRPr sz="1600" b="1">
                <a:latin typeface="Times New Roman" panose="02020603050405020304"/>
                <a:ea typeface="Times New Roman" panose="02020603050405020304"/>
                <a:cs typeface="Times New Roman" panose="02020603050405020304"/>
                <a:sym typeface="Times New Roman" panose="02020603050405020304"/>
              </a:defRPr>
            </a:pPr>
            <a:endParaRPr b="0" dirty="0"/>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Re:</a:t>
            </a:r>
            <a:r>
              <a:rPr b="0" dirty="0"/>
              <a:t> 		Call for contributions to IEEE 802.15 TG4ab</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Abstract: 	</a:t>
            </a:r>
            <a:r>
              <a:rPr b="0" dirty="0"/>
              <a:t> UWB</a:t>
            </a:r>
            <a:r>
              <a:rPr lang="en-US" b="0" dirty="0"/>
              <a:t> </a:t>
            </a:r>
            <a:r>
              <a:rPr lang="en-US" altLang="zh-CN" b="0" dirty="0"/>
              <a:t>related </a:t>
            </a:r>
            <a:r>
              <a:rPr lang="en-US" altLang="zh-CN" dirty="0"/>
              <a:t>c</a:t>
            </a:r>
            <a:r>
              <a:rPr lang="en-US" b="0" dirty="0"/>
              <a:t>apacity and </a:t>
            </a:r>
            <a:r>
              <a:rPr lang="en-US" altLang="zh-CN" b="0" dirty="0"/>
              <a:t>a</a:t>
            </a:r>
            <a:r>
              <a:rPr lang="en-US" b="0" dirty="0"/>
              <a:t>ccuracy </a:t>
            </a:r>
            <a:r>
              <a:rPr b="0" dirty="0"/>
              <a:t>solution for optimizing DL-TDoA</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Purpose: 	</a:t>
            </a:r>
            <a:r>
              <a:rPr b="0" dirty="0"/>
              <a:t>Discussion of how to improve 802.15.4(z) to serve industrial positioning systems</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Notice:</a:t>
            </a:r>
            <a:r>
              <a:rPr b="0" dirty="0"/>
              <a:t>	This </a:t>
            </a:r>
            <a:r>
              <a:rPr lang="en-US" b="0" dirty="0"/>
              <a:t>i</a:t>
            </a:r>
            <a:r>
              <a:rPr b="0" dirty="0"/>
              <a:t>s a basis for discussion and is not binding on the contributing individual(s) or document prepared to assist the IEEE P802.15. The material in this document is subject to change in form and content after further study. The contributor(s) reserve(s) the right to add, amend or withdraw material contained herein.</a:t>
            </a:r>
          </a:p>
          <a:p>
            <a:pPr>
              <a:defRPr sz="1600" b="1">
                <a:latin typeface="Times New Roman" panose="02020603050405020304"/>
                <a:ea typeface="Times New Roman" panose="02020603050405020304"/>
                <a:cs typeface="Times New Roman" panose="02020603050405020304"/>
                <a:sym typeface="Times New Roman" panose="02020603050405020304"/>
              </a:defRPr>
            </a:pPr>
            <a:r>
              <a:rPr dirty="0"/>
              <a:t>Release:</a:t>
            </a:r>
            <a:r>
              <a:rPr b="0" dirty="0"/>
              <a:t>	The contributor acknowledges and accepts that this contribution becomes the property of IEEE and may be made publicly available by P802.15</a:t>
            </a:r>
            <a:r>
              <a:rPr b="0" dirty="0">
                <a:solidFill>
                  <a:srgbClr val="44546A"/>
                </a:solidFill>
                <a:latin typeface="+mn-lt"/>
                <a:ea typeface="+mn-ea"/>
                <a:cs typeface="+mn-cs"/>
                <a:sym typeface="Calibri" panose="020F0502020204030204"/>
              </a:rPr>
              <a:t>.	</a:t>
            </a:r>
          </a:p>
        </p:txBody>
      </p:sp>
      <p:sp>
        <p:nvSpPr>
          <p:cNvPr id="101" name="Foliennummernplatzhalter 3"/>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1</a:t>
            </a:fld>
            <a:endParaRPr/>
          </a:p>
        </p:txBody>
      </p:sp>
      <p:sp>
        <p:nvSpPr>
          <p:cNvPr id="102" name="Datumsplatzhalter 4"/>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Foliennummernplatzhalter 1"/>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10</a:t>
            </a:fld>
            <a:endParaRPr/>
          </a:p>
        </p:txBody>
      </p:sp>
      <p:sp>
        <p:nvSpPr>
          <p:cNvPr id="254"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255" name="Textfeld 3"/>
          <p:cNvSpPr txBox="1"/>
          <p:nvPr/>
        </p:nvSpPr>
        <p:spPr>
          <a:xfrm>
            <a:off x="816428" y="2266862"/>
            <a:ext cx="7814311" cy="3476625"/>
          </a:xfrm>
          <a:prstGeom prst="rect">
            <a:avLst/>
          </a:prstGeom>
          <a:ln w="12700">
            <a:miter lim="400000"/>
          </a:ln>
        </p:spPr>
        <p:txBody>
          <a:bodyPr lIns="45719" rIns="45719">
            <a:spAutoFit/>
          </a:bodyPr>
          <a:lstStyle/>
          <a:p>
            <a:pPr marL="357505" lvl="1" indent="-342900">
              <a:buClr>
                <a:srgbClr val="2E75B6"/>
              </a:buClr>
              <a:buSzPct val="120000"/>
              <a:buFont typeface="Arial" panose="020B0604020202020204"/>
              <a:buChar char="•"/>
            </a:pPr>
            <a:r>
              <a:rPr sz="2000" dirty="0"/>
              <a:t>CDMA</a:t>
            </a:r>
          </a:p>
          <a:p>
            <a:pPr marL="714375" lvl="2" indent="-342900">
              <a:buClr>
                <a:srgbClr val="2E75B6"/>
              </a:buClr>
              <a:buSzPct val="120000"/>
              <a:buFont typeface="Arial" panose="020B0604020202020204"/>
              <a:buChar char="•"/>
            </a:pPr>
            <a:r>
              <a:rPr sz="2000" dirty="0"/>
              <a:t>Full available spectrum</a:t>
            </a:r>
          </a:p>
          <a:p>
            <a:pPr marL="714375" lvl="2" indent="-342900">
              <a:buClr>
                <a:srgbClr val="2E75B6"/>
              </a:buClr>
              <a:buSzPct val="120000"/>
              <a:buFont typeface="Arial" panose="020B0604020202020204"/>
              <a:buChar char="•"/>
            </a:pPr>
            <a:r>
              <a:rPr sz="2000" dirty="0"/>
              <a:t>Each </a:t>
            </a:r>
            <a:r>
              <a:rPr lang="en-US" altLang="zh-CN" sz="2000" dirty="0"/>
              <a:t>UWB anchor</a:t>
            </a:r>
            <a:r>
              <a:rPr sz="2000" dirty="0"/>
              <a:t> with a unique code</a:t>
            </a:r>
          </a:p>
          <a:p>
            <a:pPr marL="714375" lvl="2" indent="-342900">
              <a:buClr>
                <a:srgbClr val="2E75B6"/>
              </a:buClr>
              <a:buSzPct val="120000"/>
              <a:buFont typeface="Arial" panose="020B0604020202020204"/>
              <a:buChar char="•"/>
            </a:pPr>
            <a:r>
              <a:rPr sz="2000" dirty="0"/>
              <a:t>Low power spectrum density</a:t>
            </a:r>
            <a:endParaRPr lang="en-US" sz="2000" dirty="0"/>
          </a:p>
          <a:p>
            <a:pPr marL="1257300" lvl="2" indent="-342900">
              <a:buClr>
                <a:srgbClr val="2E75B6"/>
              </a:buClr>
              <a:buSzPct val="120000"/>
              <a:buFont typeface="Arial" panose="020B0604020202020204"/>
              <a:buChar char="•"/>
            </a:pPr>
            <a:endParaRPr sz="2000" dirty="0"/>
          </a:p>
          <a:p>
            <a:pPr marL="357505" lvl="1" indent="-342900">
              <a:buClr>
                <a:srgbClr val="2E75B6"/>
              </a:buClr>
              <a:buSzPct val="120000"/>
              <a:buFont typeface="Arial" panose="020B0604020202020204"/>
              <a:buChar char="•"/>
            </a:pPr>
            <a:r>
              <a:rPr sz="2000" dirty="0"/>
              <a:t>SDMA</a:t>
            </a:r>
          </a:p>
          <a:p>
            <a:pPr marL="714375" lvl="2" indent="-339725">
              <a:buClr>
                <a:srgbClr val="2E75B6"/>
              </a:buClr>
              <a:buSzPct val="120000"/>
              <a:buFont typeface="Arial" panose="020B0604020202020204"/>
              <a:buChar char="•"/>
            </a:pPr>
            <a:r>
              <a:rPr sz="2000" dirty="0"/>
              <a:t>All devices operate at the same time </a:t>
            </a:r>
            <a:r>
              <a:rPr lang="en-US" sz="2000" dirty="0"/>
              <a:t>and </a:t>
            </a:r>
            <a:r>
              <a:rPr sz="2000" dirty="0"/>
              <a:t>us</a:t>
            </a:r>
            <a:r>
              <a:rPr lang="en-US" sz="2000" dirty="0"/>
              <a:t>e</a:t>
            </a:r>
            <a:r>
              <a:rPr sz="2000" dirty="0"/>
              <a:t> the same </a:t>
            </a:r>
            <a:r>
              <a:rPr lang="en-US" sz="2000" dirty="0"/>
              <a:t>space.</a:t>
            </a:r>
            <a:endParaRPr sz="2000" dirty="0"/>
          </a:p>
          <a:p>
            <a:pPr marL="714375" lvl="2" indent="-342900">
              <a:buClr>
                <a:srgbClr val="2E75B6"/>
              </a:buClr>
              <a:buSzPct val="120000"/>
              <a:buFont typeface="Arial" panose="020B0604020202020204"/>
              <a:buChar char="•"/>
            </a:pPr>
            <a:r>
              <a:rPr sz="2000" dirty="0"/>
              <a:t>A single </a:t>
            </a:r>
            <a:r>
              <a:rPr lang="en-US" altLang="zh-CN" sz="2000" dirty="0"/>
              <a:t>UWB anchor</a:t>
            </a:r>
            <a:r>
              <a:rPr sz="2000" dirty="0"/>
              <a:t> can communicate with more </a:t>
            </a:r>
            <a:r>
              <a:rPr lang="en-US" sz="2000" dirty="0"/>
              <a:t>UWB </a:t>
            </a:r>
            <a:r>
              <a:rPr sz="2000" dirty="0"/>
              <a:t>tags with the same frequency</a:t>
            </a:r>
            <a:r>
              <a:rPr lang="en-US" sz="2000" dirty="0"/>
              <a:t>. </a:t>
            </a:r>
            <a:endParaRPr sz="2000" dirty="0"/>
          </a:p>
          <a:p>
            <a:pPr marL="714375" lvl="2" indent="-342900">
              <a:buClr>
                <a:srgbClr val="2E75B6"/>
              </a:buClr>
              <a:buSzPct val="120000"/>
              <a:buFont typeface="Arial" panose="020B0604020202020204"/>
              <a:buChar char="•"/>
            </a:pPr>
            <a:r>
              <a:rPr lang="en-US" sz="2000" dirty="0"/>
              <a:t>Because d</a:t>
            </a:r>
            <a:r>
              <a:rPr sz="2000" dirty="0"/>
              <a:t>irectional spot-beam antennae are used</a:t>
            </a:r>
            <a:r>
              <a:rPr lang="en-US" sz="2000" dirty="0"/>
              <a:t>, </a:t>
            </a:r>
            <a:r>
              <a:rPr sz="2000" dirty="0"/>
              <a:t>the </a:t>
            </a:r>
            <a:r>
              <a:rPr lang="en-US" altLang="zh-CN" sz="2000" dirty="0"/>
              <a:t>UWB anchors</a:t>
            </a:r>
            <a:r>
              <a:rPr sz="2000" dirty="0"/>
              <a:t> in SDMA can track a moving </a:t>
            </a:r>
            <a:r>
              <a:rPr lang="en-US" sz="2000" dirty="0"/>
              <a:t>UWB tag</a:t>
            </a:r>
            <a:r>
              <a:rPr sz="2000" dirty="0"/>
              <a:t>.</a:t>
            </a:r>
          </a:p>
        </p:txBody>
      </p:sp>
      <p:sp>
        <p:nvSpPr>
          <p:cNvPr id="257" name="Title 1"/>
          <p:cNvSpPr txBox="1"/>
          <p:nvPr/>
        </p:nvSpPr>
        <p:spPr>
          <a:xfrm>
            <a:off x="709226" y="1390857"/>
            <a:ext cx="7673024" cy="475842"/>
          </a:xfrm>
          <a:prstGeom prst="rect">
            <a:avLst/>
          </a:prstGeom>
          <a:ln w="12700">
            <a:miter lim="400000"/>
          </a:ln>
        </p:spPr>
        <p:txBody>
          <a:bodyPr lIns="45719" rIns="45719">
            <a:normAutofit/>
          </a:bodyPr>
          <a:lstStyle>
            <a:lvl1pPr algn="ctr" defTabSz="914400">
              <a:lnSpc>
                <a:spcPct val="90000"/>
              </a:lnSpc>
              <a:defRPr sz="2900">
                <a:latin typeface="Calibri Light" panose="020F0302020204030204"/>
                <a:ea typeface="Calibri Light" panose="020F0302020204030204"/>
                <a:cs typeface="Calibri Light" panose="020F0302020204030204"/>
                <a:sym typeface="Calibri Light" panose="020F0302020204030204"/>
              </a:defRPr>
            </a:lvl1pPr>
          </a:lstStyle>
          <a:p>
            <a:r>
              <a:rPr sz="2800" dirty="0"/>
              <a:t>CDMA and SDMA </a:t>
            </a:r>
            <a:r>
              <a:rPr lang="en-US" sz="2800" dirty="0"/>
              <a:t>S</a:t>
            </a:r>
            <a:r>
              <a:rPr sz="2800" dirty="0"/>
              <a:t>olution</a:t>
            </a:r>
            <a:r>
              <a:rPr lang="en-US" altLang="zh-CN" sz="2800" dirty="0"/>
              <a:t>s</a:t>
            </a:r>
            <a:endParaRPr sz="2800"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Foliennummernplatzhalter 1"/>
          <p:cNvSpPr txBox="1">
            <a:spLocks noGrp="1"/>
          </p:cNvSpPr>
          <p:nvPr>
            <p:ph type="sldNum" sz="quarter" idx="2"/>
          </p:nvPr>
        </p:nvSpPr>
        <p:spPr>
          <a:xfrm>
            <a:off x="4003133" y="6283760"/>
            <a:ext cx="258624" cy="248306"/>
          </a:xfrm>
          <a:prstGeom prst="rect">
            <a:avLst/>
          </a:prstGeom>
        </p:spPr>
        <p:txBody>
          <a:bodyPr/>
          <a:lstStyle>
            <a:lvl1pPr>
              <a:defRPr>
                <a:solidFill>
                  <a:srgbClr val="000000"/>
                </a:solidFill>
              </a:defRPr>
            </a:lvl1pPr>
          </a:lstStyle>
          <a:p>
            <a:fld id="{86CB4B4D-7CA3-9044-876B-883B54F8677D}" type="slidenum">
              <a:rPr/>
              <a:t>11</a:t>
            </a:fld>
            <a:endParaRPr/>
          </a:p>
        </p:txBody>
      </p:sp>
      <p:sp>
        <p:nvSpPr>
          <p:cNvPr id="262"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263" name="Textfeld 3"/>
          <p:cNvSpPr txBox="1"/>
          <p:nvPr/>
        </p:nvSpPr>
        <p:spPr>
          <a:xfrm>
            <a:off x="674369" y="2197074"/>
            <a:ext cx="8204369" cy="3477875"/>
          </a:xfrm>
          <a:prstGeom prst="rect">
            <a:avLst/>
          </a:prstGeom>
          <a:ln w="12700">
            <a:miter lim="400000"/>
          </a:ln>
        </p:spPr>
        <p:txBody>
          <a:bodyPr lIns="45719" rIns="45719">
            <a:spAutoFit/>
          </a:bodyPr>
          <a:lstStyle/>
          <a:p>
            <a:pPr marL="342900" lvl="1" indent="-342900">
              <a:buClr>
                <a:srgbClr val="2E75B6"/>
              </a:buClr>
              <a:buSzPct val="120000"/>
              <a:buFont typeface="Arial" panose="020B0604020202020204"/>
              <a:buChar char="•"/>
              <a:defRPr sz="1600"/>
            </a:pPr>
            <a:r>
              <a:rPr sz="2000" dirty="0"/>
              <a:t>FDMA: </a:t>
            </a:r>
            <a:r>
              <a:rPr lang="en-US" sz="2000" dirty="0"/>
              <a:t>m</a:t>
            </a:r>
            <a:r>
              <a:rPr sz="2000" dirty="0"/>
              <a:t>ature technology</a:t>
            </a:r>
            <a:r>
              <a:rPr lang="en-US" sz="2000" dirty="0"/>
              <a:t>, </a:t>
            </a:r>
            <a:r>
              <a:rPr sz="2000" dirty="0"/>
              <a:t>simple equipment</a:t>
            </a:r>
            <a:r>
              <a:rPr lang="en-US" sz="2000" dirty="0"/>
              <a:t>, </a:t>
            </a:r>
            <a:r>
              <a:rPr sz="2000" dirty="0"/>
              <a:t>no need for network synchronization</a:t>
            </a:r>
            <a:r>
              <a:rPr lang="en-US" sz="2000" dirty="0"/>
              <a:t>, </a:t>
            </a:r>
            <a:r>
              <a:rPr sz="2000" dirty="0"/>
              <a:t>reliable work</a:t>
            </a:r>
            <a:r>
              <a:rPr lang="en-US" sz="2000" dirty="0"/>
              <a:t>, </a:t>
            </a:r>
            <a:r>
              <a:rPr sz="2000" dirty="0"/>
              <a:t>high-capacity lines</a:t>
            </a:r>
            <a:r>
              <a:rPr lang="en-US" sz="2000" dirty="0"/>
              <a:t>, </a:t>
            </a:r>
            <a:r>
              <a:rPr sz="2000" dirty="0"/>
              <a:t>high-efficiency</a:t>
            </a:r>
            <a:r>
              <a:rPr lang="en-US" sz="2000" dirty="0"/>
              <a:t>, </a:t>
            </a:r>
            <a:r>
              <a:rPr sz="2000" dirty="0"/>
              <a:t>suitable for occasions with few </a:t>
            </a:r>
            <a:r>
              <a:rPr lang="en-US" sz="2000" dirty="0"/>
              <a:t>station</a:t>
            </a:r>
            <a:r>
              <a:rPr sz="2000" dirty="0"/>
              <a:t>s and large capacity</a:t>
            </a:r>
            <a:endParaRPr lang="en-US" sz="2000" dirty="0"/>
          </a:p>
          <a:p>
            <a:pPr marL="800100" lvl="1" indent="-342900">
              <a:buClr>
                <a:srgbClr val="2E75B6"/>
              </a:buClr>
              <a:buSzPct val="120000"/>
              <a:buFont typeface="Arial" panose="020B0604020202020204"/>
              <a:buChar char="•"/>
              <a:defRPr sz="1600"/>
            </a:pPr>
            <a:endParaRPr sz="2000" dirty="0"/>
          </a:p>
          <a:p>
            <a:pPr marL="357505" lvl="1" indent="-342900">
              <a:buClr>
                <a:srgbClr val="2E75B6"/>
              </a:buClr>
              <a:buSzPct val="120000"/>
              <a:buFont typeface="Arial" panose="020B0604020202020204"/>
              <a:buChar char="•"/>
              <a:defRPr sz="1600"/>
            </a:pPr>
            <a:r>
              <a:rPr sz="2000" dirty="0"/>
              <a:t>CDMA: </a:t>
            </a:r>
            <a:r>
              <a:rPr lang="en-US" sz="2000" dirty="0"/>
              <a:t>n</a:t>
            </a:r>
            <a:r>
              <a:rPr sz="2000" dirty="0"/>
              <a:t>o frequency planning</a:t>
            </a:r>
            <a:r>
              <a:rPr lang="en-US" sz="2000" dirty="0"/>
              <a:t>, </a:t>
            </a:r>
            <a:r>
              <a:rPr sz="2000" dirty="0"/>
              <a:t>good confidentiality</a:t>
            </a:r>
            <a:r>
              <a:rPr lang="en-US" sz="2000" dirty="0"/>
              <a:t>, </a:t>
            </a:r>
            <a:r>
              <a:rPr sz="2000" dirty="0"/>
              <a:t>strong anti-jamming and anti-interception capabilities</a:t>
            </a:r>
            <a:r>
              <a:rPr lang="en-US" sz="2000" dirty="0"/>
              <a:t>,</a:t>
            </a:r>
            <a:r>
              <a:rPr sz="2000" dirty="0"/>
              <a:t> using multi-path characteristics and using RAKE technology to improve performance</a:t>
            </a:r>
            <a:endParaRPr lang="en-US" sz="2000" dirty="0"/>
          </a:p>
          <a:p>
            <a:pPr marL="714375" lvl="2" indent="-342900">
              <a:buClr>
                <a:srgbClr val="2E75B6"/>
              </a:buClr>
              <a:buSzPct val="120000"/>
              <a:buFont typeface="Arial" panose="020B0604020202020204"/>
              <a:buChar char="•"/>
              <a:defRPr sz="1600"/>
            </a:pPr>
            <a:r>
              <a:rPr lang="en-US" sz="2000" dirty="0"/>
              <a:t>Cons: low spectrum utilization rate, not suitable for large-capacity systems</a:t>
            </a:r>
          </a:p>
          <a:p>
            <a:pPr marL="1257300" lvl="2" indent="-342900">
              <a:buClr>
                <a:srgbClr val="2E75B6"/>
              </a:buClr>
              <a:buSzPct val="120000"/>
              <a:buFont typeface="Arial" panose="020B0604020202020204"/>
              <a:buChar char="•"/>
              <a:defRPr sz="1600"/>
            </a:pPr>
            <a:endParaRPr sz="2000" dirty="0"/>
          </a:p>
          <a:p>
            <a:pPr marL="357505" lvl="1" indent="-342900">
              <a:buClr>
                <a:srgbClr val="2E75B6"/>
              </a:buClr>
              <a:buSzPct val="120000"/>
              <a:buFont typeface="Arial" panose="020B0604020202020204"/>
              <a:buChar char="•"/>
              <a:defRPr sz="1600"/>
            </a:pPr>
            <a:r>
              <a:rPr sz="2000" dirty="0"/>
              <a:t>SDMA: </a:t>
            </a:r>
            <a:r>
              <a:rPr lang="en-US" sz="2000" dirty="0"/>
              <a:t>the same space </a:t>
            </a:r>
            <a:r>
              <a:rPr sz="2000" dirty="0"/>
              <a:t>us</a:t>
            </a:r>
            <a:r>
              <a:rPr lang="en-US" sz="2000" dirty="0"/>
              <a:t>ing</a:t>
            </a:r>
            <a:r>
              <a:rPr sz="2000" dirty="0"/>
              <a:t> multiple beams</a:t>
            </a:r>
          </a:p>
        </p:txBody>
      </p:sp>
      <p:sp>
        <p:nvSpPr>
          <p:cNvPr id="265" name="Title 1"/>
          <p:cNvSpPr txBox="1"/>
          <p:nvPr/>
        </p:nvSpPr>
        <p:spPr>
          <a:xfrm>
            <a:off x="595100" y="1341120"/>
            <a:ext cx="7673025" cy="587014"/>
          </a:xfrm>
          <a:prstGeom prst="rect">
            <a:avLst/>
          </a:prstGeom>
          <a:ln w="12700">
            <a:miter lim="400000"/>
          </a:ln>
        </p:spPr>
        <p:txBody>
          <a:bodyPr lIns="45719" rIns="45719">
            <a:normAutofit/>
          </a:bodyPr>
          <a:lstStyle>
            <a:lvl1pPr algn="ctr" defTabSz="914400">
              <a:lnSpc>
                <a:spcPct val="90000"/>
              </a:lnSpc>
              <a:defRPr sz="2900">
                <a:latin typeface="Calibri Light" panose="020F0302020204030204"/>
                <a:ea typeface="Calibri Light" panose="020F0302020204030204"/>
                <a:cs typeface="Calibri Light" panose="020F0302020204030204"/>
                <a:sym typeface="Calibri Light" panose="020F0302020204030204"/>
              </a:defRPr>
            </a:lvl1pPr>
          </a:lstStyle>
          <a:p>
            <a:r>
              <a:rPr sz="2800" dirty="0"/>
              <a:t>Advantages of Proposed S</a:t>
            </a:r>
            <a:r>
              <a:rPr lang="en-US" sz="2800" dirty="0"/>
              <a:t>olution</a:t>
            </a:r>
            <a:r>
              <a:rPr sz="2800" dirty="0"/>
              <a:t>s</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Foliennummernplatzhalter 1"/>
          <p:cNvSpPr txBox="1">
            <a:spLocks noGrp="1"/>
          </p:cNvSpPr>
          <p:nvPr>
            <p:ph type="sldNum" sz="quarter" idx="2"/>
          </p:nvPr>
        </p:nvSpPr>
        <p:spPr>
          <a:xfrm>
            <a:off x="4003133" y="6283760"/>
            <a:ext cx="258624" cy="248306"/>
          </a:xfrm>
          <a:prstGeom prst="rect">
            <a:avLst/>
          </a:prstGeom>
        </p:spPr>
        <p:txBody>
          <a:bodyPr/>
          <a:lstStyle>
            <a:lvl1pPr>
              <a:defRPr>
                <a:solidFill>
                  <a:srgbClr val="000000"/>
                </a:solidFill>
              </a:defRPr>
            </a:lvl1pPr>
          </a:lstStyle>
          <a:p>
            <a:fld id="{86CB4B4D-7CA3-9044-876B-883B54F8677D}" type="slidenum">
              <a:rPr/>
              <a:t>12</a:t>
            </a:fld>
            <a:endParaRPr/>
          </a:p>
        </p:txBody>
      </p:sp>
      <p:sp>
        <p:nvSpPr>
          <p:cNvPr id="270"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271" name="Textfeld 3"/>
          <p:cNvSpPr txBox="1"/>
          <p:nvPr/>
        </p:nvSpPr>
        <p:spPr>
          <a:xfrm>
            <a:off x="772886" y="2471675"/>
            <a:ext cx="8022772" cy="2554545"/>
          </a:xfrm>
          <a:prstGeom prst="rect">
            <a:avLst/>
          </a:prstGeom>
          <a:ln w="12700">
            <a:miter lim="400000"/>
          </a:ln>
        </p:spPr>
        <p:txBody>
          <a:bodyPr wrap="square" lIns="45719" rIns="45719">
            <a:spAutoFit/>
          </a:bodyPr>
          <a:lstStyle/>
          <a:p>
            <a:pPr marL="342900" indent="-342900">
              <a:buClr>
                <a:srgbClr val="2E75B6"/>
              </a:buClr>
              <a:buSzPct val="120000"/>
              <a:buFont typeface="Arial" panose="020B0604020202020204"/>
              <a:buChar char="•"/>
              <a:defRPr sz="2000"/>
            </a:pPr>
            <a:r>
              <a:rPr sz="2000" dirty="0"/>
              <a:t>FDMA uses four or more channels at the same time</a:t>
            </a:r>
            <a:r>
              <a:rPr lang="en-US" sz="2000" dirty="0"/>
              <a:t>.</a:t>
            </a:r>
          </a:p>
          <a:p>
            <a:pPr marL="342900" indent="-342900">
              <a:buClr>
                <a:srgbClr val="2E75B6"/>
              </a:buClr>
              <a:buSzPct val="120000"/>
              <a:buFont typeface="Arial" panose="020B0604020202020204"/>
              <a:buChar char="•"/>
              <a:defRPr sz="2000"/>
            </a:pPr>
            <a:endParaRPr sz="2000" dirty="0"/>
          </a:p>
          <a:p>
            <a:pPr marL="342900" indent="-342900">
              <a:buClr>
                <a:srgbClr val="2E75B6"/>
              </a:buClr>
              <a:buSzPct val="120000"/>
              <a:buFont typeface="Arial" panose="020B0604020202020204"/>
              <a:buChar char="•"/>
              <a:defRPr sz="2000"/>
            </a:pPr>
            <a:r>
              <a:rPr sz="2000" dirty="0"/>
              <a:t>CDMA uses one channel</a:t>
            </a:r>
            <a:r>
              <a:rPr lang="en-US" sz="2000" dirty="0"/>
              <a:t>, </a:t>
            </a:r>
            <a:r>
              <a:rPr sz="2000" dirty="0"/>
              <a:t>and four or more spread codes to differentiate </a:t>
            </a:r>
            <a:r>
              <a:rPr lang="en-US" altLang="zh-CN" dirty="0"/>
              <a:t>UWB anchor</a:t>
            </a:r>
            <a:r>
              <a:rPr sz="2000" dirty="0"/>
              <a:t>s.</a:t>
            </a:r>
            <a:endParaRPr lang="en-US" sz="2000" dirty="0"/>
          </a:p>
          <a:p>
            <a:pPr marL="342900" indent="-342900">
              <a:buClr>
                <a:srgbClr val="2E75B6"/>
              </a:buClr>
              <a:buSzPct val="120000"/>
              <a:buFont typeface="Arial" panose="020B0604020202020204"/>
              <a:buChar char="•"/>
              <a:defRPr sz="2000"/>
            </a:pPr>
            <a:endParaRPr sz="2000" dirty="0"/>
          </a:p>
          <a:p>
            <a:pPr marL="342900" indent="-342900">
              <a:buClr>
                <a:srgbClr val="2E75B6"/>
              </a:buClr>
              <a:buSzPct val="120000"/>
              <a:buFont typeface="Arial" panose="020B0604020202020204"/>
              <a:buChar char="•"/>
              <a:defRPr sz="2000"/>
            </a:pPr>
            <a:r>
              <a:rPr sz="2000" dirty="0"/>
              <a:t>SDMA uses directional information to tell the difference between </a:t>
            </a:r>
            <a:r>
              <a:rPr lang="en-US" altLang="zh-CN" dirty="0"/>
              <a:t>UWB anchor</a:t>
            </a:r>
            <a:r>
              <a:rPr sz="2000" dirty="0"/>
              <a:t>s</a:t>
            </a:r>
            <a:r>
              <a:rPr lang="en-US" sz="2000" dirty="0"/>
              <a:t>.</a:t>
            </a:r>
          </a:p>
          <a:p>
            <a:pPr marL="342900" indent="-342900">
              <a:buClr>
                <a:srgbClr val="2E75B6"/>
              </a:buClr>
              <a:buSzPct val="120000"/>
              <a:buFont typeface="Arial" panose="020B0604020202020204"/>
              <a:buChar char="•"/>
              <a:defRPr sz="2000"/>
            </a:pPr>
            <a:endParaRPr dirty="0"/>
          </a:p>
        </p:txBody>
      </p:sp>
      <p:sp>
        <p:nvSpPr>
          <p:cNvPr id="273" name="Title 1"/>
          <p:cNvSpPr txBox="1"/>
          <p:nvPr/>
        </p:nvSpPr>
        <p:spPr>
          <a:xfrm>
            <a:off x="674369" y="1191028"/>
            <a:ext cx="7673024" cy="427499"/>
          </a:xfrm>
          <a:prstGeom prst="rect">
            <a:avLst/>
          </a:prstGeom>
          <a:ln w="12700">
            <a:miter lim="400000"/>
          </a:ln>
        </p:spPr>
        <p:txBody>
          <a:bodyPr lIns="45719" rIns="45719">
            <a:noAutofit/>
          </a:bodyPr>
          <a:lstStyle>
            <a:lvl1pPr algn="ctr" defTabSz="859790">
              <a:lnSpc>
                <a:spcPct val="90000"/>
              </a:lnSpc>
              <a:defRPr sz="2725">
                <a:latin typeface="Calibri Light" panose="020F0302020204030204"/>
                <a:ea typeface="Calibri Light" panose="020F0302020204030204"/>
                <a:cs typeface="Calibri Light" panose="020F0302020204030204"/>
                <a:sym typeface="Calibri Light" panose="020F0302020204030204"/>
              </a:defRPr>
            </a:lvl1pPr>
          </a:lstStyle>
          <a:p>
            <a:r>
              <a:rPr sz="2800" dirty="0"/>
              <a:t>Summary of Proposed Schemes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Foliennummernplatzhalter 1"/>
          <p:cNvSpPr txBox="1">
            <a:spLocks noGrp="1"/>
          </p:cNvSpPr>
          <p:nvPr>
            <p:ph type="sldNum" sz="quarter" idx="2"/>
          </p:nvPr>
        </p:nvSpPr>
        <p:spPr>
          <a:xfrm>
            <a:off x="4003133" y="6283760"/>
            <a:ext cx="258624" cy="248306"/>
          </a:xfrm>
          <a:prstGeom prst="rect">
            <a:avLst/>
          </a:prstGeom>
        </p:spPr>
        <p:txBody>
          <a:bodyPr/>
          <a:lstStyle>
            <a:lvl1pPr>
              <a:defRPr>
                <a:solidFill>
                  <a:srgbClr val="000000"/>
                </a:solidFill>
              </a:defRPr>
            </a:lvl1pPr>
          </a:lstStyle>
          <a:p>
            <a:fld id="{86CB4B4D-7CA3-9044-876B-883B54F8677D}" type="slidenum">
              <a:rPr/>
              <a:t>13</a:t>
            </a:fld>
            <a:endParaRPr/>
          </a:p>
        </p:txBody>
      </p:sp>
      <p:sp>
        <p:nvSpPr>
          <p:cNvPr id="285"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286" name="Textfeld 3"/>
          <p:cNvSpPr txBox="1"/>
          <p:nvPr/>
        </p:nvSpPr>
        <p:spPr>
          <a:xfrm>
            <a:off x="410576" y="2622840"/>
            <a:ext cx="8322847" cy="2154436"/>
          </a:xfrm>
          <a:prstGeom prst="rect">
            <a:avLst/>
          </a:prstGeom>
          <a:ln w="12700">
            <a:miter lim="400000"/>
          </a:ln>
        </p:spPr>
        <p:txBody>
          <a:bodyPr wrap="square" lIns="45719" rIns="45719">
            <a:spAutoFit/>
          </a:bodyPr>
          <a:lstStyle/>
          <a:p>
            <a:pPr marL="342900" indent="-342900">
              <a:buClr>
                <a:srgbClr val="2E75B6"/>
              </a:buClr>
              <a:buSzPct val="120000"/>
              <a:buFont typeface="Arial" panose="020B0604020202020204"/>
              <a:buChar char="•"/>
              <a:defRPr sz="2000"/>
            </a:pPr>
            <a:r>
              <a:rPr sz="2000" dirty="0"/>
              <a:t>MAC: </a:t>
            </a:r>
            <a:r>
              <a:rPr lang="en-US" sz="2000" dirty="0"/>
              <a:t>to support </a:t>
            </a:r>
            <a:r>
              <a:rPr sz="2000" dirty="0"/>
              <a:t>channel</a:t>
            </a:r>
            <a:r>
              <a:rPr lang="en-US" altLang="zh-CN" sz="2000" dirty="0"/>
              <a:t>, code or antenna </a:t>
            </a:r>
            <a:r>
              <a:rPr sz="2000" dirty="0"/>
              <a:t>pool</a:t>
            </a:r>
            <a:r>
              <a:rPr lang="en-US" sz="2000" dirty="0"/>
              <a:t>s</a:t>
            </a:r>
            <a:r>
              <a:rPr sz="2000" dirty="0"/>
              <a:t> </a:t>
            </a:r>
            <a:r>
              <a:rPr lang="en-US" altLang="zh-CN" sz="2000" dirty="0"/>
              <a:t>as option </a:t>
            </a:r>
            <a:r>
              <a:rPr sz="2000" dirty="0"/>
              <a:t>in specifications</a:t>
            </a:r>
            <a:endParaRPr lang="en-US" sz="2000" dirty="0"/>
          </a:p>
          <a:p>
            <a:pPr>
              <a:buClr>
                <a:srgbClr val="2E75B6"/>
              </a:buClr>
              <a:buSzPct val="120000"/>
              <a:defRPr sz="2000"/>
            </a:pPr>
            <a:endParaRPr sz="2000" dirty="0"/>
          </a:p>
          <a:p>
            <a:pPr marL="342900" indent="-342900">
              <a:buClr>
                <a:srgbClr val="2E75B6"/>
              </a:buClr>
              <a:buSzPct val="120000"/>
              <a:buFont typeface="Arial" panose="020B0604020202020204"/>
              <a:buChar char="•"/>
              <a:defRPr sz="2000"/>
            </a:pPr>
            <a:r>
              <a:rPr sz="2000" dirty="0"/>
              <a:t>PHY: </a:t>
            </a:r>
            <a:r>
              <a:rPr lang="en-US" sz="2000" dirty="0"/>
              <a:t>to </a:t>
            </a:r>
            <a:r>
              <a:rPr sz="2000" dirty="0"/>
              <a:t>support </a:t>
            </a:r>
            <a:r>
              <a:rPr lang="en-US" altLang="zh-CN" sz="2000" dirty="0"/>
              <a:t>multiple</a:t>
            </a:r>
            <a:r>
              <a:rPr sz="2000" dirty="0"/>
              <a:t> channel</a:t>
            </a:r>
            <a:r>
              <a:rPr lang="en-US" sz="2000" dirty="0"/>
              <a:t>s </a:t>
            </a:r>
            <a:r>
              <a:rPr lang="en-US" altLang="zh-CN" sz="2000" dirty="0"/>
              <a:t>, codes or antennae</a:t>
            </a:r>
            <a:r>
              <a:rPr sz="2000" dirty="0"/>
              <a:t> to work at the same time</a:t>
            </a:r>
            <a:r>
              <a:rPr lang="en-US" sz="2000" dirty="0"/>
              <a:t>.</a:t>
            </a:r>
            <a:endParaRPr sz="2000" dirty="0"/>
          </a:p>
          <a:p>
            <a:pPr marL="800100" lvl="1" indent="-342900">
              <a:buClr>
                <a:srgbClr val="2E75B6"/>
              </a:buClr>
              <a:buSzPct val="120000"/>
              <a:buFont typeface="Arial" panose="020B0604020202020204"/>
              <a:buChar char="•"/>
            </a:pPr>
            <a:endParaRPr dirty="0"/>
          </a:p>
          <a:p>
            <a:pPr marL="800100" lvl="1" indent="-342900">
              <a:buClr>
                <a:srgbClr val="2E75B6"/>
              </a:buClr>
              <a:buSzPct val="120000"/>
              <a:buFont typeface="Arial" panose="020B0604020202020204"/>
              <a:buChar char="•"/>
            </a:pPr>
            <a:endParaRPr dirty="0"/>
          </a:p>
          <a:p>
            <a:pPr marL="800100" lvl="1" indent="-342900">
              <a:buClr>
                <a:srgbClr val="2E75B6"/>
              </a:buClr>
              <a:buSzPct val="120000"/>
              <a:buFont typeface="Arial" panose="020B0604020202020204"/>
              <a:buChar char="•"/>
            </a:pPr>
            <a:endParaRPr dirty="0"/>
          </a:p>
        </p:txBody>
      </p:sp>
      <p:sp>
        <p:nvSpPr>
          <p:cNvPr id="288" name="Title 1"/>
          <p:cNvSpPr txBox="1"/>
          <p:nvPr/>
        </p:nvSpPr>
        <p:spPr>
          <a:xfrm>
            <a:off x="607671" y="1210570"/>
            <a:ext cx="7673025" cy="553830"/>
          </a:xfrm>
          <a:prstGeom prst="rect">
            <a:avLst/>
          </a:prstGeom>
          <a:ln w="12700">
            <a:miter lim="400000"/>
          </a:ln>
        </p:spPr>
        <p:txBody>
          <a:bodyPr lIns="45719" rIns="45719">
            <a:normAutofit/>
          </a:bodyPr>
          <a:lstStyle>
            <a:lvl1pPr algn="ctr" defTabSz="914400">
              <a:lnSpc>
                <a:spcPct val="90000"/>
              </a:lnSpc>
              <a:defRPr sz="3100">
                <a:latin typeface="Calibri Light" panose="020F0302020204030204"/>
                <a:ea typeface="Calibri Light" panose="020F0302020204030204"/>
                <a:cs typeface="Calibri Light" panose="020F0302020204030204"/>
                <a:sym typeface="Calibri Light" panose="020F0302020204030204"/>
              </a:defRPr>
            </a:lvl1pPr>
          </a:lstStyle>
          <a:p>
            <a:r>
              <a:rPr lang="en-US" altLang="zh-CN" sz="2800" dirty="0"/>
              <a:t>Proposed changes</a:t>
            </a:r>
            <a:r>
              <a:rPr sz="2800" dirty="0"/>
              <a:t> for MAC &amp; PHY</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Foliennummernplatzhalter 1"/>
          <p:cNvSpPr txBox="1">
            <a:spLocks noGrp="1"/>
          </p:cNvSpPr>
          <p:nvPr>
            <p:ph type="sldNum" sz="quarter" idx="2"/>
          </p:nvPr>
        </p:nvSpPr>
        <p:spPr>
          <a:xfrm>
            <a:off x="4003133" y="6283760"/>
            <a:ext cx="258624" cy="248306"/>
          </a:xfrm>
          <a:prstGeom prst="rect">
            <a:avLst/>
          </a:prstGeom>
        </p:spPr>
        <p:txBody>
          <a:bodyPr/>
          <a:lstStyle>
            <a:lvl1pPr>
              <a:defRPr>
                <a:solidFill>
                  <a:srgbClr val="000000"/>
                </a:solidFill>
              </a:defRPr>
            </a:lvl1pPr>
          </a:lstStyle>
          <a:p>
            <a:fld id="{86CB4B4D-7CA3-9044-876B-883B54F8677D}" type="slidenum">
              <a:rPr/>
              <a:t>14</a:t>
            </a:fld>
            <a:endParaRPr/>
          </a:p>
        </p:txBody>
      </p:sp>
      <p:sp>
        <p:nvSpPr>
          <p:cNvPr id="293"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294" name="Textfeld 3"/>
          <p:cNvSpPr txBox="1"/>
          <p:nvPr/>
        </p:nvSpPr>
        <p:spPr>
          <a:xfrm>
            <a:off x="778939" y="2595939"/>
            <a:ext cx="7779476" cy="1200329"/>
          </a:xfrm>
          <a:prstGeom prst="rect">
            <a:avLst/>
          </a:prstGeom>
          <a:ln w="12700">
            <a:miter lim="400000"/>
          </a:ln>
        </p:spPr>
        <p:txBody>
          <a:bodyPr lIns="45719" rIns="45719">
            <a:spAutoFit/>
          </a:bodyPr>
          <a:lstStyle/>
          <a:p>
            <a:pPr algn="ctr">
              <a:defRPr sz="2800"/>
            </a:pPr>
            <a:r>
              <a:rPr sz="3600" dirty="0"/>
              <a:t>Thank you for listening</a:t>
            </a:r>
            <a:r>
              <a:rPr lang="en-US" sz="3600" dirty="0"/>
              <a:t>!</a:t>
            </a:r>
            <a:endParaRPr sz="3600" dirty="0"/>
          </a:p>
          <a:p>
            <a:pPr>
              <a:defRPr sz="2800"/>
            </a:pPr>
            <a:endParaRPr sz="3600"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日期占位符 1"/>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299" name="灯片编号占位符 2"/>
          <p:cNvSpPr txBox="1">
            <a:spLocks noGrp="1"/>
          </p:cNvSpPr>
          <p:nvPr>
            <p:ph type="sldNum" sz="quarter" idx="2"/>
          </p:nvPr>
        </p:nvSpPr>
        <p:spPr>
          <a:xfrm>
            <a:off x="4003133" y="6283760"/>
            <a:ext cx="258624" cy="248306"/>
          </a:xfrm>
          <a:prstGeom prst="rect">
            <a:avLst/>
          </a:prstGeom>
        </p:spPr>
        <p:txBody>
          <a:bodyPr/>
          <a:lstStyle>
            <a:lvl1pPr>
              <a:defRPr>
                <a:solidFill>
                  <a:srgbClr val="000000"/>
                </a:solidFill>
              </a:defRPr>
            </a:lvl1pPr>
          </a:lstStyle>
          <a:p>
            <a:fld id="{86CB4B4D-7CA3-9044-876B-883B54F8677D}" type="slidenum">
              <a:rPr/>
              <a:t>15</a:t>
            </a:fld>
            <a:endParaRPr/>
          </a:p>
        </p:txBody>
      </p:sp>
      <p:sp>
        <p:nvSpPr>
          <p:cNvPr id="300" name="Title 1"/>
          <p:cNvSpPr txBox="1"/>
          <p:nvPr/>
        </p:nvSpPr>
        <p:spPr>
          <a:xfrm>
            <a:off x="598962" y="1035137"/>
            <a:ext cx="7673025" cy="754065"/>
          </a:xfrm>
          <a:prstGeom prst="rect">
            <a:avLst/>
          </a:prstGeom>
          <a:ln w="12700">
            <a:miter lim="400000"/>
          </a:ln>
        </p:spPr>
        <p:txBody>
          <a:bodyPr lIns="45719" rIns="45719">
            <a:normAutofit/>
          </a:bodyPr>
          <a:lstStyle>
            <a:lvl1pPr algn="ctr" defTabSz="914400">
              <a:lnSpc>
                <a:spcPct val="90000"/>
              </a:lnSpc>
              <a:defRPr sz="3100">
                <a:latin typeface="Calibri Light" panose="020F0302020204030204"/>
                <a:ea typeface="Calibri Light" panose="020F0302020204030204"/>
                <a:cs typeface="Calibri Light" panose="020F0302020204030204"/>
                <a:sym typeface="Calibri Light" panose="020F0302020204030204"/>
              </a:defRPr>
            </a:lvl1pPr>
          </a:lstStyle>
          <a:p>
            <a:r>
              <a:rPr dirty="0"/>
              <a:t>Channels in IEEE 802.15.4-2020</a:t>
            </a:r>
          </a:p>
        </p:txBody>
      </p:sp>
      <p:pic>
        <p:nvPicPr>
          <p:cNvPr id="301" name="图片 10" descr="图片 10"/>
          <p:cNvPicPr>
            <a:picLocks noChangeAspect="1"/>
          </p:cNvPicPr>
          <p:nvPr/>
        </p:nvPicPr>
        <p:blipFill>
          <a:blip r:embed="rId2"/>
          <a:stretch>
            <a:fillRect/>
          </a:stretch>
        </p:blipFill>
        <p:spPr>
          <a:xfrm>
            <a:off x="206181" y="1593893"/>
            <a:ext cx="4365819" cy="4577459"/>
          </a:xfrm>
          <a:prstGeom prst="rect">
            <a:avLst/>
          </a:prstGeom>
          <a:ln w="12700">
            <a:miter lim="400000"/>
            <a:headEnd/>
            <a:tailEnd/>
          </a:ln>
        </p:spPr>
      </p:pic>
      <p:pic>
        <p:nvPicPr>
          <p:cNvPr id="302" name="图片 12" descr="图片 12"/>
          <p:cNvPicPr>
            <a:picLocks noChangeAspect="1"/>
          </p:cNvPicPr>
          <p:nvPr/>
        </p:nvPicPr>
        <p:blipFill>
          <a:blip r:embed="rId3"/>
          <a:stretch>
            <a:fillRect/>
          </a:stretch>
        </p:blipFill>
        <p:spPr>
          <a:xfrm>
            <a:off x="4789901" y="1731136"/>
            <a:ext cx="3354442" cy="1624256"/>
          </a:xfrm>
          <a:prstGeom prst="rect">
            <a:avLst/>
          </a:prstGeom>
          <a:ln w="12700">
            <a:miter lim="400000"/>
            <a:headEnd/>
            <a:tailEnd/>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Datumsplatzhalter 1"/>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105" name="Foliennummernplatzhalter 2"/>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2</a:t>
            </a:fld>
            <a:endParaRPr/>
          </a:p>
        </p:txBody>
      </p:sp>
      <p:graphicFrame>
        <p:nvGraphicFramePr>
          <p:cNvPr id="106" name="Table 6"/>
          <p:cNvGraphicFramePr/>
          <p:nvPr>
            <p:custDataLst>
              <p:tags r:id="rId1"/>
            </p:custDataLst>
            <p:extLst>
              <p:ext uri="{D42A27DB-BD31-4B8C-83A1-F6EECF244321}">
                <p14:modId xmlns:p14="http://schemas.microsoft.com/office/powerpoint/2010/main" val="2565089379"/>
              </p:ext>
            </p:extLst>
          </p:nvPr>
        </p:nvGraphicFramePr>
        <p:xfrm>
          <a:off x="674369" y="1110987"/>
          <a:ext cx="7874219" cy="4969825"/>
        </p:xfrm>
        <a:graphic>
          <a:graphicData uri="http://schemas.openxmlformats.org/drawingml/2006/table">
            <a:tbl>
              <a:tblPr>
                <a:tableStyleId>{4C3C2611-4C71-4FC5-86AE-919BDF0F9419}</a:tableStyleId>
              </a:tblPr>
              <a:tblGrid>
                <a:gridCol w="4646568">
                  <a:extLst>
                    <a:ext uri="{9D8B030D-6E8A-4147-A177-3AD203B41FA5}">
                      <a16:colId xmlns:a16="http://schemas.microsoft.com/office/drawing/2014/main" val="20000"/>
                    </a:ext>
                  </a:extLst>
                </a:gridCol>
                <a:gridCol w="3227651">
                  <a:extLst>
                    <a:ext uri="{9D8B030D-6E8A-4147-A177-3AD203B41FA5}">
                      <a16:colId xmlns:a16="http://schemas.microsoft.com/office/drawing/2014/main" val="20001"/>
                    </a:ext>
                  </a:extLst>
                </a:gridCol>
              </a:tblGrid>
              <a:tr h="183091">
                <a:tc>
                  <a:txBody>
                    <a:bodyPr/>
                    <a:lstStyle/>
                    <a:p>
                      <a:pPr algn="ctr" defTabSz="914400">
                        <a:lnSpc>
                          <a:spcPct val="107000"/>
                        </a:lnSpc>
                        <a:spcBef>
                          <a:spcPts val="800"/>
                        </a:spcBef>
                        <a:defRPr sz="1800"/>
                      </a:pPr>
                      <a:r>
                        <a:rPr sz="1200" b="1" dirty="0"/>
                        <a:t>PAR Objective</a:t>
                      </a:r>
                    </a:p>
                  </a:txBody>
                  <a:tcPr marL="0" marR="0" marT="0" marB="0" horzOverflow="overflow"/>
                </a:tc>
                <a:tc>
                  <a:txBody>
                    <a:bodyPr/>
                    <a:lstStyle/>
                    <a:p>
                      <a:pPr marL="87313" indent="0" algn="ctr" defTabSz="914400">
                        <a:lnSpc>
                          <a:spcPct val="107000"/>
                        </a:lnSpc>
                        <a:spcBef>
                          <a:spcPts val="800"/>
                        </a:spcBef>
                        <a:defRPr sz="1800"/>
                      </a:pPr>
                      <a:r>
                        <a:rPr lang="en-US" sz="1200" b="1" dirty="0"/>
                        <a:t>The </a:t>
                      </a:r>
                      <a:r>
                        <a:rPr sz="1200" b="1" dirty="0"/>
                        <a:t>Proposed Solution (how addressed)</a:t>
                      </a:r>
                    </a:p>
                  </a:txBody>
                  <a:tcPr marL="0" marR="0" marT="0" marB="0" horzOverflow="overflow"/>
                </a:tc>
                <a:extLst>
                  <a:ext uri="{0D108BD9-81ED-4DB2-BD59-A6C34878D82A}">
                    <a16:rowId xmlns:a16="http://schemas.microsoft.com/office/drawing/2014/main" val="10000"/>
                  </a:ext>
                </a:extLst>
              </a:tr>
              <a:tr h="449925">
                <a:tc>
                  <a:txBody>
                    <a:bodyPr/>
                    <a:lstStyle/>
                    <a:p>
                      <a:pPr marL="87313" indent="0" algn="l" defTabSz="914400">
                        <a:lnSpc>
                          <a:spcPts val="1800"/>
                        </a:lnSpc>
                        <a:spcBef>
                          <a:spcPts val="0"/>
                        </a:spcBef>
                        <a:defRPr sz="1800"/>
                      </a:pPr>
                      <a:r>
                        <a:rPr sz="1200" b="0" i="0" u="none" strike="noStrike" cap="none" spc="0" baseline="0" dirty="0">
                          <a:solidFill>
                            <a:srgbClr val="000000"/>
                          </a:solidFill>
                          <a:uFillTx/>
                          <a:latin typeface="+mn-lt"/>
                          <a:ea typeface="+mn-ea"/>
                          <a:cs typeface="+mn-cs"/>
                          <a:sym typeface="Calibri" panose="020F0502020204030204"/>
                        </a:rPr>
                        <a:t>Safeguards</a:t>
                      </a:r>
                      <a:r>
                        <a:rPr sz="1200" dirty="0"/>
                        <a:t> so that the high throughput data will not cause significant disruption to low duty-cycle ranging use cases</a:t>
                      </a:r>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01"/>
                  </a:ext>
                </a:extLst>
              </a:tr>
              <a:tr h="375395">
                <a:tc>
                  <a:txBody>
                    <a:bodyPr/>
                    <a:lstStyle/>
                    <a:p>
                      <a:pPr marL="87313" indent="0" algn="l" defTabSz="914400">
                        <a:lnSpc>
                          <a:spcPts val="1800"/>
                        </a:lnSpc>
                        <a:spcBef>
                          <a:spcPts val="0"/>
                        </a:spcBef>
                        <a:defRPr sz="1800"/>
                      </a:pPr>
                      <a:r>
                        <a:rPr sz="1200" dirty="0"/>
                        <a:t>Interference mitigation techniques to support higher density and higher traffic use cases</a:t>
                      </a:r>
                    </a:p>
                  </a:txBody>
                  <a:tcPr marL="0" marR="0" marT="0" marB="0" horzOverflow="overflow"/>
                </a:tc>
                <a:tc>
                  <a:txBody>
                    <a:bodyPr/>
                    <a:lstStyle/>
                    <a:p>
                      <a:pPr marL="87313" indent="0" algn="l" defTabSz="914400">
                        <a:lnSpc>
                          <a:spcPts val="1800"/>
                        </a:lnSpc>
                        <a:spcBef>
                          <a:spcPts val="0"/>
                        </a:spcBef>
                        <a:defRPr sz="1800"/>
                      </a:pPr>
                      <a:r>
                        <a:rPr lang="en-US" sz="1200" dirty="0"/>
                        <a:t>Using FDMA/CDMA/SDMA schemes to improve capacity by reducing the </a:t>
                      </a:r>
                      <a:r>
                        <a:rPr sz="1200" dirty="0"/>
                        <a:t>interference among many UWB devices with higher density</a:t>
                      </a:r>
                    </a:p>
                  </a:txBody>
                  <a:tcPr marL="0" marR="0" marT="0" marB="0" horzOverflow="overflow"/>
                </a:tc>
                <a:extLst>
                  <a:ext uri="{0D108BD9-81ED-4DB2-BD59-A6C34878D82A}">
                    <a16:rowId xmlns:a16="http://schemas.microsoft.com/office/drawing/2014/main" val="10002"/>
                  </a:ext>
                </a:extLst>
              </a:tr>
              <a:tr h="183091">
                <a:tc>
                  <a:txBody>
                    <a:bodyPr/>
                    <a:lstStyle/>
                    <a:p>
                      <a:pPr marL="87313" indent="0" algn="l" defTabSz="914400">
                        <a:lnSpc>
                          <a:spcPts val="1800"/>
                        </a:lnSpc>
                        <a:spcBef>
                          <a:spcPts val="0"/>
                        </a:spcBef>
                        <a:defRPr sz="1800"/>
                      </a:pPr>
                      <a:r>
                        <a:rPr sz="1200" dirty="0"/>
                        <a:t>Other coexistence improvement</a:t>
                      </a:r>
                      <a:r>
                        <a:rPr lang="en-US" sz="1200" dirty="0"/>
                        <a:t>s</a:t>
                      </a:r>
                      <a:endParaRPr sz="1200" dirty="0"/>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03"/>
                  </a:ext>
                </a:extLst>
              </a:tr>
              <a:tr h="163264">
                <a:tc>
                  <a:txBody>
                    <a:bodyPr/>
                    <a:lstStyle/>
                    <a:p>
                      <a:pPr marL="87313" indent="0" algn="l" defTabSz="914400">
                        <a:lnSpc>
                          <a:spcPts val="1800"/>
                        </a:lnSpc>
                        <a:spcBef>
                          <a:spcPts val="0"/>
                        </a:spcBef>
                        <a:defRPr sz="1800"/>
                      </a:pPr>
                      <a:r>
                        <a:rPr sz="1200" dirty="0"/>
                        <a:t>Backward compatibility with enhanced ranging capable devices (ERDEVs)</a:t>
                      </a:r>
                    </a:p>
                  </a:txBody>
                  <a:tcPr marL="0" marR="0" marT="0" marB="0" horzOverflow="overflow"/>
                </a:tc>
                <a:tc>
                  <a:txBody>
                    <a:bodyPr/>
                    <a:lstStyle/>
                    <a:p>
                      <a:pPr algn="l" defTabSz="914400">
                        <a:lnSpc>
                          <a:spcPts val="1800"/>
                        </a:lnSpc>
                        <a:spcBef>
                          <a:spcPts val="0"/>
                        </a:spcBef>
                        <a:defRPr sz="1100">
                          <a:latin typeface="Arial" panose="020B0604020202020204"/>
                          <a:ea typeface="Arial" panose="020B0604020202020204"/>
                          <a:cs typeface="Arial" panose="020B0604020202020204"/>
                          <a:sym typeface="Arial" panose="020B0604020202020204"/>
                        </a:defRPr>
                      </a:pPr>
                      <a:endParaRPr dirty="0"/>
                    </a:p>
                  </a:txBody>
                  <a:tcPr marL="0" marR="0" marT="0" marB="0" horzOverflow="overflow"/>
                </a:tc>
                <a:extLst>
                  <a:ext uri="{0D108BD9-81ED-4DB2-BD59-A6C34878D82A}">
                    <a16:rowId xmlns:a16="http://schemas.microsoft.com/office/drawing/2014/main" val="10004"/>
                  </a:ext>
                </a:extLst>
              </a:tr>
              <a:tr h="183091">
                <a:tc>
                  <a:txBody>
                    <a:bodyPr/>
                    <a:lstStyle/>
                    <a:p>
                      <a:pPr marL="87313" indent="0" algn="l" defTabSz="914400">
                        <a:lnSpc>
                          <a:spcPts val="1800"/>
                        </a:lnSpc>
                        <a:spcBef>
                          <a:spcPts val="0"/>
                        </a:spcBef>
                        <a:defRPr sz="1800"/>
                      </a:pPr>
                      <a:r>
                        <a:rPr sz="1200" dirty="0"/>
                        <a:t>Improved link budget and/or reduced air-time</a:t>
                      </a:r>
                    </a:p>
                  </a:txBody>
                  <a:tcPr marL="0" marR="0" marT="0" marB="0" horzOverflow="overflow"/>
                </a:tc>
                <a:tc>
                  <a:txBody>
                    <a:bodyPr/>
                    <a:lstStyle/>
                    <a:p>
                      <a:pPr algn="l" defTabSz="914400">
                        <a:lnSpc>
                          <a:spcPts val="1800"/>
                        </a:lnSpc>
                        <a:spcBef>
                          <a:spcPts val="0"/>
                        </a:spcBef>
                        <a:defRPr strike="sngStrike"/>
                      </a:pPr>
                      <a:endParaRPr dirty="0"/>
                    </a:p>
                  </a:txBody>
                  <a:tcPr marL="0" marR="0" marT="0" marB="0" horzOverflow="overflow"/>
                </a:tc>
                <a:extLst>
                  <a:ext uri="{0D108BD9-81ED-4DB2-BD59-A6C34878D82A}">
                    <a16:rowId xmlns:a16="http://schemas.microsoft.com/office/drawing/2014/main" val="10005"/>
                  </a:ext>
                </a:extLst>
              </a:tr>
              <a:tr h="182489">
                <a:tc>
                  <a:txBody>
                    <a:bodyPr/>
                    <a:lstStyle/>
                    <a:p>
                      <a:pPr marL="87313" indent="0" algn="l" defTabSz="914400">
                        <a:lnSpc>
                          <a:spcPts val="1800"/>
                        </a:lnSpc>
                        <a:spcBef>
                          <a:spcPts val="0"/>
                        </a:spcBef>
                        <a:defRPr sz="1800"/>
                      </a:pPr>
                      <a:r>
                        <a:rPr sz="1200" dirty="0"/>
                        <a:t>Additional channels and operating frequencies</a:t>
                      </a:r>
                    </a:p>
                  </a:txBody>
                  <a:tcPr marL="0" marR="0" marT="0" marB="0" horzOverflow="overflow"/>
                </a:tc>
                <a:tc>
                  <a:txBody>
                    <a:bodyPr/>
                    <a:lstStyle/>
                    <a:p>
                      <a:pPr algn="l" defTabSz="914400">
                        <a:lnSpc>
                          <a:spcPts val="1800"/>
                        </a:lnSpc>
                        <a:spcBef>
                          <a:spcPts val="0"/>
                        </a:spcBef>
                        <a:defRPr strike="sngStrike"/>
                      </a:pPr>
                      <a:endParaRPr dirty="0"/>
                    </a:p>
                  </a:txBody>
                  <a:tcPr marL="0" marR="0" marT="0" marB="0" horzOverflow="overflow"/>
                </a:tc>
                <a:extLst>
                  <a:ext uri="{0D108BD9-81ED-4DB2-BD59-A6C34878D82A}">
                    <a16:rowId xmlns:a16="http://schemas.microsoft.com/office/drawing/2014/main" val="10006"/>
                  </a:ext>
                </a:extLst>
              </a:tr>
              <a:tr h="491000">
                <a:tc>
                  <a:txBody>
                    <a:bodyPr/>
                    <a:lstStyle/>
                    <a:p>
                      <a:pPr marL="87313" indent="0" algn="l" defTabSz="914400">
                        <a:lnSpc>
                          <a:spcPts val="1800"/>
                        </a:lnSpc>
                        <a:spcBef>
                          <a:spcPts val="0"/>
                        </a:spcBef>
                        <a:defRPr sz="1800"/>
                      </a:pPr>
                      <a:r>
                        <a:rPr sz="1200" dirty="0"/>
                        <a:t>Improvements to accuracy / precision / reliability and interoperability for high-integrity ranging</a:t>
                      </a:r>
                    </a:p>
                  </a:txBody>
                  <a:tcPr marL="0" marR="0" marT="0" marB="0" horzOverflow="overflow"/>
                </a:tc>
                <a:tc>
                  <a:txBody>
                    <a:bodyPr/>
                    <a:lstStyle/>
                    <a:p>
                      <a:pPr marL="87313" indent="0" algn="l" defTabSz="914400">
                        <a:lnSpc>
                          <a:spcPts val="1800"/>
                        </a:lnSpc>
                        <a:spcBef>
                          <a:spcPts val="0"/>
                        </a:spcBef>
                        <a:defRPr sz="1800"/>
                      </a:pPr>
                      <a:r>
                        <a:rPr lang="en-US" sz="1100" dirty="0"/>
                        <a:t>Using channel pool, code pool or antenna pool to i</a:t>
                      </a:r>
                      <a:r>
                        <a:rPr sz="1100" dirty="0"/>
                        <a:t>mprove </a:t>
                      </a:r>
                      <a:r>
                        <a:rPr lang="en-US" altLang="zh-CN" sz="1100" dirty="0"/>
                        <a:t>position </a:t>
                      </a:r>
                      <a:r>
                        <a:rPr sz="1100" dirty="0"/>
                        <a:t>accuracy / precision with the DL-TDoA algorithm</a:t>
                      </a:r>
                      <a:r>
                        <a:rPr lang="en-US" sz="1100" dirty="0"/>
                        <a:t> against the TDMA scheme</a:t>
                      </a:r>
                      <a:endParaRPr sz="1100" dirty="0"/>
                    </a:p>
                  </a:txBody>
                  <a:tcPr marL="0" marR="0" marT="0" marB="0" horzOverflow="overflow"/>
                </a:tc>
                <a:extLst>
                  <a:ext uri="{0D108BD9-81ED-4DB2-BD59-A6C34878D82A}">
                    <a16:rowId xmlns:a16="http://schemas.microsoft.com/office/drawing/2014/main" val="10007"/>
                  </a:ext>
                </a:extLst>
              </a:tr>
              <a:tr h="183091">
                <a:tc>
                  <a:txBody>
                    <a:bodyPr/>
                    <a:lstStyle/>
                    <a:p>
                      <a:pPr marL="87313" indent="0" algn="l" defTabSz="914400">
                        <a:lnSpc>
                          <a:spcPts val="1800"/>
                        </a:lnSpc>
                        <a:spcBef>
                          <a:spcPts val="0"/>
                        </a:spcBef>
                        <a:defRPr sz="1800"/>
                      </a:pPr>
                      <a:r>
                        <a:rPr sz="1200" dirty="0"/>
                        <a:t>Reduced complexity and power consumption</a:t>
                      </a:r>
                    </a:p>
                  </a:txBody>
                  <a:tcPr marL="0" marR="0" marT="0" marB="0" horzOverflow="overflow"/>
                </a:tc>
                <a:tc>
                  <a:txBody>
                    <a:bodyPr/>
                    <a:lstStyle/>
                    <a:p>
                      <a:pPr algn="l" defTabSz="914400">
                        <a:lnSpc>
                          <a:spcPts val="1800"/>
                        </a:lnSpc>
                        <a:spcBef>
                          <a:spcPts val="0"/>
                        </a:spcBef>
                      </a:pPr>
                      <a:endParaRPr dirty="0"/>
                    </a:p>
                  </a:txBody>
                  <a:tcPr marL="0" marR="0" marT="0" marB="0" horzOverflow="overflow"/>
                </a:tc>
                <a:extLst>
                  <a:ext uri="{0D108BD9-81ED-4DB2-BD59-A6C34878D82A}">
                    <a16:rowId xmlns:a16="http://schemas.microsoft.com/office/drawing/2014/main" val="10008"/>
                  </a:ext>
                </a:extLst>
              </a:tr>
              <a:tr h="183091">
                <a:tc>
                  <a:txBody>
                    <a:bodyPr/>
                    <a:lstStyle/>
                    <a:p>
                      <a:pPr marL="87313" indent="0" algn="l" defTabSz="914400">
                        <a:lnSpc>
                          <a:spcPts val="1800"/>
                        </a:lnSpc>
                        <a:spcBef>
                          <a:spcPts val="0"/>
                        </a:spcBef>
                        <a:defRPr sz="1800"/>
                      </a:pPr>
                      <a:r>
                        <a:rPr sz="1200" dirty="0"/>
                        <a:t>Hybrid operation with narrowband signaling to assist UWB</a:t>
                      </a:r>
                    </a:p>
                  </a:txBody>
                  <a:tcPr marL="0" marR="0" marT="0" marB="0" horzOverflow="overflow"/>
                </a:tc>
                <a:tc>
                  <a:txBody>
                    <a:bodyPr/>
                    <a:lstStyle/>
                    <a:p>
                      <a:pPr algn="l" defTabSz="914400">
                        <a:lnSpc>
                          <a:spcPts val="1800"/>
                        </a:lnSpc>
                        <a:spcBef>
                          <a:spcPts val="0"/>
                        </a:spcBef>
                        <a:defRPr>
                          <a:solidFill>
                            <a:srgbClr val="FF0000"/>
                          </a:solidFill>
                        </a:defRPr>
                      </a:pPr>
                      <a:endParaRPr dirty="0"/>
                    </a:p>
                  </a:txBody>
                  <a:tcPr marL="0" marR="0" marT="0" marB="0" horzOverflow="overflow"/>
                </a:tc>
                <a:extLst>
                  <a:ext uri="{0D108BD9-81ED-4DB2-BD59-A6C34878D82A}">
                    <a16:rowId xmlns:a16="http://schemas.microsoft.com/office/drawing/2014/main" val="10009"/>
                  </a:ext>
                </a:extLst>
              </a:tr>
              <a:tr h="212377">
                <a:tc>
                  <a:txBody>
                    <a:bodyPr/>
                    <a:lstStyle/>
                    <a:p>
                      <a:pPr marL="87313" indent="0" algn="l" defTabSz="914400">
                        <a:lnSpc>
                          <a:spcPts val="1800"/>
                        </a:lnSpc>
                        <a:spcBef>
                          <a:spcPts val="0"/>
                        </a:spcBef>
                        <a:defRPr sz="1800"/>
                      </a:pPr>
                      <a:r>
                        <a:rPr sz="1200" dirty="0"/>
                        <a:t>Enhanced native discovery and connection setup mechanisms</a:t>
                      </a:r>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10"/>
                  </a:ext>
                </a:extLst>
              </a:tr>
              <a:tr h="0">
                <a:tc>
                  <a:txBody>
                    <a:bodyPr/>
                    <a:lstStyle/>
                    <a:p>
                      <a:pPr marL="87313" indent="0" algn="l" defTabSz="914400">
                        <a:lnSpc>
                          <a:spcPts val="1800"/>
                        </a:lnSpc>
                        <a:spcBef>
                          <a:spcPts val="0"/>
                        </a:spcBef>
                        <a:defRPr sz="1800"/>
                      </a:pPr>
                      <a:r>
                        <a:rPr sz="1200" dirty="0"/>
                        <a:t>Sensing capabilities to support presence detection and environment mapping</a:t>
                      </a:r>
                    </a:p>
                  </a:txBody>
                  <a:tcPr marL="0" marR="0" marT="0" marB="0" horzOverflow="overflow"/>
                </a:tc>
                <a:tc>
                  <a:txBody>
                    <a:bodyPr/>
                    <a:lstStyle/>
                    <a:p>
                      <a:pPr algn="l" defTabSz="914400">
                        <a:lnSpc>
                          <a:spcPts val="1800"/>
                        </a:lnSpc>
                        <a:spcBef>
                          <a:spcPts val="0"/>
                        </a:spcBef>
                      </a:pPr>
                      <a:endParaRPr dirty="0"/>
                    </a:p>
                  </a:txBody>
                  <a:tcPr marL="0" marR="0" marT="0" marB="0" horzOverflow="overflow"/>
                </a:tc>
                <a:extLst>
                  <a:ext uri="{0D108BD9-81ED-4DB2-BD59-A6C34878D82A}">
                    <a16:rowId xmlns:a16="http://schemas.microsoft.com/office/drawing/2014/main" val="10011"/>
                  </a:ext>
                </a:extLst>
              </a:tr>
              <a:tr h="183091">
                <a:tc>
                  <a:txBody>
                    <a:bodyPr/>
                    <a:lstStyle/>
                    <a:p>
                      <a:pPr marL="87313" indent="0" algn="l" defTabSz="914400">
                        <a:lnSpc>
                          <a:spcPts val="1800"/>
                        </a:lnSpc>
                        <a:spcBef>
                          <a:spcPts val="0"/>
                        </a:spcBef>
                        <a:defRPr sz="1800"/>
                      </a:pPr>
                      <a:r>
                        <a:rPr sz="1200" dirty="0"/>
                        <a:t>Low-power low-latency streaming </a:t>
                      </a:r>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12"/>
                  </a:ext>
                </a:extLst>
              </a:tr>
              <a:tr h="37078">
                <a:tc>
                  <a:txBody>
                    <a:bodyPr/>
                    <a:lstStyle/>
                    <a:p>
                      <a:pPr marL="87313" indent="0" algn="l" defTabSz="914400">
                        <a:lnSpc>
                          <a:spcPts val="1800"/>
                        </a:lnSpc>
                        <a:spcBef>
                          <a:spcPts val="0"/>
                        </a:spcBef>
                        <a:defRPr sz="1800"/>
                      </a:pPr>
                      <a:r>
                        <a:rPr sz="1200" dirty="0"/>
                        <a:t>Higher data-rate streaming allowing at least 50 Mbit/s of throughput</a:t>
                      </a:r>
                    </a:p>
                  </a:txBody>
                  <a:tcPr marL="0" marR="0" marT="0" marB="0" horzOverflow="overflow"/>
                </a:tc>
                <a:tc>
                  <a:txBody>
                    <a:bodyPr/>
                    <a:lstStyle/>
                    <a:p>
                      <a:pPr algn="l" defTabSz="914400">
                        <a:lnSpc>
                          <a:spcPts val="1800"/>
                        </a:lnSpc>
                        <a:spcBef>
                          <a:spcPts val="0"/>
                        </a:spcBef>
                        <a:defRPr sz="1800"/>
                      </a:pPr>
                      <a:r>
                        <a:rPr sz="1200" dirty="0"/>
                        <a:t> </a:t>
                      </a:r>
                    </a:p>
                  </a:txBody>
                  <a:tcPr marL="0" marR="0" marT="0" marB="0" horzOverflow="overflow"/>
                </a:tc>
                <a:extLst>
                  <a:ext uri="{0D108BD9-81ED-4DB2-BD59-A6C34878D82A}">
                    <a16:rowId xmlns:a16="http://schemas.microsoft.com/office/drawing/2014/main" val="10013"/>
                  </a:ext>
                </a:extLst>
              </a:tr>
              <a:tr h="76429">
                <a:tc>
                  <a:txBody>
                    <a:bodyPr/>
                    <a:lstStyle/>
                    <a:p>
                      <a:pPr marL="87313" indent="0" algn="l" defTabSz="914400">
                        <a:lnSpc>
                          <a:spcPts val="1800"/>
                        </a:lnSpc>
                        <a:spcBef>
                          <a:spcPts val="0"/>
                        </a:spcBef>
                        <a:defRPr sz="1800"/>
                      </a:pPr>
                      <a:r>
                        <a:rPr sz="1200" dirty="0"/>
                        <a:t>Support for peer-to-peer, peer-to-multi-peer, and station-to-infrastructure protocols</a:t>
                      </a:r>
                    </a:p>
                  </a:txBody>
                  <a:tcPr marL="0" marR="0" marT="0" marB="0" horzOverflow="overflow"/>
                </a:tc>
                <a:tc>
                  <a:txBody>
                    <a:bodyPr/>
                    <a:lstStyle/>
                    <a:p>
                      <a:pPr algn="l" defTabSz="914400">
                        <a:lnSpc>
                          <a:spcPts val="1800"/>
                        </a:lnSpc>
                        <a:spcBef>
                          <a:spcPts val="0"/>
                        </a:spcBef>
                      </a:pPr>
                      <a:endParaRPr dirty="0"/>
                    </a:p>
                  </a:txBody>
                  <a:tcPr marL="0" marR="0" marT="0" marB="0" horzOverflow="overflow"/>
                </a:tc>
                <a:extLst>
                  <a:ext uri="{0D108BD9-81ED-4DB2-BD59-A6C34878D82A}">
                    <a16:rowId xmlns:a16="http://schemas.microsoft.com/office/drawing/2014/main" val="10014"/>
                  </a:ext>
                </a:extLst>
              </a:tr>
              <a:tr h="183091">
                <a:tc>
                  <a:txBody>
                    <a:bodyPr/>
                    <a:lstStyle/>
                    <a:p>
                      <a:pPr marL="87313" indent="0" algn="l" defTabSz="914400">
                        <a:lnSpc>
                          <a:spcPts val="1800"/>
                        </a:lnSpc>
                        <a:spcBef>
                          <a:spcPts val="0"/>
                        </a:spcBef>
                        <a:defRPr sz="1800"/>
                      </a:pPr>
                      <a:r>
                        <a:rPr sz="1200" dirty="0"/>
                        <a:t>Infrastructure synchronization mechanisms</a:t>
                      </a:r>
                    </a:p>
                  </a:txBody>
                  <a:tcPr marL="0" marR="0" marT="0" marB="0" horzOverflow="overflow"/>
                </a:tc>
                <a:tc>
                  <a:txBody>
                    <a:bodyPr/>
                    <a:lstStyle/>
                    <a:p>
                      <a:pPr algn="l" defTabSz="914400">
                        <a:lnSpc>
                          <a:spcPts val="1800"/>
                        </a:lnSpc>
                        <a:spcBef>
                          <a:spcPts val="0"/>
                        </a:spcBef>
                        <a:defRPr strike="sngStrike"/>
                      </a:pPr>
                      <a:endParaRPr dirty="0"/>
                    </a:p>
                  </a:txBody>
                  <a:tcPr marL="0" marR="0" marT="0" marB="0" horzOverflow="overflow"/>
                </a:tc>
                <a:extLst>
                  <a:ext uri="{0D108BD9-81ED-4DB2-BD59-A6C34878D82A}">
                    <a16:rowId xmlns:a16="http://schemas.microsoft.com/office/drawing/2014/main" val="10015"/>
                  </a:ext>
                </a:extLst>
              </a:tr>
            </a:tbl>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Foliennummernplatzhalter 1"/>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3</a:t>
            </a:fld>
            <a:endParaRPr/>
          </a:p>
        </p:txBody>
      </p:sp>
      <p:sp>
        <p:nvSpPr>
          <p:cNvPr id="111"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112" name="Textfeld 3"/>
          <p:cNvSpPr txBox="1"/>
          <p:nvPr/>
        </p:nvSpPr>
        <p:spPr>
          <a:xfrm>
            <a:off x="534990" y="1698931"/>
            <a:ext cx="8262169" cy="4401205"/>
          </a:xfrm>
          <a:prstGeom prst="rect">
            <a:avLst/>
          </a:prstGeom>
          <a:ln w="12700">
            <a:miter lim="400000"/>
          </a:ln>
        </p:spPr>
        <p:txBody>
          <a:bodyPr wrap="square" lIns="45719" rIns="45719">
            <a:spAutoFit/>
          </a:bodyPr>
          <a:lstStyle/>
          <a:p>
            <a:pPr marL="342900" indent="-342900">
              <a:buClr>
                <a:srgbClr val="2E75B6"/>
              </a:buClr>
              <a:buSzPct val="120000"/>
              <a:buFont typeface="Arial" panose="020B0604020202020204"/>
              <a:buChar char="•"/>
              <a:defRPr sz="2000"/>
            </a:pPr>
            <a:r>
              <a:rPr dirty="0"/>
              <a:t>Reverse TDOA Applications and Technical Characteristics</a:t>
            </a:r>
          </a:p>
          <a:p>
            <a:pPr>
              <a:defRPr sz="2000"/>
            </a:pPr>
            <a:r>
              <a:rPr dirty="0"/>
              <a:t>	&lt;</a:t>
            </a:r>
            <a:r>
              <a:rPr u="sng" dirty="0">
                <a:solidFill>
                  <a:srgbClr val="0563C1"/>
                </a:solidFill>
                <a:uFill>
                  <a:solidFill>
                    <a:srgbClr val="0563C1"/>
                  </a:solidFill>
                </a:uFill>
                <a:hlinkClick r:id="rId3"/>
              </a:rPr>
              <a:t>15-21-0223-00-04ab</a:t>
            </a:r>
            <a:r>
              <a:rPr dirty="0"/>
              <a:t>&gt;, April 2021, </a:t>
            </a:r>
            <a:r>
              <a:rPr dirty="0" err="1"/>
              <a:t>Zhenzhen</a:t>
            </a:r>
            <a:r>
              <a:rPr dirty="0"/>
              <a:t> Ye (Red Point Positioning)</a:t>
            </a:r>
          </a:p>
          <a:p>
            <a:pPr marL="342900" indent="-342900">
              <a:buClr>
                <a:srgbClr val="2E75B6"/>
              </a:buClr>
              <a:buSzPct val="120000"/>
              <a:buFont typeface="Arial" panose="020B0604020202020204"/>
              <a:buChar char="•"/>
              <a:defRPr sz="2000"/>
            </a:pPr>
            <a:endParaRPr dirty="0"/>
          </a:p>
          <a:p>
            <a:pPr marL="342900" indent="-342900">
              <a:buClr>
                <a:srgbClr val="2E75B6"/>
              </a:buClr>
              <a:buSzPct val="120000"/>
              <a:buFont typeface="Arial" panose="020B0604020202020204"/>
              <a:buChar char="•"/>
              <a:defRPr sz="2000"/>
            </a:pPr>
            <a:r>
              <a:rPr dirty="0"/>
              <a:t>Downlink TDOA (DL-TDOA) Location Service in 802.15</a:t>
            </a:r>
          </a:p>
          <a:p>
            <a:pPr>
              <a:defRPr sz="2000"/>
            </a:pPr>
            <a:r>
              <a:rPr dirty="0"/>
              <a:t>	&lt;</a:t>
            </a:r>
            <a:r>
              <a:rPr u="sng" dirty="0">
                <a:solidFill>
                  <a:srgbClr val="0563C1"/>
                </a:solidFill>
                <a:uFill>
                  <a:solidFill>
                    <a:srgbClr val="0563C1"/>
                  </a:solidFill>
                </a:uFill>
                <a:hlinkClick r:id="rId4"/>
              </a:rPr>
              <a:t>15-21-0488-00-04ab</a:t>
            </a:r>
            <a:r>
              <a:rPr dirty="0"/>
              <a:t>&gt;, Sept 2021, </a:t>
            </a:r>
            <a:r>
              <a:rPr dirty="0" err="1"/>
              <a:t>Zhenzhen</a:t>
            </a:r>
            <a:r>
              <a:rPr dirty="0"/>
              <a:t> Ye (Red Point Positioning)</a:t>
            </a:r>
          </a:p>
          <a:p>
            <a:pPr marL="342900" indent="-342900">
              <a:buClr>
                <a:srgbClr val="2E75B6"/>
              </a:buClr>
              <a:buSzPct val="120000"/>
              <a:buFont typeface="Arial" panose="020B0604020202020204"/>
              <a:buChar char="•"/>
              <a:defRPr sz="2000"/>
            </a:pPr>
            <a:endParaRPr dirty="0"/>
          </a:p>
          <a:p>
            <a:pPr marL="342900" indent="-342900">
              <a:buClr>
                <a:srgbClr val="2E75B6"/>
              </a:buClr>
              <a:buSzPct val="120000"/>
              <a:buFont typeface="Arial" panose="020B0604020202020204"/>
              <a:buChar char="•"/>
              <a:defRPr sz="2000">
                <a:latin typeface="Times New Roman" panose="02020603050405020304"/>
                <a:ea typeface="Times New Roman" panose="02020603050405020304"/>
                <a:cs typeface="Times New Roman" panose="02020603050405020304"/>
                <a:sym typeface="Times New Roman" panose="02020603050405020304"/>
              </a:defRPr>
            </a:pPr>
            <a:r>
              <a:rPr dirty="0"/>
              <a:t>DL-TDOA positioning TDMA scheme</a:t>
            </a:r>
          </a:p>
          <a:p>
            <a:pPr>
              <a:defRPr sz="2000"/>
            </a:pPr>
            <a:r>
              <a:rPr dirty="0"/>
              <a:t>	&lt;</a:t>
            </a:r>
            <a:r>
              <a:rPr u="sng" dirty="0">
                <a:solidFill>
                  <a:srgbClr val="0563C1"/>
                </a:solidFill>
                <a:uFill>
                  <a:solidFill>
                    <a:srgbClr val="0563C1"/>
                  </a:solidFill>
                </a:uFill>
                <a:hlinkClick r:id="rId5"/>
              </a:rPr>
              <a:t>15-21-0530-00-04ab</a:t>
            </a:r>
            <a:r>
              <a:rPr dirty="0"/>
              <a:t>&gt;, Oct 2021, Jean-Marie André (ST microelectronics), Sven </a:t>
            </a:r>
            <a:r>
              <a:rPr dirty="0" err="1"/>
              <a:t>Zeisberg</a:t>
            </a:r>
            <a:r>
              <a:rPr dirty="0"/>
              <a:t> (</a:t>
            </a:r>
            <a:r>
              <a:rPr dirty="0" err="1"/>
              <a:t>Zigpos</a:t>
            </a:r>
            <a:r>
              <a:rPr dirty="0"/>
              <a:t>) </a:t>
            </a:r>
          </a:p>
          <a:p>
            <a:pPr>
              <a:defRPr sz="2000"/>
            </a:pPr>
            <a:endParaRPr dirty="0"/>
          </a:p>
          <a:p>
            <a:pPr marL="342900" indent="-342900">
              <a:buClr>
                <a:srgbClr val="2E75B6"/>
              </a:buClr>
              <a:buSzPct val="120000"/>
              <a:buFont typeface="Arial" panose="020B0604020202020204"/>
              <a:buChar char="•"/>
              <a:defRPr sz="2000"/>
            </a:pPr>
            <a:r>
              <a:rPr dirty="0"/>
              <a:t>Beacon and Ranging Frames to Support Downlink TDOA (DL-TDOA) Location Service in 802.15</a:t>
            </a:r>
          </a:p>
          <a:p>
            <a:pPr>
              <a:defRPr sz="2000"/>
            </a:pPr>
            <a:r>
              <a:rPr dirty="0"/>
              <a:t>	&lt;</a:t>
            </a:r>
            <a:r>
              <a:rPr u="sng" dirty="0">
                <a:solidFill>
                  <a:srgbClr val="0563C1"/>
                </a:solidFill>
                <a:uFill>
                  <a:solidFill>
                    <a:srgbClr val="0563C1"/>
                  </a:solidFill>
                </a:uFill>
                <a:hlinkClick r:id="rId6"/>
              </a:rPr>
              <a:t>15-21-0616-00-04ab</a:t>
            </a:r>
            <a:r>
              <a:rPr dirty="0"/>
              <a:t>&gt;, Nov 2021, </a:t>
            </a:r>
            <a:r>
              <a:rPr dirty="0" err="1"/>
              <a:t>Yongsen</a:t>
            </a:r>
            <a:r>
              <a:rPr dirty="0"/>
              <a:t> Ma and </a:t>
            </a:r>
            <a:r>
              <a:rPr dirty="0" err="1"/>
              <a:t>Zhenzhen</a:t>
            </a:r>
            <a:r>
              <a:rPr dirty="0"/>
              <a:t> Ye (Red Point Positioning)</a:t>
            </a:r>
          </a:p>
        </p:txBody>
      </p:sp>
      <p:sp>
        <p:nvSpPr>
          <p:cNvPr id="114" name="Title 1"/>
          <p:cNvSpPr txBox="1"/>
          <p:nvPr/>
        </p:nvSpPr>
        <p:spPr>
          <a:xfrm>
            <a:off x="674369" y="1043594"/>
            <a:ext cx="7673024" cy="754064"/>
          </a:xfrm>
          <a:prstGeom prst="rect">
            <a:avLst/>
          </a:prstGeom>
          <a:ln w="12700">
            <a:miter lim="400000"/>
          </a:ln>
        </p:spPr>
        <p:txBody>
          <a:bodyPr lIns="45719" rIns="45719">
            <a:normAutofit/>
          </a:bodyPr>
          <a:lstStyle>
            <a:lvl1pPr algn="ctr" defTabSz="914400">
              <a:lnSpc>
                <a:spcPct val="90000"/>
              </a:lnSpc>
              <a:defRPr sz="2900">
                <a:latin typeface="Calibri Light" panose="020F0302020204030204"/>
                <a:ea typeface="Calibri Light" panose="020F0302020204030204"/>
                <a:cs typeface="Calibri Light" panose="020F0302020204030204"/>
                <a:sym typeface="Calibri Light" panose="020F0302020204030204"/>
              </a:defRPr>
            </a:lvl1pPr>
          </a:lstStyle>
          <a:p>
            <a:pPr defTabSz="859790"/>
            <a:r>
              <a:rPr lang="en-US" altLang="zh-CN" sz="2800" dirty="0"/>
              <a:t>P</a:t>
            </a:r>
            <a:r>
              <a:rPr sz="2800" dirty="0"/>
              <a:t>revious submissions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Foliennummernplatzhalter 1"/>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4</a:t>
            </a:fld>
            <a:endParaRPr/>
          </a:p>
        </p:txBody>
      </p:sp>
      <p:sp>
        <p:nvSpPr>
          <p:cNvPr id="119"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120" name="Textfeld 3"/>
          <p:cNvSpPr txBox="1"/>
          <p:nvPr/>
        </p:nvSpPr>
        <p:spPr>
          <a:xfrm>
            <a:off x="1042629" y="2026941"/>
            <a:ext cx="7246618" cy="3477875"/>
          </a:xfrm>
          <a:prstGeom prst="rect">
            <a:avLst/>
          </a:prstGeom>
          <a:ln w="12700">
            <a:miter lim="400000"/>
          </a:ln>
        </p:spPr>
        <p:txBody>
          <a:bodyPr wrap="square" lIns="45719" rIns="45719">
            <a:spAutoFit/>
          </a:bodyPr>
          <a:lstStyle/>
          <a:p>
            <a:pPr marL="342900" indent="-342900">
              <a:buClr>
                <a:srgbClr val="2E75B6"/>
              </a:buClr>
              <a:buSzPct val="120000"/>
              <a:buFont typeface="Arial" panose="020B0604020202020204"/>
              <a:buChar char="•"/>
              <a:defRPr sz="2000"/>
            </a:pPr>
            <a:r>
              <a:rPr dirty="0"/>
              <a:t>UWB Anchor: the FFD in page 57 of IEEE 802.15.4-2020 operated as a </a:t>
            </a:r>
            <a:r>
              <a:rPr dirty="0">
                <a:ea typeface="Times New Roman" panose="02020603050405020304"/>
                <a:cs typeface="Times New Roman" panose="02020603050405020304"/>
                <a:sym typeface="Times New Roman" panose="02020603050405020304"/>
              </a:rPr>
              <a:t>coordinator</a:t>
            </a:r>
            <a:endParaRPr lang="en-US" dirty="0">
              <a:ea typeface="Times New Roman" panose="02020603050405020304"/>
              <a:cs typeface="Times New Roman" panose="02020603050405020304"/>
              <a:sym typeface="Times New Roman" panose="02020603050405020304"/>
            </a:endParaRPr>
          </a:p>
          <a:p>
            <a:pPr marL="342900" indent="-342900">
              <a:buClr>
                <a:srgbClr val="2E75B6"/>
              </a:buClr>
              <a:buSzPct val="120000"/>
              <a:buFont typeface="Arial" panose="020B0604020202020204"/>
              <a:buChar char="•"/>
              <a:defRPr sz="2000"/>
            </a:pPr>
            <a:endParaRPr dirty="0">
              <a:latin typeface="Times New Roman" panose="02020603050405020304"/>
              <a:ea typeface="Times New Roman" panose="02020603050405020304"/>
              <a:cs typeface="Times New Roman" panose="02020603050405020304"/>
              <a:sym typeface="Times New Roman" panose="02020603050405020304"/>
            </a:endParaRPr>
          </a:p>
          <a:p>
            <a:pPr marL="342900" indent="-342900">
              <a:buClr>
                <a:srgbClr val="2E75B6"/>
              </a:buClr>
              <a:buSzPct val="120000"/>
              <a:buFont typeface="Arial" panose="020B0604020202020204"/>
              <a:buChar char="•"/>
              <a:defRPr sz="2000"/>
            </a:pPr>
            <a:r>
              <a:rPr dirty="0"/>
              <a:t>UWB Tag: the FFD in page 57 of IEEE 802.15.4-2020 operated as a device</a:t>
            </a:r>
            <a:endParaRPr lang="en-US" dirty="0"/>
          </a:p>
          <a:p>
            <a:pPr marL="342900" indent="-342900">
              <a:buClr>
                <a:srgbClr val="2E75B6"/>
              </a:buClr>
              <a:buSzPct val="120000"/>
              <a:buFont typeface="Arial" panose="020B0604020202020204"/>
              <a:buChar char="•"/>
              <a:defRPr sz="2000"/>
            </a:pPr>
            <a:endParaRPr dirty="0"/>
          </a:p>
          <a:p>
            <a:pPr marL="342900" indent="-342900">
              <a:buClr>
                <a:srgbClr val="2E75B6"/>
              </a:buClr>
              <a:buSzPct val="120000"/>
              <a:buFont typeface="Arial" panose="020B0604020202020204"/>
              <a:buChar char="•"/>
              <a:defRPr sz="2000"/>
            </a:pPr>
            <a:r>
              <a:rPr dirty="0"/>
              <a:t>Channel pool: communication channels approved in a region</a:t>
            </a:r>
            <a:endParaRPr lang="en-US" dirty="0"/>
          </a:p>
          <a:p>
            <a:pPr marL="342900" indent="-342900">
              <a:buClr>
                <a:srgbClr val="2E75B6"/>
              </a:buClr>
              <a:buSzPct val="120000"/>
              <a:buFont typeface="Arial" panose="020B0604020202020204"/>
              <a:buChar char="•"/>
              <a:defRPr sz="2000"/>
            </a:pPr>
            <a:endParaRPr lang="en-US" dirty="0"/>
          </a:p>
          <a:p>
            <a:pPr marL="342900" indent="-342900">
              <a:buClr>
                <a:srgbClr val="2E75B6"/>
              </a:buClr>
              <a:buSzPct val="120000"/>
              <a:buFont typeface="Arial" panose="020B0604020202020204"/>
              <a:buChar char="•"/>
              <a:defRPr sz="2000"/>
            </a:pPr>
            <a:r>
              <a:rPr lang="en-US" dirty="0"/>
              <a:t>Code pool: a set of codes defined for the CDMA scheme.</a:t>
            </a:r>
          </a:p>
          <a:p>
            <a:pPr marL="342900" indent="-342900">
              <a:buClr>
                <a:srgbClr val="2E75B6"/>
              </a:buClr>
              <a:buSzPct val="120000"/>
              <a:buFont typeface="Arial" panose="020B0604020202020204"/>
              <a:buChar char="•"/>
              <a:defRPr sz="2000"/>
            </a:pPr>
            <a:endParaRPr lang="en-US" dirty="0"/>
          </a:p>
          <a:p>
            <a:pPr marL="342900" indent="-342900">
              <a:buClr>
                <a:srgbClr val="2E75B6"/>
              </a:buClr>
              <a:buSzPct val="120000"/>
              <a:buFont typeface="Arial" panose="020B0604020202020204"/>
              <a:buChar char="•"/>
              <a:defRPr sz="2000"/>
            </a:pPr>
            <a:r>
              <a:rPr lang="en-US" dirty="0"/>
              <a:t>Antenna pool: a set of antennae used in the SDMA scheme</a:t>
            </a:r>
            <a:endParaRPr dirty="0"/>
          </a:p>
        </p:txBody>
      </p:sp>
      <p:sp>
        <p:nvSpPr>
          <p:cNvPr id="122" name="Title 1"/>
          <p:cNvSpPr txBox="1"/>
          <p:nvPr/>
        </p:nvSpPr>
        <p:spPr>
          <a:xfrm>
            <a:off x="616223" y="1211001"/>
            <a:ext cx="7673024" cy="458964"/>
          </a:xfrm>
          <a:prstGeom prst="rect">
            <a:avLst/>
          </a:prstGeom>
          <a:ln w="12700">
            <a:miter lim="400000"/>
          </a:ln>
        </p:spPr>
        <p:txBody>
          <a:bodyPr lIns="45719" rIns="45719">
            <a:noAutofit/>
          </a:bodyPr>
          <a:lstStyle>
            <a:lvl1pPr algn="ctr" defTabSz="914400">
              <a:lnSpc>
                <a:spcPct val="90000"/>
              </a:lnSpc>
              <a:defRPr sz="2900">
                <a:latin typeface="Calibri Light" panose="020F0302020204030204"/>
                <a:ea typeface="Calibri Light" panose="020F0302020204030204"/>
                <a:cs typeface="Calibri Light" panose="020F0302020204030204"/>
                <a:sym typeface="Calibri Light" panose="020F0302020204030204"/>
              </a:defRPr>
            </a:lvl1pPr>
          </a:lstStyle>
          <a:p>
            <a:r>
              <a:rPr dirty="0"/>
              <a:t>Terminology</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Foliennummernplatzhalter 1"/>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5</a:t>
            </a:fld>
            <a:endParaRPr/>
          </a:p>
        </p:txBody>
      </p:sp>
      <p:sp>
        <p:nvSpPr>
          <p:cNvPr id="127"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128" name="Textfeld 3"/>
          <p:cNvSpPr txBox="1"/>
          <p:nvPr/>
        </p:nvSpPr>
        <p:spPr>
          <a:xfrm>
            <a:off x="728644" y="2414665"/>
            <a:ext cx="7686711" cy="3169285"/>
          </a:xfrm>
          <a:prstGeom prst="rect">
            <a:avLst/>
          </a:prstGeom>
          <a:ln w="12700">
            <a:miter lim="400000"/>
          </a:ln>
        </p:spPr>
        <p:txBody>
          <a:bodyPr lIns="45719" rIns="45719">
            <a:spAutoFit/>
          </a:bodyPr>
          <a:lstStyle/>
          <a:p>
            <a:pPr marL="357505" indent="-357505">
              <a:buClr>
                <a:srgbClr val="2E75B6"/>
              </a:buClr>
              <a:buSzPct val="120000"/>
              <a:buFont typeface="Arial" panose="020B0604020202020204"/>
              <a:buChar char="•"/>
              <a:defRPr sz="2000"/>
            </a:pPr>
            <a:r>
              <a:rPr sz="2000" dirty="0"/>
              <a:t>Full Blown </a:t>
            </a:r>
            <a:r>
              <a:rPr lang="en-US" altLang="zh-CN" dirty="0"/>
              <a:t>UWB anchor</a:t>
            </a:r>
            <a:r>
              <a:rPr sz="2000" dirty="0"/>
              <a:t>s are regular anchors</a:t>
            </a:r>
            <a:r>
              <a:rPr lang="en-US" sz="2000" dirty="0"/>
              <a:t>. T</a:t>
            </a:r>
            <a:r>
              <a:rPr sz="2000" dirty="0"/>
              <a:t>hey are connected to the mains and can </a:t>
            </a:r>
            <a:r>
              <a:rPr lang="en-US" sz="2000" dirty="0"/>
              <a:t>communicate </a:t>
            </a:r>
            <a:r>
              <a:rPr sz="2000" dirty="0"/>
              <a:t>as much as needed.</a:t>
            </a:r>
            <a:endParaRPr lang="en-US" sz="2000" dirty="0"/>
          </a:p>
          <a:p>
            <a:pPr marL="357505" indent="-357505">
              <a:buClr>
                <a:srgbClr val="2E75B6"/>
              </a:buClr>
              <a:buSzPct val="120000"/>
              <a:buFont typeface="Arial" panose="020B0604020202020204"/>
              <a:buChar char="•"/>
              <a:defRPr sz="2000"/>
            </a:pPr>
            <a:endParaRPr sz="2000" dirty="0"/>
          </a:p>
          <a:p>
            <a:pPr marL="342900" lvl="2" indent="-342900">
              <a:buClr>
                <a:srgbClr val="2E75B6"/>
              </a:buClr>
              <a:buSzPct val="120000"/>
              <a:buFont typeface="Arial" panose="020B0604020202020204"/>
              <a:buChar char="•"/>
              <a:defRPr sz="2000"/>
            </a:pPr>
            <a:r>
              <a:rPr sz="2000" dirty="0"/>
              <a:t>Battery Powered </a:t>
            </a:r>
            <a:r>
              <a:rPr lang="en-US" altLang="zh-CN" dirty="0"/>
              <a:t>UWB anchor</a:t>
            </a:r>
            <a:r>
              <a:rPr sz="2000" dirty="0"/>
              <a:t>s are not connected to the mains. </a:t>
            </a:r>
            <a:r>
              <a:rPr lang="en-US" sz="2000" dirty="0"/>
              <a:t>They are e</a:t>
            </a:r>
            <a:r>
              <a:rPr sz="2000" dirty="0"/>
              <a:t>asy for installation and useful for densifying a place where accurate DL-TDoA is needed. For such devices, the operation time must be minimized in order to save power and maximize </a:t>
            </a:r>
            <a:r>
              <a:rPr lang="en-US" sz="2000" dirty="0"/>
              <a:t>the </a:t>
            </a:r>
            <a:r>
              <a:rPr sz="2000" dirty="0"/>
              <a:t>lifetime</a:t>
            </a:r>
            <a:r>
              <a:rPr lang="en-US" sz="2000" dirty="0"/>
              <a:t> of battery.</a:t>
            </a:r>
            <a:endParaRPr sz="2000" dirty="0"/>
          </a:p>
          <a:p>
            <a:pPr marL="800100" lvl="1" indent="-342900">
              <a:buClr>
                <a:srgbClr val="2E75B6"/>
              </a:buClr>
              <a:buSzPct val="120000"/>
              <a:buFont typeface="Arial" panose="020B0604020202020204"/>
              <a:buChar char="•"/>
              <a:defRPr sz="2000"/>
            </a:pPr>
            <a:endParaRPr sz="2000" dirty="0"/>
          </a:p>
          <a:p>
            <a:pPr marL="800100" lvl="1" indent="-342900">
              <a:buClr>
                <a:srgbClr val="2E75B6"/>
              </a:buClr>
              <a:buSzPct val="120000"/>
              <a:buFont typeface="Arial" panose="020B0604020202020204"/>
              <a:buChar char="•"/>
              <a:defRPr sz="2000"/>
            </a:pPr>
            <a:endParaRPr dirty="0"/>
          </a:p>
        </p:txBody>
      </p:sp>
      <p:sp>
        <p:nvSpPr>
          <p:cNvPr id="130" name="Title 1"/>
          <p:cNvSpPr txBox="1"/>
          <p:nvPr/>
        </p:nvSpPr>
        <p:spPr>
          <a:xfrm>
            <a:off x="757948" y="1192685"/>
            <a:ext cx="7759035" cy="566446"/>
          </a:xfrm>
          <a:prstGeom prst="rect">
            <a:avLst/>
          </a:prstGeom>
          <a:ln w="12700">
            <a:miter lim="400000"/>
          </a:ln>
        </p:spPr>
        <p:txBody>
          <a:bodyPr lIns="45719" rIns="45719">
            <a:noAutofit/>
          </a:bodyPr>
          <a:lstStyle>
            <a:lvl1pPr algn="ctr" defTabSz="914400">
              <a:lnSpc>
                <a:spcPct val="90000"/>
              </a:lnSpc>
              <a:defRPr sz="2900">
                <a:latin typeface="Calibri Light" panose="020F0302020204030204"/>
                <a:ea typeface="Calibri Light" panose="020F0302020204030204"/>
                <a:cs typeface="Calibri Light" panose="020F0302020204030204"/>
                <a:sym typeface="Calibri Light" panose="020F0302020204030204"/>
              </a:defRPr>
            </a:lvl1pPr>
          </a:lstStyle>
          <a:p>
            <a:pPr defTabSz="859790">
              <a:lnSpc>
                <a:spcPct val="100000"/>
              </a:lnSpc>
            </a:pPr>
            <a:r>
              <a:rPr sz="2800" dirty="0"/>
              <a:t>Recap of DL-</a:t>
            </a:r>
            <a:r>
              <a:rPr sz="2800" dirty="0" err="1"/>
              <a:t>TDoA</a:t>
            </a:r>
            <a:r>
              <a:rPr sz="2800" dirty="0"/>
              <a:t>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Foliennummernplatzhalter 1"/>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6</a:t>
            </a:fld>
            <a:endParaRPr/>
          </a:p>
        </p:txBody>
      </p:sp>
      <p:sp>
        <p:nvSpPr>
          <p:cNvPr id="136"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rPr dirty="0"/>
              <a:t>submission</a:t>
            </a:r>
          </a:p>
        </p:txBody>
      </p:sp>
      <p:sp>
        <p:nvSpPr>
          <p:cNvPr id="137" name="Textfeld 3"/>
          <p:cNvSpPr txBox="1"/>
          <p:nvPr/>
        </p:nvSpPr>
        <p:spPr>
          <a:xfrm>
            <a:off x="851650" y="2585889"/>
            <a:ext cx="7814311" cy="2554545"/>
          </a:xfrm>
          <a:prstGeom prst="rect">
            <a:avLst/>
          </a:prstGeom>
          <a:ln w="12700">
            <a:miter lim="400000"/>
          </a:ln>
        </p:spPr>
        <p:txBody>
          <a:bodyPr lIns="45719" rIns="45719">
            <a:spAutoFit/>
          </a:bodyPr>
          <a:lstStyle/>
          <a:p>
            <a:pPr marL="342900" indent="-342900">
              <a:buClr>
                <a:srgbClr val="2E75B6"/>
              </a:buClr>
              <a:buSzPct val="120000"/>
              <a:buFont typeface="Arial" panose="020B0604020202020204"/>
              <a:buChar char="•"/>
              <a:defRPr sz="2000"/>
            </a:pPr>
            <a:r>
              <a:rPr sz="2000" dirty="0"/>
              <a:t>Extra Scheduling</a:t>
            </a:r>
          </a:p>
          <a:p>
            <a:pPr marL="800100" lvl="1" indent="-342900">
              <a:buClr>
                <a:srgbClr val="2E75B6"/>
              </a:buClr>
              <a:buSzPct val="120000"/>
              <a:buFont typeface="Arial" panose="020B0604020202020204"/>
              <a:buChar char="•"/>
              <a:defRPr sz="2000"/>
            </a:pPr>
            <a:r>
              <a:rPr sz="2000" dirty="0"/>
              <a:t>Complicate scheduling makes deployment more difficult and reduces capacity</a:t>
            </a:r>
            <a:r>
              <a:rPr lang="en-US" sz="2000" dirty="0"/>
              <a:t>. </a:t>
            </a:r>
          </a:p>
          <a:p>
            <a:pPr marL="800100" lvl="1" indent="-342900">
              <a:buClr>
                <a:srgbClr val="2E75B6"/>
              </a:buClr>
              <a:buSzPct val="120000"/>
              <a:buFont typeface="Arial" panose="020B0604020202020204"/>
              <a:buChar char="•"/>
              <a:defRPr sz="2000"/>
            </a:pPr>
            <a:endParaRPr sz="2000" dirty="0"/>
          </a:p>
          <a:p>
            <a:pPr marL="342900" indent="-342900">
              <a:buClr>
                <a:srgbClr val="2E75B6"/>
              </a:buClr>
              <a:buSzPct val="120000"/>
              <a:buFont typeface="Arial" panose="020B0604020202020204"/>
              <a:buChar char="•"/>
              <a:defRPr sz="2000"/>
            </a:pPr>
            <a:r>
              <a:rPr lang="en-US" sz="2000" dirty="0"/>
              <a:t>Inaccurate Positioning </a:t>
            </a:r>
            <a:endParaRPr sz="2000" dirty="0"/>
          </a:p>
          <a:p>
            <a:pPr marL="800100" lvl="1" indent="-342900">
              <a:buClr>
                <a:srgbClr val="2E75B6"/>
              </a:buClr>
              <a:buSzPct val="120000"/>
              <a:buFont typeface="Arial" panose="020B0604020202020204"/>
              <a:buChar char="•"/>
              <a:defRPr sz="2000"/>
            </a:pPr>
            <a:r>
              <a:rPr sz="2000" dirty="0"/>
              <a:t>A moving</a:t>
            </a:r>
            <a:r>
              <a:rPr lang="en-US" sz="2000" dirty="0"/>
              <a:t> UWB</a:t>
            </a:r>
            <a:r>
              <a:rPr sz="2000" dirty="0"/>
              <a:t> tag can</a:t>
            </a:r>
            <a:r>
              <a:rPr lang="en-US" sz="2000" dirty="0"/>
              <a:t> </a:t>
            </a:r>
            <a:r>
              <a:rPr sz="2000" dirty="0"/>
              <a:t>not achieve accurate ranging result</a:t>
            </a:r>
            <a:r>
              <a:rPr lang="en-US" sz="2000" dirty="0"/>
              <a:t>, </a:t>
            </a:r>
            <a:r>
              <a:rPr sz="2000" dirty="0"/>
              <a:t>because it receives messages at different locations.</a:t>
            </a:r>
          </a:p>
          <a:p>
            <a:pPr marL="800100" lvl="1" indent="-342900">
              <a:buClr>
                <a:srgbClr val="2E75B6"/>
              </a:buClr>
              <a:buSzPct val="120000"/>
              <a:buFont typeface="Arial" panose="020B0604020202020204"/>
              <a:buChar char="•"/>
              <a:defRPr sz="2000"/>
            </a:pPr>
            <a:endParaRPr dirty="0"/>
          </a:p>
        </p:txBody>
      </p:sp>
      <p:sp>
        <p:nvSpPr>
          <p:cNvPr id="139" name="Title 1"/>
          <p:cNvSpPr txBox="1"/>
          <p:nvPr/>
        </p:nvSpPr>
        <p:spPr>
          <a:xfrm>
            <a:off x="623710" y="1290412"/>
            <a:ext cx="7814311" cy="573222"/>
          </a:xfrm>
          <a:prstGeom prst="rect">
            <a:avLst/>
          </a:prstGeom>
          <a:ln w="12700">
            <a:miter lim="400000"/>
          </a:ln>
        </p:spPr>
        <p:txBody>
          <a:bodyPr lIns="45719" rIns="45719">
            <a:noAutofit/>
          </a:bodyPr>
          <a:lstStyle>
            <a:lvl1pPr algn="ctr" defTabSz="859790">
              <a:lnSpc>
                <a:spcPct val="90000"/>
              </a:lnSpc>
              <a:defRPr sz="2725">
                <a:latin typeface="Calibri Light" panose="020F0302020204030204"/>
                <a:ea typeface="Calibri Light" panose="020F0302020204030204"/>
                <a:cs typeface="Calibri Light" panose="020F0302020204030204"/>
                <a:sym typeface="Calibri Light" panose="020F0302020204030204"/>
              </a:defRPr>
            </a:lvl1pPr>
          </a:lstStyle>
          <a:p>
            <a:pPr>
              <a:lnSpc>
                <a:spcPct val="100000"/>
              </a:lnSpc>
            </a:pPr>
            <a:r>
              <a:rPr sz="2800" dirty="0"/>
              <a:t>The Problems of DL-</a:t>
            </a:r>
            <a:r>
              <a:rPr sz="2800" dirty="0" err="1"/>
              <a:t>TDoA</a:t>
            </a:r>
            <a:r>
              <a:rPr sz="2800" dirty="0"/>
              <a:t> with TDMA</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a:stretch>
            <a:fillRect/>
          </a:stretch>
        </p:blipFill>
        <p:spPr>
          <a:xfrm>
            <a:off x="5682504" y="2485549"/>
            <a:ext cx="3304855" cy="2677077"/>
          </a:xfrm>
          <a:prstGeom prst="rect">
            <a:avLst/>
          </a:prstGeom>
        </p:spPr>
      </p:pic>
      <p:sp>
        <p:nvSpPr>
          <p:cNvPr id="143" name="Foliennummernplatzhalter 1"/>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7</a:t>
            </a:fld>
            <a:endParaRPr/>
          </a:p>
        </p:txBody>
      </p:sp>
      <p:sp>
        <p:nvSpPr>
          <p:cNvPr id="144"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146" name="Title 1"/>
          <p:cNvSpPr txBox="1"/>
          <p:nvPr/>
        </p:nvSpPr>
        <p:spPr>
          <a:xfrm>
            <a:off x="735488" y="1263281"/>
            <a:ext cx="7673024" cy="437429"/>
          </a:xfrm>
          <a:prstGeom prst="rect">
            <a:avLst/>
          </a:prstGeom>
          <a:ln w="12700">
            <a:miter lim="400000"/>
          </a:ln>
        </p:spPr>
        <p:txBody>
          <a:bodyPr lIns="45719" rIns="45719">
            <a:noAutofit/>
          </a:bodyPr>
          <a:lstStyle>
            <a:lvl1pPr algn="ctr" defTabSz="914400">
              <a:lnSpc>
                <a:spcPct val="90000"/>
              </a:lnSpc>
              <a:defRPr sz="2700">
                <a:latin typeface="Calibri Light" panose="020F0302020204030204"/>
                <a:ea typeface="Calibri Light" panose="020F0302020204030204"/>
                <a:cs typeface="Calibri Light" panose="020F0302020204030204"/>
                <a:sym typeface="Calibri Light" panose="020F0302020204030204"/>
              </a:defRPr>
            </a:lvl1pPr>
          </a:lstStyle>
          <a:p>
            <a:pPr defTabSz="859790">
              <a:lnSpc>
                <a:spcPct val="100000"/>
              </a:lnSpc>
            </a:pPr>
            <a:r>
              <a:rPr sz="2800" dirty="0"/>
              <a:t>Positioning of a moving tag</a:t>
            </a:r>
          </a:p>
        </p:txBody>
      </p:sp>
      <p:sp>
        <p:nvSpPr>
          <p:cNvPr id="240" name="文本框 138"/>
          <p:cNvSpPr txBox="1"/>
          <p:nvPr/>
        </p:nvSpPr>
        <p:spPr>
          <a:xfrm>
            <a:off x="650992" y="6013475"/>
            <a:ext cx="448901" cy="248306"/>
          </a:xfrm>
          <a:prstGeom prst="rect">
            <a:avLst/>
          </a:prstGeom>
          <a:ln w="12700">
            <a:miter lim="400000"/>
          </a:ln>
        </p:spPr>
        <p:txBody>
          <a:bodyPr wrap="none" lIns="45719" rIns="45719">
            <a:spAutoFit/>
          </a:bodyPr>
          <a:lstStyle>
            <a:lvl1pPr>
              <a:defRPr sz="1200"/>
            </a:lvl1pPr>
          </a:lstStyle>
          <a:p>
            <a:r>
              <a:t>Note:</a:t>
            </a:r>
          </a:p>
        </p:txBody>
      </p:sp>
      <p:sp>
        <p:nvSpPr>
          <p:cNvPr id="241" name="文本框 139"/>
          <p:cNvSpPr txBox="1"/>
          <p:nvPr/>
        </p:nvSpPr>
        <p:spPr>
          <a:xfrm>
            <a:off x="1885584" y="6021418"/>
            <a:ext cx="3469640" cy="275590"/>
          </a:xfrm>
          <a:prstGeom prst="rect">
            <a:avLst/>
          </a:prstGeom>
          <a:ln w="12700">
            <a:miter lim="400000"/>
          </a:ln>
        </p:spPr>
        <p:txBody>
          <a:bodyPr wrap="none" lIns="45719" rIns="45719">
            <a:spAutoFit/>
          </a:bodyPr>
          <a:lstStyle>
            <a:lvl1pPr>
              <a:defRPr sz="1200" b="1"/>
            </a:lvl1pPr>
          </a:lstStyle>
          <a:p>
            <a:r>
              <a:rPr lang="en-US" altLang="zh-CN" dirty="0"/>
              <a:t>stand </a:t>
            </a:r>
            <a:r>
              <a:rPr dirty="0"/>
              <a:t>for the locations of </a:t>
            </a:r>
            <a:r>
              <a:rPr lang="en-US" dirty="0"/>
              <a:t>the </a:t>
            </a:r>
            <a:r>
              <a:rPr dirty="0"/>
              <a:t>UWB </a:t>
            </a:r>
            <a:r>
              <a:rPr lang="en-US" dirty="0"/>
              <a:t>t</a:t>
            </a:r>
            <a:r>
              <a:rPr dirty="0"/>
              <a:t>ag during ranging</a:t>
            </a:r>
          </a:p>
        </p:txBody>
      </p:sp>
      <p:grpSp>
        <p:nvGrpSpPr>
          <p:cNvPr id="4" name="组合 3"/>
          <p:cNvGrpSpPr/>
          <p:nvPr/>
        </p:nvGrpSpPr>
        <p:grpSpPr>
          <a:xfrm>
            <a:off x="467229" y="2199980"/>
            <a:ext cx="4753829" cy="3181904"/>
            <a:chOff x="56392" y="1587870"/>
            <a:chExt cx="6603972" cy="4384580"/>
          </a:xfrm>
        </p:grpSpPr>
        <p:sp>
          <p:nvSpPr>
            <p:cNvPr id="147" name="文本框 110"/>
            <p:cNvSpPr txBox="1"/>
            <p:nvPr/>
          </p:nvSpPr>
          <p:spPr>
            <a:xfrm>
              <a:off x="1212491" y="3530042"/>
              <a:ext cx="656516" cy="275671"/>
            </a:xfrm>
            <a:prstGeom prst="rect">
              <a:avLst/>
            </a:prstGeom>
            <a:ln w="12700">
              <a:miter lim="400000"/>
            </a:ln>
          </p:spPr>
          <p:txBody>
            <a:bodyPr wrap="square" lIns="45719" rIns="45719">
              <a:spAutoFit/>
            </a:bodyPr>
            <a:lstStyle>
              <a:lvl1pPr>
                <a:defRPr sz="1000"/>
              </a:lvl1pPr>
            </a:lstStyle>
            <a:p>
              <a:r>
                <a:rPr sz="700" dirty="0"/>
                <a:t>Figure1.T1</a:t>
              </a:r>
            </a:p>
          </p:txBody>
        </p:sp>
        <p:sp>
          <p:nvSpPr>
            <p:cNvPr id="148" name="文本框 111"/>
            <p:cNvSpPr txBox="1"/>
            <p:nvPr/>
          </p:nvSpPr>
          <p:spPr>
            <a:xfrm>
              <a:off x="4726623" y="3525568"/>
              <a:ext cx="771640" cy="275671"/>
            </a:xfrm>
            <a:prstGeom prst="rect">
              <a:avLst/>
            </a:prstGeom>
            <a:ln w="12700">
              <a:miter lim="400000"/>
            </a:ln>
          </p:spPr>
          <p:txBody>
            <a:bodyPr wrap="square" lIns="45719" rIns="45719">
              <a:spAutoFit/>
            </a:bodyPr>
            <a:lstStyle>
              <a:lvl1pPr>
                <a:defRPr sz="1000"/>
              </a:lvl1pPr>
            </a:lstStyle>
            <a:p>
              <a:r>
                <a:rPr sz="700" dirty="0"/>
                <a:t>Figure2. T2</a:t>
              </a:r>
            </a:p>
          </p:txBody>
        </p:sp>
        <p:sp>
          <p:nvSpPr>
            <p:cNvPr id="149" name="文本框 112"/>
            <p:cNvSpPr txBox="1"/>
            <p:nvPr/>
          </p:nvSpPr>
          <p:spPr>
            <a:xfrm>
              <a:off x="1228780" y="5664885"/>
              <a:ext cx="719261" cy="273879"/>
            </a:xfrm>
            <a:prstGeom prst="rect">
              <a:avLst/>
            </a:prstGeom>
            <a:ln w="12700">
              <a:miter lim="400000"/>
            </a:ln>
          </p:spPr>
          <p:txBody>
            <a:bodyPr lIns="45719" rIns="45719">
              <a:spAutoFit/>
            </a:bodyPr>
            <a:lstStyle>
              <a:lvl1pPr>
                <a:defRPr sz="1000"/>
              </a:lvl1pPr>
            </a:lstStyle>
            <a:p>
              <a:r>
                <a:rPr sz="700" dirty="0"/>
                <a:t>Figure3. T3</a:t>
              </a:r>
            </a:p>
          </p:txBody>
        </p:sp>
        <p:sp>
          <p:nvSpPr>
            <p:cNvPr id="150" name="文本框 114"/>
            <p:cNvSpPr txBox="1"/>
            <p:nvPr/>
          </p:nvSpPr>
          <p:spPr>
            <a:xfrm>
              <a:off x="4809449" y="5696779"/>
              <a:ext cx="753045" cy="275671"/>
            </a:xfrm>
            <a:prstGeom prst="rect">
              <a:avLst/>
            </a:prstGeom>
            <a:ln w="12700">
              <a:miter lim="400000"/>
            </a:ln>
          </p:spPr>
          <p:txBody>
            <a:bodyPr wrap="square" lIns="45719" rIns="45719">
              <a:spAutoFit/>
            </a:bodyPr>
            <a:lstStyle>
              <a:lvl1pPr>
                <a:defRPr sz="1000"/>
              </a:lvl1pPr>
            </a:lstStyle>
            <a:p>
              <a:r>
                <a:rPr sz="700" dirty="0"/>
                <a:t>Figure4. T4</a:t>
              </a:r>
            </a:p>
          </p:txBody>
        </p:sp>
        <p:grpSp>
          <p:nvGrpSpPr>
            <p:cNvPr id="171" name="组合 120"/>
            <p:cNvGrpSpPr/>
            <p:nvPr/>
          </p:nvGrpSpPr>
          <p:grpSpPr>
            <a:xfrm>
              <a:off x="62749" y="1606340"/>
              <a:ext cx="3089052" cy="2048156"/>
              <a:chOff x="0" y="21462"/>
              <a:chExt cx="3089050" cy="2048155"/>
            </a:xfrm>
          </p:grpSpPr>
          <p:grpSp>
            <p:nvGrpSpPr>
              <p:cNvPr id="164" name="组合 70"/>
              <p:cNvGrpSpPr/>
              <p:nvPr/>
            </p:nvGrpSpPr>
            <p:grpSpPr>
              <a:xfrm>
                <a:off x="6241" y="23383"/>
                <a:ext cx="3082809" cy="2046234"/>
                <a:chOff x="-18990" y="23383"/>
                <a:chExt cx="3082808" cy="2046233"/>
              </a:xfrm>
            </p:grpSpPr>
            <p:pic>
              <p:nvPicPr>
                <p:cNvPr id="151" name="图片 71" descr="图片 71"/>
                <p:cNvPicPr>
                  <a:picLocks noChangeAspect="1"/>
                </p:cNvPicPr>
                <p:nvPr/>
              </p:nvPicPr>
              <p:blipFill>
                <a:blip r:embed="rId4"/>
                <a:stretch>
                  <a:fillRect/>
                </a:stretch>
              </p:blipFill>
              <p:spPr>
                <a:xfrm flipH="1">
                  <a:off x="460418" y="290836"/>
                  <a:ext cx="188163" cy="264099"/>
                </a:xfrm>
                <a:prstGeom prst="rect">
                  <a:avLst/>
                </a:prstGeom>
                <a:ln w="12700" cap="flat">
                  <a:noFill/>
                  <a:miter lim="400000"/>
                  <a:headEnd/>
                  <a:tailEnd/>
                </a:ln>
                <a:effectLst/>
              </p:spPr>
            </p:pic>
            <p:pic>
              <p:nvPicPr>
                <p:cNvPr id="152" name="图片 72" descr="图片 72"/>
                <p:cNvPicPr>
                  <a:picLocks noChangeAspect="1"/>
                </p:cNvPicPr>
                <p:nvPr/>
              </p:nvPicPr>
              <p:blipFill>
                <a:blip r:embed="rId4"/>
                <a:stretch>
                  <a:fillRect/>
                </a:stretch>
              </p:blipFill>
              <p:spPr>
                <a:xfrm flipH="1">
                  <a:off x="460418" y="1525846"/>
                  <a:ext cx="188163" cy="264099"/>
                </a:xfrm>
                <a:prstGeom prst="rect">
                  <a:avLst/>
                </a:prstGeom>
                <a:ln w="12700" cap="flat">
                  <a:noFill/>
                  <a:miter lim="400000"/>
                  <a:headEnd/>
                  <a:tailEnd/>
                </a:ln>
                <a:effectLst/>
              </p:spPr>
            </p:pic>
            <p:pic>
              <p:nvPicPr>
                <p:cNvPr id="153" name="图片 73" descr="图片 73"/>
                <p:cNvPicPr>
                  <a:picLocks noChangeAspect="1"/>
                </p:cNvPicPr>
                <p:nvPr/>
              </p:nvPicPr>
              <p:blipFill>
                <a:blip r:embed="rId4"/>
                <a:stretch>
                  <a:fillRect/>
                </a:stretch>
              </p:blipFill>
              <p:spPr>
                <a:xfrm flipH="1">
                  <a:off x="2460277" y="290836"/>
                  <a:ext cx="188164" cy="264099"/>
                </a:xfrm>
                <a:prstGeom prst="rect">
                  <a:avLst/>
                </a:prstGeom>
                <a:ln w="12700" cap="flat">
                  <a:noFill/>
                  <a:miter lim="400000"/>
                  <a:headEnd/>
                  <a:tailEnd/>
                </a:ln>
                <a:effectLst/>
              </p:spPr>
            </p:pic>
            <p:pic>
              <p:nvPicPr>
                <p:cNvPr id="154" name="图片 74" descr="图片 74"/>
                <p:cNvPicPr>
                  <a:picLocks noChangeAspect="1"/>
                </p:cNvPicPr>
                <p:nvPr/>
              </p:nvPicPr>
              <p:blipFill>
                <a:blip r:embed="rId4"/>
                <a:stretch>
                  <a:fillRect/>
                </a:stretch>
              </p:blipFill>
              <p:spPr>
                <a:xfrm flipH="1">
                  <a:off x="2460277" y="1525846"/>
                  <a:ext cx="188164" cy="264099"/>
                </a:xfrm>
                <a:prstGeom prst="rect">
                  <a:avLst/>
                </a:prstGeom>
                <a:ln w="12700" cap="flat">
                  <a:noFill/>
                  <a:miter lim="400000"/>
                  <a:headEnd/>
                  <a:tailEnd/>
                </a:ln>
                <a:effectLst/>
              </p:spPr>
            </p:pic>
            <p:pic>
              <p:nvPicPr>
                <p:cNvPr id="155" name="图片 75" descr="图片 75"/>
                <p:cNvPicPr>
                  <a:picLocks noChangeAspect="1"/>
                </p:cNvPicPr>
                <p:nvPr/>
              </p:nvPicPr>
              <p:blipFill>
                <a:blip r:embed="rId5"/>
                <a:stretch>
                  <a:fillRect/>
                </a:stretch>
              </p:blipFill>
              <p:spPr>
                <a:xfrm>
                  <a:off x="1196341" y="1139679"/>
                  <a:ext cx="104698" cy="179604"/>
                </a:xfrm>
                <a:prstGeom prst="rect">
                  <a:avLst/>
                </a:prstGeom>
                <a:ln w="12700" cap="flat">
                  <a:noFill/>
                  <a:miter lim="400000"/>
                  <a:headEnd/>
                  <a:tailEnd/>
                </a:ln>
                <a:effectLst/>
              </p:spPr>
            </p:pic>
            <p:sp>
              <p:nvSpPr>
                <p:cNvPr id="156" name="文本框 76"/>
                <p:cNvSpPr txBox="1"/>
                <p:nvPr/>
              </p:nvSpPr>
              <p:spPr>
                <a:xfrm>
                  <a:off x="10882" y="42775"/>
                  <a:ext cx="1148729"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A</a:t>
                  </a:r>
                </a:p>
              </p:txBody>
            </p:sp>
            <p:sp>
              <p:nvSpPr>
                <p:cNvPr id="157" name="文本框 77"/>
                <p:cNvSpPr txBox="1"/>
                <p:nvPr/>
              </p:nvSpPr>
              <p:spPr>
                <a:xfrm>
                  <a:off x="1925816" y="23383"/>
                  <a:ext cx="1123408" cy="315004"/>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B</a:t>
                  </a:r>
                </a:p>
              </p:txBody>
            </p:sp>
            <p:sp>
              <p:nvSpPr>
                <p:cNvPr id="158" name="文本框 78"/>
                <p:cNvSpPr txBox="1"/>
                <p:nvPr/>
              </p:nvSpPr>
              <p:spPr>
                <a:xfrm>
                  <a:off x="0" y="1754611"/>
                  <a:ext cx="1128700" cy="315005"/>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C</a:t>
                  </a:r>
                </a:p>
              </p:txBody>
            </p:sp>
            <p:sp>
              <p:nvSpPr>
                <p:cNvPr id="159" name="文本框 79"/>
                <p:cNvSpPr txBox="1"/>
                <p:nvPr/>
              </p:nvSpPr>
              <p:spPr>
                <a:xfrm>
                  <a:off x="1924978" y="1736012"/>
                  <a:ext cx="1138840"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D</a:t>
                  </a:r>
                </a:p>
              </p:txBody>
            </p:sp>
            <p:sp>
              <p:nvSpPr>
                <p:cNvPr id="160" name="文本框 80"/>
                <p:cNvSpPr txBox="1"/>
                <p:nvPr/>
              </p:nvSpPr>
              <p:spPr>
                <a:xfrm>
                  <a:off x="-18990" y="1060714"/>
                  <a:ext cx="1352134"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Moving UWB Tag</a:t>
                  </a:r>
                </a:p>
              </p:txBody>
            </p:sp>
            <p:sp>
              <p:nvSpPr>
                <p:cNvPr id="161" name="直接箭头连接符 81"/>
                <p:cNvSpPr/>
                <p:nvPr/>
              </p:nvSpPr>
              <p:spPr>
                <a:xfrm>
                  <a:off x="754555" y="641302"/>
                  <a:ext cx="335656" cy="456825"/>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endParaRPr sz="1200"/>
                </a:p>
              </p:txBody>
            </p:sp>
            <p:sp>
              <p:nvSpPr>
                <p:cNvPr id="162" name="文本框 85"/>
                <p:cNvSpPr txBox="1"/>
                <p:nvPr/>
              </p:nvSpPr>
              <p:spPr>
                <a:xfrm>
                  <a:off x="644819" y="697134"/>
                  <a:ext cx="272958" cy="275668"/>
                </a:xfrm>
                <a:prstGeom prst="rect">
                  <a:avLst/>
                </a:prstGeom>
                <a:noFill/>
                <a:ln w="12700" cap="flat">
                  <a:noFill/>
                  <a:miter lim="400000"/>
                </a:ln>
                <a:effectLst/>
              </p:spPr>
              <p:txBody>
                <a:bodyPr wrap="square" lIns="45719" tIns="45719" rIns="45719" bIns="45719" numCol="1" anchor="t">
                  <a:spAutoFit/>
                </a:bodyPr>
                <a:lstStyle>
                  <a:lvl1pPr>
                    <a:defRPr sz="1000"/>
                  </a:lvl1pPr>
                </a:lstStyle>
                <a:p>
                  <a:r>
                    <a:rPr sz="700" dirty="0"/>
                    <a:t>T1</a:t>
                  </a:r>
                </a:p>
              </p:txBody>
            </p:sp>
            <p:sp>
              <p:nvSpPr>
                <p:cNvPr id="163" name="箭头: 右 89"/>
                <p:cNvSpPr/>
                <p:nvPr/>
              </p:nvSpPr>
              <p:spPr>
                <a:xfrm>
                  <a:off x="1315231" y="1177498"/>
                  <a:ext cx="314670" cy="97255"/>
                </a:xfrm>
                <a:prstGeom prst="rightArrow">
                  <a:avLst>
                    <a:gd name="adj1" fmla="val 50000"/>
                    <a:gd name="adj2" fmla="val 50000"/>
                  </a:avLst>
                </a:prstGeom>
                <a:solidFill>
                  <a:srgbClr val="000000"/>
                </a:solidFill>
                <a:ln w="12700" cap="flat">
                  <a:solidFill>
                    <a:srgbClr val="42719B"/>
                  </a:solidFill>
                  <a:prstDash val="solid"/>
                  <a:miter lim="800000"/>
                </a:ln>
                <a:effectLst/>
              </p:spPr>
              <p:txBody>
                <a:bodyPr wrap="square" lIns="45719" tIns="45719" rIns="45719" bIns="45719" numCol="1" anchor="ctr">
                  <a:noAutofit/>
                </a:bodyPr>
                <a:lstStyle/>
                <a:p>
                  <a:pPr algn="ctr">
                    <a:defRPr sz="1400">
                      <a:solidFill>
                        <a:srgbClr val="FFFFFF"/>
                      </a:solidFill>
                    </a:defRPr>
                  </a:pPr>
                  <a:endParaRPr sz="1050"/>
                </a:p>
              </p:txBody>
            </p:sp>
          </p:grpSp>
          <p:sp>
            <p:nvSpPr>
              <p:cNvPr id="170" name="矩形 116"/>
              <p:cNvSpPr/>
              <p:nvPr/>
            </p:nvSpPr>
            <p:spPr>
              <a:xfrm>
                <a:off x="0" y="21462"/>
                <a:ext cx="3012804" cy="1969097"/>
              </a:xfrm>
              <a:prstGeom prst="rect">
                <a:avLst/>
              </a:prstGeom>
              <a:noFill/>
              <a:ln w="12700" cap="flat">
                <a:solidFill>
                  <a:srgbClr val="000000"/>
                </a:solidFill>
                <a:prstDash val="solid"/>
                <a:miter lim="800000"/>
              </a:ln>
              <a:effectLst/>
            </p:spPr>
            <p:txBody>
              <a:bodyPr wrap="square" lIns="45719" tIns="45719" rIns="45719" bIns="45719" numCol="1" anchor="ctr">
                <a:noAutofit/>
              </a:bodyPr>
              <a:lstStyle/>
              <a:p>
                <a:pPr algn="ctr">
                  <a:defRPr>
                    <a:solidFill>
                      <a:srgbClr val="FFFFFF"/>
                    </a:solidFill>
                  </a:defRPr>
                </a:pPr>
                <a:endParaRPr sz="1200"/>
              </a:p>
            </p:txBody>
          </p:sp>
        </p:grpSp>
        <p:grpSp>
          <p:nvGrpSpPr>
            <p:cNvPr id="192" name="组合 121"/>
            <p:cNvGrpSpPr/>
            <p:nvPr/>
          </p:nvGrpSpPr>
          <p:grpSpPr>
            <a:xfrm>
              <a:off x="3578717" y="1587870"/>
              <a:ext cx="3081647" cy="2050397"/>
              <a:chOff x="-1" y="6593"/>
              <a:chExt cx="3081646" cy="2050395"/>
            </a:xfrm>
          </p:grpSpPr>
          <p:grpSp>
            <p:nvGrpSpPr>
              <p:cNvPr id="185" name="组合 49"/>
              <p:cNvGrpSpPr/>
              <p:nvPr/>
            </p:nvGrpSpPr>
            <p:grpSpPr>
              <a:xfrm>
                <a:off x="25318" y="6594"/>
                <a:ext cx="3056327" cy="2050394"/>
                <a:chOff x="-124682" y="6594"/>
                <a:chExt cx="3056325" cy="2050393"/>
              </a:xfrm>
            </p:grpSpPr>
            <p:pic>
              <p:nvPicPr>
                <p:cNvPr id="172" name="图片 27" descr="图片 27"/>
                <p:cNvPicPr>
                  <a:picLocks noChangeAspect="1"/>
                </p:cNvPicPr>
                <p:nvPr/>
              </p:nvPicPr>
              <p:blipFill>
                <a:blip r:embed="rId4"/>
                <a:stretch>
                  <a:fillRect/>
                </a:stretch>
              </p:blipFill>
              <p:spPr>
                <a:xfrm flipH="1">
                  <a:off x="407344" y="283167"/>
                  <a:ext cx="168432" cy="257134"/>
                </a:xfrm>
                <a:prstGeom prst="rect">
                  <a:avLst/>
                </a:prstGeom>
                <a:ln w="12700" cap="flat">
                  <a:noFill/>
                  <a:miter lim="400000"/>
                  <a:headEnd/>
                  <a:tailEnd/>
                </a:ln>
                <a:effectLst/>
              </p:spPr>
            </p:pic>
            <p:pic>
              <p:nvPicPr>
                <p:cNvPr id="173" name="图片 28" descr="图片 28"/>
                <p:cNvPicPr>
                  <a:picLocks noChangeAspect="1"/>
                </p:cNvPicPr>
                <p:nvPr/>
              </p:nvPicPr>
              <p:blipFill>
                <a:blip r:embed="rId4"/>
                <a:stretch>
                  <a:fillRect/>
                </a:stretch>
              </p:blipFill>
              <p:spPr>
                <a:xfrm flipH="1">
                  <a:off x="407344" y="1485608"/>
                  <a:ext cx="168432" cy="257134"/>
                </a:xfrm>
                <a:prstGeom prst="rect">
                  <a:avLst/>
                </a:prstGeom>
                <a:ln w="12700" cap="flat">
                  <a:noFill/>
                  <a:miter lim="400000"/>
                  <a:headEnd/>
                  <a:tailEnd/>
                </a:ln>
                <a:effectLst/>
              </p:spPr>
            </p:pic>
            <p:pic>
              <p:nvPicPr>
                <p:cNvPr id="174" name="图片 29" descr="图片 29"/>
                <p:cNvPicPr>
                  <a:picLocks noChangeAspect="1"/>
                </p:cNvPicPr>
                <p:nvPr/>
              </p:nvPicPr>
              <p:blipFill>
                <a:blip r:embed="rId4"/>
                <a:stretch>
                  <a:fillRect/>
                </a:stretch>
              </p:blipFill>
              <p:spPr>
                <a:xfrm flipH="1">
                  <a:off x="2197496" y="283167"/>
                  <a:ext cx="168432" cy="257134"/>
                </a:xfrm>
                <a:prstGeom prst="rect">
                  <a:avLst/>
                </a:prstGeom>
                <a:ln w="12700" cap="flat">
                  <a:noFill/>
                  <a:miter lim="400000"/>
                  <a:headEnd/>
                  <a:tailEnd/>
                </a:ln>
                <a:effectLst/>
              </p:spPr>
            </p:pic>
            <p:pic>
              <p:nvPicPr>
                <p:cNvPr id="175" name="图片 30" descr="图片 30"/>
                <p:cNvPicPr>
                  <a:picLocks noChangeAspect="1"/>
                </p:cNvPicPr>
                <p:nvPr/>
              </p:nvPicPr>
              <p:blipFill>
                <a:blip r:embed="rId4"/>
                <a:stretch>
                  <a:fillRect/>
                </a:stretch>
              </p:blipFill>
              <p:spPr>
                <a:xfrm flipH="1">
                  <a:off x="2197496" y="1485608"/>
                  <a:ext cx="168432" cy="257134"/>
                </a:xfrm>
                <a:prstGeom prst="rect">
                  <a:avLst/>
                </a:prstGeom>
                <a:ln w="12700" cap="flat">
                  <a:noFill/>
                  <a:miter lim="400000"/>
                  <a:headEnd/>
                  <a:tailEnd/>
                </a:ln>
                <a:effectLst/>
              </p:spPr>
            </p:pic>
            <p:pic>
              <p:nvPicPr>
                <p:cNvPr id="176" name="图片 31" descr="图片 31"/>
                <p:cNvPicPr>
                  <a:picLocks noChangeAspect="1"/>
                </p:cNvPicPr>
                <p:nvPr/>
              </p:nvPicPr>
              <p:blipFill>
                <a:blip r:embed="rId5"/>
                <a:stretch>
                  <a:fillRect/>
                </a:stretch>
              </p:blipFill>
              <p:spPr>
                <a:xfrm>
                  <a:off x="1254313" y="1109624"/>
                  <a:ext cx="93720" cy="174867"/>
                </a:xfrm>
                <a:prstGeom prst="rect">
                  <a:avLst/>
                </a:prstGeom>
                <a:ln w="12700" cap="flat">
                  <a:noFill/>
                  <a:miter lim="400000"/>
                  <a:headEnd/>
                  <a:tailEnd/>
                </a:ln>
                <a:effectLst/>
              </p:spPr>
            </p:pic>
            <p:sp>
              <p:nvSpPr>
                <p:cNvPr id="177" name="文本框 32"/>
                <p:cNvSpPr txBox="1"/>
                <p:nvPr/>
              </p:nvSpPr>
              <p:spPr>
                <a:xfrm>
                  <a:off x="-124682" y="6594"/>
                  <a:ext cx="1086290"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a:t>UWB Anchor A</a:t>
                  </a:r>
                </a:p>
              </p:txBody>
            </p:sp>
            <p:sp>
              <p:nvSpPr>
                <p:cNvPr id="178" name="文本框 33"/>
                <p:cNvSpPr txBox="1"/>
                <p:nvPr/>
              </p:nvSpPr>
              <p:spPr>
                <a:xfrm>
                  <a:off x="1698442" y="24002"/>
                  <a:ext cx="1130737"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B</a:t>
                  </a:r>
                </a:p>
              </p:txBody>
            </p:sp>
            <p:sp>
              <p:nvSpPr>
                <p:cNvPr id="179" name="文本框 34"/>
                <p:cNvSpPr txBox="1"/>
                <p:nvPr/>
              </p:nvSpPr>
              <p:spPr>
                <a:xfrm>
                  <a:off x="-76005" y="1708340"/>
                  <a:ext cx="1076759"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C</a:t>
                  </a:r>
                </a:p>
              </p:txBody>
            </p:sp>
            <p:sp>
              <p:nvSpPr>
                <p:cNvPr id="180" name="文本框 35"/>
                <p:cNvSpPr txBox="1"/>
                <p:nvPr/>
              </p:nvSpPr>
              <p:spPr>
                <a:xfrm>
                  <a:off x="1778865" y="1738910"/>
                  <a:ext cx="1152778"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D</a:t>
                  </a:r>
                </a:p>
              </p:txBody>
            </p:sp>
            <p:sp>
              <p:nvSpPr>
                <p:cNvPr id="181" name="文本框 36"/>
                <p:cNvSpPr txBox="1"/>
                <p:nvPr/>
              </p:nvSpPr>
              <p:spPr>
                <a:xfrm>
                  <a:off x="44424" y="1033378"/>
                  <a:ext cx="1332718"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Moving UWB Tag</a:t>
                  </a:r>
                </a:p>
              </p:txBody>
            </p:sp>
            <p:sp>
              <p:nvSpPr>
                <p:cNvPr id="182" name="直接箭头连接符 38"/>
                <p:cNvSpPr/>
                <p:nvPr/>
              </p:nvSpPr>
              <p:spPr>
                <a:xfrm flipH="1">
                  <a:off x="1329884" y="540300"/>
                  <a:ext cx="867615" cy="570836"/>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endParaRPr sz="1200"/>
                </a:p>
              </p:txBody>
            </p:sp>
            <p:sp>
              <p:nvSpPr>
                <p:cNvPr id="183" name="文本框 42"/>
                <p:cNvSpPr txBox="1"/>
                <p:nvPr/>
              </p:nvSpPr>
              <p:spPr>
                <a:xfrm>
                  <a:off x="1660878" y="598411"/>
                  <a:ext cx="230149" cy="279799"/>
                </a:xfrm>
                <a:prstGeom prst="rect">
                  <a:avLst/>
                </a:prstGeom>
                <a:noFill/>
                <a:ln w="12700" cap="flat">
                  <a:noFill/>
                  <a:miter lim="400000"/>
                </a:ln>
                <a:effectLst/>
              </p:spPr>
              <p:txBody>
                <a:bodyPr wrap="square" lIns="45719" tIns="45719" rIns="45719" bIns="45719" numCol="1" anchor="t">
                  <a:spAutoFit/>
                </a:bodyPr>
                <a:lstStyle>
                  <a:lvl1pPr>
                    <a:defRPr sz="1000"/>
                  </a:lvl1pPr>
                </a:lstStyle>
                <a:p>
                  <a:r>
                    <a:rPr sz="700"/>
                    <a:t>T2</a:t>
                  </a:r>
                </a:p>
              </p:txBody>
            </p:sp>
            <p:sp>
              <p:nvSpPr>
                <p:cNvPr id="184" name="箭头: 右 45"/>
                <p:cNvSpPr/>
                <p:nvPr/>
              </p:nvSpPr>
              <p:spPr>
                <a:xfrm>
                  <a:off x="1357243" y="1146446"/>
                  <a:ext cx="281673" cy="94690"/>
                </a:xfrm>
                <a:prstGeom prst="rightArrow">
                  <a:avLst>
                    <a:gd name="adj1" fmla="val 50000"/>
                    <a:gd name="adj2" fmla="val 50000"/>
                  </a:avLst>
                </a:prstGeom>
                <a:solidFill>
                  <a:srgbClr val="000000"/>
                </a:solidFill>
                <a:ln w="12700" cap="flat">
                  <a:solidFill>
                    <a:srgbClr val="42719B"/>
                  </a:solidFill>
                  <a:prstDash val="solid"/>
                  <a:miter lim="800000"/>
                </a:ln>
                <a:effectLst/>
              </p:spPr>
              <p:txBody>
                <a:bodyPr wrap="square" lIns="45719" tIns="45719" rIns="45719" bIns="45719" numCol="1" anchor="ctr">
                  <a:noAutofit/>
                </a:bodyPr>
                <a:lstStyle/>
                <a:p>
                  <a:pPr algn="ctr">
                    <a:defRPr sz="1400">
                      <a:solidFill>
                        <a:srgbClr val="FFFFFF"/>
                      </a:solidFill>
                    </a:defRPr>
                  </a:pPr>
                  <a:endParaRPr sz="1050"/>
                </a:p>
              </p:txBody>
            </p:sp>
          </p:grpSp>
          <p:sp>
            <p:nvSpPr>
              <p:cNvPr id="191" name="矩形 117"/>
              <p:cNvSpPr/>
              <p:nvPr/>
            </p:nvSpPr>
            <p:spPr>
              <a:xfrm>
                <a:off x="-1" y="6593"/>
                <a:ext cx="3012804" cy="1981344"/>
              </a:xfrm>
              <a:prstGeom prst="rect">
                <a:avLst/>
              </a:prstGeom>
              <a:noFill/>
              <a:ln w="12700" cap="flat">
                <a:solidFill>
                  <a:srgbClr val="000000"/>
                </a:solidFill>
                <a:prstDash val="solid"/>
                <a:miter lim="800000"/>
              </a:ln>
              <a:effectLst/>
            </p:spPr>
            <p:txBody>
              <a:bodyPr wrap="square" lIns="45719" tIns="45719" rIns="45719" bIns="45719" numCol="1" anchor="ctr">
                <a:noAutofit/>
              </a:bodyPr>
              <a:lstStyle/>
              <a:p>
                <a:pPr algn="ctr">
                  <a:defRPr>
                    <a:solidFill>
                      <a:srgbClr val="FFFFFF"/>
                    </a:solidFill>
                  </a:defRPr>
                </a:pPr>
                <a:endParaRPr sz="1200"/>
              </a:p>
            </p:txBody>
          </p:sp>
        </p:grpSp>
        <p:grpSp>
          <p:nvGrpSpPr>
            <p:cNvPr id="213" name="组合 122"/>
            <p:cNvGrpSpPr/>
            <p:nvPr/>
          </p:nvGrpSpPr>
          <p:grpSpPr>
            <a:xfrm>
              <a:off x="56392" y="3836226"/>
              <a:ext cx="3139315" cy="1970428"/>
              <a:chOff x="-21905" y="0"/>
              <a:chExt cx="3139314" cy="1970427"/>
            </a:xfrm>
          </p:grpSpPr>
          <p:grpSp>
            <p:nvGrpSpPr>
              <p:cNvPr id="206" name="组合 50"/>
              <p:cNvGrpSpPr/>
              <p:nvPr/>
            </p:nvGrpSpPr>
            <p:grpSpPr>
              <a:xfrm>
                <a:off x="-21905" y="7214"/>
                <a:ext cx="3139314" cy="1963213"/>
                <a:chOff x="-44330" y="6297"/>
                <a:chExt cx="3139312" cy="1963211"/>
              </a:xfrm>
            </p:grpSpPr>
            <p:pic>
              <p:nvPicPr>
                <p:cNvPr id="193" name="图片 51" descr="图片 51"/>
                <p:cNvPicPr>
                  <a:picLocks noChangeAspect="1"/>
                </p:cNvPicPr>
                <p:nvPr/>
              </p:nvPicPr>
              <p:blipFill>
                <a:blip r:embed="rId4"/>
                <a:stretch>
                  <a:fillRect/>
                </a:stretch>
              </p:blipFill>
              <p:spPr>
                <a:xfrm flipH="1">
                  <a:off x="467358" y="270467"/>
                  <a:ext cx="190744" cy="245601"/>
                </a:xfrm>
                <a:prstGeom prst="rect">
                  <a:avLst/>
                </a:prstGeom>
                <a:ln w="12700" cap="flat">
                  <a:noFill/>
                  <a:miter lim="400000"/>
                  <a:headEnd/>
                  <a:tailEnd/>
                </a:ln>
                <a:effectLst/>
              </p:spPr>
            </p:pic>
            <p:pic>
              <p:nvPicPr>
                <p:cNvPr id="194" name="图片 52" descr="图片 52"/>
                <p:cNvPicPr>
                  <a:picLocks noChangeAspect="1"/>
                </p:cNvPicPr>
                <p:nvPr/>
              </p:nvPicPr>
              <p:blipFill>
                <a:blip r:embed="rId4"/>
                <a:stretch>
                  <a:fillRect/>
                </a:stretch>
              </p:blipFill>
              <p:spPr>
                <a:xfrm flipH="1">
                  <a:off x="467358" y="1418978"/>
                  <a:ext cx="190744" cy="245602"/>
                </a:xfrm>
                <a:prstGeom prst="rect">
                  <a:avLst/>
                </a:prstGeom>
                <a:ln w="12700" cap="flat">
                  <a:noFill/>
                  <a:miter lim="400000"/>
                  <a:headEnd/>
                  <a:tailEnd/>
                </a:ln>
                <a:effectLst/>
              </p:spPr>
            </p:pic>
            <p:pic>
              <p:nvPicPr>
                <p:cNvPr id="195" name="图片 53" descr="图片 53"/>
                <p:cNvPicPr>
                  <a:picLocks noChangeAspect="1"/>
                </p:cNvPicPr>
                <p:nvPr/>
              </p:nvPicPr>
              <p:blipFill>
                <a:blip r:embed="rId4"/>
                <a:stretch>
                  <a:fillRect/>
                </a:stretch>
              </p:blipFill>
              <p:spPr>
                <a:xfrm flipH="1">
                  <a:off x="2494641" y="270467"/>
                  <a:ext cx="190744" cy="245601"/>
                </a:xfrm>
                <a:prstGeom prst="rect">
                  <a:avLst/>
                </a:prstGeom>
                <a:ln w="12700" cap="flat">
                  <a:noFill/>
                  <a:miter lim="400000"/>
                  <a:headEnd/>
                  <a:tailEnd/>
                </a:ln>
                <a:effectLst/>
              </p:spPr>
            </p:pic>
            <p:pic>
              <p:nvPicPr>
                <p:cNvPr id="196" name="图片 54" descr="图片 54"/>
                <p:cNvPicPr>
                  <a:picLocks noChangeAspect="1"/>
                </p:cNvPicPr>
                <p:nvPr/>
              </p:nvPicPr>
              <p:blipFill>
                <a:blip r:embed="rId4"/>
                <a:stretch>
                  <a:fillRect/>
                </a:stretch>
              </p:blipFill>
              <p:spPr>
                <a:xfrm flipH="1">
                  <a:off x="2494641" y="1418978"/>
                  <a:ext cx="190744" cy="245602"/>
                </a:xfrm>
                <a:prstGeom prst="rect">
                  <a:avLst/>
                </a:prstGeom>
                <a:ln w="12700" cap="flat">
                  <a:noFill/>
                  <a:miter lim="400000"/>
                  <a:headEnd/>
                  <a:tailEnd/>
                </a:ln>
                <a:effectLst/>
              </p:spPr>
            </p:pic>
            <p:pic>
              <p:nvPicPr>
                <p:cNvPr id="197" name="图片 55" descr="图片 55"/>
                <p:cNvPicPr>
                  <a:picLocks noChangeAspect="1"/>
                </p:cNvPicPr>
                <p:nvPr/>
              </p:nvPicPr>
              <p:blipFill>
                <a:blip r:embed="rId5"/>
                <a:stretch>
                  <a:fillRect/>
                </a:stretch>
              </p:blipFill>
              <p:spPr>
                <a:xfrm>
                  <a:off x="1552792" y="1059857"/>
                  <a:ext cx="106132" cy="167026"/>
                </a:xfrm>
                <a:prstGeom prst="rect">
                  <a:avLst/>
                </a:prstGeom>
                <a:ln w="12700" cap="flat">
                  <a:noFill/>
                  <a:miter lim="400000"/>
                  <a:headEnd/>
                  <a:tailEnd/>
                </a:ln>
                <a:effectLst/>
              </p:spPr>
            </p:pic>
            <p:sp>
              <p:nvSpPr>
                <p:cNvPr id="198" name="文本框 56"/>
                <p:cNvSpPr txBox="1"/>
                <p:nvPr/>
              </p:nvSpPr>
              <p:spPr>
                <a:xfrm>
                  <a:off x="-44330" y="6297"/>
                  <a:ext cx="1145429"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A</a:t>
                  </a:r>
                </a:p>
              </p:txBody>
            </p:sp>
            <p:sp>
              <p:nvSpPr>
                <p:cNvPr id="199" name="文本框 57"/>
                <p:cNvSpPr txBox="1"/>
                <p:nvPr/>
              </p:nvSpPr>
              <p:spPr>
                <a:xfrm>
                  <a:off x="1954396" y="22179"/>
                  <a:ext cx="1140065" cy="315004"/>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B</a:t>
                  </a:r>
                </a:p>
              </p:txBody>
            </p:sp>
            <p:sp>
              <p:nvSpPr>
                <p:cNvPr id="200" name="文本框 58"/>
                <p:cNvSpPr txBox="1"/>
                <p:nvPr/>
              </p:nvSpPr>
              <p:spPr>
                <a:xfrm>
                  <a:off x="0" y="1631721"/>
                  <a:ext cx="1145431" cy="315004"/>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a:t>UWB Anchor C</a:t>
                  </a:r>
                </a:p>
              </p:txBody>
            </p:sp>
            <p:sp>
              <p:nvSpPr>
                <p:cNvPr id="201" name="文本框 59"/>
                <p:cNvSpPr txBox="1"/>
                <p:nvPr/>
              </p:nvSpPr>
              <p:spPr>
                <a:xfrm>
                  <a:off x="1874258" y="1651431"/>
                  <a:ext cx="1220724"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D</a:t>
                  </a:r>
                </a:p>
              </p:txBody>
            </p:sp>
            <p:sp>
              <p:nvSpPr>
                <p:cNvPr id="202" name="文本框 60"/>
                <p:cNvSpPr txBox="1"/>
                <p:nvPr/>
              </p:nvSpPr>
              <p:spPr>
                <a:xfrm>
                  <a:off x="329585" y="954824"/>
                  <a:ext cx="1351703"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Moving UWB Tag</a:t>
                  </a:r>
                </a:p>
              </p:txBody>
            </p:sp>
            <p:sp>
              <p:nvSpPr>
                <p:cNvPr id="203" name="直接箭头连接符 63"/>
                <p:cNvSpPr/>
                <p:nvPr/>
              </p:nvSpPr>
              <p:spPr>
                <a:xfrm flipV="1">
                  <a:off x="765529" y="1207096"/>
                  <a:ext cx="760381" cy="302578"/>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endParaRPr sz="1200"/>
                </a:p>
              </p:txBody>
            </p:sp>
            <p:sp>
              <p:nvSpPr>
                <p:cNvPr id="204" name="文本框 67"/>
                <p:cNvSpPr txBox="1"/>
                <p:nvPr/>
              </p:nvSpPr>
              <p:spPr>
                <a:xfrm>
                  <a:off x="703589" y="1382238"/>
                  <a:ext cx="230149" cy="303699"/>
                </a:xfrm>
                <a:prstGeom prst="rect">
                  <a:avLst/>
                </a:prstGeom>
                <a:noFill/>
                <a:ln w="12700" cap="flat">
                  <a:noFill/>
                  <a:miter lim="400000"/>
                </a:ln>
                <a:effectLst/>
              </p:spPr>
              <p:txBody>
                <a:bodyPr wrap="square" lIns="45719" tIns="45719" rIns="45719" bIns="45719" numCol="1" anchor="t">
                  <a:spAutoFit/>
                </a:bodyPr>
                <a:lstStyle>
                  <a:lvl1pPr>
                    <a:defRPr sz="1000"/>
                  </a:lvl1pPr>
                </a:lstStyle>
                <a:p>
                  <a:r>
                    <a:rPr sz="700"/>
                    <a:t>T3</a:t>
                  </a:r>
                </a:p>
              </p:txBody>
            </p:sp>
            <p:sp>
              <p:nvSpPr>
                <p:cNvPr id="205" name="箭头: 右 69"/>
                <p:cNvSpPr/>
                <p:nvPr/>
              </p:nvSpPr>
              <p:spPr>
                <a:xfrm>
                  <a:off x="1684871" y="1095028"/>
                  <a:ext cx="318985" cy="90443"/>
                </a:xfrm>
                <a:prstGeom prst="rightArrow">
                  <a:avLst>
                    <a:gd name="adj1" fmla="val 50000"/>
                    <a:gd name="adj2" fmla="val 50000"/>
                  </a:avLst>
                </a:prstGeom>
                <a:solidFill>
                  <a:srgbClr val="000000"/>
                </a:solidFill>
                <a:ln w="12700" cap="flat">
                  <a:solidFill>
                    <a:srgbClr val="42719B"/>
                  </a:solidFill>
                  <a:prstDash val="solid"/>
                  <a:miter lim="800000"/>
                </a:ln>
                <a:effectLst/>
              </p:spPr>
              <p:txBody>
                <a:bodyPr wrap="square" lIns="45719" tIns="45719" rIns="45719" bIns="45719" numCol="1" anchor="ctr">
                  <a:noAutofit/>
                </a:bodyPr>
                <a:lstStyle/>
                <a:p>
                  <a:pPr algn="ctr">
                    <a:defRPr sz="1400">
                      <a:solidFill>
                        <a:srgbClr val="FFFFFF"/>
                      </a:solidFill>
                    </a:defRPr>
                  </a:pPr>
                  <a:endParaRPr sz="1050"/>
                </a:p>
              </p:txBody>
            </p:sp>
          </p:grpSp>
          <p:sp>
            <p:nvSpPr>
              <p:cNvPr id="212" name="矩形 118"/>
              <p:cNvSpPr/>
              <p:nvPr/>
            </p:nvSpPr>
            <p:spPr>
              <a:xfrm>
                <a:off x="0" y="0"/>
                <a:ext cx="3014948" cy="1873032"/>
              </a:xfrm>
              <a:prstGeom prst="rect">
                <a:avLst/>
              </a:prstGeom>
              <a:noFill/>
              <a:ln w="12700" cap="flat">
                <a:solidFill>
                  <a:srgbClr val="000000"/>
                </a:solidFill>
                <a:prstDash val="solid"/>
                <a:miter lim="800000"/>
              </a:ln>
              <a:effectLst/>
            </p:spPr>
            <p:txBody>
              <a:bodyPr wrap="square" lIns="45719" tIns="45719" rIns="45719" bIns="45719" numCol="1" anchor="ctr">
                <a:noAutofit/>
              </a:bodyPr>
              <a:lstStyle/>
              <a:p>
                <a:pPr algn="ctr">
                  <a:defRPr>
                    <a:solidFill>
                      <a:srgbClr val="FFFFFF"/>
                    </a:solidFill>
                  </a:defRPr>
                </a:pPr>
                <a:endParaRPr sz="1200"/>
              </a:p>
            </p:txBody>
          </p:sp>
        </p:grpSp>
        <p:grpSp>
          <p:nvGrpSpPr>
            <p:cNvPr id="234" name="组合 132"/>
            <p:cNvGrpSpPr/>
            <p:nvPr/>
          </p:nvGrpSpPr>
          <p:grpSpPr>
            <a:xfrm>
              <a:off x="3534861" y="3774429"/>
              <a:ext cx="3110385" cy="2052120"/>
              <a:chOff x="-39034" y="0"/>
              <a:chExt cx="3110383" cy="2052119"/>
            </a:xfrm>
          </p:grpSpPr>
          <p:grpSp>
            <p:nvGrpSpPr>
              <p:cNvPr id="227" name="组合 48"/>
              <p:cNvGrpSpPr/>
              <p:nvPr/>
            </p:nvGrpSpPr>
            <p:grpSpPr>
              <a:xfrm>
                <a:off x="-39034" y="0"/>
                <a:ext cx="3110383" cy="2052119"/>
                <a:chOff x="-78070" y="0"/>
                <a:chExt cx="3110381" cy="2052118"/>
              </a:xfrm>
            </p:grpSpPr>
            <p:pic>
              <p:nvPicPr>
                <p:cNvPr id="214" name="图片 8" descr="图片 8"/>
                <p:cNvPicPr>
                  <a:picLocks noChangeAspect="1"/>
                </p:cNvPicPr>
                <p:nvPr/>
              </p:nvPicPr>
              <p:blipFill>
                <a:blip r:embed="rId4"/>
                <a:stretch>
                  <a:fillRect/>
                </a:stretch>
              </p:blipFill>
              <p:spPr>
                <a:xfrm flipH="1">
                  <a:off x="440870" y="284369"/>
                  <a:ext cx="180897" cy="258226"/>
                </a:xfrm>
                <a:prstGeom prst="rect">
                  <a:avLst/>
                </a:prstGeom>
                <a:ln w="12700" cap="flat">
                  <a:noFill/>
                  <a:miter lim="400000"/>
                  <a:headEnd/>
                  <a:tailEnd/>
                </a:ln>
                <a:effectLst/>
              </p:spPr>
            </p:pic>
            <p:pic>
              <p:nvPicPr>
                <p:cNvPr id="215" name="图片 9" descr="图片 9"/>
                <p:cNvPicPr>
                  <a:picLocks noChangeAspect="1"/>
                </p:cNvPicPr>
                <p:nvPr/>
              </p:nvPicPr>
              <p:blipFill>
                <a:blip r:embed="rId4"/>
                <a:stretch>
                  <a:fillRect/>
                </a:stretch>
              </p:blipFill>
              <p:spPr>
                <a:xfrm flipH="1">
                  <a:off x="440870" y="1491917"/>
                  <a:ext cx="180897" cy="258225"/>
                </a:xfrm>
                <a:prstGeom prst="rect">
                  <a:avLst/>
                </a:prstGeom>
                <a:ln w="12700" cap="flat">
                  <a:noFill/>
                  <a:miter lim="400000"/>
                  <a:headEnd/>
                  <a:tailEnd/>
                </a:ln>
                <a:effectLst/>
              </p:spPr>
            </p:pic>
            <p:pic>
              <p:nvPicPr>
                <p:cNvPr id="216" name="图片 10" descr="图片 10"/>
                <p:cNvPicPr>
                  <a:picLocks noChangeAspect="1"/>
                </p:cNvPicPr>
                <p:nvPr/>
              </p:nvPicPr>
              <p:blipFill>
                <a:blip r:embed="rId4"/>
                <a:stretch>
                  <a:fillRect/>
                </a:stretch>
              </p:blipFill>
              <p:spPr>
                <a:xfrm flipH="1">
                  <a:off x="2363492" y="284369"/>
                  <a:ext cx="180897" cy="258226"/>
                </a:xfrm>
                <a:prstGeom prst="rect">
                  <a:avLst/>
                </a:prstGeom>
                <a:ln w="12700" cap="flat">
                  <a:noFill/>
                  <a:miter lim="400000"/>
                  <a:headEnd/>
                  <a:tailEnd/>
                </a:ln>
                <a:effectLst/>
              </p:spPr>
            </p:pic>
            <p:pic>
              <p:nvPicPr>
                <p:cNvPr id="217" name="图片 11" descr="图片 11"/>
                <p:cNvPicPr>
                  <a:picLocks noChangeAspect="1"/>
                </p:cNvPicPr>
                <p:nvPr/>
              </p:nvPicPr>
              <p:blipFill>
                <a:blip r:embed="rId4"/>
                <a:stretch>
                  <a:fillRect/>
                </a:stretch>
              </p:blipFill>
              <p:spPr>
                <a:xfrm flipH="1">
                  <a:off x="2363492" y="1491917"/>
                  <a:ext cx="180897" cy="258225"/>
                </a:xfrm>
                <a:prstGeom prst="rect">
                  <a:avLst/>
                </a:prstGeom>
                <a:ln w="12700" cap="flat">
                  <a:noFill/>
                  <a:miter lim="400000"/>
                  <a:headEnd/>
                  <a:tailEnd/>
                </a:ln>
                <a:effectLst/>
              </p:spPr>
            </p:pic>
            <p:pic>
              <p:nvPicPr>
                <p:cNvPr id="218" name="图片 12" descr="图片 12"/>
                <p:cNvPicPr>
                  <a:picLocks noChangeAspect="1"/>
                </p:cNvPicPr>
                <p:nvPr/>
              </p:nvPicPr>
              <p:blipFill>
                <a:blip r:embed="rId5"/>
                <a:stretch>
                  <a:fillRect/>
                </a:stretch>
              </p:blipFill>
              <p:spPr>
                <a:xfrm>
                  <a:off x="1752368" y="1114337"/>
                  <a:ext cx="100655" cy="175610"/>
                </a:xfrm>
                <a:prstGeom prst="rect">
                  <a:avLst/>
                </a:prstGeom>
                <a:ln w="12700" cap="flat">
                  <a:noFill/>
                  <a:miter lim="400000"/>
                  <a:headEnd/>
                  <a:tailEnd/>
                </a:ln>
                <a:effectLst/>
              </p:spPr>
            </p:pic>
            <p:sp>
              <p:nvSpPr>
                <p:cNvPr id="219" name="文本框 13"/>
                <p:cNvSpPr txBox="1"/>
                <p:nvPr/>
              </p:nvSpPr>
              <p:spPr>
                <a:xfrm>
                  <a:off x="-78070" y="6620"/>
                  <a:ext cx="1117605"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A</a:t>
                  </a:r>
                </a:p>
              </p:txBody>
            </p:sp>
            <p:sp>
              <p:nvSpPr>
                <p:cNvPr id="220" name="文本框 14"/>
                <p:cNvSpPr txBox="1"/>
                <p:nvPr/>
              </p:nvSpPr>
              <p:spPr>
                <a:xfrm>
                  <a:off x="1877028" y="0"/>
                  <a:ext cx="1155283"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B</a:t>
                  </a:r>
                </a:p>
              </p:txBody>
            </p:sp>
            <p:sp>
              <p:nvSpPr>
                <p:cNvPr id="221" name="文本框 15"/>
                <p:cNvSpPr txBox="1"/>
                <p:nvPr/>
              </p:nvSpPr>
              <p:spPr>
                <a:xfrm>
                  <a:off x="0" y="1715595"/>
                  <a:ext cx="1081576" cy="315005"/>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a:t>UWB Anchor C</a:t>
                  </a:r>
                </a:p>
              </p:txBody>
            </p:sp>
            <p:sp>
              <p:nvSpPr>
                <p:cNvPr id="222" name="文本框 16"/>
                <p:cNvSpPr txBox="1"/>
                <p:nvPr/>
              </p:nvSpPr>
              <p:spPr>
                <a:xfrm>
                  <a:off x="1910500" y="1735454"/>
                  <a:ext cx="1102301" cy="316664"/>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UWB Anchor D</a:t>
                  </a:r>
                </a:p>
              </p:txBody>
            </p:sp>
            <p:sp>
              <p:nvSpPr>
                <p:cNvPr id="223" name="文本框 17"/>
                <p:cNvSpPr txBox="1"/>
                <p:nvPr/>
              </p:nvSpPr>
              <p:spPr>
                <a:xfrm>
                  <a:off x="526248" y="1051058"/>
                  <a:ext cx="1278189" cy="318077"/>
                </a:xfrm>
                <a:prstGeom prst="rect">
                  <a:avLst/>
                </a:prstGeom>
                <a:noFill/>
                <a:ln w="12700" cap="flat">
                  <a:noFill/>
                  <a:miter lim="400000"/>
                </a:ln>
                <a:effectLst/>
              </p:spPr>
              <p:txBody>
                <a:bodyPr wrap="square" lIns="45719" tIns="45719" rIns="45719" bIns="45719" numCol="1" anchor="t">
                  <a:spAutoFit/>
                </a:bodyPr>
                <a:lstStyle>
                  <a:lvl1pPr>
                    <a:defRPr sz="1100"/>
                  </a:lvl1pPr>
                </a:lstStyle>
                <a:p>
                  <a:r>
                    <a:rPr sz="900" dirty="0"/>
                    <a:t>Moving UWB Tag</a:t>
                  </a:r>
                </a:p>
              </p:txBody>
            </p:sp>
            <p:sp>
              <p:nvSpPr>
                <p:cNvPr id="224" name="直接箭头连接符 21"/>
                <p:cNvSpPr/>
                <p:nvPr/>
              </p:nvSpPr>
              <p:spPr>
                <a:xfrm flipH="1" flipV="1">
                  <a:off x="1819320" y="1266567"/>
                  <a:ext cx="399712" cy="354464"/>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endParaRPr sz="1200"/>
                </a:p>
              </p:txBody>
            </p:sp>
            <p:sp>
              <p:nvSpPr>
                <p:cNvPr id="225" name="文本框 25"/>
                <p:cNvSpPr txBox="1"/>
                <p:nvPr/>
              </p:nvSpPr>
              <p:spPr>
                <a:xfrm>
                  <a:off x="1865952" y="1417368"/>
                  <a:ext cx="230149" cy="276462"/>
                </a:xfrm>
                <a:prstGeom prst="rect">
                  <a:avLst/>
                </a:prstGeom>
                <a:noFill/>
                <a:ln w="12700" cap="flat">
                  <a:noFill/>
                  <a:miter lim="400000"/>
                </a:ln>
                <a:effectLst/>
              </p:spPr>
              <p:txBody>
                <a:bodyPr wrap="square" lIns="45719" tIns="45719" rIns="45719" bIns="45719" numCol="1" anchor="t">
                  <a:spAutoFit/>
                </a:bodyPr>
                <a:lstStyle>
                  <a:lvl1pPr>
                    <a:defRPr sz="1000"/>
                  </a:lvl1pPr>
                </a:lstStyle>
                <a:p>
                  <a:r>
                    <a:rPr sz="700"/>
                    <a:t>T4</a:t>
                  </a:r>
                </a:p>
              </p:txBody>
            </p:sp>
            <p:sp>
              <p:nvSpPr>
                <p:cNvPr id="226" name="箭头: 右 26"/>
                <p:cNvSpPr/>
                <p:nvPr/>
              </p:nvSpPr>
              <p:spPr>
                <a:xfrm>
                  <a:off x="1865379" y="1151315"/>
                  <a:ext cx="302518" cy="95092"/>
                </a:xfrm>
                <a:prstGeom prst="rightArrow">
                  <a:avLst>
                    <a:gd name="adj1" fmla="val 50000"/>
                    <a:gd name="adj2" fmla="val 50000"/>
                  </a:avLst>
                </a:prstGeom>
                <a:solidFill>
                  <a:srgbClr val="000000"/>
                </a:solidFill>
                <a:ln w="12700" cap="flat">
                  <a:solidFill>
                    <a:srgbClr val="42719B"/>
                  </a:solidFill>
                  <a:prstDash val="solid"/>
                  <a:miter lim="800000"/>
                </a:ln>
                <a:effectLst/>
              </p:spPr>
              <p:txBody>
                <a:bodyPr wrap="square" lIns="45719" tIns="45719" rIns="45719" bIns="45719" numCol="1" anchor="ctr">
                  <a:noAutofit/>
                </a:bodyPr>
                <a:lstStyle/>
                <a:p>
                  <a:pPr algn="ctr">
                    <a:defRPr sz="1400">
                      <a:solidFill>
                        <a:srgbClr val="FFFFFF"/>
                      </a:solidFill>
                    </a:defRPr>
                  </a:pPr>
                  <a:endParaRPr sz="1050"/>
                </a:p>
              </p:txBody>
            </p:sp>
          </p:grpSp>
          <p:sp>
            <p:nvSpPr>
              <p:cNvPr id="233" name="矩形 119"/>
              <p:cNvSpPr/>
              <p:nvPr/>
            </p:nvSpPr>
            <p:spPr>
              <a:xfrm>
                <a:off x="0" y="6621"/>
                <a:ext cx="3012804" cy="1963291"/>
              </a:xfrm>
              <a:prstGeom prst="rect">
                <a:avLst/>
              </a:prstGeom>
              <a:noFill/>
              <a:ln w="12700" cap="flat">
                <a:solidFill>
                  <a:srgbClr val="000000"/>
                </a:solidFill>
                <a:prstDash val="solid"/>
                <a:miter lim="800000"/>
              </a:ln>
              <a:effectLst/>
            </p:spPr>
            <p:txBody>
              <a:bodyPr wrap="square" lIns="45719" tIns="45719" rIns="45719" bIns="45719" numCol="1" anchor="ctr">
                <a:noAutofit/>
              </a:bodyPr>
              <a:lstStyle/>
              <a:p>
                <a:pPr algn="ctr">
                  <a:defRPr>
                    <a:solidFill>
                      <a:srgbClr val="FFFFFF"/>
                    </a:solidFill>
                  </a:defRPr>
                </a:pPr>
                <a:endParaRPr sz="1200"/>
              </a:p>
            </p:txBody>
          </p:sp>
        </p:grpSp>
        <p:grpSp>
          <p:nvGrpSpPr>
            <p:cNvPr id="27" name="组合 26"/>
            <p:cNvGrpSpPr/>
            <p:nvPr/>
          </p:nvGrpSpPr>
          <p:grpSpPr>
            <a:xfrm>
              <a:off x="1132452" y="5003175"/>
              <a:ext cx="1004514" cy="399242"/>
              <a:chOff x="156929" y="3404849"/>
              <a:chExt cx="1004514" cy="399242"/>
            </a:xfrm>
          </p:grpSpPr>
          <p:sp>
            <p:nvSpPr>
              <p:cNvPr id="136" name="文本框 135"/>
              <p:cNvSpPr txBox="1"/>
              <p:nvPr/>
            </p:nvSpPr>
            <p:spPr>
              <a:xfrm>
                <a:off x="156929" y="3404849"/>
                <a:ext cx="383851" cy="3482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6"/>
                  </a:rPr>
                  <a:t>➀</a:t>
                </a:r>
                <a:endParaRPr lang="zh-CN" altLang="en-US" sz="1050" dirty="0">
                  <a:solidFill>
                    <a:schemeClr val="tx1"/>
                  </a:solidFill>
                </a:endParaRPr>
              </a:p>
            </p:txBody>
          </p:sp>
          <p:sp>
            <p:nvSpPr>
              <p:cNvPr id="137" name="文本框 136"/>
              <p:cNvSpPr txBox="1"/>
              <p:nvPr/>
            </p:nvSpPr>
            <p:spPr>
              <a:xfrm>
                <a:off x="370142" y="3404849"/>
                <a:ext cx="356047" cy="3644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7"/>
                  </a:rPr>
                  <a:t>➁</a:t>
                </a:r>
                <a:endParaRPr lang="zh-CN" altLang="en-US" sz="1050" dirty="0">
                  <a:solidFill>
                    <a:schemeClr val="tx1"/>
                  </a:solidFill>
                </a:endParaRPr>
              </a:p>
            </p:txBody>
          </p:sp>
          <p:sp>
            <p:nvSpPr>
              <p:cNvPr id="138" name="文本框 137"/>
              <p:cNvSpPr txBox="1"/>
              <p:nvPr/>
            </p:nvSpPr>
            <p:spPr>
              <a:xfrm>
                <a:off x="555554" y="3404849"/>
                <a:ext cx="383851" cy="3814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8"/>
                  </a:rPr>
                  <a:t>➂</a:t>
                </a:r>
                <a:endParaRPr lang="zh-CN" altLang="en-US" sz="1050" dirty="0">
                  <a:solidFill>
                    <a:schemeClr val="tx1"/>
                  </a:solidFill>
                </a:endParaRPr>
              </a:p>
            </p:txBody>
          </p:sp>
          <p:sp>
            <p:nvSpPr>
              <p:cNvPr id="139" name="文本框 138"/>
              <p:cNvSpPr txBox="1"/>
              <p:nvPr/>
            </p:nvSpPr>
            <p:spPr>
              <a:xfrm>
                <a:off x="768768" y="3404849"/>
                <a:ext cx="392675" cy="3992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9"/>
                  </a:rPr>
                  <a:t>➃</a:t>
                </a:r>
                <a:endParaRPr lang="zh-CN" altLang="en-US" sz="1050" dirty="0">
                  <a:solidFill>
                    <a:schemeClr val="tx1"/>
                  </a:solidFill>
                </a:endParaRPr>
              </a:p>
            </p:txBody>
          </p:sp>
        </p:grpSp>
        <p:grpSp>
          <p:nvGrpSpPr>
            <p:cNvPr id="242" name="组合 241"/>
            <p:cNvGrpSpPr/>
            <p:nvPr/>
          </p:nvGrpSpPr>
          <p:grpSpPr>
            <a:xfrm>
              <a:off x="4632587" y="2815235"/>
              <a:ext cx="1004514" cy="399242"/>
              <a:chOff x="156929" y="3404849"/>
              <a:chExt cx="1004514" cy="399242"/>
            </a:xfrm>
          </p:grpSpPr>
          <p:sp>
            <p:nvSpPr>
              <p:cNvPr id="243" name="文本框 242"/>
              <p:cNvSpPr txBox="1"/>
              <p:nvPr/>
            </p:nvSpPr>
            <p:spPr>
              <a:xfrm>
                <a:off x="156929" y="3404849"/>
                <a:ext cx="383851" cy="3482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6"/>
                  </a:rPr>
                  <a:t>➀</a:t>
                </a:r>
                <a:endParaRPr lang="zh-CN" altLang="en-US" sz="1050" dirty="0">
                  <a:solidFill>
                    <a:schemeClr val="tx1"/>
                  </a:solidFill>
                </a:endParaRPr>
              </a:p>
            </p:txBody>
          </p:sp>
          <p:sp>
            <p:nvSpPr>
              <p:cNvPr id="244" name="文本框 243"/>
              <p:cNvSpPr txBox="1"/>
              <p:nvPr/>
            </p:nvSpPr>
            <p:spPr>
              <a:xfrm>
                <a:off x="370142" y="3404849"/>
                <a:ext cx="356047" cy="3644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7"/>
                  </a:rPr>
                  <a:t>➁</a:t>
                </a:r>
                <a:endParaRPr lang="zh-CN" altLang="en-US" sz="1050" dirty="0">
                  <a:solidFill>
                    <a:schemeClr val="tx1"/>
                  </a:solidFill>
                </a:endParaRPr>
              </a:p>
            </p:txBody>
          </p:sp>
          <p:sp>
            <p:nvSpPr>
              <p:cNvPr id="245" name="文本框 244"/>
              <p:cNvSpPr txBox="1"/>
              <p:nvPr/>
            </p:nvSpPr>
            <p:spPr>
              <a:xfrm>
                <a:off x="555554" y="3404849"/>
                <a:ext cx="383851" cy="3814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8"/>
                  </a:rPr>
                  <a:t>➂</a:t>
                </a:r>
                <a:endParaRPr lang="zh-CN" altLang="en-US" sz="1050" dirty="0">
                  <a:solidFill>
                    <a:schemeClr val="tx1"/>
                  </a:solidFill>
                </a:endParaRPr>
              </a:p>
            </p:txBody>
          </p:sp>
          <p:sp>
            <p:nvSpPr>
              <p:cNvPr id="246" name="文本框 245"/>
              <p:cNvSpPr txBox="1"/>
              <p:nvPr/>
            </p:nvSpPr>
            <p:spPr>
              <a:xfrm>
                <a:off x="768768" y="3404849"/>
                <a:ext cx="392675" cy="3992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9"/>
                  </a:rPr>
                  <a:t>➃</a:t>
                </a:r>
                <a:endParaRPr lang="zh-CN" altLang="en-US" sz="1050" dirty="0">
                  <a:solidFill>
                    <a:schemeClr val="tx1"/>
                  </a:solidFill>
                </a:endParaRPr>
              </a:p>
            </p:txBody>
          </p:sp>
        </p:grpSp>
        <p:grpSp>
          <p:nvGrpSpPr>
            <p:cNvPr id="247" name="组合 246"/>
            <p:cNvGrpSpPr/>
            <p:nvPr/>
          </p:nvGrpSpPr>
          <p:grpSpPr>
            <a:xfrm>
              <a:off x="4616105" y="5003175"/>
              <a:ext cx="1004514" cy="399242"/>
              <a:chOff x="156929" y="3404849"/>
              <a:chExt cx="1004514" cy="399242"/>
            </a:xfrm>
          </p:grpSpPr>
          <p:sp>
            <p:nvSpPr>
              <p:cNvPr id="248" name="文本框 247"/>
              <p:cNvSpPr txBox="1"/>
              <p:nvPr/>
            </p:nvSpPr>
            <p:spPr>
              <a:xfrm>
                <a:off x="156929" y="3404849"/>
                <a:ext cx="383851" cy="3482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6"/>
                  </a:rPr>
                  <a:t>➀</a:t>
                </a:r>
                <a:endParaRPr lang="zh-CN" altLang="en-US" sz="1050" dirty="0">
                  <a:solidFill>
                    <a:schemeClr val="tx1"/>
                  </a:solidFill>
                </a:endParaRPr>
              </a:p>
            </p:txBody>
          </p:sp>
          <p:sp>
            <p:nvSpPr>
              <p:cNvPr id="249" name="文本框 248"/>
              <p:cNvSpPr txBox="1"/>
              <p:nvPr/>
            </p:nvSpPr>
            <p:spPr>
              <a:xfrm>
                <a:off x="370142" y="3404849"/>
                <a:ext cx="356047" cy="3644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7"/>
                  </a:rPr>
                  <a:t>➁</a:t>
                </a:r>
                <a:endParaRPr lang="zh-CN" altLang="en-US" sz="1050" dirty="0">
                  <a:solidFill>
                    <a:schemeClr val="tx1"/>
                  </a:solidFill>
                </a:endParaRPr>
              </a:p>
            </p:txBody>
          </p:sp>
          <p:sp>
            <p:nvSpPr>
              <p:cNvPr id="250" name="文本框 249"/>
              <p:cNvSpPr txBox="1"/>
              <p:nvPr/>
            </p:nvSpPr>
            <p:spPr>
              <a:xfrm>
                <a:off x="555554" y="3404849"/>
                <a:ext cx="383851" cy="3814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8"/>
                  </a:rPr>
                  <a:t>➂</a:t>
                </a:r>
                <a:endParaRPr lang="zh-CN" altLang="en-US" sz="1050" dirty="0">
                  <a:solidFill>
                    <a:schemeClr val="tx1"/>
                  </a:solidFill>
                </a:endParaRPr>
              </a:p>
            </p:txBody>
          </p:sp>
          <p:sp>
            <p:nvSpPr>
              <p:cNvPr id="251" name="文本框 250"/>
              <p:cNvSpPr txBox="1"/>
              <p:nvPr/>
            </p:nvSpPr>
            <p:spPr>
              <a:xfrm>
                <a:off x="768768" y="3404849"/>
                <a:ext cx="392675" cy="3992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9"/>
                  </a:rPr>
                  <a:t>➃</a:t>
                </a:r>
                <a:endParaRPr lang="zh-CN" altLang="en-US" sz="1050" dirty="0">
                  <a:solidFill>
                    <a:schemeClr val="tx1"/>
                  </a:solidFill>
                </a:endParaRPr>
              </a:p>
            </p:txBody>
          </p:sp>
        </p:grpSp>
        <p:grpSp>
          <p:nvGrpSpPr>
            <p:cNvPr id="252" name="组合 251"/>
            <p:cNvGrpSpPr/>
            <p:nvPr/>
          </p:nvGrpSpPr>
          <p:grpSpPr>
            <a:xfrm>
              <a:off x="1152957" y="2845259"/>
              <a:ext cx="1004514" cy="399242"/>
              <a:chOff x="156929" y="3404849"/>
              <a:chExt cx="1004514" cy="399242"/>
            </a:xfrm>
          </p:grpSpPr>
          <p:sp>
            <p:nvSpPr>
              <p:cNvPr id="253" name="文本框 252"/>
              <p:cNvSpPr txBox="1"/>
              <p:nvPr/>
            </p:nvSpPr>
            <p:spPr>
              <a:xfrm>
                <a:off x="156929" y="3404849"/>
                <a:ext cx="383851" cy="3482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6"/>
                  </a:rPr>
                  <a:t>➀</a:t>
                </a:r>
                <a:endParaRPr lang="zh-CN" altLang="en-US" sz="1050" dirty="0">
                  <a:solidFill>
                    <a:schemeClr val="tx1"/>
                  </a:solidFill>
                </a:endParaRPr>
              </a:p>
            </p:txBody>
          </p:sp>
          <p:sp>
            <p:nvSpPr>
              <p:cNvPr id="254" name="文本框 253"/>
              <p:cNvSpPr txBox="1"/>
              <p:nvPr/>
            </p:nvSpPr>
            <p:spPr>
              <a:xfrm>
                <a:off x="370142" y="3404849"/>
                <a:ext cx="356047" cy="3644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7"/>
                  </a:rPr>
                  <a:t>➁</a:t>
                </a:r>
                <a:endParaRPr lang="zh-CN" altLang="en-US" sz="1050" dirty="0">
                  <a:solidFill>
                    <a:schemeClr val="tx1"/>
                  </a:solidFill>
                </a:endParaRPr>
              </a:p>
            </p:txBody>
          </p:sp>
          <p:sp>
            <p:nvSpPr>
              <p:cNvPr id="255" name="文本框 254"/>
              <p:cNvSpPr txBox="1"/>
              <p:nvPr/>
            </p:nvSpPr>
            <p:spPr>
              <a:xfrm>
                <a:off x="555554" y="3404849"/>
                <a:ext cx="383851" cy="38146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8"/>
                  </a:rPr>
                  <a:t>➂</a:t>
                </a:r>
                <a:endParaRPr lang="zh-CN" altLang="en-US" sz="1050" dirty="0">
                  <a:solidFill>
                    <a:schemeClr val="tx1"/>
                  </a:solidFill>
                </a:endParaRPr>
              </a:p>
            </p:txBody>
          </p:sp>
          <p:sp>
            <p:nvSpPr>
              <p:cNvPr id="256" name="文本框 255"/>
              <p:cNvSpPr txBox="1"/>
              <p:nvPr/>
            </p:nvSpPr>
            <p:spPr>
              <a:xfrm>
                <a:off x="768768" y="3404849"/>
                <a:ext cx="392675" cy="39924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050" b="1" i="0" u="none" strike="noStrike" dirty="0">
                    <a:solidFill>
                      <a:schemeClr val="tx1"/>
                    </a:solidFill>
                    <a:effectLst/>
                    <a:latin typeface="Proxima Nova"/>
                    <a:hlinkClick r:id="rId9"/>
                  </a:rPr>
                  <a:t>➃</a:t>
                </a:r>
                <a:endParaRPr lang="zh-CN" altLang="en-US" sz="1050" dirty="0">
                  <a:solidFill>
                    <a:schemeClr val="tx1"/>
                  </a:solidFill>
                </a:endParaRPr>
              </a:p>
            </p:txBody>
          </p:sp>
        </p:grpSp>
      </p:grpSp>
      <p:sp>
        <p:nvSpPr>
          <p:cNvPr id="2" name="箭头: 右 1"/>
          <p:cNvSpPr/>
          <p:nvPr/>
        </p:nvSpPr>
        <p:spPr>
          <a:xfrm>
            <a:off x="5283555" y="3391622"/>
            <a:ext cx="330284" cy="733659"/>
          </a:xfrm>
          <a:prstGeom prst="rightArrow">
            <a:avLst/>
          </a:prstGeom>
          <a:solidFill>
            <a:srgbClr val="FFFFFF"/>
          </a:solidFill>
          <a:ln w="12700" cap="flat">
            <a:solidFill>
              <a:schemeClr val="tx1"/>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pPr>
            <a:endParaRPr kumimoji="0" lang="zh-CN" altLang="en-US" sz="1800" b="0" i="0" u="none" strike="noStrike" cap="none" spc="0" normalizeH="0" baseline="0">
              <a:ln>
                <a:solidFill>
                  <a:schemeClr val="tx1"/>
                </a:solidFill>
              </a:ln>
              <a:solidFill>
                <a:srgbClr val="000000"/>
              </a:solidFill>
              <a:effectLst/>
              <a:uFillTx/>
              <a:latin typeface="+mn-lt"/>
              <a:ea typeface="+mn-ea"/>
              <a:cs typeface="+mn-cs"/>
              <a:sym typeface="Calibri" panose="020F0502020204030204"/>
            </a:endParaRPr>
          </a:p>
        </p:txBody>
      </p:sp>
      <p:grpSp>
        <p:nvGrpSpPr>
          <p:cNvPr id="104" name="组合 103"/>
          <p:cNvGrpSpPr/>
          <p:nvPr/>
        </p:nvGrpSpPr>
        <p:grpSpPr>
          <a:xfrm>
            <a:off x="1025549" y="6007703"/>
            <a:ext cx="1004514" cy="307777"/>
            <a:chOff x="156929" y="3404849"/>
            <a:chExt cx="1004514" cy="307777"/>
          </a:xfrm>
        </p:grpSpPr>
        <p:sp>
          <p:nvSpPr>
            <p:cNvPr id="105" name="文本框 104"/>
            <p:cNvSpPr txBox="1"/>
            <p:nvPr/>
          </p:nvSpPr>
          <p:spPr>
            <a:xfrm>
              <a:off x="156929" y="3404849"/>
              <a:ext cx="383850"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400" b="1" i="0" u="none" strike="noStrike" dirty="0">
                  <a:solidFill>
                    <a:schemeClr val="tx1"/>
                  </a:solidFill>
                  <a:effectLst/>
                  <a:latin typeface="Proxima Nova"/>
                  <a:hlinkClick r:id="rId6"/>
                </a:rPr>
                <a:t>➀</a:t>
              </a:r>
              <a:endParaRPr lang="zh-CN" altLang="en-US" sz="1400" dirty="0">
                <a:solidFill>
                  <a:schemeClr val="tx1"/>
                </a:solidFill>
              </a:endParaRPr>
            </a:p>
          </p:txBody>
        </p:sp>
        <p:sp>
          <p:nvSpPr>
            <p:cNvPr id="106" name="文本框 105"/>
            <p:cNvSpPr txBox="1"/>
            <p:nvPr/>
          </p:nvSpPr>
          <p:spPr>
            <a:xfrm>
              <a:off x="370143" y="3404849"/>
              <a:ext cx="356047"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400" b="1" i="0" u="none" strike="noStrike" dirty="0">
                  <a:solidFill>
                    <a:schemeClr val="tx1"/>
                  </a:solidFill>
                  <a:effectLst/>
                  <a:latin typeface="Proxima Nova"/>
                  <a:hlinkClick r:id="rId7"/>
                </a:rPr>
                <a:t>➁</a:t>
              </a:r>
              <a:endParaRPr lang="zh-CN" altLang="en-US" sz="1400" dirty="0">
                <a:solidFill>
                  <a:schemeClr val="tx1"/>
                </a:solidFill>
              </a:endParaRPr>
            </a:p>
          </p:txBody>
        </p:sp>
        <p:sp>
          <p:nvSpPr>
            <p:cNvPr id="107" name="文本框 106"/>
            <p:cNvSpPr txBox="1"/>
            <p:nvPr/>
          </p:nvSpPr>
          <p:spPr>
            <a:xfrm>
              <a:off x="555554" y="3404849"/>
              <a:ext cx="383850"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400" b="1" i="0" u="none" strike="noStrike" dirty="0">
                  <a:solidFill>
                    <a:schemeClr val="tx1"/>
                  </a:solidFill>
                  <a:effectLst/>
                  <a:latin typeface="Proxima Nova"/>
                  <a:hlinkClick r:id="rId8"/>
                </a:rPr>
                <a:t>➂</a:t>
              </a:r>
              <a:endParaRPr lang="zh-CN" altLang="en-US" sz="1400" dirty="0">
                <a:solidFill>
                  <a:schemeClr val="tx1"/>
                </a:solidFill>
              </a:endParaRPr>
            </a:p>
          </p:txBody>
        </p:sp>
        <p:sp>
          <p:nvSpPr>
            <p:cNvPr id="108" name="文本框 107"/>
            <p:cNvSpPr txBox="1"/>
            <p:nvPr/>
          </p:nvSpPr>
          <p:spPr>
            <a:xfrm>
              <a:off x="768767" y="3404849"/>
              <a:ext cx="392676" cy="3077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zh-CN" altLang="en-US" sz="1400" b="1" i="0" u="none" strike="noStrike" dirty="0">
                  <a:solidFill>
                    <a:schemeClr val="tx1"/>
                  </a:solidFill>
                  <a:effectLst/>
                  <a:latin typeface="Proxima Nova"/>
                  <a:hlinkClick r:id="rId9"/>
                </a:rPr>
                <a:t>➃</a:t>
              </a:r>
              <a:endParaRPr lang="zh-CN" altLang="en-US" sz="1400" dirty="0">
                <a:solidFill>
                  <a:schemeClr val="tx1"/>
                </a:solidFill>
              </a:endParaRPr>
            </a:p>
          </p:txBody>
        </p:sp>
      </p:grpSp>
      <p:sp>
        <p:nvSpPr>
          <p:cNvPr id="5" name="文本框 4"/>
          <p:cNvSpPr txBox="1"/>
          <p:nvPr/>
        </p:nvSpPr>
        <p:spPr>
          <a:xfrm>
            <a:off x="6798593" y="3380784"/>
            <a:ext cx="297547" cy="2616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pPr>
            <a:r>
              <a:rPr lang="en-US" altLang="zh-CN" sz="1100" dirty="0"/>
              <a:t>R</a:t>
            </a:r>
            <a:r>
              <a:rPr kumimoji="0" lang="en-US" altLang="zh-CN" sz="1100" b="0" i="0" u="none" strike="noStrike" cap="none" spc="0" normalizeH="0" baseline="-25000" dirty="0">
                <a:ln>
                  <a:noFill/>
                </a:ln>
                <a:solidFill>
                  <a:srgbClr val="000000"/>
                </a:solidFill>
                <a:effectLst/>
                <a:uFillTx/>
                <a:latin typeface="+mn-lt"/>
                <a:ea typeface="+mn-ea"/>
                <a:cs typeface="+mn-cs"/>
                <a:sym typeface="Calibri" panose="020F0502020204030204"/>
              </a:rPr>
              <a:t>a</a:t>
            </a:r>
            <a:endParaRPr kumimoji="0" lang="zh-CN" altLang="en-US" sz="1100" b="0" i="0" u="none" strike="noStrike" cap="none" spc="0" normalizeH="0" baseline="-25000" dirty="0">
              <a:ln>
                <a:noFill/>
              </a:ln>
              <a:solidFill>
                <a:srgbClr val="000000"/>
              </a:solidFill>
              <a:effectLst/>
              <a:uFillTx/>
              <a:latin typeface="+mn-lt"/>
              <a:ea typeface="+mn-ea"/>
              <a:cs typeface="+mn-cs"/>
              <a:sym typeface="Calibri" panose="020F0502020204030204"/>
            </a:endParaRPr>
          </a:p>
        </p:txBody>
      </p:sp>
      <p:sp>
        <p:nvSpPr>
          <p:cNvPr id="109" name="文本框 108"/>
          <p:cNvSpPr txBox="1"/>
          <p:nvPr/>
        </p:nvSpPr>
        <p:spPr>
          <a:xfrm>
            <a:off x="7557586" y="3388110"/>
            <a:ext cx="297546" cy="2616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pPr>
            <a:r>
              <a:rPr lang="en-US" altLang="zh-CN" sz="1100" dirty="0"/>
              <a:t>R</a:t>
            </a:r>
            <a:r>
              <a:rPr lang="en-US" altLang="zh-CN" sz="1100" baseline="-25000" dirty="0"/>
              <a:t>b</a:t>
            </a:r>
            <a:endParaRPr kumimoji="0" lang="zh-CN" altLang="en-US" sz="1100" b="0" i="0" u="none" strike="noStrike" cap="none" spc="0" normalizeH="0" baseline="-25000" dirty="0">
              <a:ln>
                <a:noFill/>
              </a:ln>
              <a:solidFill>
                <a:srgbClr val="000000"/>
              </a:solidFill>
              <a:effectLst/>
              <a:uFillTx/>
              <a:latin typeface="+mn-lt"/>
              <a:ea typeface="+mn-ea"/>
              <a:cs typeface="+mn-cs"/>
              <a:sym typeface="Calibri" panose="020F0502020204030204"/>
            </a:endParaRPr>
          </a:p>
        </p:txBody>
      </p:sp>
      <p:sp>
        <p:nvSpPr>
          <p:cNvPr id="110" name="文本框 109"/>
          <p:cNvSpPr txBox="1"/>
          <p:nvPr/>
        </p:nvSpPr>
        <p:spPr>
          <a:xfrm>
            <a:off x="6659929" y="3911681"/>
            <a:ext cx="297548" cy="2616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pPr>
            <a:r>
              <a:rPr lang="en-US" altLang="zh-CN" sz="1100" dirty="0"/>
              <a:t>R</a:t>
            </a:r>
            <a:r>
              <a:rPr lang="en-US" altLang="zh-CN" sz="1100" baseline="-25000" dirty="0"/>
              <a:t>c</a:t>
            </a:r>
            <a:endParaRPr kumimoji="0" lang="zh-CN" altLang="en-US" sz="1100" b="0" i="0" u="none" strike="noStrike" cap="none" spc="0" normalizeH="0" baseline="-25000" dirty="0">
              <a:ln>
                <a:noFill/>
              </a:ln>
              <a:solidFill>
                <a:srgbClr val="000000"/>
              </a:solidFill>
              <a:effectLst/>
              <a:uFillTx/>
              <a:latin typeface="+mn-lt"/>
              <a:ea typeface="+mn-ea"/>
              <a:cs typeface="+mn-cs"/>
              <a:sym typeface="Calibri" panose="020F0502020204030204"/>
            </a:endParaRPr>
          </a:p>
        </p:txBody>
      </p:sp>
      <p:sp>
        <p:nvSpPr>
          <p:cNvPr id="111" name="文本框 110"/>
          <p:cNvSpPr txBox="1"/>
          <p:nvPr/>
        </p:nvSpPr>
        <p:spPr>
          <a:xfrm>
            <a:off x="7855132" y="3897112"/>
            <a:ext cx="330284" cy="2616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pPr>
            <a:r>
              <a:rPr lang="en-US" altLang="zh-CN" sz="1100" dirty="0"/>
              <a:t>R</a:t>
            </a:r>
            <a:r>
              <a:rPr lang="en-US" altLang="zh-CN" sz="1100" baseline="-25000" dirty="0"/>
              <a:t>d</a:t>
            </a:r>
            <a:endParaRPr kumimoji="0" lang="zh-CN" altLang="en-US" sz="1100" b="0" i="0" u="none" strike="noStrike" cap="none" spc="0" normalizeH="0" baseline="-25000" dirty="0">
              <a:ln>
                <a:noFill/>
              </a:ln>
              <a:solidFill>
                <a:srgbClr val="000000"/>
              </a:solidFill>
              <a:effectLst/>
              <a:uFillTx/>
              <a:latin typeface="+mn-lt"/>
              <a:ea typeface="+mn-ea"/>
              <a:cs typeface="+mn-cs"/>
              <a:sym typeface="Calibri" panose="020F0502020204030204"/>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Foliennummernplatzhalter 1"/>
          <p:cNvSpPr txBox="1">
            <a:spLocks noGrp="1"/>
          </p:cNvSpPr>
          <p:nvPr>
            <p:ph type="sldNum" sz="quarter" idx="2"/>
          </p:nvPr>
        </p:nvSpPr>
        <p:spPr>
          <a:xfrm>
            <a:off x="4080375" y="6283760"/>
            <a:ext cx="181382" cy="248306"/>
          </a:xfrm>
          <a:prstGeom prst="rect">
            <a:avLst/>
          </a:prstGeom>
        </p:spPr>
        <p:txBody>
          <a:bodyPr/>
          <a:lstStyle>
            <a:lvl1pPr>
              <a:defRPr>
                <a:solidFill>
                  <a:srgbClr val="000000"/>
                </a:solidFill>
              </a:defRPr>
            </a:lvl1pPr>
          </a:lstStyle>
          <a:p>
            <a:fld id="{86CB4B4D-7CA3-9044-876B-883B54F8677D}" type="slidenum">
              <a:rPr/>
              <a:t>8</a:t>
            </a:fld>
            <a:endParaRPr/>
          </a:p>
        </p:txBody>
      </p:sp>
      <p:sp>
        <p:nvSpPr>
          <p:cNvPr id="246"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247" name="Textfeld 3"/>
          <p:cNvSpPr txBox="1"/>
          <p:nvPr/>
        </p:nvSpPr>
        <p:spPr>
          <a:xfrm>
            <a:off x="816428" y="2550883"/>
            <a:ext cx="7558406" cy="2246769"/>
          </a:xfrm>
          <a:prstGeom prst="rect">
            <a:avLst/>
          </a:prstGeom>
          <a:ln w="12700">
            <a:miter lim="400000"/>
          </a:ln>
        </p:spPr>
        <p:txBody>
          <a:bodyPr wrap="square" lIns="45719" rIns="45719">
            <a:spAutoFit/>
          </a:bodyPr>
          <a:lstStyle/>
          <a:p>
            <a:pPr marL="342900" indent="-342900">
              <a:buClr>
                <a:srgbClr val="2E75B6"/>
              </a:buClr>
              <a:buSzPct val="120000"/>
              <a:buFont typeface="Arial" panose="020B0604020202020204"/>
              <a:buChar char="•"/>
            </a:pPr>
            <a:r>
              <a:rPr sz="2000" dirty="0"/>
              <a:t>Inaccuracy caused by moving can be addressed by FDMA scheme, CDMA (Code Division Multiple Access) scheme</a:t>
            </a:r>
            <a:r>
              <a:rPr lang="en-US" sz="2000" dirty="0">
                <a:sym typeface="Helvetica"/>
              </a:rPr>
              <a:t>, </a:t>
            </a:r>
            <a:r>
              <a:rPr lang="en-US" altLang="zh-CN" sz="2000" dirty="0">
                <a:sym typeface="Helvetica"/>
              </a:rPr>
              <a:t>or</a:t>
            </a:r>
            <a:r>
              <a:rPr lang="en-US" sz="2000" dirty="0">
                <a:sym typeface="Helvetica"/>
              </a:rPr>
              <a:t> </a:t>
            </a:r>
            <a:r>
              <a:rPr sz="2000" dirty="0"/>
              <a:t>SDMA (Space Division Multiple Access) scheme.</a:t>
            </a:r>
            <a:endParaRPr lang="en-US" sz="2000" dirty="0"/>
          </a:p>
          <a:p>
            <a:pPr marL="342900" indent="-342900">
              <a:buClr>
                <a:srgbClr val="2E75B6"/>
              </a:buClr>
              <a:buSzPct val="120000"/>
              <a:buFont typeface="Arial" panose="020B0604020202020204"/>
              <a:buChar char="•"/>
            </a:pPr>
            <a:endParaRPr sz="2000" dirty="0"/>
          </a:p>
          <a:p>
            <a:pPr marL="342900" indent="-342900">
              <a:buClr>
                <a:srgbClr val="2E75B6"/>
              </a:buClr>
              <a:buSzPct val="120000"/>
              <a:buFont typeface="Arial" panose="020B0604020202020204"/>
              <a:buChar char="•"/>
            </a:pPr>
            <a:r>
              <a:rPr sz="2000" dirty="0"/>
              <a:t>FDMA scheme</a:t>
            </a:r>
          </a:p>
          <a:p>
            <a:pPr marL="800100" lvl="1" indent="-342900">
              <a:buClr>
                <a:srgbClr val="2E75B6"/>
              </a:buClr>
              <a:buSzPct val="120000"/>
              <a:buFont typeface="Arial" panose="020B0604020202020204"/>
              <a:buChar char="•"/>
            </a:pPr>
            <a:r>
              <a:rPr sz="2000" dirty="0"/>
              <a:t>Different </a:t>
            </a:r>
            <a:r>
              <a:rPr lang="en-US" altLang="zh-CN" sz="2000" dirty="0"/>
              <a:t>UWB anchor</a:t>
            </a:r>
            <a:r>
              <a:rPr sz="2000" dirty="0"/>
              <a:t>s operate at different frequencies</a:t>
            </a:r>
            <a:r>
              <a:rPr lang="en-US" sz="2000" dirty="0"/>
              <a:t>. </a:t>
            </a:r>
            <a:endParaRPr sz="2000" dirty="0"/>
          </a:p>
          <a:p>
            <a:pPr marL="800100" lvl="1" indent="-342900">
              <a:buClr>
                <a:srgbClr val="2E75B6"/>
              </a:buClr>
              <a:buSzPct val="120000"/>
              <a:buFont typeface="Arial" panose="020B0604020202020204"/>
              <a:buChar char="•"/>
            </a:pPr>
            <a:r>
              <a:rPr lang="en-US" sz="2000" dirty="0"/>
              <a:t>N</a:t>
            </a:r>
            <a:r>
              <a:rPr lang="en-US" altLang="zh-CN" sz="2000" dirty="0"/>
              <a:t>o scheduling is required during ranging</a:t>
            </a:r>
            <a:r>
              <a:rPr lang="en-US" sz="2000" dirty="0"/>
              <a:t>. </a:t>
            </a:r>
            <a:endParaRPr sz="2000" dirty="0"/>
          </a:p>
        </p:txBody>
      </p:sp>
      <p:sp>
        <p:nvSpPr>
          <p:cNvPr id="249" name="Title 1"/>
          <p:cNvSpPr txBox="1"/>
          <p:nvPr/>
        </p:nvSpPr>
        <p:spPr>
          <a:xfrm>
            <a:off x="726654" y="1417000"/>
            <a:ext cx="7648180" cy="404299"/>
          </a:xfrm>
          <a:prstGeom prst="rect">
            <a:avLst/>
          </a:prstGeom>
          <a:ln w="12700">
            <a:miter lim="400000"/>
          </a:ln>
        </p:spPr>
        <p:txBody>
          <a:bodyPr lIns="45719" rIns="45719">
            <a:noAutofit/>
          </a:bodyPr>
          <a:lstStyle>
            <a:lvl1pPr algn="ctr" defTabSz="814070">
              <a:lnSpc>
                <a:spcPct val="90000"/>
              </a:lnSpc>
              <a:defRPr sz="2580">
                <a:latin typeface="Calibri Light" panose="020F0302020204030204"/>
                <a:ea typeface="Calibri Light" panose="020F0302020204030204"/>
                <a:cs typeface="Calibri Light" panose="020F0302020204030204"/>
                <a:sym typeface="Calibri Light" panose="020F0302020204030204"/>
              </a:defRPr>
            </a:lvl1pPr>
          </a:lstStyle>
          <a:p>
            <a:r>
              <a:rPr sz="2800" dirty="0"/>
              <a:t>FDMA Solution</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Foliennummernplatzhalter 1"/>
          <p:cNvSpPr txBox="1">
            <a:spLocks noGrp="1"/>
          </p:cNvSpPr>
          <p:nvPr>
            <p:ph type="sldNum" sz="quarter" idx="2"/>
          </p:nvPr>
        </p:nvSpPr>
        <p:spPr>
          <a:xfrm>
            <a:off x="4003133" y="6283760"/>
            <a:ext cx="258624" cy="248306"/>
          </a:xfrm>
          <a:prstGeom prst="rect">
            <a:avLst/>
          </a:prstGeom>
        </p:spPr>
        <p:txBody>
          <a:bodyPr/>
          <a:lstStyle>
            <a:lvl1pPr>
              <a:defRPr>
                <a:solidFill>
                  <a:srgbClr val="000000"/>
                </a:solidFill>
              </a:defRPr>
            </a:lvl1pPr>
          </a:lstStyle>
          <a:p>
            <a:fld id="{86CB4B4D-7CA3-9044-876B-883B54F8677D}" type="slidenum">
              <a:rPr/>
              <a:t>9</a:t>
            </a:fld>
            <a:endParaRPr/>
          </a:p>
        </p:txBody>
      </p:sp>
      <p:sp>
        <p:nvSpPr>
          <p:cNvPr id="278" name="Datumsplatzhalter 2"/>
          <p:cNvSpPr txBox="1"/>
          <p:nvPr/>
        </p:nvSpPr>
        <p:spPr>
          <a:xfrm>
            <a:off x="674369" y="6291356"/>
            <a:ext cx="1965962" cy="248306"/>
          </a:xfrm>
          <a:prstGeom prst="rect">
            <a:avLst/>
          </a:prstGeom>
          <a:ln w="12700">
            <a:miter lim="400000"/>
          </a:ln>
        </p:spPr>
        <p:txBody>
          <a:bodyPr lIns="45719" rIns="45719" anchor="ctr">
            <a:spAutoFit/>
          </a:bodyPr>
          <a:lstStyle>
            <a:lvl1pPr>
              <a:defRPr sz="1200"/>
            </a:lvl1pPr>
          </a:lstStyle>
          <a:p>
            <a:r>
              <a:t>submission</a:t>
            </a:r>
          </a:p>
        </p:txBody>
      </p:sp>
      <p:sp>
        <p:nvSpPr>
          <p:cNvPr id="279" name="Title 1"/>
          <p:cNvSpPr txBox="1"/>
          <p:nvPr/>
        </p:nvSpPr>
        <p:spPr>
          <a:xfrm>
            <a:off x="908693" y="1246479"/>
            <a:ext cx="7673025" cy="541943"/>
          </a:xfrm>
          <a:prstGeom prst="rect">
            <a:avLst/>
          </a:prstGeom>
          <a:ln w="12700">
            <a:miter lim="400000"/>
          </a:ln>
        </p:spPr>
        <p:txBody>
          <a:bodyPr lIns="45719" rIns="45719">
            <a:normAutofit/>
          </a:bodyPr>
          <a:lstStyle>
            <a:lvl1pPr algn="ctr" defTabSz="914400">
              <a:lnSpc>
                <a:spcPct val="90000"/>
              </a:lnSpc>
              <a:defRPr sz="3100">
                <a:latin typeface="Calibri Light" panose="020F0302020204030204"/>
                <a:ea typeface="Calibri Light" panose="020F0302020204030204"/>
                <a:cs typeface="Calibri Light" panose="020F0302020204030204"/>
                <a:sym typeface="Calibri Light" panose="020F0302020204030204"/>
              </a:defRPr>
            </a:lvl1pPr>
          </a:lstStyle>
          <a:p>
            <a:r>
              <a:rPr sz="2800" dirty="0"/>
              <a:t>An example of FDMA</a:t>
            </a:r>
          </a:p>
        </p:txBody>
      </p:sp>
      <p:grpSp>
        <p:nvGrpSpPr>
          <p:cNvPr id="3" name="组合 2"/>
          <p:cNvGrpSpPr/>
          <p:nvPr/>
        </p:nvGrpSpPr>
        <p:grpSpPr>
          <a:xfrm>
            <a:off x="1394210" y="1791354"/>
            <a:ext cx="6008076" cy="4122351"/>
            <a:chOff x="1420335" y="1460086"/>
            <a:chExt cx="6177210" cy="4352968"/>
          </a:xfrm>
        </p:grpSpPr>
        <p:pic>
          <p:nvPicPr>
            <p:cNvPr id="4" name="图片 3"/>
            <p:cNvPicPr>
              <a:picLocks noChangeAspect="1"/>
            </p:cNvPicPr>
            <p:nvPr/>
          </p:nvPicPr>
          <p:blipFill>
            <a:blip r:embed="rId3"/>
            <a:stretch>
              <a:fillRect/>
            </a:stretch>
          </p:blipFill>
          <p:spPr>
            <a:xfrm>
              <a:off x="1420335" y="1460086"/>
              <a:ext cx="6177210" cy="4352968"/>
            </a:xfrm>
            <a:prstGeom prst="rect">
              <a:avLst/>
            </a:prstGeom>
          </p:spPr>
        </p:pic>
        <p:grpSp>
          <p:nvGrpSpPr>
            <p:cNvPr id="2" name="组合 1"/>
            <p:cNvGrpSpPr/>
            <p:nvPr/>
          </p:nvGrpSpPr>
          <p:grpSpPr>
            <a:xfrm>
              <a:off x="4162538" y="1921320"/>
              <a:ext cx="1132548" cy="643905"/>
              <a:chOff x="3986716" y="2196462"/>
              <a:chExt cx="1200754" cy="683687"/>
            </a:xfrm>
          </p:grpSpPr>
          <p:sp>
            <p:nvSpPr>
              <p:cNvPr id="6" name="A"/>
              <p:cNvSpPr txBox="1"/>
              <p:nvPr/>
            </p:nvSpPr>
            <p:spPr>
              <a:xfrm>
                <a:off x="3986716" y="2547061"/>
                <a:ext cx="236412" cy="333088"/>
              </a:xfrm>
              <a:prstGeom prst="rect">
                <a:avLst/>
              </a:prstGeom>
              <a:ln w="12700">
                <a:miter lim="400000"/>
              </a:ln>
            </p:spPr>
            <p:txBody>
              <a:bodyPr wrap="none" lIns="45719" rIns="45719">
                <a:spAutoFit/>
              </a:bodyPr>
              <a:lstStyle>
                <a:lvl1pPr>
                  <a:defRPr>
                    <a:solidFill>
                      <a:srgbClr val="FF2600"/>
                    </a:solidFill>
                  </a:defRPr>
                </a:lvl1pPr>
              </a:lstStyle>
              <a:p>
                <a:r>
                  <a:rPr dirty="0"/>
                  <a:t>A</a:t>
                </a:r>
              </a:p>
            </p:txBody>
          </p:sp>
          <p:sp>
            <p:nvSpPr>
              <p:cNvPr id="7" name="B"/>
              <p:cNvSpPr txBox="1"/>
              <p:nvPr/>
            </p:nvSpPr>
            <p:spPr>
              <a:xfrm>
                <a:off x="4958983" y="2196462"/>
                <a:ext cx="228487" cy="333089"/>
              </a:xfrm>
              <a:prstGeom prst="rect">
                <a:avLst/>
              </a:prstGeom>
              <a:ln w="12700">
                <a:miter lim="400000"/>
              </a:ln>
            </p:spPr>
            <p:txBody>
              <a:bodyPr wrap="none" lIns="45719" rIns="45719">
                <a:spAutoFit/>
              </a:bodyPr>
              <a:lstStyle>
                <a:lvl1pPr>
                  <a:defRPr>
                    <a:solidFill>
                      <a:srgbClr val="FF2600"/>
                    </a:solidFill>
                  </a:defRPr>
                </a:lvl1pPr>
              </a:lstStyle>
              <a:p>
                <a:r>
                  <a:rPr dirty="0"/>
                  <a:t>B</a:t>
                </a:r>
              </a:p>
            </p:txBody>
          </p:sp>
        </p:grpSp>
      </p:grpSp>
      <p:sp>
        <p:nvSpPr>
          <p:cNvPr id="9" name="文本框 8"/>
          <p:cNvSpPr txBox="1"/>
          <p:nvPr/>
        </p:nvSpPr>
        <p:spPr>
          <a:xfrm>
            <a:off x="598962" y="6014357"/>
            <a:ext cx="8292489"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buClr>
                <a:srgbClr val="2E75B6"/>
              </a:buClr>
              <a:buSzPct val="120000"/>
              <a:defRPr sz="2000"/>
            </a:pPr>
            <a:r>
              <a:rPr lang="en-US" altLang="zh-CN" sz="1200" b="1" dirty="0"/>
              <a:t>Note</a:t>
            </a:r>
            <a:r>
              <a:rPr lang="zh-CN" altLang="en-US" sz="1200" b="1" dirty="0"/>
              <a:t>：</a:t>
            </a:r>
            <a:r>
              <a:rPr lang="en-US" altLang="zh-CN" sz="1200" b="1" dirty="0"/>
              <a:t>This example uses the channel pool of CH5/CH6/CH8/CH9 in IEEE 802.15.4-2020 as showed in the figure above</a:t>
            </a:r>
          </a:p>
        </p:txBody>
      </p:sp>
    </p:spTree>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d42e1d7f-ee97-4f3f-9d29-7aa918fb0ab4}"/>
</p:tagLst>
</file>

<file path=ppt/theme/theme1.xml><?xml version="1.0" encoding="utf-8"?>
<a:theme xmlns:a="http://schemas.openxmlformats.org/drawingml/2006/main" name="Office">
  <a:themeElements>
    <a:clrScheme name="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a:majorFont>
        <a:latin typeface="Helvetica"/>
        <a:ea typeface="Helvetica"/>
        <a:cs typeface="Helvetica"/>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a:majorFont>
        <a:latin typeface="Helvetica"/>
        <a:ea typeface="Helvetica"/>
        <a:cs typeface="Helvetica"/>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mn-lt"/>
            <a:ea typeface="+mn-ea"/>
            <a:cs typeface="+mn-cs"/>
            <a:sym typeface="Calibri" panose="020F050202020403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1168</Words>
  <Application>Microsoft Office PowerPoint</Application>
  <PresentationFormat>全屏显示(4:3)</PresentationFormat>
  <Paragraphs>195</Paragraphs>
  <Slides>15</Slides>
  <Notes>14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Proxima Nova</vt:lpstr>
      <vt:lpstr>等线</vt:lpstr>
      <vt:lpstr>Arial</vt:lpstr>
      <vt:lpstr>Calibri</vt:lpstr>
      <vt:lpstr>Calibri Light</vt:lpstr>
      <vt:lpstr>Helvetica</vt:lpstr>
      <vt:lpstr>Times New Roman</vt:lpstr>
      <vt:lpstr>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office</cp:lastModifiedBy>
  <cp:revision>82</cp:revision>
  <cp:lastPrinted>2022-01-21T02:42:00Z</cp:lastPrinted>
  <dcterms:created xsi:type="dcterms:W3CDTF">2022-01-22T03:24:44Z</dcterms:created>
  <dcterms:modified xsi:type="dcterms:W3CDTF">2022-01-22T04:30:16Z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F6F51021E322432A8EE7EF92AC12F490</vt:lpwstr>
  </property>
  <property fmtid="{D5CDD505-2E9C-101B-9397-08002B2CF9AE}" pid="3" name="KSOProductBuildVer">
    <vt:lpwstr>2052-11.1.0.11294</vt:lpwstr>
  </property>
</Properties>
</file>