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59" r:id="rId2"/>
    <p:sldId id="264" r:id="rId3"/>
    <p:sldId id="260" r:id="rId4"/>
    <p:sldId id="276" r:id="rId5"/>
    <p:sldId id="285" r:id="rId6"/>
    <p:sldId id="280" r:id="rId7"/>
    <p:sldId id="277" r:id="rId8"/>
    <p:sldId id="291" r:id="rId9"/>
    <p:sldId id="292" r:id="rId10"/>
    <p:sldId id="294" r:id="rId11"/>
    <p:sldId id="295" r:id="rId12"/>
    <p:sldId id="297" r:id="rId13"/>
    <p:sldId id="296" r:id="rId14"/>
    <p:sldId id="265" r:id="rId15"/>
    <p:sldId id="281" r:id="rId16"/>
    <p:sldId id="283"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76"/>
    <p:restoredTop sz="95915"/>
  </p:normalViewPr>
  <p:slideViewPr>
    <p:cSldViewPr>
      <p:cViewPr varScale="1">
        <p:scale>
          <a:sx n="66" d="100"/>
          <a:sy n="66" d="100"/>
        </p:scale>
        <p:origin x="1360" y="48"/>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11</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9289958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12</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991459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390758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15</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36238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04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5082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5</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94099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6</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13575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7</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35795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8</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640907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9</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75896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10</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68914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
        <p:nvSpPr>
          <p:cNvPr id="7" name="Rectangle 4">
            <a:extLst>
              <a:ext uri="{FF2B5EF4-FFF2-40B4-BE49-F238E27FC236}">
                <a16:creationId xmlns:a16="http://schemas.microsoft.com/office/drawing/2014/main" id="{C2A64546-5A4E-418A-9DA4-49332B7838C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November 2021</a:t>
            </a:r>
          </a:p>
        </p:txBody>
      </p:sp>
      <p:sp>
        <p:nvSpPr>
          <p:cNvPr id="8" name="Rectangle 5">
            <a:extLst>
              <a:ext uri="{FF2B5EF4-FFF2-40B4-BE49-F238E27FC236}">
                <a16:creationId xmlns:a16="http://schemas.microsoft.com/office/drawing/2014/main" id="{62A13302-EF5C-4526-8F6A-261D7C4CC03E}"/>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H.-B. Li, T. Matsumura (NICT)</a:t>
            </a:r>
          </a:p>
        </p:txBody>
      </p:sp>
    </p:spTree>
    <p:extLst>
      <p:ext uri="{BB962C8B-B14F-4D97-AF65-F5344CB8AC3E}">
        <p14:creationId xmlns:p14="http://schemas.microsoft.com/office/powerpoint/2010/main" val="206435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F75EDB50-744A-4902-9C3F-2A5665D3C42D}"/>
              </a:ext>
            </a:extLst>
          </p:cNvPr>
          <p:cNvSpPr>
            <a:spLocks noGrp="1"/>
          </p:cNvSpPr>
          <p:nvPr>
            <p:ph type="title"/>
          </p:nvPr>
        </p:nvSpPr>
        <p:spPr/>
        <p:txBody>
          <a:bodyPr/>
          <a:lstStyle/>
          <a:p>
            <a:r>
              <a:rPr kumimoji="1" lang="ja-JP" altLang="en-US"/>
              <a:t>マスター タイトルの書式設定</a:t>
            </a:r>
          </a:p>
        </p:txBody>
      </p:sp>
      <p:sp>
        <p:nvSpPr>
          <p:cNvPr id="11" name="スライド番号プレースホルダー 10">
            <a:extLst>
              <a:ext uri="{FF2B5EF4-FFF2-40B4-BE49-F238E27FC236}">
                <a16:creationId xmlns:a16="http://schemas.microsoft.com/office/drawing/2014/main" id="{7854CAD1-ED54-4EE0-B615-F98E128487C2}"/>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
        <p:nvSpPr>
          <p:cNvPr id="9" name="日付プレースホルダー 8">
            <a:extLst>
              <a:ext uri="{FF2B5EF4-FFF2-40B4-BE49-F238E27FC236}">
                <a16:creationId xmlns:a16="http://schemas.microsoft.com/office/drawing/2014/main" id="{64A8B01A-D04E-4AB7-92B5-94B9327D9693}"/>
              </a:ext>
            </a:extLst>
          </p:cNvPr>
          <p:cNvSpPr>
            <a:spLocks noGrp="1"/>
          </p:cNvSpPr>
          <p:nvPr>
            <p:ph type="dt" sz="half" idx="10"/>
          </p:nvPr>
        </p:nvSpPr>
        <p:spPr>
          <a:xfrm>
            <a:off x="685800" y="152400"/>
            <a:ext cx="1600200" cy="215444"/>
          </a:xfrm>
          <a:prstGeom prst="rect">
            <a:avLst/>
          </a:prstGeom>
        </p:spPr>
        <p:txBody>
          <a:bodyPr/>
          <a:lstStyle/>
          <a:p>
            <a:r>
              <a:rPr lang="en-US" altLang="en-US"/>
              <a:t>November 2021</a:t>
            </a:r>
            <a:endParaRPr lang="en-US" altLang="en-US" dirty="0"/>
          </a:p>
        </p:txBody>
      </p:sp>
      <p:sp>
        <p:nvSpPr>
          <p:cNvPr id="10" name="フッター プレースホルダー 9">
            <a:extLst>
              <a:ext uri="{FF2B5EF4-FFF2-40B4-BE49-F238E27FC236}">
                <a16:creationId xmlns:a16="http://schemas.microsoft.com/office/drawing/2014/main" id="{9C7504AB-7FF0-45DB-B521-2C572832ED86}"/>
              </a:ext>
            </a:extLst>
          </p:cNvPr>
          <p:cNvSpPr>
            <a:spLocks noGrp="1"/>
          </p:cNvSpPr>
          <p:nvPr>
            <p:ph type="ftr" sz="quarter" idx="11"/>
          </p:nvPr>
        </p:nvSpPr>
        <p:spPr>
          <a:xfrm>
            <a:off x="5486400" y="6475413"/>
            <a:ext cx="3124200" cy="184666"/>
          </a:xfrm>
          <a:prstGeom prst="rect">
            <a:avLst/>
          </a:prstGeom>
        </p:spPr>
        <p:txBody>
          <a:bodyPr/>
          <a:lstStyle/>
          <a:p>
            <a:r>
              <a:rPr lang="en-US" altLang="en-US"/>
              <a:t>H.-B. Li, T. Matsumura (NICT)</a:t>
            </a:r>
            <a:endParaRPr lang="en-US" altLang="en-US" dirty="0"/>
          </a:p>
        </p:txBody>
      </p:sp>
    </p:spTree>
    <p:extLst>
      <p:ext uri="{BB962C8B-B14F-4D97-AF65-F5344CB8AC3E}">
        <p14:creationId xmlns:p14="http://schemas.microsoft.com/office/powerpoint/2010/main" val="29329354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2"/>
            <a:ext cx="2514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Pilot NB radio for UWB channel access</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1" name="Rectangle 9">
            <a:extLst>
              <a:ext uri="{FF2B5EF4-FFF2-40B4-BE49-F238E27FC236}">
                <a16:creationId xmlns:a16="http://schemas.microsoft.com/office/drawing/2014/main" id="{611BE13D-5132-4D15-8677-3680C9C33B55}"/>
              </a:ext>
            </a:extLst>
          </p:cNvPr>
          <p:cNvSpPr>
            <a:spLocks noChangeArrowheads="1"/>
          </p:cNvSpPr>
          <p:nvPr userDrawn="1"/>
        </p:nvSpPr>
        <p:spPr bwMode="auto">
          <a:xfrm>
            <a:off x="685800" y="381000"/>
            <a:ext cx="2057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400" b="1" dirty="0"/>
              <a:t>January 2022</a:t>
            </a:r>
          </a:p>
        </p:txBody>
      </p:sp>
      <p:sp>
        <p:nvSpPr>
          <p:cNvPr id="12" name="Rectangle 9">
            <a:extLst>
              <a:ext uri="{FF2B5EF4-FFF2-40B4-BE49-F238E27FC236}">
                <a16:creationId xmlns:a16="http://schemas.microsoft.com/office/drawing/2014/main" id="{1123F047-349C-4973-BA2A-07818E6AEC53}"/>
              </a:ext>
            </a:extLst>
          </p:cNvPr>
          <p:cNvSpPr>
            <a:spLocks noChangeArrowheads="1"/>
          </p:cNvSpPr>
          <p:nvPr userDrawn="1"/>
        </p:nvSpPr>
        <p:spPr bwMode="auto">
          <a:xfrm>
            <a:off x="6477000" y="6477000"/>
            <a:ext cx="2057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en-US" dirty="0"/>
              <a:t>H.-B. Li, T. Matsumura (NICT)</a:t>
            </a:r>
          </a:p>
        </p:txBody>
      </p:sp>
      <p:sp>
        <p:nvSpPr>
          <p:cNvPr id="13" name="Rectangle 1">
            <a:extLst>
              <a:ext uri="{FF2B5EF4-FFF2-40B4-BE49-F238E27FC236}">
                <a16:creationId xmlns:a16="http://schemas.microsoft.com/office/drawing/2014/main" id="{E4735026-7978-4426-BA69-7E89065C1A75}"/>
              </a:ext>
            </a:extLst>
          </p:cNvPr>
          <p:cNvSpPr>
            <a:spLocks noChangeArrowheads="1"/>
          </p:cNvSpPr>
          <p:nvPr userDrawn="1"/>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15-22-0065-00-04ab</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a:xfrm>
            <a:off x="4344988" y="6475413"/>
            <a:ext cx="530225" cy="182562"/>
          </a:xfrm>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380999" y="838200"/>
            <a:ext cx="8534401" cy="4119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Pilot NB radio for assisting UWB c</a:t>
            </a:r>
            <a:r>
              <a:rPr lang="en-US" altLang="ja-JP" sz="1600" dirty="0">
                <a:solidFill>
                  <a:schemeClr val="tx2"/>
                </a:solidFill>
              </a:rPr>
              <a:t>hannel</a:t>
            </a:r>
            <a:r>
              <a:rPr lang="en-US" altLang="en-US" sz="1600" dirty="0">
                <a:solidFill>
                  <a:schemeClr val="tx2"/>
                </a:solidFill>
              </a:rPr>
              <a:t> access	</a:t>
            </a:r>
          </a:p>
          <a:p>
            <a:r>
              <a:rPr lang="en-US" altLang="en-US" sz="1600" b="1" dirty="0">
                <a:solidFill>
                  <a:schemeClr val="tx2"/>
                </a:solidFill>
              </a:rPr>
              <a:t>Date Submitted: </a:t>
            </a:r>
            <a:r>
              <a:rPr lang="en-US" altLang="en-US" sz="1600" dirty="0">
                <a:solidFill>
                  <a:schemeClr val="tx2"/>
                </a:solidFill>
              </a:rPr>
              <a:t>January 21, 2022	</a:t>
            </a:r>
          </a:p>
          <a:p>
            <a:r>
              <a:rPr lang="en-US" altLang="en-US" sz="1600" b="1" dirty="0">
                <a:solidFill>
                  <a:schemeClr val="tx2"/>
                </a:solidFill>
              </a:rPr>
              <a:t>Source:</a:t>
            </a:r>
            <a:r>
              <a:rPr lang="en-US" altLang="en-US" sz="1600" dirty="0">
                <a:solidFill>
                  <a:schemeClr val="tx2"/>
                </a:solidFill>
              </a:rPr>
              <a:t> Huan-Bang Li, Takeshi Matsumura (NICT, Japan)</a:t>
            </a:r>
          </a:p>
          <a:p>
            <a:r>
              <a:rPr lang="en-US" altLang="en-US" sz="1600" b="1" dirty="0">
                <a:solidFill>
                  <a:schemeClr val="tx2"/>
                </a:solidFill>
              </a:rPr>
              <a:t>Address</a:t>
            </a:r>
            <a:r>
              <a:rPr lang="en-US" altLang="en-US" sz="1600" dirty="0">
                <a:solidFill>
                  <a:schemeClr val="tx2"/>
                </a:solidFill>
              </a:rPr>
              <a:t>: </a:t>
            </a:r>
            <a:r>
              <a:rPr lang="en-US" altLang="ja-JP" sz="1600" dirty="0">
                <a:effectLst/>
                <a:latin typeface="+mj-ea"/>
                <a:ea typeface="+mj-ea"/>
                <a:cs typeface="Times New Roman" panose="02020603050405020304" pitchFamily="18" charset="0"/>
              </a:rPr>
              <a:t>3-4 </a:t>
            </a:r>
            <a:r>
              <a:rPr lang="en-US" altLang="ja-JP" sz="1600" dirty="0" err="1">
                <a:effectLst/>
                <a:latin typeface="+mj-ea"/>
                <a:ea typeface="+mj-ea"/>
                <a:cs typeface="Times New Roman" panose="02020603050405020304" pitchFamily="18" charset="0"/>
              </a:rPr>
              <a:t>Hikarino-oka</a:t>
            </a:r>
            <a:r>
              <a:rPr lang="en-US" altLang="ja-JP" sz="1600" dirty="0">
                <a:effectLst/>
                <a:latin typeface="+mj-ea"/>
                <a:ea typeface="+mj-ea"/>
                <a:cs typeface="Times New Roman" panose="02020603050405020304" pitchFamily="18" charset="0"/>
              </a:rPr>
              <a:t>, Yokosuka-</a:t>
            </a:r>
            <a:r>
              <a:rPr lang="en-US" altLang="ja-JP" sz="1600" dirty="0" err="1">
                <a:effectLst/>
                <a:latin typeface="+mj-ea"/>
                <a:ea typeface="+mj-ea"/>
                <a:cs typeface="Times New Roman" panose="02020603050405020304" pitchFamily="18" charset="0"/>
              </a:rPr>
              <a:t>shi</a:t>
            </a:r>
            <a:r>
              <a:rPr lang="en-US" altLang="ja-JP" sz="1600" dirty="0">
                <a:effectLst/>
                <a:latin typeface="+mj-ea"/>
                <a:ea typeface="+mj-ea"/>
                <a:cs typeface="Times New Roman" panose="02020603050405020304" pitchFamily="18" charset="0"/>
              </a:rPr>
              <a:t>, Kanagawa, 239-0847 Japan</a:t>
            </a:r>
            <a:endParaRPr lang="en-US" altLang="en-US" sz="1600" dirty="0">
              <a:solidFill>
                <a:schemeClr val="tx2"/>
              </a:solidFill>
              <a:latin typeface="+mj-ea"/>
              <a:ea typeface="+mj-ea"/>
            </a:endParaRP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a:solidFill>
                  <a:schemeClr val="tx2"/>
                </a:solidFill>
              </a:rPr>
              <a:t>{lee, </a:t>
            </a:r>
            <a:r>
              <a:rPr lang="en-US" altLang="en-US" sz="1600" dirty="0" err="1">
                <a:solidFill>
                  <a:schemeClr val="tx2"/>
                </a:solidFill>
              </a:rPr>
              <a:t>matsumura</a:t>
            </a:r>
            <a:r>
              <a:rPr lang="en-US" altLang="en-US" sz="1600" dirty="0">
                <a:solidFill>
                  <a:schemeClr val="tx2"/>
                </a:solidFill>
              </a:rPr>
              <a:t>}@nict.go.jp</a:t>
            </a: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Discussion on cooperated UWB and NB radio for enhancing UWB channel access.</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To improve coexistence among UWB systems.</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10</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990600"/>
            <a:ext cx="7924800" cy="533400"/>
          </a:xfrm>
          <a:ln/>
        </p:spPr>
        <p:txBody>
          <a:bodyPr/>
          <a:lstStyle/>
          <a:p>
            <a:r>
              <a:rPr lang="en-US" altLang="en-US" sz="3200" dirty="0"/>
              <a:t>Benefits as pilot NB radio</a:t>
            </a:r>
          </a:p>
        </p:txBody>
      </p:sp>
      <p:sp>
        <p:nvSpPr>
          <p:cNvPr id="4" name="Content Placeholder 2">
            <a:extLst>
              <a:ext uri="{FF2B5EF4-FFF2-40B4-BE49-F238E27FC236}">
                <a16:creationId xmlns:a16="http://schemas.microsoft.com/office/drawing/2014/main" id="{0BB28399-AF48-470B-A2CE-F1AC0F8DDBF7}"/>
              </a:ext>
            </a:extLst>
          </p:cNvPr>
          <p:cNvSpPr>
            <a:spLocks noGrp="1"/>
          </p:cNvSpPr>
          <p:nvPr>
            <p:ph idx="1"/>
          </p:nvPr>
        </p:nvSpPr>
        <p:spPr>
          <a:xfrm>
            <a:off x="609600" y="1828800"/>
            <a:ext cx="8077200" cy="3429000"/>
          </a:xfrm>
        </p:spPr>
        <p:txBody>
          <a:bodyPr/>
          <a:lstStyle/>
          <a:p>
            <a:pPr>
              <a:spcBef>
                <a:spcPts val="1800"/>
              </a:spcBef>
            </a:pPr>
            <a:r>
              <a:rPr lang="en-US" altLang="ja-JP" sz="2400" dirty="0">
                <a:latin typeface="+mj-lt"/>
              </a:rPr>
              <a:t>Free spectrum with less restriction.</a:t>
            </a:r>
          </a:p>
          <a:p>
            <a:pPr lvl="1">
              <a:spcBef>
                <a:spcPts val="1200"/>
              </a:spcBef>
            </a:pPr>
            <a:r>
              <a:rPr lang="en-US" altLang="ja-JP" sz="2400" dirty="0">
                <a:latin typeface="+mj-lt"/>
              </a:rPr>
              <a:t>Availability of frequent channel access (every 50 </a:t>
            </a:r>
            <a:r>
              <a:rPr lang="en-US" altLang="ja-JP" sz="2400" dirty="0" err="1">
                <a:latin typeface="+mj-lt"/>
              </a:rPr>
              <a:t>ms</a:t>
            </a:r>
            <a:r>
              <a:rPr lang="en-US" altLang="ja-JP" sz="2400" dirty="0">
                <a:latin typeface="+mj-lt"/>
              </a:rPr>
              <a:t>)</a:t>
            </a:r>
          </a:p>
          <a:p>
            <a:pPr lvl="1">
              <a:spcBef>
                <a:spcPts val="1200"/>
              </a:spcBef>
            </a:pPr>
            <a:r>
              <a:rPr lang="en-US" altLang="ja-JP" sz="2400" dirty="0">
                <a:latin typeface="+mj-lt"/>
              </a:rPr>
              <a:t>Up to 50ms transmission for each access</a:t>
            </a:r>
          </a:p>
          <a:p>
            <a:pPr>
              <a:spcBef>
                <a:spcPts val="1800"/>
              </a:spcBef>
            </a:pPr>
            <a:r>
              <a:rPr lang="en-US" sz="2400" dirty="0">
                <a:latin typeface="+mj-lt"/>
              </a:rPr>
              <a:t>Multiple available channels</a:t>
            </a:r>
          </a:p>
          <a:p>
            <a:pPr lvl="1">
              <a:spcBef>
                <a:spcPts val="1200"/>
              </a:spcBef>
            </a:pPr>
            <a:r>
              <a:rPr lang="en-US" sz="2400" dirty="0">
                <a:latin typeface="+mj-lt"/>
              </a:rPr>
              <a:t>16 channels enable various combinations</a:t>
            </a:r>
          </a:p>
          <a:p>
            <a:pPr>
              <a:spcBef>
                <a:spcPts val="1800"/>
              </a:spcBef>
            </a:pPr>
            <a:r>
              <a:rPr lang="en-US" altLang="ja-JP" sz="2400" dirty="0">
                <a:latin typeface="+mj-lt"/>
              </a:rPr>
              <a:t>Light expected usage with restricted TX power</a:t>
            </a:r>
          </a:p>
          <a:p>
            <a:pPr lvl="1">
              <a:spcBef>
                <a:spcPts val="1800"/>
              </a:spcBef>
            </a:pPr>
            <a:r>
              <a:rPr lang="en-US" altLang="ja-JP" sz="2400" dirty="0">
                <a:latin typeface="+mj-lt"/>
              </a:rPr>
              <a:t>Active RFID</a:t>
            </a:r>
          </a:p>
          <a:p>
            <a:pPr lvl="1">
              <a:spcBef>
                <a:spcPts val="1800"/>
              </a:spcBef>
            </a:pPr>
            <a:endParaRPr lang="en-US" altLang="ja-JP" sz="2400" dirty="0">
              <a:latin typeface="+mj-lt"/>
            </a:endParaRPr>
          </a:p>
          <a:p>
            <a:pPr>
              <a:spcBef>
                <a:spcPts val="1800"/>
              </a:spcBef>
            </a:pPr>
            <a:endParaRPr lang="en-US" altLang="ja-JP" sz="2400" dirty="0">
              <a:latin typeface="+mj-lt"/>
            </a:endParaRPr>
          </a:p>
        </p:txBody>
      </p:sp>
    </p:spTree>
    <p:extLst>
      <p:ext uri="{BB962C8B-B14F-4D97-AF65-F5344CB8AC3E}">
        <p14:creationId xmlns:p14="http://schemas.microsoft.com/office/powerpoint/2010/main" val="4098009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11</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990600"/>
            <a:ext cx="7924800" cy="533400"/>
          </a:xfrm>
          <a:ln/>
        </p:spPr>
        <p:txBody>
          <a:bodyPr/>
          <a:lstStyle/>
          <a:p>
            <a:r>
              <a:rPr lang="en-US" altLang="en-US" sz="3200" dirty="0"/>
              <a:t>Example of usage (without overlap)</a:t>
            </a:r>
          </a:p>
        </p:txBody>
      </p:sp>
      <p:pic>
        <p:nvPicPr>
          <p:cNvPr id="2" name="図 1">
            <a:extLst>
              <a:ext uri="{FF2B5EF4-FFF2-40B4-BE49-F238E27FC236}">
                <a16:creationId xmlns:a16="http://schemas.microsoft.com/office/drawing/2014/main" id="{012DE597-4D07-47F2-87FC-093F2FC0A9CD}"/>
              </a:ext>
            </a:extLst>
          </p:cNvPr>
          <p:cNvPicPr>
            <a:picLocks noChangeAspect="1"/>
          </p:cNvPicPr>
          <p:nvPr/>
        </p:nvPicPr>
        <p:blipFill>
          <a:blip r:embed="rId3"/>
          <a:stretch>
            <a:fillRect/>
          </a:stretch>
        </p:blipFill>
        <p:spPr>
          <a:xfrm>
            <a:off x="0" y="1768344"/>
            <a:ext cx="9144000" cy="4632456"/>
          </a:xfrm>
          <a:prstGeom prst="rect">
            <a:avLst/>
          </a:prstGeom>
        </p:spPr>
      </p:pic>
    </p:spTree>
    <p:extLst>
      <p:ext uri="{BB962C8B-B14F-4D97-AF65-F5344CB8AC3E}">
        <p14:creationId xmlns:p14="http://schemas.microsoft.com/office/powerpoint/2010/main" val="4261724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12</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990600"/>
            <a:ext cx="7924800" cy="533400"/>
          </a:xfrm>
          <a:ln/>
        </p:spPr>
        <p:txBody>
          <a:bodyPr/>
          <a:lstStyle/>
          <a:p>
            <a:r>
              <a:rPr lang="en-US" altLang="en-US" sz="3200" dirty="0"/>
              <a:t>Example of usage (with overlap)</a:t>
            </a:r>
          </a:p>
        </p:txBody>
      </p:sp>
      <p:graphicFrame>
        <p:nvGraphicFramePr>
          <p:cNvPr id="4" name="表 4">
            <a:extLst>
              <a:ext uri="{FF2B5EF4-FFF2-40B4-BE49-F238E27FC236}">
                <a16:creationId xmlns:a16="http://schemas.microsoft.com/office/drawing/2014/main" id="{96728777-6EA5-4E02-BCBD-EA6679BA62AC}"/>
              </a:ext>
            </a:extLst>
          </p:cNvPr>
          <p:cNvGraphicFramePr>
            <a:graphicFrameLocks/>
          </p:cNvGraphicFramePr>
          <p:nvPr>
            <p:extLst>
              <p:ext uri="{D42A27DB-BD31-4B8C-83A1-F6EECF244321}">
                <p14:modId xmlns:p14="http://schemas.microsoft.com/office/powerpoint/2010/main" val="1461255780"/>
              </p:ext>
            </p:extLst>
          </p:nvPr>
        </p:nvGraphicFramePr>
        <p:xfrm>
          <a:off x="990600" y="2667000"/>
          <a:ext cx="7315200" cy="805936"/>
        </p:xfrm>
        <a:graphic>
          <a:graphicData uri="http://schemas.openxmlformats.org/drawingml/2006/table">
            <a:tbl>
              <a:tblPr firstRow="1" bandRow="1">
                <a:tableStyleId>{5C22544A-7EE6-4342-B048-85BDC9FD1C3A}</a:tableStyleId>
              </a:tblPr>
              <a:tblGrid>
                <a:gridCol w="457200">
                  <a:extLst>
                    <a:ext uri="{9D8B030D-6E8A-4147-A177-3AD203B41FA5}">
                      <a16:colId xmlns:a16="http://schemas.microsoft.com/office/drawing/2014/main" val="797226349"/>
                    </a:ext>
                  </a:extLst>
                </a:gridCol>
                <a:gridCol w="457200">
                  <a:extLst>
                    <a:ext uri="{9D8B030D-6E8A-4147-A177-3AD203B41FA5}">
                      <a16:colId xmlns:a16="http://schemas.microsoft.com/office/drawing/2014/main" val="1119923442"/>
                    </a:ext>
                  </a:extLst>
                </a:gridCol>
                <a:gridCol w="457200">
                  <a:extLst>
                    <a:ext uri="{9D8B030D-6E8A-4147-A177-3AD203B41FA5}">
                      <a16:colId xmlns:a16="http://schemas.microsoft.com/office/drawing/2014/main" val="2281333955"/>
                    </a:ext>
                  </a:extLst>
                </a:gridCol>
                <a:gridCol w="457200">
                  <a:extLst>
                    <a:ext uri="{9D8B030D-6E8A-4147-A177-3AD203B41FA5}">
                      <a16:colId xmlns:a16="http://schemas.microsoft.com/office/drawing/2014/main" val="1753079828"/>
                    </a:ext>
                  </a:extLst>
                </a:gridCol>
                <a:gridCol w="457200">
                  <a:extLst>
                    <a:ext uri="{9D8B030D-6E8A-4147-A177-3AD203B41FA5}">
                      <a16:colId xmlns:a16="http://schemas.microsoft.com/office/drawing/2014/main" val="2616034636"/>
                    </a:ext>
                  </a:extLst>
                </a:gridCol>
                <a:gridCol w="457200">
                  <a:extLst>
                    <a:ext uri="{9D8B030D-6E8A-4147-A177-3AD203B41FA5}">
                      <a16:colId xmlns:a16="http://schemas.microsoft.com/office/drawing/2014/main" val="1777922167"/>
                    </a:ext>
                  </a:extLst>
                </a:gridCol>
                <a:gridCol w="457200">
                  <a:extLst>
                    <a:ext uri="{9D8B030D-6E8A-4147-A177-3AD203B41FA5}">
                      <a16:colId xmlns:a16="http://schemas.microsoft.com/office/drawing/2014/main" val="108641662"/>
                    </a:ext>
                  </a:extLst>
                </a:gridCol>
                <a:gridCol w="457200">
                  <a:extLst>
                    <a:ext uri="{9D8B030D-6E8A-4147-A177-3AD203B41FA5}">
                      <a16:colId xmlns:a16="http://schemas.microsoft.com/office/drawing/2014/main" val="1515991852"/>
                    </a:ext>
                  </a:extLst>
                </a:gridCol>
                <a:gridCol w="457200">
                  <a:extLst>
                    <a:ext uri="{9D8B030D-6E8A-4147-A177-3AD203B41FA5}">
                      <a16:colId xmlns:a16="http://schemas.microsoft.com/office/drawing/2014/main" val="2937775493"/>
                    </a:ext>
                  </a:extLst>
                </a:gridCol>
                <a:gridCol w="457200">
                  <a:extLst>
                    <a:ext uri="{9D8B030D-6E8A-4147-A177-3AD203B41FA5}">
                      <a16:colId xmlns:a16="http://schemas.microsoft.com/office/drawing/2014/main" val="2907792438"/>
                    </a:ext>
                  </a:extLst>
                </a:gridCol>
                <a:gridCol w="457200">
                  <a:extLst>
                    <a:ext uri="{9D8B030D-6E8A-4147-A177-3AD203B41FA5}">
                      <a16:colId xmlns:a16="http://schemas.microsoft.com/office/drawing/2014/main" val="75239035"/>
                    </a:ext>
                  </a:extLst>
                </a:gridCol>
                <a:gridCol w="457200">
                  <a:extLst>
                    <a:ext uri="{9D8B030D-6E8A-4147-A177-3AD203B41FA5}">
                      <a16:colId xmlns:a16="http://schemas.microsoft.com/office/drawing/2014/main" val="3115000993"/>
                    </a:ext>
                  </a:extLst>
                </a:gridCol>
                <a:gridCol w="457200">
                  <a:extLst>
                    <a:ext uri="{9D8B030D-6E8A-4147-A177-3AD203B41FA5}">
                      <a16:colId xmlns:a16="http://schemas.microsoft.com/office/drawing/2014/main" val="3152312266"/>
                    </a:ext>
                  </a:extLst>
                </a:gridCol>
                <a:gridCol w="457200">
                  <a:extLst>
                    <a:ext uri="{9D8B030D-6E8A-4147-A177-3AD203B41FA5}">
                      <a16:colId xmlns:a16="http://schemas.microsoft.com/office/drawing/2014/main" val="2888375105"/>
                    </a:ext>
                  </a:extLst>
                </a:gridCol>
                <a:gridCol w="457200">
                  <a:extLst>
                    <a:ext uri="{9D8B030D-6E8A-4147-A177-3AD203B41FA5}">
                      <a16:colId xmlns:a16="http://schemas.microsoft.com/office/drawing/2014/main" val="2202563470"/>
                    </a:ext>
                  </a:extLst>
                </a:gridCol>
                <a:gridCol w="457200">
                  <a:extLst>
                    <a:ext uri="{9D8B030D-6E8A-4147-A177-3AD203B41FA5}">
                      <a16:colId xmlns:a16="http://schemas.microsoft.com/office/drawing/2014/main" val="180000282"/>
                    </a:ext>
                  </a:extLst>
                </a:gridCol>
              </a:tblGrid>
              <a:tr h="805936">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8634333"/>
                  </a:ext>
                </a:extLst>
              </a:tr>
            </a:tbl>
          </a:graphicData>
        </a:graphic>
      </p:graphicFrame>
      <p:sp>
        <p:nvSpPr>
          <p:cNvPr id="5" name="テキスト ボックス 4">
            <a:extLst>
              <a:ext uri="{FF2B5EF4-FFF2-40B4-BE49-F238E27FC236}">
                <a16:creationId xmlns:a16="http://schemas.microsoft.com/office/drawing/2014/main" id="{4E888421-8D1E-4F3B-AFE7-BDD96218DF64}"/>
              </a:ext>
            </a:extLst>
          </p:cNvPr>
          <p:cNvSpPr txBox="1"/>
          <p:nvPr/>
        </p:nvSpPr>
        <p:spPr>
          <a:xfrm>
            <a:off x="990600" y="2895600"/>
            <a:ext cx="7467600" cy="338554"/>
          </a:xfrm>
          <a:prstGeom prst="rect">
            <a:avLst/>
          </a:prstGeom>
          <a:noFill/>
        </p:spPr>
        <p:txBody>
          <a:bodyPr wrap="square">
            <a:spAutoFit/>
          </a:bodyPr>
          <a:lstStyle/>
          <a:p>
            <a:r>
              <a:rPr lang="en-US" altLang="ja-JP" sz="1600" dirty="0"/>
              <a:t>#62   #63   #64   #65   #66   #67   #68   #69   #70   #71   #72   #73   #74   #75   #76   #77</a:t>
            </a:r>
            <a:endParaRPr lang="ja-JP" altLang="en-US" sz="1600" dirty="0"/>
          </a:p>
        </p:txBody>
      </p:sp>
      <p:graphicFrame>
        <p:nvGraphicFramePr>
          <p:cNvPr id="10" name="表 4">
            <a:extLst>
              <a:ext uri="{FF2B5EF4-FFF2-40B4-BE49-F238E27FC236}">
                <a16:creationId xmlns:a16="http://schemas.microsoft.com/office/drawing/2014/main" id="{A82301D8-C600-48D8-A50A-129B2F385DAE}"/>
              </a:ext>
            </a:extLst>
          </p:cNvPr>
          <p:cNvGraphicFramePr>
            <a:graphicFrameLocks/>
          </p:cNvGraphicFramePr>
          <p:nvPr>
            <p:extLst>
              <p:ext uri="{D42A27DB-BD31-4B8C-83A1-F6EECF244321}">
                <p14:modId xmlns:p14="http://schemas.microsoft.com/office/powerpoint/2010/main" val="1108243465"/>
              </p:ext>
            </p:extLst>
          </p:nvPr>
        </p:nvGraphicFramePr>
        <p:xfrm>
          <a:off x="938023" y="4587351"/>
          <a:ext cx="2286000" cy="726746"/>
        </p:xfrm>
        <a:graphic>
          <a:graphicData uri="http://schemas.openxmlformats.org/drawingml/2006/table">
            <a:tbl>
              <a:tblPr firstRow="1" bandRow="1">
                <a:tableStyleId>{5C22544A-7EE6-4342-B048-85BDC9FD1C3A}</a:tableStyleId>
              </a:tblPr>
              <a:tblGrid>
                <a:gridCol w="457200">
                  <a:extLst>
                    <a:ext uri="{9D8B030D-6E8A-4147-A177-3AD203B41FA5}">
                      <a16:colId xmlns:a16="http://schemas.microsoft.com/office/drawing/2014/main" val="797226349"/>
                    </a:ext>
                  </a:extLst>
                </a:gridCol>
                <a:gridCol w="457200">
                  <a:extLst>
                    <a:ext uri="{9D8B030D-6E8A-4147-A177-3AD203B41FA5}">
                      <a16:colId xmlns:a16="http://schemas.microsoft.com/office/drawing/2014/main" val="1119923442"/>
                    </a:ext>
                  </a:extLst>
                </a:gridCol>
                <a:gridCol w="457200">
                  <a:extLst>
                    <a:ext uri="{9D8B030D-6E8A-4147-A177-3AD203B41FA5}">
                      <a16:colId xmlns:a16="http://schemas.microsoft.com/office/drawing/2014/main" val="2281333955"/>
                    </a:ext>
                  </a:extLst>
                </a:gridCol>
                <a:gridCol w="457200">
                  <a:extLst>
                    <a:ext uri="{9D8B030D-6E8A-4147-A177-3AD203B41FA5}">
                      <a16:colId xmlns:a16="http://schemas.microsoft.com/office/drawing/2014/main" val="1753079828"/>
                    </a:ext>
                  </a:extLst>
                </a:gridCol>
                <a:gridCol w="457200">
                  <a:extLst>
                    <a:ext uri="{9D8B030D-6E8A-4147-A177-3AD203B41FA5}">
                      <a16:colId xmlns:a16="http://schemas.microsoft.com/office/drawing/2014/main" val="2616034636"/>
                    </a:ext>
                  </a:extLst>
                </a:gridCol>
              </a:tblGrid>
              <a:tr h="726746">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8634333"/>
                  </a:ext>
                </a:extLst>
              </a:tr>
            </a:tbl>
          </a:graphicData>
        </a:graphic>
      </p:graphicFrame>
      <p:sp>
        <p:nvSpPr>
          <p:cNvPr id="11" name="テキスト ボックス 10">
            <a:extLst>
              <a:ext uri="{FF2B5EF4-FFF2-40B4-BE49-F238E27FC236}">
                <a16:creationId xmlns:a16="http://schemas.microsoft.com/office/drawing/2014/main" id="{FAD0FF91-9EFC-45CA-B679-D9B080019C86}"/>
              </a:ext>
            </a:extLst>
          </p:cNvPr>
          <p:cNvSpPr txBox="1"/>
          <p:nvPr/>
        </p:nvSpPr>
        <p:spPr>
          <a:xfrm>
            <a:off x="899923" y="4760223"/>
            <a:ext cx="2590800" cy="351845"/>
          </a:xfrm>
          <a:prstGeom prst="rect">
            <a:avLst/>
          </a:prstGeom>
          <a:noFill/>
        </p:spPr>
        <p:txBody>
          <a:bodyPr wrap="square">
            <a:spAutoFit/>
          </a:bodyPr>
          <a:lstStyle/>
          <a:p>
            <a:r>
              <a:rPr lang="en-US" altLang="ja-JP" sz="1600" dirty="0">
                <a:solidFill>
                  <a:schemeClr val="bg1"/>
                </a:solidFill>
              </a:rPr>
              <a:t>#71            #73   #74   #75   </a:t>
            </a:r>
            <a:endParaRPr lang="ja-JP" altLang="en-US" sz="1600" dirty="0">
              <a:solidFill>
                <a:schemeClr val="bg1"/>
              </a:solidFill>
            </a:endParaRPr>
          </a:p>
        </p:txBody>
      </p:sp>
      <p:graphicFrame>
        <p:nvGraphicFramePr>
          <p:cNvPr id="12" name="表 4">
            <a:extLst>
              <a:ext uri="{FF2B5EF4-FFF2-40B4-BE49-F238E27FC236}">
                <a16:creationId xmlns:a16="http://schemas.microsoft.com/office/drawing/2014/main" id="{C3BEC929-805F-42FB-8AE6-348D7B317892}"/>
              </a:ext>
            </a:extLst>
          </p:cNvPr>
          <p:cNvGraphicFramePr>
            <a:graphicFrameLocks/>
          </p:cNvGraphicFramePr>
          <p:nvPr>
            <p:extLst>
              <p:ext uri="{D42A27DB-BD31-4B8C-83A1-F6EECF244321}">
                <p14:modId xmlns:p14="http://schemas.microsoft.com/office/powerpoint/2010/main" val="3557553542"/>
              </p:ext>
            </p:extLst>
          </p:nvPr>
        </p:nvGraphicFramePr>
        <p:xfrm>
          <a:off x="3555492" y="4574758"/>
          <a:ext cx="2286000" cy="726746"/>
        </p:xfrm>
        <a:graphic>
          <a:graphicData uri="http://schemas.openxmlformats.org/drawingml/2006/table">
            <a:tbl>
              <a:tblPr firstRow="1" bandRow="1">
                <a:tableStyleId>{5C22544A-7EE6-4342-B048-85BDC9FD1C3A}</a:tableStyleId>
              </a:tblPr>
              <a:tblGrid>
                <a:gridCol w="457200">
                  <a:extLst>
                    <a:ext uri="{9D8B030D-6E8A-4147-A177-3AD203B41FA5}">
                      <a16:colId xmlns:a16="http://schemas.microsoft.com/office/drawing/2014/main" val="797226349"/>
                    </a:ext>
                  </a:extLst>
                </a:gridCol>
                <a:gridCol w="457200">
                  <a:extLst>
                    <a:ext uri="{9D8B030D-6E8A-4147-A177-3AD203B41FA5}">
                      <a16:colId xmlns:a16="http://schemas.microsoft.com/office/drawing/2014/main" val="1119923442"/>
                    </a:ext>
                  </a:extLst>
                </a:gridCol>
                <a:gridCol w="457200">
                  <a:extLst>
                    <a:ext uri="{9D8B030D-6E8A-4147-A177-3AD203B41FA5}">
                      <a16:colId xmlns:a16="http://schemas.microsoft.com/office/drawing/2014/main" val="2281333955"/>
                    </a:ext>
                  </a:extLst>
                </a:gridCol>
                <a:gridCol w="457200">
                  <a:extLst>
                    <a:ext uri="{9D8B030D-6E8A-4147-A177-3AD203B41FA5}">
                      <a16:colId xmlns:a16="http://schemas.microsoft.com/office/drawing/2014/main" val="1753079828"/>
                    </a:ext>
                  </a:extLst>
                </a:gridCol>
                <a:gridCol w="457200">
                  <a:extLst>
                    <a:ext uri="{9D8B030D-6E8A-4147-A177-3AD203B41FA5}">
                      <a16:colId xmlns:a16="http://schemas.microsoft.com/office/drawing/2014/main" val="2616034636"/>
                    </a:ext>
                  </a:extLst>
                </a:gridCol>
              </a:tblGrid>
              <a:tr h="726746">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8634333"/>
                  </a:ext>
                </a:extLst>
              </a:tr>
            </a:tbl>
          </a:graphicData>
        </a:graphic>
      </p:graphicFrame>
      <p:sp>
        <p:nvSpPr>
          <p:cNvPr id="13" name="テキスト ボックス 12">
            <a:extLst>
              <a:ext uri="{FF2B5EF4-FFF2-40B4-BE49-F238E27FC236}">
                <a16:creationId xmlns:a16="http://schemas.microsoft.com/office/drawing/2014/main" id="{03991C52-AF3B-4B73-A843-93AE3D50B151}"/>
              </a:ext>
            </a:extLst>
          </p:cNvPr>
          <p:cNvSpPr txBox="1"/>
          <p:nvPr/>
        </p:nvSpPr>
        <p:spPr>
          <a:xfrm>
            <a:off x="3517392" y="4747630"/>
            <a:ext cx="2458276" cy="338554"/>
          </a:xfrm>
          <a:prstGeom prst="rect">
            <a:avLst/>
          </a:prstGeom>
          <a:noFill/>
        </p:spPr>
        <p:txBody>
          <a:bodyPr wrap="square">
            <a:spAutoFit/>
          </a:bodyPr>
          <a:lstStyle/>
          <a:p>
            <a:r>
              <a:rPr lang="en-US" altLang="ja-JP" sz="1600" dirty="0">
                <a:solidFill>
                  <a:schemeClr val="bg1"/>
                </a:solidFill>
              </a:rPr>
              <a:t>#71    #72            #74   #75 </a:t>
            </a:r>
            <a:endParaRPr lang="ja-JP" altLang="en-US" sz="1600" dirty="0">
              <a:solidFill>
                <a:schemeClr val="bg1"/>
              </a:solidFill>
            </a:endParaRPr>
          </a:p>
        </p:txBody>
      </p:sp>
      <p:graphicFrame>
        <p:nvGraphicFramePr>
          <p:cNvPr id="14" name="表 4">
            <a:extLst>
              <a:ext uri="{FF2B5EF4-FFF2-40B4-BE49-F238E27FC236}">
                <a16:creationId xmlns:a16="http://schemas.microsoft.com/office/drawing/2014/main" id="{9C312408-110B-4AE6-966E-CE3FACDFEEEA}"/>
              </a:ext>
            </a:extLst>
          </p:cNvPr>
          <p:cNvGraphicFramePr>
            <a:graphicFrameLocks/>
          </p:cNvGraphicFramePr>
          <p:nvPr>
            <p:extLst>
              <p:ext uri="{D42A27DB-BD31-4B8C-83A1-F6EECF244321}">
                <p14:modId xmlns:p14="http://schemas.microsoft.com/office/powerpoint/2010/main" val="311468245"/>
              </p:ext>
            </p:extLst>
          </p:nvPr>
        </p:nvGraphicFramePr>
        <p:xfrm>
          <a:off x="6123431" y="4574758"/>
          <a:ext cx="2286000" cy="726746"/>
        </p:xfrm>
        <a:graphic>
          <a:graphicData uri="http://schemas.openxmlformats.org/drawingml/2006/table">
            <a:tbl>
              <a:tblPr firstRow="1" bandRow="1">
                <a:tableStyleId>{5C22544A-7EE6-4342-B048-85BDC9FD1C3A}</a:tableStyleId>
              </a:tblPr>
              <a:tblGrid>
                <a:gridCol w="457200">
                  <a:extLst>
                    <a:ext uri="{9D8B030D-6E8A-4147-A177-3AD203B41FA5}">
                      <a16:colId xmlns:a16="http://schemas.microsoft.com/office/drawing/2014/main" val="797226349"/>
                    </a:ext>
                  </a:extLst>
                </a:gridCol>
                <a:gridCol w="457200">
                  <a:extLst>
                    <a:ext uri="{9D8B030D-6E8A-4147-A177-3AD203B41FA5}">
                      <a16:colId xmlns:a16="http://schemas.microsoft.com/office/drawing/2014/main" val="1119923442"/>
                    </a:ext>
                  </a:extLst>
                </a:gridCol>
                <a:gridCol w="457200">
                  <a:extLst>
                    <a:ext uri="{9D8B030D-6E8A-4147-A177-3AD203B41FA5}">
                      <a16:colId xmlns:a16="http://schemas.microsoft.com/office/drawing/2014/main" val="2281333955"/>
                    </a:ext>
                  </a:extLst>
                </a:gridCol>
                <a:gridCol w="457200">
                  <a:extLst>
                    <a:ext uri="{9D8B030D-6E8A-4147-A177-3AD203B41FA5}">
                      <a16:colId xmlns:a16="http://schemas.microsoft.com/office/drawing/2014/main" val="1753079828"/>
                    </a:ext>
                  </a:extLst>
                </a:gridCol>
                <a:gridCol w="457200">
                  <a:extLst>
                    <a:ext uri="{9D8B030D-6E8A-4147-A177-3AD203B41FA5}">
                      <a16:colId xmlns:a16="http://schemas.microsoft.com/office/drawing/2014/main" val="2616034636"/>
                    </a:ext>
                  </a:extLst>
                </a:gridCol>
              </a:tblGrid>
              <a:tr h="726746">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8634333"/>
                  </a:ext>
                </a:extLst>
              </a:tr>
            </a:tbl>
          </a:graphicData>
        </a:graphic>
      </p:graphicFrame>
      <p:sp>
        <p:nvSpPr>
          <p:cNvPr id="15" name="テキスト ボックス 14">
            <a:extLst>
              <a:ext uri="{FF2B5EF4-FFF2-40B4-BE49-F238E27FC236}">
                <a16:creationId xmlns:a16="http://schemas.microsoft.com/office/drawing/2014/main" id="{23F69D6C-D0FF-4F62-8F5B-3051DB82134C}"/>
              </a:ext>
            </a:extLst>
          </p:cNvPr>
          <p:cNvSpPr txBox="1"/>
          <p:nvPr/>
        </p:nvSpPr>
        <p:spPr>
          <a:xfrm>
            <a:off x="6141719" y="4762895"/>
            <a:ext cx="2549651" cy="338554"/>
          </a:xfrm>
          <a:prstGeom prst="rect">
            <a:avLst/>
          </a:prstGeom>
          <a:noFill/>
        </p:spPr>
        <p:txBody>
          <a:bodyPr wrap="square">
            <a:spAutoFit/>
          </a:bodyPr>
          <a:lstStyle/>
          <a:p>
            <a:r>
              <a:rPr lang="en-US" altLang="ja-JP" sz="1600" dirty="0">
                <a:solidFill>
                  <a:schemeClr val="bg1"/>
                </a:solidFill>
              </a:rPr>
              <a:t>#71   #72   #73           #75</a:t>
            </a:r>
            <a:endParaRPr lang="ja-JP" altLang="en-US" sz="1600" dirty="0">
              <a:solidFill>
                <a:schemeClr val="bg1"/>
              </a:solidFill>
            </a:endParaRPr>
          </a:p>
        </p:txBody>
      </p:sp>
      <p:cxnSp>
        <p:nvCxnSpPr>
          <p:cNvPr id="19" name="直線コネクタ 18">
            <a:extLst>
              <a:ext uri="{FF2B5EF4-FFF2-40B4-BE49-F238E27FC236}">
                <a16:creationId xmlns:a16="http://schemas.microsoft.com/office/drawing/2014/main" id="{70F2FB03-7F32-4565-BA77-E4E185E34E59}"/>
              </a:ext>
            </a:extLst>
          </p:cNvPr>
          <p:cNvCxnSpPr/>
          <p:nvPr/>
        </p:nvCxnSpPr>
        <p:spPr bwMode="auto">
          <a:xfrm flipH="1">
            <a:off x="938024" y="3472936"/>
            <a:ext cx="4112099" cy="1114415"/>
          </a:xfrm>
          <a:prstGeom prst="line">
            <a:avLst/>
          </a:prstGeom>
          <a:solidFill>
            <a:schemeClr val="accent1"/>
          </a:solidFill>
          <a:ln w="952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a:extLst>
              <a:ext uri="{FF2B5EF4-FFF2-40B4-BE49-F238E27FC236}">
                <a16:creationId xmlns:a16="http://schemas.microsoft.com/office/drawing/2014/main" id="{63530DB0-ACC9-4389-A10D-FCBFA50765B1}"/>
              </a:ext>
            </a:extLst>
          </p:cNvPr>
          <p:cNvCxnSpPr/>
          <p:nvPr/>
        </p:nvCxnSpPr>
        <p:spPr bwMode="auto">
          <a:xfrm>
            <a:off x="7391400" y="3460402"/>
            <a:ext cx="1018031" cy="1097792"/>
          </a:xfrm>
          <a:prstGeom prst="line">
            <a:avLst/>
          </a:prstGeom>
          <a:solidFill>
            <a:schemeClr val="accent1"/>
          </a:solidFill>
          <a:ln w="952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テキスト ボックス 24">
            <a:extLst>
              <a:ext uri="{FF2B5EF4-FFF2-40B4-BE49-F238E27FC236}">
                <a16:creationId xmlns:a16="http://schemas.microsoft.com/office/drawing/2014/main" id="{6B242994-8368-4FB3-8A04-54EDEA02F33B}"/>
              </a:ext>
            </a:extLst>
          </p:cNvPr>
          <p:cNvSpPr txBox="1"/>
          <p:nvPr/>
        </p:nvSpPr>
        <p:spPr>
          <a:xfrm>
            <a:off x="4038600" y="1821391"/>
            <a:ext cx="3474722" cy="382274"/>
          </a:xfrm>
          <a:prstGeom prst="rect">
            <a:avLst/>
          </a:prstGeom>
          <a:noFill/>
        </p:spPr>
        <p:txBody>
          <a:bodyPr wrap="square">
            <a:spAutoFit/>
          </a:bodyPr>
          <a:lstStyle/>
          <a:p>
            <a:r>
              <a:rPr lang="en-US" altLang="ja-JP" sz="1800" dirty="0" err="1">
                <a:solidFill>
                  <a:srgbClr val="0070C0"/>
                </a:solidFill>
              </a:rPr>
              <a:t>pttn</a:t>
            </a:r>
            <a:r>
              <a:rPr lang="en-US" altLang="ja-JP" sz="1800" dirty="0">
                <a:solidFill>
                  <a:srgbClr val="0070C0"/>
                </a:solidFill>
              </a:rPr>
              <a:t> </a:t>
            </a:r>
            <a:r>
              <a:rPr lang="en-US" altLang="ja-JP" sz="1800" i="1" dirty="0">
                <a:solidFill>
                  <a:srgbClr val="0070C0"/>
                </a:solidFill>
              </a:rPr>
              <a:t>i-</a:t>
            </a:r>
            <a:r>
              <a:rPr lang="en-US" altLang="ja-JP" sz="1800" dirty="0">
                <a:solidFill>
                  <a:srgbClr val="0070C0"/>
                </a:solidFill>
              </a:rPr>
              <a:t>1                     </a:t>
            </a:r>
            <a:r>
              <a:rPr lang="en-US" altLang="ja-JP" sz="1800" dirty="0" err="1">
                <a:solidFill>
                  <a:srgbClr val="0070C0"/>
                </a:solidFill>
              </a:rPr>
              <a:t>pttn</a:t>
            </a:r>
            <a:r>
              <a:rPr lang="en-US" altLang="ja-JP" sz="1800" dirty="0">
                <a:solidFill>
                  <a:srgbClr val="0070C0"/>
                </a:solidFill>
              </a:rPr>
              <a:t> </a:t>
            </a:r>
            <a:r>
              <a:rPr lang="en-US" altLang="ja-JP" sz="1800" i="1" dirty="0" err="1">
                <a:solidFill>
                  <a:srgbClr val="0070C0"/>
                </a:solidFill>
              </a:rPr>
              <a:t>i</a:t>
            </a:r>
            <a:endParaRPr lang="ja-JP" altLang="en-US" sz="1800" i="1" dirty="0">
              <a:solidFill>
                <a:srgbClr val="0070C0"/>
              </a:solidFill>
            </a:endParaRPr>
          </a:p>
        </p:txBody>
      </p:sp>
      <p:sp>
        <p:nvSpPr>
          <p:cNvPr id="26" name="左中かっこ 25">
            <a:extLst>
              <a:ext uri="{FF2B5EF4-FFF2-40B4-BE49-F238E27FC236}">
                <a16:creationId xmlns:a16="http://schemas.microsoft.com/office/drawing/2014/main" id="{6BEED527-F54C-41D0-B043-F726B8D456A2}"/>
              </a:ext>
            </a:extLst>
          </p:cNvPr>
          <p:cNvSpPr/>
          <p:nvPr/>
        </p:nvSpPr>
        <p:spPr bwMode="auto">
          <a:xfrm rot="5400000">
            <a:off x="4206650" y="1279750"/>
            <a:ext cx="425902" cy="2286001"/>
          </a:xfrm>
          <a:prstGeom prst="leftBrace">
            <a:avLst>
              <a:gd name="adj1" fmla="val 47299"/>
              <a:gd name="adj2" fmla="val 49473"/>
            </a:avLst>
          </a:prstGeom>
          <a:noFill/>
          <a:ln w="15875"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8" name="左中かっこ 27">
            <a:extLst>
              <a:ext uri="{FF2B5EF4-FFF2-40B4-BE49-F238E27FC236}">
                <a16:creationId xmlns:a16="http://schemas.microsoft.com/office/drawing/2014/main" id="{8201EF87-27B7-4F6D-897C-0F233B0C6753}"/>
              </a:ext>
            </a:extLst>
          </p:cNvPr>
          <p:cNvSpPr/>
          <p:nvPr/>
        </p:nvSpPr>
        <p:spPr bwMode="auto">
          <a:xfrm rot="5400000">
            <a:off x="6035450" y="1276683"/>
            <a:ext cx="425902" cy="2286001"/>
          </a:xfrm>
          <a:prstGeom prst="leftBrace">
            <a:avLst>
              <a:gd name="adj1" fmla="val 47299"/>
              <a:gd name="adj2" fmla="val 49473"/>
            </a:avLst>
          </a:prstGeom>
          <a:noFill/>
          <a:ln w="15875"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9" name="テキスト ボックス 28">
            <a:extLst>
              <a:ext uri="{FF2B5EF4-FFF2-40B4-BE49-F238E27FC236}">
                <a16:creationId xmlns:a16="http://schemas.microsoft.com/office/drawing/2014/main" id="{4D33645E-029A-447F-BFCF-D79EA6761CBD}"/>
              </a:ext>
            </a:extLst>
          </p:cNvPr>
          <p:cNvSpPr txBox="1"/>
          <p:nvPr/>
        </p:nvSpPr>
        <p:spPr>
          <a:xfrm>
            <a:off x="1631480" y="5362241"/>
            <a:ext cx="6979120" cy="369332"/>
          </a:xfrm>
          <a:prstGeom prst="rect">
            <a:avLst/>
          </a:prstGeom>
          <a:noFill/>
        </p:spPr>
        <p:txBody>
          <a:bodyPr wrap="square">
            <a:spAutoFit/>
          </a:bodyPr>
          <a:lstStyle/>
          <a:p>
            <a:r>
              <a:rPr lang="en-US" altLang="ja-JP" sz="1800" dirty="0" err="1">
                <a:solidFill>
                  <a:srgbClr val="C00000"/>
                </a:solidFill>
              </a:rPr>
              <a:t>pttn</a:t>
            </a:r>
            <a:r>
              <a:rPr lang="en-US" altLang="ja-JP" sz="1800" dirty="0">
                <a:solidFill>
                  <a:srgbClr val="C00000"/>
                </a:solidFill>
              </a:rPr>
              <a:t> </a:t>
            </a:r>
            <a:r>
              <a:rPr lang="en-US" altLang="ja-JP" sz="1800" i="1" dirty="0">
                <a:solidFill>
                  <a:srgbClr val="C00000"/>
                </a:solidFill>
              </a:rPr>
              <a:t>i</a:t>
            </a:r>
            <a:r>
              <a:rPr lang="en-US" altLang="ja-JP" sz="1800" dirty="0">
                <a:solidFill>
                  <a:srgbClr val="C00000"/>
                </a:solidFill>
              </a:rPr>
              <a:t>1                                   </a:t>
            </a:r>
            <a:r>
              <a:rPr lang="en-US" altLang="ja-JP" sz="1800" dirty="0" err="1">
                <a:solidFill>
                  <a:srgbClr val="C00000"/>
                </a:solidFill>
              </a:rPr>
              <a:t>pttn</a:t>
            </a:r>
            <a:r>
              <a:rPr lang="en-US" altLang="ja-JP" sz="1800" dirty="0">
                <a:solidFill>
                  <a:srgbClr val="C00000"/>
                </a:solidFill>
              </a:rPr>
              <a:t> </a:t>
            </a:r>
            <a:r>
              <a:rPr lang="en-US" altLang="ja-JP" sz="1800" i="1" dirty="0">
                <a:solidFill>
                  <a:srgbClr val="C00000"/>
                </a:solidFill>
              </a:rPr>
              <a:t>i</a:t>
            </a:r>
            <a:r>
              <a:rPr lang="en-US" altLang="ja-JP" sz="1800" dirty="0">
                <a:solidFill>
                  <a:srgbClr val="C00000"/>
                </a:solidFill>
              </a:rPr>
              <a:t>2                                      </a:t>
            </a:r>
            <a:r>
              <a:rPr lang="en-US" altLang="ja-JP" sz="1800" dirty="0" err="1">
                <a:solidFill>
                  <a:srgbClr val="C00000"/>
                </a:solidFill>
              </a:rPr>
              <a:t>pttn</a:t>
            </a:r>
            <a:r>
              <a:rPr lang="en-US" altLang="ja-JP" sz="1800" dirty="0">
                <a:solidFill>
                  <a:srgbClr val="C00000"/>
                </a:solidFill>
              </a:rPr>
              <a:t> </a:t>
            </a:r>
            <a:r>
              <a:rPr lang="en-US" altLang="ja-JP" sz="1800" i="1" dirty="0">
                <a:solidFill>
                  <a:srgbClr val="C00000"/>
                </a:solidFill>
              </a:rPr>
              <a:t>i</a:t>
            </a:r>
            <a:r>
              <a:rPr lang="en-US" altLang="ja-JP" sz="1800" dirty="0">
                <a:solidFill>
                  <a:srgbClr val="C00000"/>
                </a:solidFill>
              </a:rPr>
              <a:t>3</a:t>
            </a:r>
            <a:endParaRPr lang="ja-JP" altLang="en-US" sz="1800" i="1" dirty="0">
              <a:solidFill>
                <a:srgbClr val="C00000"/>
              </a:solidFill>
            </a:endParaRPr>
          </a:p>
        </p:txBody>
      </p:sp>
    </p:spTree>
    <p:extLst>
      <p:ext uri="{BB962C8B-B14F-4D97-AF65-F5344CB8AC3E}">
        <p14:creationId xmlns:p14="http://schemas.microsoft.com/office/powerpoint/2010/main" val="3549653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990600"/>
            <a:ext cx="7924800" cy="533400"/>
          </a:xfrm>
          <a:ln/>
        </p:spPr>
        <p:txBody>
          <a:bodyPr/>
          <a:lstStyle/>
          <a:p>
            <a:r>
              <a:rPr lang="en-US" altLang="en-US" sz="3200" dirty="0"/>
              <a:t>Improved RX power </a:t>
            </a:r>
          </a:p>
        </p:txBody>
      </p:sp>
      <p:grpSp>
        <p:nvGrpSpPr>
          <p:cNvPr id="5" name="グループ化 4">
            <a:extLst>
              <a:ext uri="{FF2B5EF4-FFF2-40B4-BE49-F238E27FC236}">
                <a16:creationId xmlns:a16="http://schemas.microsoft.com/office/drawing/2014/main" id="{072F432D-6533-4D61-A56C-E5AD400FBE2E}"/>
              </a:ext>
            </a:extLst>
          </p:cNvPr>
          <p:cNvGrpSpPr/>
          <p:nvPr/>
        </p:nvGrpSpPr>
        <p:grpSpPr>
          <a:xfrm>
            <a:off x="381000" y="2590799"/>
            <a:ext cx="8358187" cy="2286001"/>
            <a:chOff x="381000" y="2285999"/>
            <a:chExt cx="8358187" cy="2286001"/>
          </a:xfrm>
        </p:grpSpPr>
        <p:pic>
          <p:nvPicPr>
            <p:cNvPr id="3" name="図 2">
              <a:extLst>
                <a:ext uri="{FF2B5EF4-FFF2-40B4-BE49-F238E27FC236}">
                  <a16:creationId xmlns:a16="http://schemas.microsoft.com/office/drawing/2014/main" id="{A4C65F80-A5EB-4AAB-A751-508F7C0B17A3}"/>
                </a:ext>
              </a:extLst>
            </p:cNvPr>
            <p:cNvPicPr>
              <a:picLocks noChangeAspect="1"/>
            </p:cNvPicPr>
            <p:nvPr/>
          </p:nvPicPr>
          <p:blipFill>
            <a:blip r:embed="rId3"/>
            <a:stretch>
              <a:fillRect/>
            </a:stretch>
          </p:blipFill>
          <p:spPr>
            <a:xfrm>
              <a:off x="404812" y="2300287"/>
              <a:ext cx="8334375" cy="2257425"/>
            </a:xfrm>
            <a:prstGeom prst="rect">
              <a:avLst/>
            </a:prstGeom>
          </p:spPr>
        </p:pic>
        <p:sp>
          <p:nvSpPr>
            <p:cNvPr id="4" name="正方形/長方形 3">
              <a:extLst>
                <a:ext uri="{FF2B5EF4-FFF2-40B4-BE49-F238E27FC236}">
                  <a16:creationId xmlns:a16="http://schemas.microsoft.com/office/drawing/2014/main" id="{B40E3829-D48F-4D9E-BBCC-7359674F93B4}"/>
                </a:ext>
              </a:extLst>
            </p:cNvPr>
            <p:cNvSpPr/>
            <p:nvPr/>
          </p:nvSpPr>
          <p:spPr bwMode="auto">
            <a:xfrm>
              <a:off x="381000" y="2286000"/>
              <a:ext cx="3733800" cy="2286000"/>
            </a:xfrm>
            <a:prstGeom prst="rect">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7" name="正方形/長方形 6">
              <a:extLst>
                <a:ext uri="{FF2B5EF4-FFF2-40B4-BE49-F238E27FC236}">
                  <a16:creationId xmlns:a16="http://schemas.microsoft.com/office/drawing/2014/main" id="{88F2F13C-69E9-4708-898D-F380552D1415}"/>
                </a:ext>
              </a:extLst>
            </p:cNvPr>
            <p:cNvSpPr/>
            <p:nvPr/>
          </p:nvSpPr>
          <p:spPr bwMode="auto">
            <a:xfrm>
              <a:off x="5005387" y="2285999"/>
              <a:ext cx="3733800" cy="2286000"/>
            </a:xfrm>
            <a:prstGeom prst="rect">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sp>
        <p:nvSpPr>
          <p:cNvPr id="8" name="テキスト ボックス 7">
            <a:extLst>
              <a:ext uri="{FF2B5EF4-FFF2-40B4-BE49-F238E27FC236}">
                <a16:creationId xmlns:a16="http://schemas.microsoft.com/office/drawing/2014/main" id="{DCDC59AB-4DE1-4EDB-BD2A-3E0440C23D86}"/>
              </a:ext>
            </a:extLst>
          </p:cNvPr>
          <p:cNvSpPr txBox="1"/>
          <p:nvPr/>
        </p:nvSpPr>
        <p:spPr>
          <a:xfrm>
            <a:off x="1371600" y="2108738"/>
            <a:ext cx="6781800" cy="400110"/>
          </a:xfrm>
          <a:prstGeom prst="rect">
            <a:avLst/>
          </a:prstGeom>
          <a:noFill/>
        </p:spPr>
        <p:txBody>
          <a:bodyPr wrap="square">
            <a:spAutoFit/>
          </a:bodyPr>
          <a:lstStyle/>
          <a:p>
            <a:r>
              <a:rPr lang="en-US" altLang="ja-JP" sz="2000" i="1" dirty="0"/>
              <a:t>Sub GHz band                                                        UWB CH 9</a:t>
            </a:r>
            <a:endParaRPr lang="ja-JP" altLang="en-US" sz="2000" i="1" dirty="0"/>
          </a:p>
        </p:txBody>
      </p:sp>
      <p:sp>
        <p:nvSpPr>
          <p:cNvPr id="9" name="テキスト ボックス 8">
            <a:extLst>
              <a:ext uri="{FF2B5EF4-FFF2-40B4-BE49-F238E27FC236}">
                <a16:creationId xmlns:a16="http://schemas.microsoft.com/office/drawing/2014/main" id="{82629A62-C5CA-4FE7-A490-6E0ECF38325C}"/>
              </a:ext>
            </a:extLst>
          </p:cNvPr>
          <p:cNvSpPr txBox="1"/>
          <p:nvPr/>
        </p:nvSpPr>
        <p:spPr>
          <a:xfrm>
            <a:off x="1795947" y="5334000"/>
            <a:ext cx="5181600" cy="461665"/>
          </a:xfrm>
          <a:prstGeom prst="rect">
            <a:avLst/>
          </a:prstGeom>
          <a:noFill/>
        </p:spPr>
        <p:txBody>
          <a:bodyPr wrap="square">
            <a:spAutoFit/>
          </a:bodyPr>
          <a:lstStyle/>
          <a:p>
            <a:r>
              <a:rPr lang="en-US" altLang="ja-JP" sz="2400" dirty="0">
                <a:solidFill>
                  <a:srgbClr val="C00000"/>
                </a:solidFill>
              </a:rPr>
              <a:t>Difference of RX power is 39 dB </a:t>
            </a:r>
            <a:endParaRPr lang="ja-JP" altLang="en-US" sz="2400" dirty="0">
              <a:solidFill>
                <a:srgbClr val="C00000"/>
              </a:solidFill>
            </a:endParaRPr>
          </a:p>
        </p:txBody>
      </p:sp>
    </p:spTree>
    <p:extLst>
      <p:ext uri="{BB962C8B-B14F-4D97-AF65-F5344CB8AC3E}">
        <p14:creationId xmlns:p14="http://schemas.microsoft.com/office/powerpoint/2010/main" val="2087902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a:t>Conclusions</a:t>
            </a:r>
          </a:p>
        </p:txBody>
      </p:sp>
      <p:sp>
        <p:nvSpPr>
          <p:cNvPr id="3" name="Content Placeholder 2">
            <a:extLst>
              <a:ext uri="{FF2B5EF4-FFF2-40B4-BE49-F238E27FC236}">
                <a16:creationId xmlns:a16="http://schemas.microsoft.com/office/drawing/2014/main" id="{3AEB5F1C-5422-BA40-A61E-017BE8FDE31C}"/>
              </a:ext>
            </a:extLst>
          </p:cNvPr>
          <p:cNvSpPr>
            <a:spLocks noGrp="1"/>
          </p:cNvSpPr>
          <p:nvPr>
            <p:ph idx="1"/>
          </p:nvPr>
        </p:nvSpPr>
        <p:spPr>
          <a:xfrm>
            <a:off x="419100" y="1698797"/>
            <a:ext cx="8305800" cy="4495800"/>
          </a:xfrm>
        </p:spPr>
        <p:txBody>
          <a:bodyPr/>
          <a:lstStyle/>
          <a:p>
            <a:pPr>
              <a:spcBef>
                <a:spcPts val="1500"/>
              </a:spcBef>
            </a:pPr>
            <a:r>
              <a:rPr lang="en-US" sz="2400" dirty="0">
                <a:latin typeface="Times New Roman" panose="02020603050405020304" pitchFamily="18" charset="0"/>
                <a:cs typeface="Times New Roman" panose="02020603050405020304" pitchFamily="18" charset="0"/>
              </a:rPr>
              <a:t>The proposed pilot NB radio assisted UWB channel access provides a common framework that can be used by different UWB schemes.</a:t>
            </a:r>
          </a:p>
          <a:p>
            <a:pPr>
              <a:spcBef>
                <a:spcPts val="1500"/>
              </a:spcBef>
            </a:pPr>
            <a:r>
              <a:rPr lang="en-US" sz="2400" dirty="0">
                <a:latin typeface="Times New Roman" panose="02020603050405020304" pitchFamily="18" charset="0"/>
                <a:cs typeface="Times New Roman" panose="02020603050405020304" pitchFamily="18" charset="0"/>
              </a:rPr>
              <a:t>Examples of pilot NB radio using Japanese sub-GHz band is presented, which is suitable for the considered purpose with low emission power and multiple channels.</a:t>
            </a:r>
          </a:p>
          <a:p>
            <a:pPr>
              <a:spcBef>
                <a:spcPts val="1500"/>
              </a:spcBef>
            </a:pPr>
            <a:r>
              <a:rPr lang="en-US" sz="2400" dirty="0">
                <a:latin typeface="Times New Roman" panose="02020603050405020304" pitchFamily="18" charset="0"/>
                <a:cs typeface="Times New Roman" panose="02020603050405020304" pitchFamily="18" charset="0"/>
              </a:rPr>
              <a:t>Significant improvement can be achieved in the sense of RX power to be sensed.</a:t>
            </a:r>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spTree>
    <p:extLst>
      <p:ext uri="{BB962C8B-B14F-4D97-AF65-F5344CB8AC3E}">
        <p14:creationId xmlns:p14="http://schemas.microsoft.com/office/powerpoint/2010/main" val="1070825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15</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09600" y="2929128"/>
            <a:ext cx="7924800" cy="533400"/>
          </a:xfrm>
          <a:ln/>
        </p:spPr>
        <p:txBody>
          <a:bodyPr/>
          <a:lstStyle/>
          <a:p>
            <a:r>
              <a:rPr lang="en-US" altLang="en-US" sz="3200" dirty="0"/>
              <a:t>Reference Slides</a:t>
            </a:r>
            <a:endParaRPr lang="en-US" altLang="en-US" sz="3200" strike="sngStrike" dirty="0"/>
          </a:p>
        </p:txBody>
      </p:sp>
    </p:spTree>
    <p:extLst>
      <p:ext uri="{BB962C8B-B14F-4D97-AF65-F5344CB8AC3E}">
        <p14:creationId xmlns:p14="http://schemas.microsoft.com/office/powerpoint/2010/main" val="1656427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alpha val="99000"/>
          </a:schemeClr>
        </a:solidFill>
        <a:effectLst/>
      </p:bgPr>
    </p:bg>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E4F1B36-D1E9-46D3-BF87-03E7D46641ED}"/>
              </a:ext>
            </a:extLst>
          </p:cNvPr>
          <p:cNvSpPr>
            <a:spLocks noGrp="1"/>
          </p:cNvSpPr>
          <p:nvPr>
            <p:ph type="sldNum" sz="quarter" idx="12"/>
          </p:nvPr>
        </p:nvSpPr>
        <p:spPr>
          <a:xfrm>
            <a:off x="4344988" y="6475413"/>
            <a:ext cx="530225" cy="182562"/>
          </a:xfrm>
        </p:spPr>
        <p:txBody>
          <a:bodyPr/>
          <a:lstStyle/>
          <a:p>
            <a:r>
              <a:rPr lang="en-US" altLang="en-US"/>
              <a:t>Slide </a:t>
            </a:r>
            <a:fld id="{D63F0650-F2B3-6741-A45C-FCE309717EFE}" type="slidenum">
              <a:rPr lang="en-US" altLang="en-US" smtClean="0"/>
              <a:pPr/>
              <a:t>16</a:t>
            </a:fld>
            <a:endParaRPr lang="en-US" altLang="en-US"/>
          </a:p>
        </p:txBody>
      </p:sp>
      <p:cxnSp>
        <p:nvCxnSpPr>
          <p:cNvPr id="79" name="直線矢印コネクタ 78">
            <a:extLst>
              <a:ext uri="{FF2B5EF4-FFF2-40B4-BE49-F238E27FC236}">
                <a16:creationId xmlns:a16="http://schemas.microsoft.com/office/drawing/2014/main" id="{CBF724B4-A0BF-4EE4-8566-A2FE0579092A}"/>
              </a:ext>
            </a:extLst>
          </p:cNvPr>
          <p:cNvCxnSpPr/>
          <p:nvPr/>
        </p:nvCxnSpPr>
        <p:spPr bwMode="auto">
          <a:xfrm>
            <a:off x="2438400" y="5443259"/>
            <a:ext cx="4191000" cy="0"/>
          </a:xfrm>
          <a:prstGeom prst="straightConnector1">
            <a:avLst/>
          </a:prstGeom>
          <a:solidFill>
            <a:schemeClr val="accent1"/>
          </a:solidFill>
          <a:ln w="22225"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テキスト ボックス 79">
            <a:extLst>
              <a:ext uri="{FF2B5EF4-FFF2-40B4-BE49-F238E27FC236}">
                <a16:creationId xmlns:a16="http://schemas.microsoft.com/office/drawing/2014/main" id="{717EFE8E-CE1A-4A69-A197-51F90066866E}"/>
              </a:ext>
            </a:extLst>
          </p:cNvPr>
          <p:cNvSpPr txBox="1"/>
          <p:nvPr/>
        </p:nvSpPr>
        <p:spPr>
          <a:xfrm>
            <a:off x="5943600" y="5498068"/>
            <a:ext cx="1143000" cy="369332"/>
          </a:xfrm>
          <a:prstGeom prst="rect">
            <a:avLst/>
          </a:prstGeom>
          <a:noFill/>
        </p:spPr>
        <p:txBody>
          <a:bodyPr wrap="square">
            <a:spAutoFit/>
          </a:bodyPr>
          <a:lstStyle/>
          <a:p>
            <a:r>
              <a:rPr lang="en-US" altLang="ja-JP" sz="1800" dirty="0"/>
              <a:t>frequency</a:t>
            </a:r>
            <a:endParaRPr lang="ja-JP" altLang="en-US" sz="1800" dirty="0"/>
          </a:p>
        </p:txBody>
      </p:sp>
      <p:sp>
        <p:nvSpPr>
          <p:cNvPr id="107" name="テキスト ボックス 106">
            <a:extLst>
              <a:ext uri="{FF2B5EF4-FFF2-40B4-BE49-F238E27FC236}">
                <a16:creationId xmlns:a16="http://schemas.microsoft.com/office/drawing/2014/main" id="{914D22DC-BDC2-42B7-9FD9-07D2FD0D43BD}"/>
              </a:ext>
            </a:extLst>
          </p:cNvPr>
          <p:cNvSpPr txBox="1"/>
          <p:nvPr/>
        </p:nvSpPr>
        <p:spPr>
          <a:xfrm>
            <a:off x="2781303" y="5593169"/>
            <a:ext cx="2171697" cy="337593"/>
          </a:xfrm>
          <a:prstGeom prst="rect">
            <a:avLst/>
          </a:prstGeom>
          <a:noFill/>
        </p:spPr>
        <p:txBody>
          <a:bodyPr wrap="square">
            <a:spAutoFit/>
          </a:bodyPr>
          <a:lstStyle/>
          <a:p>
            <a:pPr algn="ctr">
              <a:lnSpc>
                <a:spcPts val="1800"/>
              </a:lnSpc>
            </a:pPr>
            <a:r>
              <a:rPr lang="en-US" altLang="ja-JP" sz="2400" i="1" dirty="0"/>
              <a:t>f</a:t>
            </a:r>
            <a:r>
              <a:rPr lang="en-US" altLang="ja-JP" sz="2400" baseline="-25000" dirty="0"/>
              <a:t>i</a:t>
            </a:r>
            <a:r>
              <a:rPr lang="ja-JP" altLang="en-US" sz="2400" baseline="-25000" dirty="0"/>
              <a:t>                         </a:t>
            </a:r>
            <a:r>
              <a:rPr lang="en-US" altLang="ja-JP" sz="2400" i="1" dirty="0"/>
              <a:t>f</a:t>
            </a:r>
            <a:r>
              <a:rPr lang="en-US" altLang="ja-JP" sz="2400" baseline="-25000" dirty="0"/>
              <a:t>j</a:t>
            </a:r>
            <a:endParaRPr lang="ja-JP" altLang="en-US" sz="2400" baseline="-25000" dirty="0"/>
          </a:p>
        </p:txBody>
      </p:sp>
      <p:sp>
        <p:nvSpPr>
          <p:cNvPr id="113" name="Content Placeholder 2">
            <a:extLst>
              <a:ext uri="{FF2B5EF4-FFF2-40B4-BE49-F238E27FC236}">
                <a16:creationId xmlns:a16="http://schemas.microsoft.com/office/drawing/2014/main" id="{9643E16A-941F-4228-B53F-054B230DD9E8}"/>
              </a:ext>
            </a:extLst>
          </p:cNvPr>
          <p:cNvSpPr txBox="1">
            <a:spLocks/>
          </p:cNvSpPr>
          <p:nvPr/>
        </p:nvSpPr>
        <p:spPr>
          <a:xfrm>
            <a:off x="533400" y="1600200"/>
            <a:ext cx="8153400" cy="2656649"/>
          </a:xfrm>
          <a:prstGeom prst="rect">
            <a:avLst/>
          </a:prstGeom>
        </p:spPr>
        <p:txBody>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buNone/>
            </a:pPr>
            <a:r>
              <a:rPr lang="en-US" sz="2000" b="1" dirty="0">
                <a:latin typeface="+mj-lt"/>
              </a:rPr>
              <a:t>Mapping multiple carriers:</a:t>
            </a:r>
            <a:r>
              <a:rPr lang="en-US" sz="2000" dirty="0">
                <a:latin typeface="+mj-lt"/>
              </a:rPr>
              <a:t> </a:t>
            </a:r>
          </a:p>
          <a:p>
            <a:pPr>
              <a:spcBef>
                <a:spcPts val="1200"/>
              </a:spcBef>
            </a:pPr>
            <a:r>
              <a:rPr lang="en-US" sz="2000" dirty="0">
                <a:latin typeface="+mj-lt"/>
              </a:rPr>
              <a:t>Form a multiple carriers group for the purpose of indicating UWB channels (MCG-</a:t>
            </a:r>
            <a:r>
              <a:rPr lang="en-US" sz="2000" dirty="0" err="1">
                <a:latin typeface="+mj-lt"/>
              </a:rPr>
              <a:t>ch</a:t>
            </a:r>
            <a:r>
              <a:rPr lang="en-US" sz="2000" dirty="0">
                <a:latin typeface="+mj-lt"/>
              </a:rPr>
              <a:t>). Each element in the MCG-</a:t>
            </a:r>
            <a:r>
              <a:rPr lang="en-US" sz="2000" dirty="0" err="1">
                <a:latin typeface="+mj-lt"/>
              </a:rPr>
              <a:t>ch</a:t>
            </a:r>
            <a:r>
              <a:rPr lang="en-US" sz="2000" dirty="0">
                <a:latin typeface="+mj-lt"/>
              </a:rPr>
              <a:t> corresponds to a single specified UWB channel.</a:t>
            </a:r>
          </a:p>
          <a:p>
            <a:pPr>
              <a:spcBef>
                <a:spcPts val="1200"/>
              </a:spcBef>
            </a:pPr>
            <a:r>
              <a:rPr lang="en-US" altLang="ja-JP" sz="2000" dirty="0">
                <a:latin typeface="+mj-lt"/>
              </a:rPr>
              <a:t>Form a multiple carriers group for the purpose of indicating UWB task durations (MCG-td). Each element in the MCG-td corresponds to a pre-determined duration to execute a UWB task</a:t>
            </a:r>
            <a:r>
              <a:rPr lang="en-US" sz="2000" dirty="0">
                <a:latin typeface="+mj-lt"/>
              </a:rPr>
              <a:t>.</a:t>
            </a:r>
          </a:p>
        </p:txBody>
      </p:sp>
      <p:grpSp>
        <p:nvGrpSpPr>
          <p:cNvPr id="13" name="グループ化 12">
            <a:extLst>
              <a:ext uri="{FF2B5EF4-FFF2-40B4-BE49-F238E27FC236}">
                <a16:creationId xmlns:a16="http://schemas.microsoft.com/office/drawing/2014/main" id="{2025BFB5-3A9D-4939-9129-4EA3AD4F9CB2}"/>
              </a:ext>
            </a:extLst>
          </p:cNvPr>
          <p:cNvGrpSpPr/>
          <p:nvPr/>
        </p:nvGrpSpPr>
        <p:grpSpPr>
          <a:xfrm>
            <a:off x="2887657" y="4611408"/>
            <a:ext cx="609600" cy="838201"/>
            <a:chOff x="3575050" y="4349749"/>
            <a:chExt cx="609600" cy="838201"/>
          </a:xfrm>
        </p:grpSpPr>
        <p:cxnSp>
          <p:nvCxnSpPr>
            <p:cNvPr id="81" name="直線矢印コネクタ 80">
              <a:extLst>
                <a:ext uri="{FF2B5EF4-FFF2-40B4-BE49-F238E27FC236}">
                  <a16:creationId xmlns:a16="http://schemas.microsoft.com/office/drawing/2014/main" id="{0FFF5979-E388-457F-AF8C-95AF0F4DA5F2}"/>
                </a:ext>
              </a:extLst>
            </p:cNvPr>
            <p:cNvCxnSpPr/>
            <p:nvPr/>
          </p:nvCxnSpPr>
          <p:spPr bwMode="auto">
            <a:xfrm flipV="1">
              <a:off x="3879850" y="4349750"/>
              <a:ext cx="0" cy="838200"/>
            </a:xfrm>
            <a:prstGeom prst="straightConnector1">
              <a:avLst/>
            </a:prstGeom>
            <a:solidFill>
              <a:schemeClr val="accent1"/>
            </a:solidFill>
            <a:ln w="19050" cap="flat" cmpd="sng" algn="ctr">
              <a:solidFill>
                <a:schemeClr val="tx1"/>
              </a:solidFill>
              <a:prstDash val="solid"/>
              <a:round/>
              <a:headEnd type="none" w="sm" len="sm"/>
              <a:tailEnd type="arrow" w="sm"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フリーフォーム: 図形 11">
              <a:extLst>
                <a:ext uri="{FF2B5EF4-FFF2-40B4-BE49-F238E27FC236}">
                  <a16:creationId xmlns:a16="http://schemas.microsoft.com/office/drawing/2014/main" id="{3BC35AB4-F33D-4061-AAC0-734719F1EBFD}"/>
                </a:ext>
              </a:extLst>
            </p:cNvPr>
            <p:cNvSpPr/>
            <p:nvPr/>
          </p:nvSpPr>
          <p:spPr bwMode="auto">
            <a:xfrm>
              <a:off x="3575050" y="4349749"/>
              <a:ext cx="609600" cy="806451"/>
            </a:xfrm>
            <a:custGeom>
              <a:avLst/>
              <a:gdLst>
                <a:gd name="connsiteX0" fmla="*/ 0 w 609600"/>
                <a:gd name="connsiteY0" fmla="*/ 806451 h 806451"/>
                <a:gd name="connsiteX1" fmla="*/ 152400 w 609600"/>
                <a:gd name="connsiteY1" fmla="*/ 609601 h 806451"/>
                <a:gd name="connsiteX2" fmla="*/ 311150 w 609600"/>
                <a:gd name="connsiteY2" fmla="*/ 1 h 806451"/>
                <a:gd name="connsiteX3" fmla="*/ 457200 w 609600"/>
                <a:gd name="connsiteY3" fmla="*/ 603251 h 806451"/>
                <a:gd name="connsiteX4" fmla="*/ 609600 w 609600"/>
                <a:gd name="connsiteY4" fmla="*/ 800101 h 806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 h="806451">
                  <a:moveTo>
                    <a:pt x="0" y="806451"/>
                  </a:moveTo>
                  <a:cubicBezTo>
                    <a:pt x="50271" y="775230"/>
                    <a:pt x="100542" y="744009"/>
                    <a:pt x="152400" y="609601"/>
                  </a:cubicBezTo>
                  <a:cubicBezTo>
                    <a:pt x="204258" y="475193"/>
                    <a:pt x="260350" y="1059"/>
                    <a:pt x="311150" y="1"/>
                  </a:cubicBezTo>
                  <a:cubicBezTo>
                    <a:pt x="361950" y="-1057"/>
                    <a:pt x="407458" y="469901"/>
                    <a:pt x="457200" y="603251"/>
                  </a:cubicBezTo>
                  <a:cubicBezTo>
                    <a:pt x="506942" y="736601"/>
                    <a:pt x="558271" y="768351"/>
                    <a:pt x="609600" y="800101"/>
                  </a:cubicBez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grpSp>
        <p:nvGrpSpPr>
          <p:cNvPr id="115" name="グループ化 114">
            <a:extLst>
              <a:ext uri="{FF2B5EF4-FFF2-40B4-BE49-F238E27FC236}">
                <a16:creationId xmlns:a16="http://schemas.microsoft.com/office/drawing/2014/main" id="{E71298CE-1305-4AF8-8F6D-DD1FDC4A2084}"/>
              </a:ext>
            </a:extLst>
          </p:cNvPr>
          <p:cNvGrpSpPr/>
          <p:nvPr/>
        </p:nvGrpSpPr>
        <p:grpSpPr>
          <a:xfrm>
            <a:off x="3578220" y="4605059"/>
            <a:ext cx="609600" cy="838201"/>
            <a:chOff x="3575050" y="4349749"/>
            <a:chExt cx="609600" cy="838201"/>
          </a:xfrm>
        </p:grpSpPr>
        <p:cxnSp>
          <p:nvCxnSpPr>
            <p:cNvPr id="116" name="直線矢印コネクタ 115">
              <a:extLst>
                <a:ext uri="{FF2B5EF4-FFF2-40B4-BE49-F238E27FC236}">
                  <a16:creationId xmlns:a16="http://schemas.microsoft.com/office/drawing/2014/main" id="{68098BAC-6FDD-4722-99DA-9D994D2E95F9}"/>
                </a:ext>
              </a:extLst>
            </p:cNvPr>
            <p:cNvCxnSpPr/>
            <p:nvPr/>
          </p:nvCxnSpPr>
          <p:spPr bwMode="auto">
            <a:xfrm flipV="1">
              <a:off x="3879850" y="4349750"/>
              <a:ext cx="0" cy="838200"/>
            </a:xfrm>
            <a:prstGeom prst="straightConnector1">
              <a:avLst/>
            </a:prstGeom>
            <a:solidFill>
              <a:schemeClr val="accent1"/>
            </a:solidFill>
            <a:ln w="19050" cap="flat" cmpd="sng" algn="ctr">
              <a:solidFill>
                <a:schemeClr val="tx1"/>
              </a:solidFill>
              <a:prstDash val="dash"/>
              <a:round/>
              <a:headEnd type="none" w="sm" len="sm"/>
              <a:tailEnd type="arrow" w="sm"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7" name="フリーフォーム: 図形 116">
              <a:extLst>
                <a:ext uri="{FF2B5EF4-FFF2-40B4-BE49-F238E27FC236}">
                  <a16:creationId xmlns:a16="http://schemas.microsoft.com/office/drawing/2014/main" id="{DBDB2061-DD05-4A5E-A112-E92E0A6459A6}"/>
                </a:ext>
              </a:extLst>
            </p:cNvPr>
            <p:cNvSpPr/>
            <p:nvPr/>
          </p:nvSpPr>
          <p:spPr bwMode="auto">
            <a:xfrm>
              <a:off x="3575050" y="4349749"/>
              <a:ext cx="609600" cy="806451"/>
            </a:xfrm>
            <a:custGeom>
              <a:avLst/>
              <a:gdLst>
                <a:gd name="connsiteX0" fmla="*/ 0 w 609600"/>
                <a:gd name="connsiteY0" fmla="*/ 806451 h 806451"/>
                <a:gd name="connsiteX1" fmla="*/ 152400 w 609600"/>
                <a:gd name="connsiteY1" fmla="*/ 609601 h 806451"/>
                <a:gd name="connsiteX2" fmla="*/ 311150 w 609600"/>
                <a:gd name="connsiteY2" fmla="*/ 1 h 806451"/>
                <a:gd name="connsiteX3" fmla="*/ 457200 w 609600"/>
                <a:gd name="connsiteY3" fmla="*/ 603251 h 806451"/>
                <a:gd name="connsiteX4" fmla="*/ 609600 w 609600"/>
                <a:gd name="connsiteY4" fmla="*/ 800101 h 806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 h="806451">
                  <a:moveTo>
                    <a:pt x="0" y="806451"/>
                  </a:moveTo>
                  <a:cubicBezTo>
                    <a:pt x="50271" y="775230"/>
                    <a:pt x="100542" y="744009"/>
                    <a:pt x="152400" y="609601"/>
                  </a:cubicBezTo>
                  <a:cubicBezTo>
                    <a:pt x="204258" y="475193"/>
                    <a:pt x="260350" y="1059"/>
                    <a:pt x="311150" y="1"/>
                  </a:cubicBezTo>
                  <a:cubicBezTo>
                    <a:pt x="361950" y="-1057"/>
                    <a:pt x="407458" y="469901"/>
                    <a:pt x="457200" y="603251"/>
                  </a:cubicBezTo>
                  <a:cubicBezTo>
                    <a:pt x="506942" y="736601"/>
                    <a:pt x="558271" y="768351"/>
                    <a:pt x="609600" y="800101"/>
                  </a:cubicBezTo>
                </a:path>
              </a:pathLst>
            </a:custGeom>
            <a:noFill/>
            <a:ln w="12700" cap="flat" cmpd="sng" algn="ctr">
              <a:solidFill>
                <a:schemeClr val="tx1"/>
              </a:solidFill>
              <a:prstDash val="dash"/>
              <a:round/>
              <a:headEnd type="none" w="sm" len="sm"/>
              <a:tailEnd type="none" w="sm" len="sm"/>
              <a:extLst>
                <a:ext uri="{C807C97D-BFC1-408E-A445-0C87EB9F89A2}">
                  <ask:lineSketchStyleProps xmlns:ask="http://schemas.microsoft.com/office/drawing/2018/sketchyshapes">
                    <ask:type>
                      <ask:lineSketchNone/>
                    </ask:type>
                  </ask:lineSketchStyleProps>
                </a:ext>
              </a:extLst>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grpSp>
        <p:nvGrpSpPr>
          <p:cNvPr id="118" name="グループ化 117">
            <a:extLst>
              <a:ext uri="{FF2B5EF4-FFF2-40B4-BE49-F238E27FC236}">
                <a16:creationId xmlns:a16="http://schemas.microsoft.com/office/drawing/2014/main" id="{FA16CB77-2654-4F63-BF97-2B993717332C}"/>
              </a:ext>
            </a:extLst>
          </p:cNvPr>
          <p:cNvGrpSpPr/>
          <p:nvPr/>
        </p:nvGrpSpPr>
        <p:grpSpPr>
          <a:xfrm>
            <a:off x="4876800" y="4605058"/>
            <a:ext cx="609600" cy="838201"/>
            <a:chOff x="3575050" y="4349749"/>
            <a:chExt cx="609600" cy="838201"/>
          </a:xfrm>
        </p:grpSpPr>
        <p:cxnSp>
          <p:nvCxnSpPr>
            <p:cNvPr id="119" name="直線矢印コネクタ 118">
              <a:extLst>
                <a:ext uri="{FF2B5EF4-FFF2-40B4-BE49-F238E27FC236}">
                  <a16:creationId xmlns:a16="http://schemas.microsoft.com/office/drawing/2014/main" id="{6B76BD53-BF95-46A0-9E17-7E54A18FFD1E}"/>
                </a:ext>
              </a:extLst>
            </p:cNvPr>
            <p:cNvCxnSpPr/>
            <p:nvPr/>
          </p:nvCxnSpPr>
          <p:spPr bwMode="auto">
            <a:xfrm flipV="1">
              <a:off x="3879850" y="4349750"/>
              <a:ext cx="0" cy="838200"/>
            </a:xfrm>
            <a:prstGeom prst="straightConnector1">
              <a:avLst/>
            </a:prstGeom>
            <a:solidFill>
              <a:schemeClr val="accent1"/>
            </a:solidFill>
            <a:ln w="19050" cap="flat" cmpd="sng" algn="ctr">
              <a:solidFill>
                <a:schemeClr val="tx1"/>
              </a:solidFill>
              <a:prstDash val="dash"/>
              <a:round/>
              <a:headEnd type="none" w="sm" len="sm"/>
              <a:tailEnd type="arrow" w="sm"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0" name="フリーフォーム: 図形 119">
              <a:extLst>
                <a:ext uri="{FF2B5EF4-FFF2-40B4-BE49-F238E27FC236}">
                  <a16:creationId xmlns:a16="http://schemas.microsoft.com/office/drawing/2014/main" id="{5A43CC04-E0CB-4C19-A072-58BFC9281D32}"/>
                </a:ext>
              </a:extLst>
            </p:cNvPr>
            <p:cNvSpPr/>
            <p:nvPr/>
          </p:nvSpPr>
          <p:spPr bwMode="auto">
            <a:xfrm>
              <a:off x="3575050" y="4349749"/>
              <a:ext cx="609600" cy="806451"/>
            </a:xfrm>
            <a:custGeom>
              <a:avLst/>
              <a:gdLst>
                <a:gd name="connsiteX0" fmla="*/ 0 w 609600"/>
                <a:gd name="connsiteY0" fmla="*/ 806451 h 806451"/>
                <a:gd name="connsiteX1" fmla="*/ 152400 w 609600"/>
                <a:gd name="connsiteY1" fmla="*/ 609601 h 806451"/>
                <a:gd name="connsiteX2" fmla="*/ 311150 w 609600"/>
                <a:gd name="connsiteY2" fmla="*/ 1 h 806451"/>
                <a:gd name="connsiteX3" fmla="*/ 457200 w 609600"/>
                <a:gd name="connsiteY3" fmla="*/ 603251 h 806451"/>
                <a:gd name="connsiteX4" fmla="*/ 609600 w 609600"/>
                <a:gd name="connsiteY4" fmla="*/ 800101 h 806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 h="806451">
                  <a:moveTo>
                    <a:pt x="0" y="806451"/>
                  </a:moveTo>
                  <a:cubicBezTo>
                    <a:pt x="50271" y="775230"/>
                    <a:pt x="100542" y="744009"/>
                    <a:pt x="152400" y="609601"/>
                  </a:cubicBezTo>
                  <a:cubicBezTo>
                    <a:pt x="204258" y="475193"/>
                    <a:pt x="260350" y="1059"/>
                    <a:pt x="311150" y="1"/>
                  </a:cubicBezTo>
                  <a:cubicBezTo>
                    <a:pt x="361950" y="-1057"/>
                    <a:pt x="407458" y="469901"/>
                    <a:pt x="457200" y="603251"/>
                  </a:cubicBezTo>
                  <a:cubicBezTo>
                    <a:pt x="506942" y="736601"/>
                    <a:pt x="558271" y="768351"/>
                    <a:pt x="609600" y="800101"/>
                  </a:cubicBezTo>
                </a:path>
              </a:pathLst>
            </a:custGeom>
            <a:no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grpSp>
        <p:nvGrpSpPr>
          <p:cNvPr id="121" name="グループ化 120">
            <a:extLst>
              <a:ext uri="{FF2B5EF4-FFF2-40B4-BE49-F238E27FC236}">
                <a16:creationId xmlns:a16="http://schemas.microsoft.com/office/drawing/2014/main" id="{0D51D68E-AF2D-40E9-B0F7-5CB975989A75}"/>
              </a:ext>
            </a:extLst>
          </p:cNvPr>
          <p:cNvGrpSpPr/>
          <p:nvPr/>
        </p:nvGrpSpPr>
        <p:grpSpPr>
          <a:xfrm>
            <a:off x="4267200" y="4611408"/>
            <a:ext cx="609600" cy="838201"/>
            <a:chOff x="3575050" y="4349749"/>
            <a:chExt cx="609600" cy="838201"/>
          </a:xfrm>
        </p:grpSpPr>
        <p:cxnSp>
          <p:nvCxnSpPr>
            <p:cNvPr id="122" name="直線矢印コネクタ 121">
              <a:extLst>
                <a:ext uri="{FF2B5EF4-FFF2-40B4-BE49-F238E27FC236}">
                  <a16:creationId xmlns:a16="http://schemas.microsoft.com/office/drawing/2014/main" id="{DE7306FF-9CBE-474F-88D0-86DEF8C6D3E2}"/>
                </a:ext>
              </a:extLst>
            </p:cNvPr>
            <p:cNvCxnSpPr/>
            <p:nvPr/>
          </p:nvCxnSpPr>
          <p:spPr bwMode="auto">
            <a:xfrm flipV="1">
              <a:off x="3879850" y="4349750"/>
              <a:ext cx="0" cy="838200"/>
            </a:xfrm>
            <a:prstGeom prst="straightConnector1">
              <a:avLst/>
            </a:prstGeom>
            <a:solidFill>
              <a:schemeClr val="accent1"/>
            </a:solidFill>
            <a:ln w="19050" cap="flat" cmpd="sng" algn="ctr">
              <a:solidFill>
                <a:schemeClr val="tx1"/>
              </a:solidFill>
              <a:prstDash val="solid"/>
              <a:round/>
              <a:headEnd type="none" w="sm" len="sm"/>
              <a:tailEnd type="arrow" w="sm"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3" name="フリーフォーム: 図形 122">
              <a:extLst>
                <a:ext uri="{FF2B5EF4-FFF2-40B4-BE49-F238E27FC236}">
                  <a16:creationId xmlns:a16="http://schemas.microsoft.com/office/drawing/2014/main" id="{3F3B097D-E695-40AD-9020-5798067A742D}"/>
                </a:ext>
              </a:extLst>
            </p:cNvPr>
            <p:cNvSpPr/>
            <p:nvPr/>
          </p:nvSpPr>
          <p:spPr bwMode="auto">
            <a:xfrm>
              <a:off x="3575050" y="4349749"/>
              <a:ext cx="609600" cy="806451"/>
            </a:xfrm>
            <a:custGeom>
              <a:avLst/>
              <a:gdLst>
                <a:gd name="connsiteX0" fmla="*/ 0 w 609600"/>
                <a:gd name="connsiteY0" fmla="*/ 806451 h 806451"/>
                <a:gd name="connsiteX1" fmla="*/ 152400 w 609600"/>
                <a:gd name="connsiteY1" fmla="*/ 609601 h 806451"/>
                <a:gd name="connsiteX2" fmla="*/ 311150 w 609600"/>
                <a:gd name="connsiteY2" fmla="*/ 1 h 806451"/>
                <a:gd name="connsiteX3" fmla="*/ 457200 w 609600"/>
                <a:gd name="connsiteY3" fmla="*/ 603251 h 806451"/>
                <a:gd name="connsiteX4" fmla="*/ 609600 w 609600"/>
                <a:gd name="connsiteY4" fmla="*/ 800101 h 806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 h="806451">
                  <a:moveTo>
                    <a:pt x="0" y="806451"/>
                  </a:moveTo>
                  <a:cubicBezTo>
                    <a:pt x="50271" y="775230"/>
                    <a:pt x="100542" y="744009"/>
                    <a:pt x="152400" y="609601"/>
                  </a:cubicBezTo>
                  <a:cubicBezTo>
                    <a:pt x="204258" y="475193"/>
                    <a:pt x="260350" y="1059"/>
                    <a:pt x="311150" y="1"/>
                  </a:cubicBezTo>
                  <a:cubicBezTo>
                    <a:pt x="361950" y="-1057"/>
                    <a:pt x="407458" y="469901"/>
                    <a:pt x="457200" y="603251"/>
                  </a:cubicBezTo>
                  <a:cubicBezTo>
                    <a:pt x="506942" y="736601"/>
                    <a:pt x="558271" y="768351"/>
                    <a:pt x="609600" y="800101"/>
                  </a:cubicBez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sp>
        <p:nvSpPr>
          <p:cNvPr id="21" name="Rectangle 2">
            <a:extLst>
              <a:ext uri="{FF2B5EF4-FFF2-40B4-BE49-F238E27FC236}">
                <a16:creationId xmlns:a16="http://schemas.microsoft.com/office/drawing/2014/main" id="{27A17756-CD5D-453A-8BE0-CB6A79122C98}"/>
              </a:ext>
            </a:extLst>
          </p:cNvPr>
          <p:cNvSpPr txBox="1">
            <a:spLocks noChangeArrowheads="1"/>
          </p:cNvSpPr>
          <p:nvPr/>
        </p:nvSpPr>
        <p:spPr bwMode="auto">
          <a:xfrm>
            <a:off x="685800" y="838200"/>
            <a:ext cx="7924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ltLang="en-US" sz="3200" dirty="0"/>
              <a:t>Mapping pilot multiple carriers</a:t>
            </a:r>
          </a:p>
        </p:txBody>
      </p:sp>
    </p:spTree>
    <p:extLst>
      <p:ext uri="{BB962C8B-B14F-4D97-AF65-F5344CB8AC3E}">
        <p14:creationId xmlns:p14="http://schemas.microsoft.com/office/powerpoint/2010/main" val="322649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2708235843"/>
              </p:ext>
            </p:extLst>
          </p:nvPr>
        </p:nvGraphicFramePr>
        <p:xfrm>
          <a:off x="457200" y="1066800"/>
          <a:ext cx="8382000" cy="5130034"/>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E</a:t>
                      </a:r>
                      <a:r>
                        <a:rPr lang="en-US" altLang="ja-JP" sz="1100" dirty="0">
                          <a:effectLst/>
                        </a:rPr>
                        <a:t>ffective and efficient CCA reduce disruption between UWB devices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8616">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r>
                        <a:rPr lang="en-US" altLang="ja-JP" sz="1100" dirty="0">
                          <a:effectLst/>
                        </a:rPr>
                        <a:t>Use pilot NB radio as pilot to facilitate CCA so as to improve coexistence.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本文"/>
                          <a:ea typeface="Calibri" panose="020F0502020204030204" pitchFamily="34" charset="0"/>
                          <a:cs typeface="Times New Roman" panose="02020603050405020304" pitchFamily="18" charset="0"/>
                        </a:rPr>
                        <a:t>Use pilot NB radio to improve coexistence among UWB devices.</a:t>
                      </a: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本文"/>
                          <a:ea typeface="Calibri" panose="020F0502020204030204" pitchFamily="34" charset="0"/>
                          <a:cs typeface="Times New Roman" panose="02020603050405020304" pitchFamily="18" charset="0"/>
                        </a:rPr>
                        <a:t>Exploiting  pilot NB PHY and concurrent operation with UWB to assist UWB channel access</a:t>
                      </a: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dirty="0">
                          <a:effectLst/>
                        </a:rPr>
                        <a:t>Sensing capabilities to support presence detection and environment mapping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45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Contents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1104900" y="1905000"/>
            <a:ext cx="7658100" cy="4495800"/>
          </a:xfrm>
          <a:ln/>
        </p:spPr>
        <p:txBody>
          <a:bodyPr/>
          <a:lstStyle/>
          <a:p>
            <a:pPr>
              <a:lnSpc>
                <a:spcPct val="110000"/>
              </a:lnSpc>
              <a:spcBef>
                <a:spcPts val="1500"/>
              </a:spcBef>
              <a:buFont typeface="+mj-lt"/>
              <a:buAutoNum type="arabicPeriod"/>
            </a:pPr>
            <a:r>
              <a:rPr lang="en-US" altLang="en-US" sz="2000" dirty="0">
                <a:latin typeface="+mj-lt"/>
              </a:rPr>
              <a:t>Pilot NB radio for assisting </a:t>
            </a:r>
            <a:r>
              <a:rPr lang="en-US" sz="2000" dirty="0">
                <a:latin typeface="+mj-lt"/>
              </a:rPr>
              <a:t>UWB channel access</a:t>
            </a:r>
          </a:p>
          <a:p>
            <a:pPr lvl="1">
              <a:lnSpc>
                <a:spcPct val="110000"/>
              </a:lnSpc>
              <a:spcBef>
                <a:spcPts val="600"/>
              </a:spcBef>
              <a:buFont typeface="Arial" panose="020B0604020202020204" pitchFamily="34" charset="0"/>
              <a:buChar char="•"/>
            </a:pPr>
            <a:r>
              <a:rPr lang="en-US" altLang="ja-JP" sz="1800" dirty="0">
                <a:latin typeface="+mj-lt"/>
              </a:rPr>
              <a:t>FCP and PCP</a:t>
            </a:r>
          </a:p>
          <a:p>
            <a:pPr lvl="1">
              <a:lnSpc>
                <a:spcPct val="110000"/>
              </a:lnSpc>
              <a:spcBef>
                <a:spcPts val="600"/>
              </a:spcBef>
              <a:buFont typeface="Arial" panose="020B0604020202020204" pitchFamily="34" charset="0"/>
              <a:buChar char="•"/>
            </a:pPr>
            <a:r>
              <a:rPr lang="en-US" altLang="ja-JP" sz="1800" dirty="0">
                <a:latin typeface="+mj-lt"/>
              </a:rPr>
              <a:t>Features</a:t>
            </a:r>
            <a:endParaRPr lang="en-US" sz="1800" dirty="0">
              <a:latin typeface="+mj-lt"/>
            </a:endParaRPr>
          </a:p>
          <a:p>
            <a:pPr>
              <a:lnSpc>
                <a:spcPct val="110000"/>
              </a:lnSpc>
              <a:spcBef>
                <a:spcPts val="1500"/>
              </a:spcBef>
              <a:buFont typeface="+mj-lt"/>
              <a:buAutoNum type="arabicPeriod"/>
            </a:pPr>
            <a:r>
              <a:rPr lang="en-US" altLang="en-US" sz="2000" dirty="0">
                <a:solidFill>
                  <a:schemeClr val="tx2"/>
                </a:solidFill>
                <a:latin typeface="+mj-lt"/>
              </a:rPr>
              <a:t>Consideration of pilot narrow band radio</a:t>
            </a:r>
          </a:p>
          <a:p>
            <a:pPr>
              <a:lnSpc>
                <a:spcPct val="110000"/>
              </a:lnSpc>
              <a:spcBef>
                <a:spcPts val="1500"/>
              </a:spcBef>
              <a:buFont typeface="+mj-lt"/>
              <a:buAutoNum type="arabicPeriod"/>
            </a:pPr>
            <a:r>
              <a:rPr lang="en-US" altLang="en-US" sz="2000" dirty="0">
                <a:latin typeface="+mj-lt"/>
              </a:rPr>
              <a:t>Use of sub-GHz spectrum in Japan</a:t>
            </a:r>
          </a:p>
          <a:p>
            <a:pPr lvl="1">
              <a:lnSpc>
                <a:spcPct val="110000"/>
              </a:lnSpc>
              <a:spcBef>
                <a:spcPts val="600"/>
              </a:spcBef>
              <a:buFont typeface="Arial" panose="020B0604020202020204" pitchFamily="34" charset="0"/>
              <a:buChar char="•"/>
            </a:pPr>
            <a:r>
              <a:rPr lang="en-US" altLang="en-US" sz="1600" dirty="0">
                <a:latin typeface="+mj-lt"/>
              </a:rPr>
              <a:t>Rules on using the sub-GHz  </a:t>
            </a:r>
          </a:p>
          <a:p>
            <a:pPr lvl="1">
              <a:lnSpc>
                <a:spcPct val="110000"/>
              </a:lnSpc>
              <a:spcBef>
                <a:spcPts val="600"/>
              </a:spcBef>
              <a:buFont typeface="Arial" panose="020B0604020202020204" pitchFamily="34" charset="0"/>
              <a:buChar char="•"/>
            </a:pPr>
            <a:r>
              <a:rPr lang="en-US" sz="1600" dirty="0">
                <a:latin typeface="+mj-lt"/>
              </a:rPr>
              <a:t>Candidate spectrum</a:t>
            </a:r>
          </a:p>
          <a:p>
            <a:pPr lvl="1">
              <a:lnSpc>
                <a:spcPct val="110000"/>
              </a:lnSpc>
              <a:spcBef>
                <a:spcPts val="600"/>
              </a:spcBef>
              <a:buFont typeface="Arial" panose="020B0604020202020204" pitchFamily="34" charset="0"/>
              <a:buChar char="•"/>
            </a:pPr>
            <a:r>
              <a:rPr lang="en-US" sz="1600" dirty="0">
                <a:latin typeface="+mj-lt"/>
              </a:rPr>
              <a:t>Examples of usage and benefits</a:t>
            </a:r>
          </a:p>
          <a:p>
            <a:pPr>
              <a:lnSpc>
                <a:spcPct val="110000"/>
              </a:lnSpc>
              <a:spcBef>
                <a:spcPts val="1500"/>
              </a:spcBef>
              <a:buFont typeface="+mj-lt"/>
              <a:buAutoNum type="arabicPeriod"/>
            </a:pPr>
            <a:r>
              <a:rPr lang="en-US" sz="2000" dirty="0">
                <a:latin typeface="+mj-lt"/>
              </a:rPr>
              <a:t>Conclusion</a:t>
            </a:r>
            <a:endParaRPr lang="en-US" sz="2000" i="1" dirty="0">
              <a:latin typeface="+mj-lt"/>
            </a:endParaRPr>
          </a:p>
        </p:txBody>
      </p:sp>
    </p:spTree>
    <p:extLst>
      <p:ext uri="{BB962C8B-B14F-4D97-AF65-F5344CB8AC3E}">
        <p14:creationId xmlns:p14="http://schemas.microsoft.com/office/powerpoint/2010/main" val="2698448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en-US" sz="3200" dirty="0"/>
              <a:t>Pilot NB radio for assisting UWB channel access</a:t>
            </a:r>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533400" y="1600200"/>
            <a:ext cx="8153400" cy="4724400"/>
          </a:xfrm>
        </p:spPr>
        <p:txBody>
          <a:bodyPr/>
          <a:lstStyle/>
          <a:p>
            <a:pPr>
              <a:spcBef>
                <a:spcPts val="1200"/>
              </a:spcBef>
            </a:pPr>
            <a:r>
              <a:rPr lang="en-US" sz="1800" dirty="0">
                <a:latin typeface="Times New Roman" panose="02020603050405020304" pitchFamily="18" charset="0"/>
                <a:cs typeface="Times New Roman" panose="02020603050405020304" pitchFamily="18" charset="0"/>
              </a:rPr>
              <a:t>According to 802.15.4-2020, a compliant UWB PHY is required to perform CCA when accessing UWB channels with one of</a:t>
            </a:r>
            <a:r>
              <a:rPr lang="ja-JP" altLang="en-US" sz="1800" dirty="0">
                <a:latin typeface="Times New Roman" panose="02020603050405020304" pitchFamily="18" charset="0"/>
                <a:cs typeface="Times New Roman" panose="02020603050405020304" pitchFamily="18" charset="0"/>
              </a:rPr>
              <a:t> </a:t>
            </a:r>
            <a:r>
              <a:rPr lang="en-US" altLang="ja-JP" sz="1800" dirty="0">
                <a:latin typeface="Times New Roman" panose="02020603050405020304" pitchFamily="18" charset="0"/>
                <a:cs typeface="Times New Roman" panose="02020603050405020304" pitchFamily="18" charset="0"/>
              </a:rPr>
              <a:t>the</a:t>
            </a:r>
            <a:r>
              <a:rPr lang="ja-JP" altLang="en-US" sz="1800" dirty="0">
                <a:latin typeface="Times New Roman" panose="02020603050405020304" pitchFamily="18" charset="0"/>
                <a:cs typeface="Times New Roman" panose="02020603050405020304" pitchFamily="18" charset="0"/>
              </a:rPr>
              <a:t> </a:t>
            </a:r>
            <a:r>
              <a:rPr lang="en-US" altLang="ja-JP" sz="1800" dirty="0">
                <a:latin typeface="Times New Roman" panose="02020603050405020304" pitchFamily="18" charset="0"/>
                <a:cs typeface="Times New Roman" panose="02020603050405020304" pitchFamily="18" charset="0"/>
              </a:rPr>
              <a:t>following</a:t>
            </a:r>
            <a:r>
              <a:rPr lang="en-US" sz="1800" dirty="0">
                <a:latin typeface="Times New Roman" panose="02020603050405020304" pitchFamily="18" charset="0"/>
                <a:cs typeface="Times New Roman" panose="02020603050405020304" pitchFamily="18" charset="0"/>
              </a:rPr>
              <a:t> six </a:t>
            </a:r>
            <a:r>
              <a:rPr lang="en-US" sz="1800" i="1" dirty="0">
                <a:latin typeface="Times New Roman" panose="02020603050405020304" pitchFamily="18" charset="0"/>
                <a:cs typeface="Times New Roman" panose="02020603050405020304" pitchFamily="18" charset="0"/>
              </a:rPr>
              <a:t>CCA modes</a:t>
            </a:r>
            <a:r>
              <a:rPr lang="en-US" sz="1800" dirty="0">
                <a:latin typeface="Times New Roman" panose="02020603050405020304" pitchFamily="18" charset="0"/>
                <a:cs typeface="Times New Roman" panose="02020603050405020304" pitchFamily="18" charset="0"/>
              </a:rPr>
              <a:t>.</a:t>
            </a:r>
          </a:p>
          <a:p>
            <a:pPr marL="0" indent="0">
              <a:spcBef>
                <a:spcPts val="0"/>
              </a:spcBef>
              <a:buNone/>
            </a:pPr>
            <a:r>
              <a:rPr lang="en-US" sz="800" dirty="0">
                <a:latin typeface="Times New Roman" panose="02020603050405020304" pitchFamily="18" charset="0"/>
                <a:cs typeface="Times New Roman" panose="02020603050405020304" pitchFamily="18" charset="0"/>
              </a:rPr>
              <a:t>	</a:t>
            </a:r>
          </a:p>
          <a:p>
            <a:pPr marL="0" indent="0" algn="l">
              <a:buNone/>
            </a:pPr>
            <a:r>
              <a:rPr lang="en-US" altLang="ja-JP" sz="1800" b="0" i="1" u="none" strike="noStrike" baseline="0" dirty="0">
                <a:latin typeface="Times New Roman" panose="02020603050405020304" pitchFamily="18" charset="0"/>
                <a:cs typeface="Times New Roman" panose="02020603050405020304" pitchFamily="18" charset="0"/>
              </a:rPr>
              <a:t>                </a:t>
            </a:r>
            <a:r>
              <a:rPr lang="en-US" altLang="ja-JP" sz="1600" b="0" i="1" u="none" strike="noStrike" baseline="0" dirty="0">
                <a:latin typeface="Times New Roman" panose="02020603050405020304" pitchFamily="18" charset="0"/>
                <a:cs typeface="Times New Roman" panose="02020603050405020304" pitchFamily="18" charset="0"/>
              </a:rPr>
              <a:t>CCA Mode 1: </a:t>
            </a:r>
            <a:r>
              <a:rPr lang="en-US" altLang="ja-JP" sz="1600" b="0" u="none" strike="noStrike" baseline="0" dirty="0">
                <a:latin typeface="Times New Roman" panose="02020603050405020304" pitchFamily="18" charset="0"/>
                <a:cs typeface="Times New Roman" panose="02020603050405020304" pitchFamily="18" charset="0"/>
              </a:rPr>
              <a:t>Energy above threshold.</a:t>
            </a:r>
          </a:p>
          <a:p>
            <a:pPr marL="0" indent="0" algn="l">
              <a:buNone/>
            </a:pPr>
            <a:r>
              <a:rPr lang="en-US" altLang="ja-JP" sz="1600" b="0" i="1" u="none" strike="noStrike" baseline="0" dirty="0">
                <a:latin typeface="Times New Roman" panose="02020603050405020304" pitchFamily="18" charset="0"/>
                <a:cs typeface="Times New Roman" panose="02020603050405020304" pitchFamily="18" charset="0"/>
              </a:rPr>
              <a:t>	CCA Mode 2: </a:t>
            </a:r>
            <a:r>
              <a:rPr lang="en-US" altLang="ja-JP" sz="1600" b="0" u="none" strike="noStrike" baseline="0" dirty="0">
                <a:latin typeface="Times New Roman" panose="02020603050405020304" pitchFamily="18" charset="0"/>
                <a:cs typeface="Times New Roman" panose="02020603050405020304" pitchFamily="18" charset="0"/>
              </a:rPr>
              <a:t>Carrier sense only. </a:t>
            </a:r>
          </a:p>
          <a:p>
            <a:pPr marL="0" indent="0" algn="l">
              <a:buNone/>
            </a:pPr>
            <a:r>
              <a:rPr lang="en-US" altLang="ja-JP" sz="1600" i="1" dirty="0">
                <a:latin typeface="Times New Roman" panose="02020603050405020304" pitchFamily="18" charset="0"/>
                <a:cs typeface="Times New Roman" panose="02020603050405020304" pitchFamily="18" charset="0"/>
              </a:rPr>
              <a:t>	</a:t>
            </a:r>
            <a:r>
              <a:rPr lang="en-US" altLang="ja-JP" sz="1600" b="0" i="1" u="none" strike="noStrike" baseline="0" dirty="0">
                <a:latin typeface="Times New Roman" panose="02020603050405020304" pitchFamily="18" charset="0"/>
                <a:cs typeface="Times New Roman" panose="02020603050405020304" pitchFamily="18" charset="0"/>
              </a:rPr>
              <a:t>CCA Mode 3</a:t>
            </a:r>
            <a:r>
              <a:rPr lang="en-US" altLang="ja-JP" sz="1600" b="0" u="none" strike="noStrike" baseline="0" dirty="0">
                <a:latin typeface="Times New Roman" panose="02020603050405020304" pitchFamily="18" charset="0"/>
                <a:cs typeface="Times New Roman" panose="02020603050405020304" pitchFamily="18" charset="0"/>
              </a:rPr>
              <a:t>: Carrier sense with energy above threshold. </a:t>
            </a:r>
          </a:p>
          <a:p>
            <a:pPr marL="0" indent="0" algn="l">
              <a:buNone/>
            </a:pPr>
            <a:r>
              <a:rPr lang="en-US" altLang="ja-JP" sz="1600" i="1" dirty="0">
                <a:latin typeface="Times New Roman" panose="02020603050405020304" pitchFamily="18" charset="0"/>
                <a:cs typeface="Times New Roman" panose="02020603050405020304" pitchFamily="18" charset="0"/>
              </a:rPr>
              <a:t>	</a:t>
            </a:r>
            <a:r>
              <a:rPr lang="en-US" altLang="ja-JP" sz="1600" b="0" i="1" u="none" strike="noStrike" baseline="0" dirty="0">
                <a:latin typeface="Times New Roman" panose="02020603050405020304" pitchFamily="18" charset="0"/>
                <a:cs typeface="Times New Roman" panose="02020603050405020304" pitchFamily="18" charset="0"/>
              </a:rPr>
              <a:t>CCA Mode 4: </a:t>
            </a:r>
            <a:r>
              <a:rPr lang="en-US" altLang="ja-JP" sz="1600" b="0" u="none" strike="noStrike" baseline="0" dirty="0">
                <a:latin typeface="Times New Roman" panose="02020603050405020304" pitchFamily="18" charset="0"/>
                <a:cs typeface="Times New Roman" panose="02020603050405020304" pitchFamily="18" charset="0"/>
              </a:rPr>
              <a:t>ALOHA.</a:t>
            </a:r>
            <a:r>
              <a:rPr lang="en-US" altLang="ja-JP" sz="1600" b="0" i="1" u="none" strike="noStrike" baseline="0" dirty="0">
                <a:latin typeface="Times New Roman" panose="02020603050405020304" pitchFamily="18" charset="0"/>
                <a:cs typeface="Times New Roman" panose="02020603050405020304" pitchFamily="18" charset="0"/>
              </a:rPr>
              <a:t> </a:t>
            </a:r>
          </a:p>
          <a:p>
            <a:pPr marL="0" indent="0" algn="l">
              <a:buNone/>
            </a:pPr>
            <a:r>
              <a:rPr lang="en-US" altLang="ja-JP" sz="1600" i="1" dirty="0">
                <a:latin typeface="Times New Roman" panose="02020603050405020304" pitchFamily="18" charset="0"/>
                <a:cs typeface="Times New Roman" panose="02020603050405020304" pitchFamily="18" charset="0"/>
              </a:rPr>
              <a:t>	</a:t>
            </a:r>
            <a:r>
              <a:rPr lang="en-US" altLang="ja-JP" sz="1600" b="0" i="1" u="none" strike="noStrike" baseline="0" dirty="0">
                <a:latin typeface="Times New Roman" panose="02020603050405020304" pitchFamily="18" charset="0"/>
                <a:cs typeface="Times New Roman" panose="02020603050405020304" pitchFamily="18" charset="0"/>
              </a:rPr>
              <a:t>CCA Mode 5: </a:t>
            </a:r>
            <a:r>
              <a:rPr lang="en-US" altLang="ja-JP" sz="1600" b="0" u="none" strike="noStrike" baseline="0" dirty="0">
                <a:latin typeface="Times New Roman" panose="02020603050405020304" pitchFamily="18" charset="0"/>
                <a:cs typeface="Times New Roman" panose="02020603050405020304" pitchFamily="18" charset="0"/>
              </a:rPr>
              <a:t>HRP UWB preamble sense based on the SHR of a frame. </a:t>
            </a:r>
          </a:p>
          <a:p>
            <a:pPr marL="0" indent="0" algn="l">
              <a:buNone/>
            </a:pPr>
            <a:r>
              <a:rPr lang="en-US" altLang="ja-JP" sz="1600" i="1" dirty="0">
                <a:latin typeface="Times New Roman" panose="02020603050405020304" pitchFamily="18" charset="0"/>
                <a:cs typeface="Times New Roman" panose="02020603050405020304" pitchFamily="18" charset="0"/>
              </a:rPr>
              <a:t>	</a:t>
            </a:r>
            <a:r>
              <a:rPr lang="en-US" altLang="ja-JP" sz="1600" b="0" i="1" u="none" strike="noStrike" baseline="0" dirty="0">
                <a:latin typeface="Times New Roman" panose="02020603050405020304" pitchFamily="18" charset="0"/>
                <a:cs typeface="Times New Roman" panose="02020603050405020304" pitchFamily="18" charset="0"/>
              </a:rPr>
              <a:t>CCA Mode 6: </a:t>
            </a:r>
            <a:r>
              <a:rPr lang="en-US" altLang="ja-JP" sz="1600" b="0" u="none" strike="noStrike" baseline="0" dirty="0">
                <a:latin typeface="Times New Roman" panose="02020603050405020304" pitchFamily="18" charset="0"/>
                <a:cs typeface="Times New Roman" panose="02020603050405020304" pitchFamily="18" charset="0"/>
              </a:rPr>
              <a:t>HRP UWB preamble sense based on the packet with the multiplexed             </a:t>
            </a:r>
          </a:p>
          <a:p>
            <a:pPr marL="0" indent="0" algn="l">
              <a:spcBef>
                <a:spcPts val="0"/>
              </a:spcBef>
              <a:buNone/>
            </a:pPr>
            <a:r>
              <a:rPr lang="en-US" altLang="ja-JP" sz="1600" dirty="0">
                <a:latin typeface="Times New Roman" panose="02020603050405020304" pitchFamily="18" charset="0"/>
                <a:cs typeface="Times New Roman" panose="02020603050405020304" pitchFamily="18" charset="0"/>
              </a:rPr>
              <a:t>		     </a:t>
            </a:r>
            <a:r>
              <a:rPr lang="en-US" altLang="ja-JP" sz="1600" b="0" u="none" strike="noStrike" baseline="0" dirty="0">
                <a:latin typeface="Times New Roman" panose="02020603050405020304" pitchFamily="18" charset="0"/>
                <a:cs typeface="Times New Roman" panose="02020603050405020304" pitchFamily="18" charset="0"/>
              </a:rPr>
              <a:t>preamble as specified in 15.6.</a:t>
            </a:r>
          </a:p>
          <a:p>
            <a:pPr marL="0" indent="0" algn="l">
              <a:spcBef>
                <a:spcPts val="0"/>
              </a:spcBef>
              <a:buNone/>
            </a:pPr>
            <a:endParaRPr lang="en-US" altLang="ja-JP" sz="1600" dirty="0">
              <a:latin typeface="Times New Roman" panose="02020603050405020304" pitchFamily="18" charset="0"/>
              <a:cs typeface="Times New Roman" panose="02020603050405020304" pitchFamily="18" charset="0"/>
            </a:endParaRPr>
          </a:p>
          <a:p>
            <a:pPr>
              <a:spcBef>
                <a:spcPts val="0"/>
              </a:spcBef>
              <a:buFont typeface="Arial" panose="020B0604020202020204" pitchFamily="34" charset="0"/>
              <a:buChar char="•"/>
            </a:pPr>
            <a:r>
              <a:rPr lang="en-US" altLang="ja-JP" sz="1600" dirty="0">
                <a:latin typeface="Times New Roman" panose="02020603050405020304" pitchFamily="18" charset="0"/>
                <a:cs typeface="Times New Roman" panose="02020603050405020304" pitchFamily="18" charset="0"/>
              </a:rPr>
              <a:t>We proposed to add an additional CCA mode to the above</a:t>
            </a:r>
            <a:endParaRPr lang="en-US" altLang="ja-JP" sz="1800" dirty="0">
              <a:latin typeface="Times New Roman" panose="02020603050405020304" pitchFamily="18" charset="0"/>
              <a:cs typeface="Times New Roman" panose="02020603050405020304" pitchFamily="18" charset="0"/>
            </a:endParaRPr>
          </a:p>
          <a:p>
            <a:pPr marL="0" indent="0">
              <a:spcBef>
                <a:spcPts val="0"/>
              </a:spcBef>
              <a:buNone/>
            </a:pPr>
            <a:r>
              <a:rPr lang="en-US" altLang="ja-JP" sz="800" dirty="0">
                <a:latin typeface="Times New Roman" panose="02020603050405020304" pitchFamily="18" charset="0"/>
                <a:cs typeface="Times New Roman" panose="02020603050405020304" pitchFamily="18" charset="0"/>
              </a:rPr>
              <a:t>	</a:t>
            </a:r>
          </a:p>
          <a:p>
            <a:pPr marL="0" indent="0" algn="l">
              <a:buNone/>
            </a:pPr>
            <a:r>
              <a:rPr lang="en-US" altLang="ja-JP" sz="1800" b="0" i="1" u="none" strike="noStrike" baseline="0" dirty="0">
                <a:latin typeface="Times New Roman" panose="02020603050405020304" pitchFamily="18" charset="0"/>
                <a:cs typeface="Times New Roman" panose="02020603050405020304" pitchFamily="18" charset="0"/>
              </a:rPr>
              <a:t>                </a:t>
            </a:r>
            <a:r>
              <a:rPr lang="en-US" altLang="ja-JP" sz="1600" b="0" i="1" u="none" strike="noStrike" baseline="0" dirty="0">
                <a:latin typeface="Times New Roman" panose="02020603050405020304" pitchFamily="18" charset="0"/>
                <a:cs typeface="Times New Roman" panose="02020603050405020304" pitchFamily="18" charset="0"/>
              </a:rPr>
              <a:t>CCA Mode #: </a:t>
            </a:r>
            <a:r>
              <a:rPr lang="en-US" altLang="ja-JP" sz="1600" b="0" u="none" strike="noStrike" baseline="0" dirty="0">
                <a:latin typeface="Times New Roman" panose="02020603050405020304" pitchFamily="18" charset="0"/>
                <a:cs typeface="Times New Roman" panose="02020603050405020304" pitchFamily="18" charset="0"/>
              </a:rPr>
              <a:t>Pilot NB radio assisted channel sensing.</a:t>
            </a:r>
          </a:p>
          <a:p>
            <a:pPr>
              <a:spcBef>
                <a:spcPts val="0"/>
              </a:spcBef>
              <a:buFont typeface="Arial" panose="020B0604020202020204" pitchFamily="34" charset="0"/>
              <a:buChar char="•"/>
            </a:pPr>
            <a:endParaRPr lang="en-US" altLang="ja-JP" sz="1600" dirty="0">
              <a:latin typeface="Times New Roman" panose="02020603050405020304" pitchFamily="18" charset="0"/>
              <a:cs typeface="Times New Roman" panose="02020603050405020304" pitchFamily="18" charset="0"/>
            </a:endParaRPr>
          </a:p>
          <a:p>
            <a:pPr>
              <a:spcBef>
                <a:spcPts val="0"/>
              </a:spcBef>
              <a:buFont typeface="Arial" panose="020B0604020202020204" pitchFamily="34" charset="0"/>
              <a:buChar char="•"/>
            </a:pPr>
            <a:endParaRPr lang="en-US" altLang="ja-JP" sz="1600" dirty="0">
              <a:latin typeface="Times New Roman" panose="02020603050405020304" pitchFamily="18" charset="0"/>
              <a:cs typeface="Times New Roman" panose="02020603050405020304" pitchFamily="18" charset="0"/>
            </a:endParaRPr>
          </a:p>
          <a:p>
            <a:pPr>
              <a:spcBef>
                <a:spcPts val="0"/>
              </a:spcBef>
              <a:buFont typeface="Arial" panose="020B0604020202020204" pitchFamily="34" charset="0"/>
              <a:buChar char="•"/>
            </a:pPr>
            <a:r>
              <a:rPr lang="en-US" altLang="ja-JP" sz="1050" b="0" i="0" dirty="0">
                <a:solidFill>
                  <a:srgbClr val="000000"/>
                </a:solidFill>
                <a:effectLst/>
                <a:latin typeface="Meiryo" panose="020B0604030504040204" pitchFamily="50" charset="-128"/>
                <a:ea typeface="Meiryo" panose="020B0604030504040204" pitchFamily="50" charset="-128"/>
              </a:rPr>
              <a:t>how the multiple devices to coordinate when sensing the channel and possible fairness issues</a:t>
            </a:r>
            <a:endParaRPr lang="en-US" altLang="ja-JP" sz="1600" dirty="0">
              <a:latin typeface="Times New Roman" panose="02020603050405020304" pitchFamily="18" charset="0"/>
              <a:cs typeface="Times New Roman" panose="02020603050405020304" pitchFamily="18" charset="0"/>
            </a:endParaRPr>
          </a:p>
          <a:p>
            <a:pPr marL="0" indent="0" algn="l">
              <a:spcBef>
                <a:spcPts val="0"/>
              </a:spcBef>
              <a:buNone/>
            </a:pPr>
            <a:endParaRPr lang="en-US" altLang="ja-JP" sz="16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858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5</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Two Realizations</a:t>
            </a:r>
            <a:endParaRPr lang="en-US" altLang="en-US" sz="3200" strike="sngStrike" dirty="0"/>
          </a:p>
        </p:txBody>
      </p:sp>
      <p:grpSp>
        <p:nvGrpSpPr>
          <p:cNvPr id="25" name="グループ化 24">
            <a:extLst>
              <a:ext uri="{FF2B5EF4-FFF2-40B4-BE49-F238E27FC236}">
                <a16:creationId xmlns:a16="http://schemas.microsoft.com/office/drawing/2014/main" id="{9744A9E3-5A94-40A0-A3F7-D5FD9FF7708C}"/>
              </a:ext>
            </a:extLst>
          </p:cNvPr>
          <p:cNvGrpSpPr/>
          <p:nvPr/>
        </p:nvGrpSpPr>
        <p:grpSpPr>
          <a:xfrm>
            <a:off x="1644930" y="1371600"/>
            <a:ext cx="6681964" cy="2336160"/>
            <a:chOff x="1202741" y="2362200"/>
            <a:chExt cx="6681964" cy="2336160"/>
          </a:xfrm>
        </p:grpSpPr>
        <p:cxnSp>
          <p:nvCxnSpPr>
            <p:cNvPr id="5" name="直線矢印コネクタ 4">
              <a:extLst>
                <a:ext uri="{FF2B5EF4-FFF2-40B4-BE49-F238E27FC236}">
                  <a16:creationId xmlns:a16="http://schemas.microsoft.com/office/drawing/2014/main" id="{F799A6DD-5995-43F3-9759-99E3591EBA0C}"/>
                </a:ext>
              </a:extLst>
            </p:cNvPr>
            <p:cNvCxnSpPr/>
            <p:nvPr/>
          </p:nvCxnSpPr>
          <p:spPr bwMode="auto">
            <a:xfrm>
              <a:off x="1546860" y="4261404"/>
              <a:ext cx="5829300" cy="0"/>
            </a:xfrm>
            <a:prstGeom prst="straightConnector1">
              <a:avLst/>
            </a:prstGeom>
            <a:solidFill>
              <a:schemeClr val="accent1"/>
            </a:solidFill>
            <a:ln w="3810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テキスト ボックス 7">
              <a:extLst>
                <a:ext uri="{FF2B5EF4-FFF2-40B4-BE49-F238E27FC236}">
                  <a16:creationId xmlns:a16="http://schemas.microsoft.com/office/drawing/2014/main" id="{BC46434E-A69D-41ED-948C-46E76295F95A}"/>
                </a:ext>
              </a:extLst>
            </p:cNvPr>
            <p:cNvSpPr txBox="1"/>
            <p:nvPr/>
          </p:nvSpPr>
          <p:spPr>
            <a:xfrm>
              <a:off x="7168424" y="4329028"/>
              <a:ext cx="716281" cy="369332"/>
            </a:xfrm>
            <a:prstGeom prst="rect">
              <a:avLst/>
            </a:prstGeom>
            <a:noFill/>
          </p:spPr>
          <p:txBody>
            <a:bodyPr wrap="square">
              <a:spAutoFit/>
            </a:bodyPr>
            <a:lstStyle/>
            <a:p>
              <a:r>
                <a:rPr lang="en-US" altLang="ja-JP" sz="1800" dirty="0"/>
                <a:t>time</a:t>
              </a:r>
              <a:endParaRPr lang="ja-JP" altLang="en-US" sz="1800" dirty="0"/>
            </a:p>
          </p:txBody>
        </p:sp>
        <p:sp>
          <p:nvSpPr>
            <p:cNvPr id="9" name="正方形/長方形 8">
              <a:extLst>
                <a:ext uri="{FF2B5EF4-FFF2-40B4-BE49-F238E27FC236}">
                  <a16:creationId xmlns:a16="http://schemas.microsoft.com/office/drawing/2014/main" id="{AD91DBEA-72F7-43CD-9FB3-0D3BBD05A9E0}"/>
                </a:ext>
              </a:extLst>
            </p:cNvPr>
            <p:cNvSpPr/>
            <p:nvPr/>
          </p:nvSpPr>
          <p:spPr bwMode="auto">
            <a:xfrm>
              <a:off x="2245360" y="3547879"/>
              <a:ext cx="542342" cy="700245"/>
            </a:xfrm>
            <a:prstGeom prst="rect">
              <a:avLst/>
            </a:prstGeom>
            <a:solidFill>
              <a:srgbClr val="00B0F0">
                <a:alpha val="36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400"/>
                </a:lnSpc>
                <a:spcBef>
                  <a:spcPct val="0"/>
                </a:spcBef>
                <a:spcAft>
                  <a:spcPct val="0"/>
                </a:spcAft>
                <a:buClrTx/>
                <a:buSzTx/>
                <a:buFontTx/>
                <a:buNone/>
                <a:tabLst/>
              </a:pPr>
              <a:r>
                <a:rPr kumimoji="0" lang="en-US" altLang="ja-JP" sz="1600" b="0" i="0" u="none" strike="noStrike" cap="none" spc="-300" normalizeH="0" baseline="0" dirty="0">
                  <a:ln>
                    <a:noFill/>
                  </a:ln>
                  <a:solidFill>
                    <a:schemeClr val="tx1"/>
                  </a:solidFill>
                  <a:effectLst/>
                  <a:latin typeface="Times New Roman" panose="02020603050405020304" pitchFamily="18" charset="0"/>
                </a:rPr>
                <a:t>UWB</a:t>
              </a:r>
            </a:p>
            <a:p>
              <a:pPr marL="0" marR="0" indent="0" algn="ctr" defTabSz="914400" rtl="0" eaLnBrk="0" fontAlgn="base" latinLnBrk="0" hangingPunct="0">
                <a:lnSpc>
                  <a:spcPts val="1400"/>
                </a:lnSpc>
                <a:spcBef>
                  <a:spcPct val="0"/>
                </a:spcBef>
                <a:spcAft>
                  <a:spcPct val="0"/>
                </a:spcAft>
                <a:buClrTx/>
                <a:buSzTx/>
                <a:buFontTx/>
                <a:buNone/>
                <a:tabLst/>
              </a:pPr>
              <a:r>
                <a:rPr lang="en-US" altLang="ja-JP" sz="1600" dirty="0"/>
                <a:t>task</a:t>
              </a:r>
            </a:p>
          </p:txBody>
        </p:sp>
        <p:sp>
          <p:nvSpPr>
            <p:cNvPr id="10" name="正方形/長方形 9">
              <a:extLst>
                <a:ext uri="{FF2B5EF4-FFF2-40B4-BE49-F238E27FC236}">
                  <a16:creationId xmlns:a16="http://schemas.microsoft.com/office/drawing/2014/main" id="{4C87782D-A055-4F2B-8544-CEC1F38DBF55}"/>
                </a:ext>
              </a:extLst>
            </p:cNvPr>
            <p:cNvSpPr/>
            <p:nvPr/>
          </p:nvSpPr>
          <p:spPr bwMode="auto">
            <a:xfrm>
              <a:off x="5077462" y="3554176"/>
              <a:ext cx="546098" cy="692116"/>
            </a:xfrm>
            <a:prstGeom prst="rect">
              <a:avLst/>
            </a:prstGeom>
            <a:solidFill>
              <a:srgbClr val="7030A0">
                <a:alpha val="36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400"/>
                </a:lnSpc>
                <a:spcBef>
                  <a:spcPct val="0"/>
                </a:spcBef>
                <a:spcAft>
                  <a:spcPct val="0"/>
                </a:spcAft>
                <a:buClrTx/>
                <a:buSzTx/>
                <a:buFontTx/>
                <a:buNone/>
                <a:tabLst/>
              </a:pPr>
              <a:r>
                <a:rPr kumimoji="0" lang="en-US" altLang="ja-JP" sz="1600" b="0" i="0" u="none" strike="noStrike" cap="none" spc="-300" normalizeH="0" baseline="0" dirty="0">
                  <a:ln>
                    <a:noFill/>
                  </a:ln>
                  <a:solidFill>
                    <a:schemeClr val="tx1"/>
                  </a:solidFill>
                  <a:effectLst/>
                  <a:latin typeface="Times New Roman" panose="02020603050405020304" pitchFamily="18" charset="0"/>
                </a:rPr>
                <a:t>UWB</a:t>
              </a:r>
            </a:p>
            <a:p>
              <a:pPr marL="0" marR="0" indent="0" algn="ctr" defTabSz="914400" rtl="0" eaLnBrk="0" fontAlgn="base" latinLnBrk="0" hangingPunct="0">
                <a:lnSpc>
                  <a:spcPts val="1400"/>
                </a:lnSpc>
                <a:spcBef>
                  <a:spcPct val="0"/>
                </a:spcBef>
                <a:spcAft>
                  <a:spcPct val="0"/>
                </a:spcAft>
                <a:buClrTx/>
                <a:buSzTx/>
                <a:buFontTx/>
                <a:buNone/>
                <a:tabLst/>
              </a:pPr>
              <a:r>
                <a:rPr lang="en-US" altLang="ja-JP" sz="1600" dirty="0"/>
                <a:t>task</a:t>
              </a:r>
            </a:p>
          </p:txBody>
        </p:sp>
        <p:sp>
          <p:nvSpPr>
            <p:cNvPr id="11" name="正方形/長方形 10">
              <a:extLst>
                <a:ext uri="{FF2B5EF4-FFF2-40B4-BE49-F238E27FC236}">
                  <a16:creationId xmlns:a16="http://schemas.microsoft.com/office/drawing/2014/main" id="{196770B0-AB35-4805-AB43-A8E8DC51656F}"/>
                </a:ext>
              </a:extLst>
            </p:cNvPr>
            <p:cNvSpPr/>
            <p:nvPr/>
          </p:nvSpPr>
          <p:spPr bwMode="auto">
            <a:xfrm>
              <a:off x="3658815" y="3554176"/>
              <a:ext cx="711201" cy="697413"/>
            </a:xfrm>
            <a:prstGeom prst="rect">
              <a:avLst/>
            </a:prstGeom>
            <a:solidFill>
              <a:srgbClr val="92D050">
                <a:alpha val="36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400"/>
                </a:lnSpc>
                <a:spcBef>
                  <a:spcPct val="0"/>
                </a:spcBef>
                <a:spcAft>
                  <a:spcPct val="0"/>
                </a:spcAft>
                <a:buClrTx/>
                <a:buSzTx/>
                <a:buFontTx/>
                <a:buNone/>
                <a:tabLst/>
              </a:pPr>
              <a:r>
                <a:rPr kumimoji="0" lang="en-US" altLang="ja-JP" sz="1600" b="0" i="0" u="none" strike="noStrike" cap="none" normalizeH="0" baseline="0" dirty="0">
                  <a:ln>
                    <a:noFill/>
                  </a:ln>
                  <a:solidFill>
                    <a:schemeClr val="tx1"/>
                  </a:solidFill>
                  <a:effectLst/>
                  <a:latin typeface="Times New Roman" panose="02020603050405020304" pitchFamily="18" charset="0"/>
                </a:rPr>
                <a:t>UWB</a:t>
              </a:r>
            </a:p>
            <a:p>
              <a:pPr marL="0" marR="0" indent="0" algn="ctr" defTabSz="914400" rtl="0" eaLnBrk="0" fontAlgn="base" latinLnBrk="0" hangingPunct="0">
                <a:lnSpc>
                  <a:spcPts val="1400"/>
                </a:lnSpc>
                <a:spcBef>
                  <a:spcPct val="0"/>
                </a:spcBef>
                <a:spcAft>
                  <a:spcPct val="0"/>
                </a:spcAft>
                <a:buClrTx/>
                <a:buSzTx/>
                <a:buFontTx/>
                <a:buNone/>
                <a:tabLst/>
              </a:pPr>
              <a:r>
                <a:rPr lang="en-US" altLang="ja-JP" sz="1600" dirty="0"/>
                <a:t>task</a:t>
              </a:r>
            </a:p>
          </p:txBody>
        </p:sp>
        <p:cxnSp>
          <p:nvCxnSpPr>
            <p:cNvPr id="12" name="直線コネクタ 11">
              <a:extLst>
                <a:ext uri="{FF2B5EF4-FFF2-40B4-BE49-F238E27FC236}">
                  <a16:creationId xmlns:a16="http://schemas.microsoft.com/office/drawing/2014/main" id="{AB80212F-D81D-414C-9094-976738F959D4}"/>
                </a:ext>
              </a:extLst>
            </p:cNvPr>
            <p:cNvCxnSpPr/>
            <p:nvPr/>
          </p:nvCxnSpPr>
          <p:spPr bwMode="auto">
            <a:xfrm flipV="1">
              <a:off x="2245360" y="3042204"/>
              <a:ext cx="0" cy="77216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コネクタ 12">
              <a:extLst>
                <a:ext uri="{FF2B5EF4-FFF2-40B4-BE49-F238E27FC236}">
                  <a16:creationId xmlns:a16="http://schemas.microsoft.com/office/drawing/2014/main" id="{40CABBBA-3453-4646-BFB9-07B645209B13}"/>
                </a:ext>
              </a:extLst>
            </p:cNvPr>
            <p:cNvCxnSpPr/>
            <p:nvPr/>
          </p:nvCxnSpPr>
          <p:spPr bwMode="auto">
            <a:xfrm flipV="1">
              <a:off x="2785161" y="3042204"/>
              <a:ext cx="0" cy="77216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847FC357-E1B4-4007-B0BF-ADA94ECAE0E9}"/>
                </a:ext>
              </a:extLst>
            </p:cNvPr>
            <p:cNvCxnSpPr/>
            <p:nvPr/>
          </p:nvCxnSpPr>
          <p:spPr bwMode="auto">
            <a:xfrm flipV="1">
              <a:off x="5077461" y="3042204"/>
              <a:ext cx="0" cy="77216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コネクタ 14">
              <a:extLst>
                <a:ext uri="{FF2B5EF4-FFF2-40B4-BE49-F238E27FC236}">
                  <a16:creationId xmlns:a16="http://schemas.microsoft.com/office/drawing/2014/main" id="{B929D9BB-FAB3-43F1-8DB2-CB09AC210DE1}"/>
                </a:ext>
              </a:extLst>
            </p:cNvPr>
            <p:cNvCxnSpPr/>
            <p:nvPr/>
          </p:nvCxnSpPr>
          <p:spPr bwMode="auto">
            <a:xfrm flipV="1">
              <a:off x="5619803" y="3125841"/>
              <a:ext cx="0" cy="77216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コネクタ 15">
              <a:extLst>
                <a:ext uri="{FF2B5EF4-FFF2-40B4-BE49-F238E27FC236}">
                  <a16:creationId xmlns:a16="http://schemas.microsoft.com/office/drawing/2014/main" id="{C0100125-A421-4378-AE65-FEFB58CC6E9D}"/>
                </a:ext>
              </a:extLst>
            </p:cNvPr>
            <p:cNvCxnSpPr/>
            <p:nvPr/>
          </p:nvCxnSpPr>
          <p:spPr bwMode="auto">
            <a:xfrm flipV="1">
              <a:off x="3658815" y="3042204"/>
              <a:ext cx="0" cy="77216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コネクタ 16">
              <a:extLst>
                <a:ext uri="{FF2B5EF4-FFF2-40B4-BE49-F238E27FC236}">
                  <a16:creationId xmlns:a16="http://schemas.microsoft.com/office/drawing/2014/main" id="{2BCB9FA1-067D-4419-A6CA-1006B12CDB15}"/>
                </a:ext>
              </a:extLst>
            </p:cNvPr>
            <p:cNvCxnSpPr/>
            <p:nvPr/>
          </p:nvCxnSpPr>
          <p:spPr bwMode="auto">
            <a:xfrm flipV="1">
              <a:off x="4370170" y="3037655"/>
              <a:ext cx="0" cy="77216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正方形/長方形 17">
              <a:extLst>
                <a:ext uri="{FF2B5EF4-FFF2-40B4-BE49-F238E27FC236}">
                  <a16:creationId xmlns:a16="http://schemas.microsoft.com/office/drawing/2014/main" id="{2DA858B8-4F12-4146-96FA-C591343F47E9}"/>
                </a:ext>
              </a:extLst>
            </p:cNvPr>
            <p:cNvSpPr/>
            <p:nvPr/>
          </p:nvSpPr>
          <p:spPr bwMode="auto">
            <a:xfrm>
              <a:off x="2242821" y="2668342"/>
              <a:ext cx="542340" cy="52195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algn="ctr"/>
              <a:r>
                <a:rPr lang="en-US" altLang="ja-JP" sz="1200" dirty="0"/>
                <a:t>Pilot </a:t>
              </a:r>
            </a:p>
            <a:p>
              <a:pPr algn="ctr"/>
              <a:r>
                <a:rPr lang="en-US" altLang="ja-JP" dirty="0"/>
                <a:t>NB</a:t>
              </a:r>
              <a:endParaRPr lang="ja-JP" altLang="en-US" sz="1200" dirty="0"/>
            </a:p>
          </p:txBody>
        </p:sp>
        <p:sp>
          <p:nvSpPr>
            <p:cNvPr id="19" name="正方形/長方形 18">
              <a:extLst>
                <a:ext uri="{FF2B5EF4-FFF2-40B4-BE49-F238E27FC236}">
                  <a16:creationId xmlns:a16="http://schemas.microsoft.com/office/drawing/2014/main" id="{1E5DBE21-45C3-4862-B298-66191B5E93C0}"/>
                </a:ext>
              </a:extLst>
            </p:cNvPr>
            <p:cNvSpPr/>
            <p:nvPr/>
          </p:nvSpPr>
          <p:spPr bwMode="auto">
            <a:xfrm>
              <a:off x="5073725" y="2668342"/>
              <a:ext cx="546078" cy="52195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algn="ctr"/>
              <a:r>
                <a:rPr lang="en-US" altLang="ja-JP" sz="1200" dirty="0"/>
                <a:t>Pilot </a:t>
              </a:r>
            </a:p>
            <a:p>
              <a:pPr algn="ctr"/>
              <a:r>
                <a:rPr lang="en-US" altLang="ja-JP" dirty="0"/>
                <a:t>NB</a:t>
              </a:r>
              <a:endParaRPr lang="ja-JP" altLang="en-US" sz="1200" dirty="0"/>
            </a:p>
          </p:txBody>
        </p:sp>
        <p:sp>
          <p:nvSpPr>
            <p:cNvPr id="20" name="正方形/長方形 19">
              <a:extLst>
                <a:ext uri="{FF2B5EF4-FFF2-40B4-BE49-F238E27FC236}">
                  <a16:creationId xmlns:a16="http://schemas.microsoft.com/office/drawing/2014/main" id="{97DC2304-1E09-4851-ABDB-673297C2B2B4}"/>
                </a:ext>
              </a:extLst>
            </p:cNvPr>
            <p:cNvSpPr/>
            <p:nvPr/>
          </p:nvSpPr>
          <p:spPr bwMode="auto">
            <a:xfrm>
              <a:off x="3658816" y="2667000"/>
              <a:ext cx="712105" cy="52195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algn="ctr"/>
              <a:r>
                <a:rPr lang="en-US" altLang="ja-JP" sz="1200" dirty="0"/>
                <a:t>Pilot </a:t>
              </a:r>
            </a:p>
            <a:p>
              <a:pPr algn="ctr"/>
              <a:r>
                <a:rPr lang="en-US" altLang="ja-JP" dirty="0"/>
                <a:t>NB</a:t>
              </a:r>
              <a:endParaRPr lang="ja-JP" altLang="en-US" sz="1200" dirty="0"/>
            </a:p>
          </p:txBody>
        </p:sp>
        <p:cxnSp>
          <p:nvCxnSpPr>
            <p:cNvPr id="21" name="直線矢印コネクタ 20">
              <a:extLst>
                <a:ext uri="{FF2B5EF4-FFF2-40B4-BE49-F238E27FC236}">
                  <a16:creationId xmlns:a16="http://schemas.microsoft.com/office/drawing/2014/main" id="{243DF2D8-43E1-4500-87B6-85005F7E8C96}"/>
                </a:ext>
              </a:extLst>
            </p:cNvPr>
            <p:cNvCxnSpPr/>
            <p:nvPr/>
          </p:nvCxnSpPr>
          <p:spPr bwMode="auto">
            <a:xfrm flipH="1" flipV="1">
              <a:off x="1689418" y="2362200"/>
              <a:ext cx="1" cy="2051604"/>
            </a:xfrm>
            <a:prstGeom prst="straightConnector1">
              <a:avLst/>
            </a:prstGeom>
            <a:solidFill>
              <a:schemeClr val="accent1"/>
            </a:solidFill>
            <a:ln w="3810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テキスト ボックス 21">
              <a:extLst>
                <a:ext uri="{FF2B5EF4-FFF2-40B4-BE49-F238E27FC236}">
                  <a16:creationId xmlns:a16="http://schemas.microsoft.com/office/drawing/2014/main" id="{FB3BC0B8-85B1-4718-84DC-89DD845CA6AB}"/>
                </a:ext>
              </a:extLst>
            </p:cNvPr>
            <p:cNvSpPr txBox="1"/>
            <p:nvPr/>
          </p:nvSpPr>
          <p:spPr>
            <a:xfrm rot="16200000">
              <a:off x="818925" y="3144853"/>
              <a:ext cx="1136964" cy="369332"/>
            </a:xfrm>
            <a:prstGeom prst="rect">
              <a:avLst/>
            </a:prstGeom>
            <a:noFill/>
          </p:spPr>
          <p:txBody>
            <a:bodyPr wrap="square">
              <a:spAutoFit/>
            </a:bodyPr>
            <a:lstStyle/>
            <a:p>
              <a:r>
                <a:rPr lang="en-US" altLang="ja-JP" sz="1800" dirty="0"/>
                <a:t>TX signal</a:t>
              </a:r>
              <a:endParaRPr lang="ja-JP" altLang="en-US" sz="1800" dirty="0"/>
            </a:p>
          </p:txBody>
        </p:sp>
        <p:sp>
          <p:nvSpPr>
            <p:cNvPr id="24" name="テキスト ボックス 23">
              <a:extLst>
                <a:ext uri="{FF2B5EF4-FFF2-40B4-BE49-F238E27FC236}">
                  <a16:creationId xmlns:a16="http://schemas.microsoft.com/office/drawing/2014/main" id="{B80CFE0B-2D90-463B-9111-BC4980FE24AD}"/>
                </a:ext>
              </a:extLst>
            </p:cNvPr>
            <p:cNvSpPr txBox="1"/>
            <p:nvPr/>
          </p:nvSpPr>
          <p:spPr>
            <a:xfrm>
              <a:off x="1709886" y="2668342"/>
              <a:ext cx="533399" cy="276999"/>
            </a:xfrm>
            <a:prstGeom prst="rect">
              <a:avLst/>
            </a:prstGeom>
            <a:noFill/>
          </p:spPr>
          <p:txBody>
            <a:bodyPr wrap="square">
              <a:spAutoFit/>
            </a:bodyPr>
            <a:lstStyle/>
            <a:p>
              <a:r>
                <a:rPr lang="en-US" altLang="ja-JP" sz="1200" i="1" dirty="0">
                  <a:latin typeface="Arial 本文"/>
                </a:rPr>
                <a:t>CCA</a:t>
              </a:r>
              <a:endParaRPr lang="ja-JP" altLang="en-US" i="1" dirty="0"/>
            </a:p>
          </p:txBody>
        </p:sp>
        <p:cxnSp>
          <p:nvCxnSpPr>
            <p:cNvPr id="4" name="直線矢印コネクタ 3">
              <a:extLst>
                <a:ext uri="{FF2B5EF4-FFF2-40B4-BE49-F238E27FC236}">
                  <a16:creationId xmlns:a16="http://schemas.microsoft.com/office/drawing/2014/main" id="{BDBD20C7-A14D-4152-858D-925D325BEBD8}"/>
                </a:ext>
              </a:extLst>
            </p:cNvPr>
            <p:cNvCxnSpPr/>
            <p:nvPr/>
          </p:nvCxnSpPr>
          <p:spPr bwMode="auto">
            <a:xfrm>
              <a:off x="1813560" y="2920594"/>
              <a:ext cx="429259" cy="0"/>
            </a:xfrm>
            <a:prstGeom prst="straightConnector1">
              <a:avLst/>
            </a:prstGeom>
            <a:solidFill>
              <a:schemeClr val="accent1"/>
            </a:solidFill>
            <a:ln w="12700" cap="flat" cmpd="sng" algn="ctr">
              <a:solidFill>
                <a:schemeClr val="tx1"/>
              </a:solidFill>
              <a:prstDash val="solid"/>
              <a:round/>
              <a:headEnd type="non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矢印コネクタ 26">
              <a:extLst>
                <a:ext uri="{FF2B5EF4-FFF2-40B4-BE49-F238E27FC236}">
                  <a16:creationId xmlns:a16="http://schemas.microsoft.com/office/drawing/2014/main" id="{1C3DD48B-D6EF-4624-BC25-913702A88DB6}"/>
                </a:ext>
              </a:extLst>
            </p:cNvPr>
            <p:cNvCxnSpPr/>
            <p:nvPr/>
          </p:nvCxnSpPr>
          <p:spPr bwMode="auto">
            <a:xfrm>
              <a:off x="4569461" y="2920594"/>
              <a:ext cx="504263" cy="0"/>
            </a:xfrm>
            <a:prstGeom prst="straightConnector1">
              <a:avLst/>
            </a:prstGeom>
            <a:solidFill>
              <a:schemeClr val="accent1"/>
            </a:solidFill>
            <a:ln w="12700" cap="flat" cmpd="sng" algn="ctr">
              <a:solidFill>
                <a:schemeClr val="tx1"/>
              </a:solidFill>
              <a:prstDash val="solid"/>
              <a:round/>
              <a:headEnd type="non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a:extLst>
                <a:ext uri="{FF2B5EF4-FFF2-40B4-BE49-F238E27FC236}">
                  <a16:creationId xmlns:a16="http://schemas.microsoft.com/office/drawing/2014/main" id="{2AB019B5-8525-45BC-B534-401E1C04F06F}"/>
                </a:ext>
              </a:extLst>
            </p:cNvPr>
            <p:cNvCxnSpPr/>
            <p:nvPr/>
          </p:nvCxnSpPr>
          <p:spPr bwMode="auto">
            <a:xfrm>
              <a:off x="2956560" y="2920594"/>
              <a:ext cx="702255" cy="0"/>
            </a:xfrm>
            <a:prstGeom prst="straightConnector1">
              <a:avLst/>
            </a:prstGeom>
            <a:solidFill>
              <a:schemeClr val="accent1"/>
            </a:solidFill>
            <a:ln w="12700" cap="flat" cmpd="sng" algn="ctr">
              <a:solidFill>
                <a:schemeClr val="tx1"/>
              </a:solidFill>
              <a:prstDash val="solid"/>
              <a:round/>
              <a:headEnd type="non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テキスト ボックス 30">
              <a:extLst>
                <a:ext uri="{FF2B5EF4-FFF2-40B4-BE49-F238E27FC236}">
                  <a16:creationId xmlns:a16="http://schemas.microsoft.com/office/drawing/2014/main" id="{99A1CC6B-E055-468D-AE2D-6BDCF6C24191}"/>
                </a:ext>
              </a:extLst>
            </p:cNvPr>
            <p:cNvSpPr txBox="1"/>
            <p:nvPr/>
          </p:nvSpPr>
          <p:spPr>
            <a:xfrm>
              <a:off x="4480559" y="2672976"/>
              <a:ext cx="533399" cy="276999"/>
            </a:xfrm>
            <a:prstGeom prst="rect">
              <a:avLst/>
            </a:prstGeom>
            <a:noFill/>
          </p:spPr>
          <p:txBody>
            <a:bodyPr wrap="square">
              <a:spAutoFit/>
            </a:bodyPr>
            <a:lstStyle/>
            <a:p>
              <a:r>
                <a:rPr lang="en-US" altLang="ja-JP" sz="1200" i="1" dirty="0">
                  <a:latin typeface="Arial 本文"/>
                </a:rPr>
                <a:t>CCA</a:t>
              </a:r>
              <a:endParaRPr lang="ja-JP" altLang="en-US" i="1" dirty="0"/>
            </a:p>
          </p:txBody>
        </p:sp>
        <p:sp>
          <p:nvSpPr>
            <p:cNvPr id="32" name="テキスト ボックス 31">
              <a:extLst>
                <a:ext uri="{FF2B5EF4-FFF2-40B4-BE49-F238E27FC236}">
                  <a16:creationId xmlns:a16="http://schemas.microsoft.com/office/drawing/2014/main" id="{1932A91E-D507-4E7E-80BD-AA46E6D09829}"/>
                </a:ext>
              </a:extLst>
            </p:cNvPr>
            <p:cNvSpPr txBox="1"/>
            <p:nvPr/>
          </p:nvSpPr>
          <p:spPr>
            <a:xfrm>
              <a:off x="2956560" y="2668341"/>
              <a:ext cx="533399" cy="276999"/>
            </a:xfrm>
            <a:prstGeom prst="rect">
              <a:avLst/>
            </a:prstGeom>
            <a:noFill/>
          </p:spPr>
          <p:txBody>
            <a:bodyPr wrap="square">
              <a:spAutoFit/>
            </a:bodyPr>
            <a:lstStyle/>
            <a:p>
              <a:r>
                <a:rPr lang="en-US" altLang="ja-JP" sz="1200" i="1" dirty="0">
                  <a:latin typeface="Arial 本文"/>
                </a:rPr>
                <a:t>CCA</a:t>
              </a:r>
              <a:endParaRPr lang="ja-JP" altLang="en-US" i="1" dirty="0"/>
            </a:p>
          </p:txBody>
        </p:sp>
      </p:grpSp>
      <p:sp>
        <p:nvSpPr>
          <p:cNvPr id="30" name="テキスト ボックス 29">
            <a:extLst>
              <a:ext uri="{FF2B5EF4-FFF2-40B4-BE49-F238E27FC236}">
                <a16:creationId xmlns:a16="http://schemas.microsoft.com/office/drawing/2014/main" id="{7BA507ED-F857-40B4-892D-E3584111B934}"/>
              </a:ext>
            </a:extLst>
          </p:cNvPr>
          <p:cNvSpPr txBox="1"/>
          <p:nvPr/>
        </p:nvSpPr>
        <p:spPr>
          <a:xfrm>
            <a:off x="2819406" y="3428285"/>
            <a:ext cx="3716168" cy="400110"/>
          </a:xfrm>
          <a:prstGeom prst="rect">
            <a:avLst/>
          </a:prstGeom>
          <a:noFill/>
        </p:spPr>
        <p:txBody>
          <a:bodyPr wrap="square">
            <a:spAutoFit/>
          </a:bodyPr>
          <a:lstStyle/>
          <a:p>
            <a:r>
              <a:rPr lang="en-US" altLang="en-US" sz="2000" b="1" dirty="0">
                <a:latin typeface="+mj-ea"/>
                <a:ea typeface="+mj-ea"/>
              </a:rPr>
              <a:t>#1  Fully concurrent pilot (FCP)</a:t>
            </a:r>
            <a:endParaRPr lang="ja-JP" altLang="en-US" sz="2000" b="1" dirty="0">
              <a:latin typeface="+mj-ea"/>
              <a:ea typeface="+mj-ea"/>
            </a:endParaRPr>
          </a:p>
        </p:txBody>
      </p:sp>
      <p:cxnSp>
        <p:nvCxnSpPr>
          <p:cNvPr id="33" name="直線矢印コネクタ 32">
            <a:extLst>
              <a:ext uri="{FF2B5EF4-FFF2-40B4-BE49-F238E27FC236}">
                <a16:creationId xmlns:a16="http://schemas.microsoft.com/office/drawing/2014/main" id="{1CFF6ED3-6E50-4ED7-91AB-9959DF68D642}"/>
              </a:ext>
            </a:extLst>
          </p:cNvPr>
          <p:cNvCxnSpPr/>
          <p:nvPr/>
        </p:nvCxnSpPr>
        <p:spPr bwMode="auto">
          <a:xfrm>
            <a:off x="1806242" y="5940233"/>
            <a:ext cx="6409968" cy="0"/>
          </a:xfrm>
          <a:prstGeom prst="straightConnector1">
            <a:avLst/>
          </a:prstGeom>
          <a:solidFill>
            <a:schemeClr val="accent1"/>
          </a:solidFill>
          <a:ln w="3810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正方形/長方形 33">
            <a:extLst>
              <a:ext uri="{FF2B5EF4-FFF2-40B4-BE49-F238E27FC236}">
                <a16:creationId xmlns:a16="http://schemas.microsoft.com/office/drawing/2014/main" id="{870A4473-D976-41DA-AF31-1A8776008F84}"/>
              </a:ext>
            </a:extLst>
          </p:cNvPr>
          <p:cNvSpPr/>
          <p:nvPr/>
        </p:nvSpPr>
        <p:spPr bwMode="auto">
          <a:xfrm>
            <a:off x="2577410" y="5335713"/>
            <a:ext cx="1189474" cy="604508"/>
          </a:xfrm>
          <a:prstGeom prst="rect">
            <a:avLst/>
          </a:prstGeom>
          <a:solidFill>
            <a:srgbClr val="00B0F0">
              <a:alpha val="36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600"/>
              </a:lnSpc>
              <a:spcBef>
                <a:spcPct val="0"/>
              </a:spcBef>
              <a:spcAft>
                <a:spcPct val="0"/>
              </a:spcAft>
              <a:buClrTx/>
              <a:buSzTx/>
              <a:buFontTx/>
              <a:buNone/>
              <a:tabLst/>
            </a:pPr>
            <a:r>
              <a:rPr kumimoji="0" lang="en-US" altLang="ja-JP" sz="1600" b="0" i="0" u="none" strike="noStrike" cap="none" normalizeH="0" baseline="0" dirty="0">
                <a:ln>
                  <a:noFill/>
                </a:ln>
                <a:solidFill>
                  <a:schemeClr val="tx1"/>
                </a:solidFill>
                <a:effectLst/>
                <a:latin typeface="Times New Roman" panose="02020603050405020304" pitchFamily="18" charset="0"/>
              </a:rPr>
              <a:t>UWB</a:t>
            </a:r>
          </a:p>
          <a:p>
            <a:pPr marL="0" marR="0" indent="0" algn="ctr" defTabSz="914400" rtl="0" eaLnBrk="0" fontAlgn="base" latinLnBrk="0" hangingPunct="0">
              <a:lnSpc>
                <a:spcPts val="1600"/>
              </a:lnSpc>
              <a:spcBef>
                <a:spcPct val="0"/>
              </a:spcBef>
              <a:spcAft>
                <a:spcPct val="0"/>
              </a:spcAft>
              <a:buClrTx/>
              <a:buSzTx/>
              <a:buFontTx/>
              <a:buNone/>
              <a:tabLst/>
            </a:pPr>
            <a:r>
              <a:rPr lang="en-US" altLang="ja-JP" sz="1600" dirty="0"/>
              <a:t>task  x</a:t>
            </a:r>
          </a:p>
        </p:txBody>
      </p:sp>
      <p:sp>
        <p:nvSpPr>
          <p:cNvPr id="35" name="正方形/長方形 34">
            <a:extLst>
              <a:ext uri="{FF2B5EF4-FFF2-40B4-BE49-F238E27FC236}">
                <a16:creationId xmlns:a16="http://schemas.microsoft.com/office/drawing/2014/main" id="{BCEB6DCE-9ECD-4943-8172-703B9101F7B4}"/>
              </a:ext>
            </a:extLst>
          </p:cNvPr>
          <p:cNvSpPr/>
          <p:nvPr/>
        </p:nvSpPr>
        <p:spPr bwMode="auto">
          <a:xfrm>
            <a:off x="4177610" y="5335713"/>
            <a:ext cx="965198" cy="604508"/>
          </a:xfrm>
          <a:prstGeom prst="rect">
            <a:avLst/>
          </a:prstGeom>
          <a:solidFill>
            <a:srgbClr val="7030A0">
              <a:alpha val="36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600"/>
              </a:lnSpc>
              <a:spcBef>
                <a:spcPct val="0"/>
              </a:spcBef>
              <a:spcAft>
                <a:spcPct val="0"/>
              </a:spcAft>
              <a:buClrTx/>
              <a:buSzTx/>
              <a:buFontTx/>
              <a:buNone/>
              <a:tabLst/>
            </a:pPr>
            <a:r>
              <a:rPr kumimoji="0" lang="en-US" altLang="ja-JP" sz="1600" b="0" i="0" u="none" strike="noStrike" cap="none" normalizeH="0" baseline="0" dirty="0">
                <a:ln>
                  <a:noFill/>
                </a:ln>
                <a:solidFill>
                  <a:schemeClr val="tx1"/>
                </a:solidFill>
                <a:effectLst/>
                <a:latin typeface="Times New Roman" panose="02020603050405020304" pitchFamily="18" charset="0"/>
              </a:rPr>
              <a:t>UWB</a:t>
            </a:r>
          </a:p>
          <a:p>
            <a:pPr marL="0" marR="0" indent="0" algn="ctr" defTabSz="914400" rtl="0" eaLnBrk="0" fontAlgn="base" latinLnBrk="0" hangingPunct="0">
              <a:lnSpc>
                <a:spcPts val="1600"/>
              </a:lnSpc>
              <a:spcBef>
                <a:spcPct val="0"/>
              </a:spcBef>
              <a:spcAft>
                <a:spcPct val="0"/>
              </a:spcAft>
              <a:buClrTx/>
              <a:buSzTx/>
              <a:buFontTx/>
              <a:buNone/>
              <a:tabLst/>
            </a:pPr>
            <a:r>
              <a:rPr lang="en-US" altLang="ja-JP" sz="1600" dirty="0"/>
              <a:t>task  y</a:t>
            </a:r>
          </a:p>
        </p:txBody>
      </p:sp>
      <p:sp>
        <p:nvSpPr>
          <p:cNvPr id="36" name="正方形/長方形 35">
            <a:extLst>
              <a:ext uri="{FF2B5EF4-FFF2-40B4-BE49-F238E27FC236}">
                <a16:creationId xmlns:a16="http://schemas.microsoft.com/office/drawing/2014/main" id="{D8A3E5D8-F7F0-4120-97D7-9F460D33143B}"/>
              </a:ext>
            </a:extLst>
          </p:cNvPr>
          <p:cNvSpPr/>
          <p:nvPr/>
        </p:nvSpPr>
        <p:spPr bwMode="auto">
          <a:xfrm>
            <a:off x="5757572" y="5335712"/>
            <a:ext cx="1087038" cy="607053"/>
          </a:xfrm>
          <a:prstGeom prst="rect">
            <a:avLst/>
          </a:prstGeom>
          <a:solidFill>
            <a:srgbClr val="92D050">
              <a:alpha val="36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600"/>
              </a:lnSpc>
              <a:spcBef>
                <a:spcPct val="0"/>
              </a:spcBef>
              <a:spcAft>
                <a:spcPct val="0"/>
              </a:spcAft>
              <a:buClrTx/>
              <a:buSzTx/>
              <a:buFontTx/>
              <a:buNone/>
              <a:tabLst/>
            </a:pPr>
            <a:r>
              <a:rPr kumimoji="0" lang="en-US" altLang="ja-JP" sz="1600" b="0" i="0" u="none" strike="noStrike" cap="none" normalizeH="0" baseline="0" dirty="0">
                <a:ln>
                  <a:noFill/>
                </a:ln>
                <a:solidFill>
                  <a:schemeClr val="tx1"/>
                </a:solidFill>
                <a:effectLst/>
                <a:latin typeface="Times New Roman" panose="02020603050405020304" pitchFamily="18" charset="0"/>
              </a:rPr>
              <a:t>UWB</a:t>
            </a:r>
          </a:p>
          <a:p>
            <a:pPr marL="0" marR="0" indent="0" algn="ctr" defTabSz="914400" rtl="0" eaLnBrk="0" fontAlgn="base" latinLnBrk="0" hangingPunct="0">
              <a:lnSpc>
                <a:spcPts val="1600"/>
              </a:lnSpc>
              <a:spcBef>
                <a:spcPct val="0"/>
              </a:spcBef>
              <a:spcAft>
                <a:spcPct val="0"/>
              </a:spcAft>
              <a:buClrTx/>
              <a:buSzTx/>
              <a:buFontTx/>
              <a:buNone/>
              <a:tabLst/>
            </a:pPr>
            <a:r>
              <a:rPr lang="en-US" altLang="ja-JP" sz="1600" dirty="0"/>
              <a:t>task  z</a:t>
            </a:r>
          </a:p>
        </p:txBody>
      </p:sp>
      <p:cxnSp>
        <p:nvCxnSpPr>
          <p:cNvPr id="37" name="直線矢印コネクタ 36">
            <a:extLst>
              <a:ext uri="{FF2B5EF4-FFF2-40B4-BE49-F238E27FC236}">
                <a16:creationId xmlns:a16="http://schemas.microsoft.com/office/drawing/2014/main" id="{18EE8822-E34D-45F4-A0F4-44F2FC390A3D}"/>
              </a:ext>
            </a:extLst>
          </p:cNvPr>
          <p:cNvCxnSpPr/>
          <p:nvPr/>
        </p:nvCxnSpPr>
        <p:spPr bwMode="auto">
          <a:xfrm>
            <a:off x="4711010" y="4873433"/>
            <a:ext cx="1041399" cy="0"/>
          </a:xfrm>
          <a:prstGeom prst="straightConnector1">
            <a:avLst/>
          </a:prstGeom>
          <a:solidFill>
            <a:schemeClr val="accent1"/>
          </a:solidFill>
          <a:ln w="12700" cap="flat" cmpd="sng" algn="ctr">
            <a:solidFill>
              <a:schemeClr val="tx1"/>
            </a:solidFill>
            <a:prstDash val="solid"/>
            <a:round/>
            <a:headEnd type="non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テキスト ボックス 37">
            <a:extLst>
              <a:ext uri="{FF2B5EF4-FFF2-40B4-BE49-F238E27FC236}">
                <a16:creationId xmlns:a16="http://schemas.microsoft.com/office/drawing/2014/main" id="{E05C8CB8-4E27-4140-889E-8BB643BE8E4E}"/>
              </a:ext>
            </a:extLst>
          </p:cNvPr>
          <p:cNvSpPr txBox="1"/>
          <p:nvPr/>
        </p:nvSpPr>
        <p:spPr>
          <a:xfrm>
            <a:off x="7858069" y="6009037"/>
            <a:ext cx="716281" cy="369332"/>
          </a:xfrm>
          <a:prstGeom prst="rect">
            <a:avLst/>
          </a:prstGeom>
          <a:noFill/>
        </p:spPr>
        <p:txBody>
          <a:bodyPr wrap="square">
            <a:spAutoFit/>
          </a:bodyPr>
          <a:lstStyle/>
          <a:p>
            <a:r>
              <a:rPr lang="en-US" altLang="ja-JP" sz="1800" dirty="0"/>
              <a:t>time</a:t>
            </a:r>
            <a:endParaRPr lang="ja-JP" altLang="en-US" sz="1800" dirty="0"/>
          </a:p>
        </p:txBody>
      </p:sp>
      <p:sp>
        <p:nvSpPr>
          <p:cNvPr id="39" name="テキスト ボックス 38">
            <a:extLst>
              <a:ext uri="{FF2B5EF4-FFF2-40B4-BE49-F238E27FC236}">
                <a16:creationId xmlns:a16="http://schemas.microsoft.com/office/drawing/2014/main" id="{346060F6-C661-4876-9C75-CE96F821E56F}"/>
              </a:ext>
            </a:extLst>
          </p:cNvPr>
          <p:cNvSpPr txBox="1"/>
          <p:nvPr/>
        </p:nvSpPr>
        <p:spPr>
          <a:xfrm>
            <a:off x="2344168" y="4119056"/>
            <a:ext cx="4796065" cy="338554"/>
          </a:xfrm>
          <a:prstGeom prst="rect">
            <a:avLst/>
          </a:prstGeom>
          <a:noFill/>
          <a:ln>
            <a:noFill/>
          </a:ln>
        </p:spPr>
        <p:txBody>
          <a:bodyPr wrap="square">
            <a:spAutoFit/>
          </a:bodyPr>
          <a:lstStyle/>
          <a:p>
            <a:r>
              <a:rPr lang="en-US" altLang="ja-JP" sz="1600" dirty="0"/>
              <a:t>Pilot NB                   Pilot NB</a:t>
            </a:r>
            <a:r>
              <a:rPr lang="ja-JP" altLang="en-US" sz="1600" dirty="0"/>
              <a:t>                </a:t>
            </a:r>
            <a:r>
              <a:rPr lang="en-US" altLang="ja-JP" sz="1600" dirty="0"/>
              <a:t>Pilot NB</a:t>
            </a:r>
            <a:endParaRPr lang="ja-JP" altLang="en-US" sz="1600" dirty="0"/>
          </a:p>
        </p:txBody>
      </p:sp>
      <p:sp>
        <p:nvSpPr>
          <p:cNvPr id="40" name="正方形/長方形 39">
            <a:extLst>
              <a:ext uri="{FF2B5EF4-FFF2-40B4-BE49-F238E27FC236}">
                <a16:creationId xmlns:a16="http://schemas.microsoft.com/office/drawing/2014/main" id="{E1CE7D0D-692F-41F4-BA82-BA22CFFE58D8}"/>
              </a:ext>
            </a:extLst>
          </p:cNvPr>
          <p:cNvSpPr/>
          <p:nvPr/>
        </p:nvSpPr>
        <p:spPr bwMode="auto">
          <a:xfrm>
            <a:off x="2577410" y="4479633"/>
            <a:ext cx="360901" cy="50552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41" name="正方形/長方形 40">
            <a:extLst>
              <a:ext uri="{FF2B5EF4-FFF2-40B4-BE49-F238E27FC236}">
                <a16:creationId xmlns:a16="http://schemas.microsoft.com/office/drawing/2014/main" id="{33BAF2A8-0107-4336-A55D-AEAC0CE8978E}"/>
              </a:ext>
            </a:extLst>
          </p:cNvPr>
          <p:cNvSpPr/>
          <p:nvPr/>
        </p:nvSpPr>
        <p:spPr bwMode="auto">
          <a:xfrm>
            <a:off x="4175371" y="4484522"/>
            <a:ext cx="416769" cy="50552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42" name="正方形/長方形 41">
            <a:extLst>
              <a:ext uri="{FF2B5EF4-FFF2-40B4-BE49-F238E27FC236}">
                <a16:creationId xmlns:a16="http://schemas.microsoft.com/office/drawing/2014/main" id="{3C74D6DF-722E-45F1-8EE6-020DFE6499A8}"/>
              </a:ext>
            </a:extLst>
          </p:cNvPr>
          <p:cNvSpPr/>
          <p:nvPr/>
        </p:nvSpPr>
        <p:spPr bwMode="auto">
          <a:xfrm>
            <a:off x="5754752" y="4492433"/>
            <a:ext cx="406699" cy="50552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cxnSp>
        <p:nvCxnSpPr>
          <p:cNvPr id="43" name="直線矢印コネクタ 42">
            <a:extLst>
              <a:ext uri="{FF2B5EF4-FFF2-40B4-BE49-F238E27FC236}">
                <a16:creationId xmlns:a16="http://schemas.microsoft.com/office/drawing/2014/main" id="{33363C4B-A19B-48F0-B437-8176F115C58C}"/>
              </a:ext>
            </a:extLst>
          </p:cNvPr>
          <p:cNvCxnSpPr/>
          <p:nvPr/>
        </p:nvCxnSpPr>
        <p:spPr bwMode="auto">
          <a:xfrm flipH="1" flipV="1">
            <a:off x="2083705" y="4119056"/>
            <a:ext cx="1" cy="1913393"/>
          </a:xfrm>
          <a:prstGeom prst="straightConnector1">
            <a:avLst/>
          </a:prstGeom>
          <a:solidFill>
            <a:schemeClr val="accent1"/>
          </a:solidFill>
          <a:ln w="3810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テキスト ボックス 43">
            <a:extLst>
              <a:ext uri="{FF2B5EF4-FFF2-40B4-BE49-F238E27FC236}">
                <a16:creationId xmlns:a16="http://schemas.microsoft.com/office/drawing/2014/main" id="{3FF6DD43-794D-4B9E-A933-0785F8C3A6B4}"/>
              </a:ext>
            </a:extLst>
          </p:cNvPr>
          <p:cNvSpPr txBox="1"/>
          <p:nvPr/>
        </p:nvSpPr>
        <p:spPr>
          <a:xfrm rot="16200000">
            <a:off x="1202994" y="4664712"/>
            <a:ext cx="1136964" cy="369332"/>
          </a:xfrm>
          <a:prstGeom prst="rect">
            <a:avLst/>
          </a:prstGeom>
          <a:noFill/>
        </p:spPr>
        <p:txBody>
          <a:bodyPr wrap="square">
            <a:spAutoFit/>
          </a:bodyPr>
          <a:lstStyle/>
          <a:p>
            <a:r>
              <a:rPr lang="en-US" altLang="ja-JP" sz="1800" dirty="0"/>
              <a:t>TX signal</a:t>
            </a:r>
            <a:endParaRPr lang="ja-JP" altLang="en-US" sz="1800" dirty="0"/>
          </a:p>
        </p:txBody>
      </p:sp>
      <p:cxnSp>
        <p:nvCxnSpPr>
          <p:cNvPr id="45" name="直線矢印コネクタ 44">
            <a:extLst>
              <a:ext uri="{FF2B5EF4-FFF2-40B4-BE49-F238E27FC236}">
                <a16:creationId xmlns:a16="http://schemas.microsoft.com/office/drawing/2014/main" id="{D5DC61C3-315A-46C5-8628-EC7888DD27A8}"/>
              </a:ext>
            </a:extLst>
          </p:cNvPr>
          <p:cNvCxnSpPr/>
          <p:nvPr/>
        </p:nvCxnSpPr>
        <p:spPr bwMode="auto">
          <a:xfrm>
            <a:off x="2972341" y="4870899"/>
            <a:ext cx="1203030" cy="0"/>
          </a:xfrm>
          <a:prstGeom prst="straightConnector1">
            <a:avLst/>
          </a:prstGeom>
          <a:solidFill>
            <a:schemeClr val="accent1"/>
          </a:solidFill>
          <a:ln w="12700" cap="flat" cmpd="sng" algn="ctr">
            <a:solidFill>
              <a:schemeClr val="tx1"/>
            </a:solidFill>
            <a:prstDash val="solid"/>
            <a:round/>
            <a:headEnd type="non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コネクタ 45">
            <a:extLst>
              <a:ext uri="{FF2B5EF4-FFF2-40B4-BE49-F238E27FC236}">
                <a16:creationId xmlns:a16="http://schemas.microsoft.com/office/drawing/2014/main" id="{BDED6F89-6002-420E-ABFA-61E73E6BB5EF}"/>
              </a:ext>
            </a:extLst>
          </p:cNvPr>
          <p:cNvCxnSpPr/>
          <p:nvPr/>
        </p:nvCxnSpPr>
        <p:spPr bwMode="auto">
          <a:xfrm flipH="1">
            <a:off x="3774538" y="4879353"/>
            <a:ext cx="400092" cy="456348"/>
          </a:xfrm>
          <a:prstGeom prst="line">
            <a:avLst/>
          </a:prstGeom>
          <a:solidFill>
            <a:schemeClr val="accent1"/>
          </a:solidFill>
          <a:ln w="635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直線コネクタ 46">
            <a:extLst>
              <a:ext uri="{FF2B5EF4-FFF2-40B4-BE49-F238E27FC236}">
                <a16:creationId xmlns:a16="http://schemas.microsoft.com/office/drawing/2014/main" id="{7AF11F5E-E8C8-4045-BC37-1C1A11E98286}"/>
              </a:ext>
            </a:extLst>
          </p:cNvPr>
          <p:cNvCxnSpPr/>
          <p:nvPr/>
        </p:nvCxnSpPr>
        <p:spPr bwMode="auto">
          <a:xfrm flipH="1">
            <a:off x="5139644" y="4886134"/>
            <a:ext cx="612765" cy="449578"/>
          </a:xfrm>
          <a:prstGeom prst="line">
            <a:avLst/>
          </a:prstGeom>
          <a:solidFill>
            <a:schemeClr val="accent1"/>
          </a:solidFill>
          <a:ln w="635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テキスト ボックス 47">
            <a:extLst>
              <a:ext uri="{FF2B5EF4-FFF2-40B4-BE49-F238E27FC236}">
                <a16:creationId xmlns:a16="http://schemas.microsoft.com/office/drawing/2014/main" id="{E256D385-9144-49B3-AA5E-86B97C5F5F26}"/>
              </a:ext>
            </a:extLst>
          </p:cNvPr>
          <p:cNvSpPr txBox="1"/>
          <p:nvPr/>
        </p:nvSpPr>
        <p:spPr>
          <a:xfrm>
            <a:off x="3411081" y="4593894"/>
            <a:ext cx="533399" cy="276999"/>
          </a:xfrm>
          <a:prstGeom prst="rect">
            <a:avLst/>
          </a:prstGeom>
          <a:noFill/>
        </p:spPr>
        <p:txBody>
          <a:bodyPr wrap="square">
            <a:spAutoFit/>
          </a:bodyPr>
          <a:lstStyle/>
          <a:p>
            <a:r>
              <a:rPr lang="en-US" altLang="ja-JP" sz="1200" i="1" dirty="0">
                <a:latin typeface="Arial 本文"/>
              </a:rPr>
              <a:t>CCA</a:t>
            </a:r>
            <a:endParaRPr lang="ja-JP" altLang="en-US" i="1" dirty="0"/>
          </a:p>
        </p:txBody>
      </p:sp>
      <p:sp>
        <p:nvSpPr>
          <p:cNvPr id="49" name="テキスト ボックス 48">
            <a:extLst>
              <a:ext uri="{FF2B5EF4-FFF2-40B4-BE49-F238E27FC236}">
                <a16:creationId xmlns:a16="http://schemas.microsoft.com/office/drawing/2014/main" id="{75F449C5-3677-452D-A056-8EECDFF0CD73}"/>
              </a:ext>
            </a:extLst>
          </p:cNvPr>
          <p:cNvSpPr txBox="1"/>
          <p:nvPr/>
        </p:nvSpPr>
        <p:spPr>
          <a:xfrm>
            <a:off x="4886336" y="4609380"/>
            <a:ext cx="533399" cy="276999"/>
          </a:xfrm>
          <a:prstGeom prst="rect">
            <a:avLst/>
          </a:prstGeom>
          <a:noFill/>
        </p:spPr>
        <p:txBody>
          <a:bodyPr wrap="square">
            <a:spAutoFit/>
          </a:bodyPr>
          <a:lstStyle/>
          <a:p>
            <a:r>
              <a:rPr lang="en-US" altLang="ja-JP" sz="1200" i="1" dirty="0">
                <a:latin typeface="Arial 本文"/>
              </a:rPr>
              <a:t>CCA</a:t>
            </a:r>
            <a:endParaRPr lang="ja-JP" altLang="en-US" i="1" dirty="0"/>
          </a:p>
        </p:txBody>
      </p:sp>
      <p:sp>
        <p:nvSpPr>
          <p:cNvPr id="50" name="テキスト ボックス 49">
            <a:extLst>
              <a:ext uri="{FF2B5EF4-FFF2-40B4-BE49-F238E27FC236}">
                <a16:creationId xmlns:a16="http://schemas.microsoft.com/office/drawing/2014/main" id="{3F8D566D-741F-4C99-AF94-FC9577746CEE}"/>
              </a:ext>
            </a:extLst>
          </p:cNvPr>
          <p:cNvSpPr txBox="1"/>
          <p:nvPr/>
        </p:nvSpPr>
        <p:spPr>
          <a:xfrm>
            <a:off x="2050826" y="4602253"/>
            <a:ext cx="533399" cy="276999"/>
          </a:xfrm>
          <a:prstGeom prst="rect">
            <a:avLst/>
          </a:prstGeom>
          <a:noFill/>
        </p:spPr>
        <p:txBody>
          <a:bodyPr wrap="square">
            <a:spAutoFit/>
          </a:bodyPr>
          <a:lstStyle/>
          <a:p>
            <a:r>
              <a:rPr lang="en-US" altLang="ja-JP" sz="1200" i="1" dirty="0">
                <a:latin typeface="Arial 本文"/>
              </a:rPr>
              <a:t>CCA</a:t>
            </a:r>
            <a:endParaRPr lang="ja-JP" altLang="en-US" i="1" dirty="0"/>
          </a:p>
        </p:txBody>
      </p:sp>
      <p:cxnSp>
        <p:nvCxnSpPr>
          <p:cNvPr id="51" name="直線矢印コネクタ 50">
            <a:extLst>
              <a:ext uri="{FF2B5EF4-FFF2-40B4-BE49-F238E27FC236}">
                <a16:creationId xmlns:a16="http://schemas.microsoft.com/office/drawing/2014/main" id="{90FA476E-5CFF-4C31-AEF6-7A4EC6ED1E25}"/>
              </a:ext>
            </a:extLst>
          </p:cNvPr>
          <p:cNvCxnSpPr/>
          <p:nvPr/>
        </p:nvCxnSpPr>
        <p:spPr bwMode="auto">
          <a:xfrm>
            <a:off x="2083704" y="4886134"/>
            <a:ext cx="520931" cy="0"/>
          </a:xfrm>
          <a:prstGeom prst="straightConnector1">
            <a:avLst/>
          </a:prstGeom>
          <a:solidFill>
            <a:schemeClr val="accent1"/>
          </a:solidFill>
          <a:ln w="12700" cap="flat" cmpd="sng" algn="ctr">
            <a:solidFill>
              <a:schemeClr val="tx1"/>
            </a:solidFill>
            <a:prstDash val="solid"/>
            <a:round/>
            <a:headEnd type="non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線コネクタ 51">
            <a:extLst>
              <a:ext uri="{FF2B5EF4-FFF2-40B4-BE49-F238E27FC236}">
                <a16:creationId xmlns:a16="http://schemas.microsoft.com/office/drawing/2014/main" id="{CEA64D53-DA98-4037-90DE-4B75BFDAAF96}"/>
              </a:ext>
            </a:extLst>
          </p:cNvPr>
          <p:cNvCxnSpPr/>
          <p:nvPr/>
        </p:nvCxnSpPr>
        <p:spPr bwMode="auto">
          <a:xfrm flipH="1">
            <a:off x="4170209" y="4879495"/>
            <a:ext cx="612765" cy="449578"/>
          </a:xfrm>
          <a:prstGeom prst="line">
            <a:avLst/>
          </a:prstGeom>
          <a:solidFill>
            <a:schemeClr val="accent1"/>
          </a:solidFill>
          <a:ln w="635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線コネクタ 52">
            <a:extLst>
              <a:ext uri="{FF2B5EF4-FFF2-40B4-BE49-F238E27FC236}">
                <a16:creationId xmlns:a16="http://schemas.microsoft.com/office/drawing/2014/main" id="{E382B8B3-747E-45C8-8ECF-5570B9CB7078}"/>
              </a:ext>
            </a:extLst>
          </p:cNvPr>
          <p:cNvCxnSpPr/>
          <p:nvPr/>
        </p:nvCxnSpPr>
        <p:spPr bwMode="auto">
          <a:xfrm flipV="1">
            <a:off x="2577410" y="4484522"/>
            <a:ext cx="0" cy="1016703"/>
          </a:xfrm>
          <a:prstGeom prst="line">
            <a:avLst/>
          </a:prstGeom>
          <a:solidFill>
            <a:schemeClr val="accent1"/>
          </a:solidFill>
          <a:ln w="63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コネクタ 53">
            <a:extLst>
              <a:ext uri="{FF2B5EF4-FFF2-40B4-BE49-F238E27FC236}">
                <a16:creationId xmlns:a16="http://schemas.microsoft.com/office/drawing/2014/main" id="{13C63B78-C3ED-4EF1-B042-B12C21ED872B}"/>
              </a:ext>
            </a:extLst>
          </p:cNvPr>
          <p:cNvCxnSpPr/>
          <p:nvPr/>
        </p:nvCxnSpPr>
        <p:spPr bwMode="auto">
          <a:xfrm flipV="1">
            <a:off x="4177610" y="4670061"/>
            <a:ext cx="0" cy="1016703"/>
          </a:xfrm>
          <a:prstGeom prst="line">
            <a:avLst/>
          </a:prstGeom>
          <a:solidFill>
            <a:schemeClr val="accent1"/>
          </a:solidFill>
          <a:ln w="63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コネクタ 54">
            <a:extLst>
              <a:ext uri="{FF2B5EF4-FFF2-40B4-BE49-F238E27FC236}">
                <a16:creationId xmlns:a16="http://schemas.microsoft.com/office/drawing/2014/main" id="{DB1ACE71-388D-4A43-A93E-0D446F8F827E}"/>
              </a:ext>
            </a:extLst>
          </p:cNvPr>
          <p:cNvCxnSpPr/>
          <p:nvPr/>
        </p:nvCxnSpPr>
        <p:spPr bwMode="auto">
          <a:xfrm flipV="1">
            <a:off x="5752409" y="4670060"/>
            <a:ext cx="0" cy="1016703"/>
          </a:xfrm>
          <a:prstGeom prst="line">
            <a:avLst/>
          </a:prstGeom>
          <a:solidFill>
            <a:schemeClr val="accent1"/>
          </a:solidFill>
          <a:ln w="63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コネクタ 55">
            <a:extLst>
              <a:ext uri="{FF2B5EF4-FFF2-40B4-BE49-F238E27FC236}">
                <a16:creationId xmlns:a16="http://schemas.microsoft.com/office/drawing/2014/main" id="{81ABF4BF-1257-4686-ADDC-BFFE19CA235A}"/>
              </a:ext>
            </a:extLst>
          </p:cNvPr>
          <p:cNvCxnSpPr/>
          <p:nvPr/>
        </p:nvCxnSpPr>
        <p:spPr bwMode="auto">
          <a:xfrm flipH="1">
            <a:off x="2572249" y="4896599"/>
            <a:ext cx="400092" cy="456348"/>
          </a:xfrm>
          <a:prstGeom prst="line">
            <a:avLst/>
          </a:prstGeom>
          <a:solidFill>
            <a:schemeClr val="accent1"/>
          </a:solidFill>
          <a:ln w="635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テキスト ボックス 56">
            <a:extLst>
              <a:ext uri="{FF2B5EF4-FFF2-40B4-BE49-F238E27FC236}">
                <a16:creationId xmlns:a16="http://schemas.microsoft.com/office/drawing/2014/main" id="{108F86BB-7D14-429F-B562-780E796FE6E6}"/>
              </a:ext>
            </a:extLst>
          </p:cNvPr>
          <p:cNvSpPr txBox="1"/>
          <p:nvPr/>
        </p:nvSpPr>
        <p:spPr>
          <a:xfrm>
            <a:off x="2685008" y="6066940"/>
            <a:ext cx="4171917" cy="400110"/>
          </a:xfrm>
          <a:prstGeom prst="rect">
            <a:avLst/>
          </a:prstGeom>
          <a:noFill/>
        </p:spPr>
        <p:txBody>
          <a:bodyPr wrap="square">
            <a:spAutoFit/>
          </a:bodyPr>
          <a:lstStyle/>
          <a:p>
            <a:r>
              <a:rPr lang="en-US" altLang="en-US" sz="2000" b="1" dirty="0">
                <a:latin typeface="+mj-ea"/>
                <a:ea typeface="+mj-ea"/>
              </a:rPr>
              <a:t>#2  Partially concurrent pilot (PCP)</a:t>
            </a:r>
            <a:endParaRPr lang="ja-JP" altLang="en-US" sz="2000" b="1" dirty="0">
              <a:latin typeface="+mj-ea"/>
              <a:ea typeface="+mj-ea"/>
            </a:endParaRPr>
          </a:p>
        </p:txBody>
      </p:sp>
      <p:sp>
        <p:nvSpPr>
          <p:cNvPr id="58" name="テキスト ボックス 57">
            <a:extLst>
              <a:ext uri="{FF2B5EF4-FFF2-40B4-BE49-F238E27FC236}">
                <a16:creationId xmlns:a16="http://schemas.microsoft.com/office/drawing/2014/main" id="{01950D5B-E750-47E3-B507-936308C47C37}"/>
              </a:ext>
            </a:extLst>
          </p:cNvPr>
          <p:cNvSpPr txBox="1"/>
          <p:nvPr/>
        </p:nvSpPr>
        <p:spPr>
          <a:xfrm>
            <a:off x="6856925" y="1713103"/>
            <a:ext cx="2002287" cy="923330"/>
          </a:xfrm>
          <a:prstGeom prst="rect">
            <a:avLst/>
          </a:prstGeom>
          <a:noFill/>
        </p:spPr>
        <p:txBody>
          <a:bodyPr wrap="square">
            <a:spAutoFit/>
          </a:bodyPr>
          <a:lstStyle/>
          <a:p>
            <a:r>
              <a:rPr lang="en-US" altLang="ja-JP" sz="1800" b="1" i="1" dirty="0">
                <a:solidFill>
                  <a:srgbClr val="0070C0"/>
                </a:solidFill>
                <a:ea typeface="+mj-ea"/>
                <a:cs typeface="Times New Roman" panose="02020603050405020304" pitchFamily="18" charset="0"/>
              </a:rPr>
              <a:t>Start and stop of transmission are fully synchronized.</a:t>
            </a:r>
            <a:endParaRPr lang="ja-JP" altLang="en-US" sz="1800" b="1" i="1" dirty="0">
              <a:solidFill>
                <a:srgbClr val="0070C0"/>
              </a:solidFill>
              <a:ea typeface="+mj-ea"/>
              <a:cs typeface="Times New Roman" panose="02020603050405020304" pitchFamily="18" charset="0"/>
            </a:endParaRPr>
          </a:p>
        </p:txBody>
      </p:sp>
      <p:sp>
        <p:nvSpPr>
          <p:cNvPr id="60" name="テキスト ボックス 59">
            <a:extLst>
              <a:ext uri="{FF2B5EF4-FFF2-40B4-BE49-F238E27FC236}">
                <a16:creationId xmlns:a16="http://schemas.microsoft.com/office/drawing/2014/main" id="{4B98D21F-69CA-427C-8F69-C2415DC32DC1}"/>
              </a:ext>
            </a:extLst>
          </p:cNvPr>
          <p:cNvSpPr txBox="1"/>
          <p:nvPr/>
        </p:nvSpPr>
        <p:spPr>
          <a:xfrm>
            <a:off x="6915021" y="4246679"/>
            <a:ext cx="2133600" cy="923330"/>
          </a:xfrm>
          <a:prstGeom prst="rect">
            <a:avLst/>
          </a:prstGeom>
          <a:noFill/>
        </p:spPr>
        <p:txBody>
          <a:bodyPr wrap="square">
            <a:spAutoFit/>
          </a:bodyPr>
          <a:lstStyle/>
          <a:p>
            <a:r>
              <a:rPr lang="en-US" altLang="ja-JP" sz="1800" b="1" i="1" dirty="0">
                <a:solidFill>
                  <a:srgbClr val="0070C0"/>
                </a:solidFill>
                <a:cs typeface="Times New Roman" panose="02020603050405020304" pitchFamily="18" charset="0"/>
              </a:rPr>
              <a:t>Pilot NB signal is of short length and is used as an indicator.</a:t>
            </a:r>
            <a:endParaRPr lang="ja-JP" altLang="en-US" sz="1800" b="1" i="1" dirty="0">
              <a:solidFill>
                <a:srgbClr val="0070C0"/>
              </a:solidFill>
              <a:cs typeface="Times New Roman" panose="02020603050405020304" pitchFamily="18" charset="0"/>
            </a:endParaRPr>
          </a:p>
        </p:txBody>
      </p:sp>
    </p:spTree>
    <p:extLst>
      <p:ext uri="{BB962C8B-B14F-4D97-AF65-F5344CB8AC3E}">
        <p14:creationId xmlns:p14="http://schemas.microsoft.com/office/powerpoint/2010/main" val="4281684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6</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ja-JP" sz="3200" dirty="0"/>
              <a:t>Features</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609600" y="1524000"/>
            <a:ext cx="8153400" cy="3429000"/>
          </a:xfrm>
        </p:spPr>
        <p:txBody>
          <a:bodyPr/>
          <a:lstStyle/>
          <a:p>
            <a:pPr>
              <a:spcBef>
                <a:spcPts val="1800"/>
              </a:spcBef>
            </a:pPr>
            <a:r>
              <a:rPr lang="en-US" altLang="ja-JP" sz="2400" dirty="0">
                <a:latin typeface="+mj-lt"/>
              </a:rPr>
              <a:t>Avoid the difficulties of sensing noise-like UWB signal. </a:t>
            </a:r>
          </a:p>
          <a:p>
            <a:pPr>
              <a:spcBef>
                <a:spcPts val="1800"/>
              </a:spcBef>
            </a:pPr>
            <a:r>
              <a:rPr lang="en-US" sz="2400" dirty="0">
                <a:latin typeface="+mj-lt"/>
              </a:rPr>
              <a:t>Provide unified structure and procedure that can be commonly used by different UWB schemes including HRP, LRP, 15.6.</a:t>
            </a:r>
          </a:p>
          <a:p>
            <a:pPr>
              <a:spcBef>
                <a:spcPts val="1800"/>
              </a:spcBef>
            </a:pPr>
            <a:r>
              <a:rPr lang="en-US" altLang="ja-JP" sz="2400" dirty="0">
                <a:latin typeface="+mj-lt"/>
              </a:rPr>
              <a:t>Exploit legacy sensing methods developed with NB radios and benefit from their effectiveness and efficiency, such as  </a:t>
            </a:r>
          </a:p>
          <a:p>
            <a:pPr marL="0" indent="0" algn="l">
              <a:buNone/>
            </a:pPr>
            <a:r>
              <a:rPr lang="en-US" altLang="ja-JP" sz="2400" b="0" i="1" u="none" strike="noStrike" baseline="0" dirty="0">
                <a:latin typeface="+mj-lt"/>
                <a:cs typeface="Times New Roman" panose="02020603050405020304" pitchFamily="18" charset="0"/>
              </a:rPr>
              <a:t>	</a:t>
            </a:r>
            <a:r>
              <a:rPr lang="en-US" altLang="ja-JP" sz="2400" b="0" i="1" u="none" strike="noStrike" baseline="0" dirty="0">
                <a:latin typeface="Times New Roman" panose="02020603050405020304" pitchFamily="18" charset="0"/>
                <a:cs typeface="Times New Roman" panose="02020603050405020304" pitchFamily="18" charset="0"/>
              </a:rPr>
              <a:t>CCA Mode 1: </a:t>
            </a:r>
            <a:r>
              <a:rPr lang="en-US" altLang="ja-JP" sz="2400" b="0" u="none" strike="noStrike" baseline="0" dirty="0">
                <a:latin typeface="Times New Roman" panose="02020603050405020304" pitchFamily="18" charset="0"/>
                <a:cs typeface="Times New Roman" panose="02020603050405020304" pitchFamily="18" charset="0"/>
              </a:rPr>
              <a:t>Energy above threshold.</a:t>
            </a:r>
          </a:p>
          <a:p>
            <a:pPr marL="0" indent="0" algn="l">
              <a:buNone/>
            </a:pPr>
            <a:r>
              <a:rPr lang="en-US" altLang="ja-JP" sz="2400" b="0" i="1" u="none" strike="noStrike" baseline="0" dirty="0">
                <a:latin typeface="Times New Roman" panose="02020603050405020304" pitchFamily="18" charset="0"/>
                <a:cs typeface="Times New Roman" panose="02020603050405020304" pitchFamily="18" charset="0"/>
              </a:rPr>
              <a:t>	CCA Mode 2: </a:t>
            </a:r>
            <a:r>
              <a:rPr lang="en-US" altLang="ja-JP" sz="2400" b="0" u="none" strike="noStrike" baseline="0" dirty="0">
                <a:latin typeface="Times New Roman" panose="02020603050405020304" pitchFamily="18" charset="0"/>
                <a:cs typeface="Times New Roman" panose="02020603050405020304" pitchFamily="18" charset="0"/>
              </a:rPr>
              <a:t>Carrier sense only. </a:t>
            </a:r>
          </a:p>
          <a:p>
            <a:pPr marL="0" indent="0" algn="l">
              <a:buNone/>
            </a:pPr>
            <a:r>
              <a:rPr lang="en-US" altLang="ja-JP" sz="2400" i="1" dirty="0">
                <a:latin typeface="Times New Roman" panose="02020603050405020304" pitchFamily="18" charset="0"/>
                <a:cs typeface="Times New Roman" panose="02020603050405020304" pitchFamily="18" charset="0"/>
              </a:rPr>
              <a:t>	</a:t>
            </a:r>
            <a:r>
              <a:rPr lang="en-US" altLang="ja-JP" sz="2400" b="0" i="1" u="none" strike="noStrike" baseline="0" dirty="0">
                <a:latin typeface="Times New Roman" panose="02020603050405020304" pitchFamily="18" charset="0"/>
                <a:cs typeface="Times New Roman" panose="02020603050405020304" pitchFamily="18" charset="0"/>
              </a:rPr>
              <a:t>CCA Mode 3</a:t>
            </a:r>
            <a:r>
              <a:rPr lang="en-US" altLang="ja-JP" sz="2400" b="0" u="none" strike="noStrike" baseline="0" dirty="0">
                <a:latin typeface="Times New Roman" panose="02020603050405020304" pitchFamily="18" charset="0"/>
                <a:cs typeface="Times New Roman" panose="02020603050405020304" pitchFamily="18" charset="0"/>
              </a:rPr>
              <a:t>: Carrier sense with energy above threshold. </a:t>
            </a:r>
          </a:p>
          <a:p>
            <a:pPr>
              <a:spcBef>
                <a:spcPts val="1800"/>
              </a:spcBef>
            </a:pPr>
            <a:r>
              <a:rPr lang="en-US" altLang="ja-JP" sz="2400" dirty="0">
                <a:latin typeface="+mj-lt"/>
              </a:rPr>
              <a:t>No need to touch into preamble of UWB packet.</a:t>
            </a:r>
          </a:p>
          <a:p>
            <a:pPr>
              <a:spcBef>
                <a:spcPts val="1800"/>
              </a:spcBef>
            </a:pPr>
            <a:endParaRPr lang="en-US" altLang="ja-JP" sz="2400" dirty="0">
              <a:latin typeface="+mj-lt"/>
            </a:endParaRPr>
          </a:p>
        </p:txBody>
      </p:sp>
      <p:sp>
        <p:nvSpPr>
          <p:cNvPr id="8" name="テキスト ボックス 7">
            <a:extLst>
              <a:ext uri="{FF2B5EF4-FFF2-40B4-BE49-F238E27FC236}">
                <a16:creationId xmlns:a16="http://schemas.microsoft.com/office/drawing/2014/main" id="{24EE1753-7424-4FDB-B48D-EABAA96D1082}"/>
              </a:ext>
            </a:extLst>
          </p:cNvPr>
          <p:cNvSpPr txBox="1"/>
          <p:nvPr/>
        </p:nvSpPr>
        <p:spPr>
          <a:xfrm>
            <a:off x="2362200" y="5943600"/>
            <a:ext cx="6400800" cy="461665"/>
          </a:xfrm>
          <a:prstGeom prst="rect">
            <a:avLst/>
          </a:prstGeom>
          <a:noFill/>
        </p:spPr>
        <p:txBody>
          <a:bodyPr wrap="square">
            <a:spAutoFit/>
          </a:bodyPr>
          <a:lstStyle/>
          <a:p>
            <a:pPr>
              <a:spcBef>
                <a:spcPts val="0"/>
              </a:spcBef>
            </a:pPr>
            <a:r>
              <a:rPr lang="en-US" altLang="ja-JP" sz="2400" dirty="0">
                <a:latin typeface="+mj-ea"/>
                <a:ea typeface="+mj-ea"/>
                <a:cs typeface="Times New Roman" panose="02020603050405020304" pitchFamily="18" charset="0"/>
              </a:rPr>
              <a:t>(</a:t>
            </a:r>
            <a:r>
              <a:rPr lang="en-US" altLang="ja-JP" sz="2400" i="1" dirty="0">
                <a:latin typeface="+mj-ea"/>
                <a:ea typeface="+mj-ea"/>
                <a:cs typeface="Times New Roman" panose="02020603050405020304" pitchFamily="18" charset="0"/>
              </a:rPr>
              <a:t>For details, please refer to 15-21-0589-00-04ab</a:t>
            </a:r>
            <a:r>
              <a:rPr lang="en-US" altLang="ja-JP" sz="2400" dirty="0">
                <a:latin typeface="+mj-ea"/>
                <a:ea typeface="+mj-ea"/>
                <a:cs typeface="Times New Roman" panose="02020603050405020304" pitchFamily="18" charset="0"/>
              </a:rPr>
              <a:t>)</a:t>
            </a:r>
          </a:p>
        </p:txBody>
      </p:sp>
    </p:spTree>
    <p:extLst>
      <p:ext uri="{BB962C8B-B14F-4D97-AF65-F5344CB8AC3E}">
        <p14:creationId xmlns:p14="http://schemas.microsoft.com/office/powerpoint/2010/main" val="3915732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7</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990600"/>
            <a:ext cx="7924800" cy="533400"/>
          </a:xfrm>
          <a:ln/>
        </p:spPr>
        <p:txBody>
          <a:bodyPr/>
          <a:lstStyle/>
          <a:p>
            <a:r>
              <a:rPr lang="en-US" altLang="en-US" sz="3200" dirty="0"/>
              <a:t>Pilot NB radio consideration </a:t>
            </a:r>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990600" y="1942306"/>
            <a:ext cx="8153400" cy="4114800"/>
          </a:xfrm>
        </p:spPr>
        <p:txBody>
          <a:bodyPr/>
          <a:lstStyle/>
          <a:p>
            <a:pPr>
              <a:spcBef>
                <a:spcPts val="1200"/>
              </a:spcBef>
            </a:pPr>
            <a:r>
              <a:rPr lang="en-US" altLang="ja-JP" sz="2400" dirty="0">
                <a:latin typeface="+mj-lt"/>
                <a:ea typeface="+mj-ea"/>
              </a:rPr>
              <a:t>Find a proper NB spectrum</a:t>
            </a:r>
          </a:p>
          <a:p>
            <a:pPr lvl="1">
              <a:spcBef>
                <a:spcPts val="600"/>
              </a:spcBef>
            </a:pPr>
            <a:r>
              <a:rPr lang="en-US" altLang="ja-JP" sz="2400" dirty="0">
                <a:latin typeface="+mj-lt"/>
                <a:ea typeface="+mj-ea"/>
              </a:rPr>
              <a:t>Less of regulatory restriction</a:t>
            </a:r>
          </a:p>
          <a:p>
            <a:pPr lvl="1">
              <a:spcBef>
                <a:spcPts val="600"/>
              </a:spcBef>
            </a:pPr>
            <a:r>
              <a:rPr lang="en-US" altLang="ja-JP" sz="2400" dirty="0">
                <a:latin typeface="+mj-lt"/>
                <a:ea typeface="+mj-ea"/>
              </a:rPr>
              <a:t>Off-the-shelf devices/chips</a:t>
            </a:r>
          </a:p>
          <a:p>
            <a:pPr>
              <a:spcBef>
                <a:spcPts val="1800"/>
              </a:spcBef>
            </a:pPr>
            <a:r>
              <a:rPr lang="en-US" sz="2400" dirty="0">
                <a:latin typeface="+mj-lt"/>
                <a:ea typeface="+mj-ea"/>
              </a:rPr>
              <a:t>Provide fairness among devices for channel access</a:t>
            </a:r>
          </a:p>
          <a:p>
            <a:pPr lvl="1">
              <a:spcBef>
                <a:spcPts val="600"/>
              </a:spcBef>
            </a:pPr>
            <a:r>
              <a:rPr lang="en-US" sz="2400" dirty="0">
                <a:latin typeface="+mj-lt"/>
                <a:ea typeface="+mj-ea"/>
              </a:rPr>
              <a:t>From viewpoint of regulatory requirement as well as control design</a:t>
            </a:r>
          </a:p>
          <a:p>
            <a:pPr>
              <a:spcBef>
                <a:spcPts val="1800"/>
              </a:spcBef>
            </a:pPr>
            <a:r>
              <a:rPr lang="en-US" sz="2400" dirty="0">
                <a:latin typeface="+mj-lt"/>
                <a:ea typeface="+mj-ea"/>
              </a:rPr>
              <a:t>Coexistence between pilot NB radio and other NB radio</a:t>
            </a:r>
          </a:p>
          <a:p>
            <a:pPr lvl="1">
              <a:spcBef>
                <a:spcPts val="600"/>
              </a:spcBef>
            </a:pPr>
            <a:r>
              <a:rPr lang="en-US" sz="2400" dirty="0">
                <a:latin typeface="+mj-lt"/>
                <a:ea typeface="+mj-ea"/>
              </a:rPr>
              <a:t>No heavy usage and no long duration of occupancy.</a:t>
            </a:r>
          </a:p>
          <a:p>
            <a:pPr>
              <a:spcBef>
                <a:spcPts val="1800"/>
              </a:spcBef>
            </a:pPr>
            <a:endParaRPr lang="en-US" sz="2400" dirty="0">
              <a:latin typeface="+mj-lt"/>
              <a:ea typeface="+mj-ea"/>
            </a:endParaRPr>
          </a:p>
          <a:p>
            <a:pPr marL="0" indent="0">
              <a:spcBef>
                <a:spcPts val="1800"/>
              </a:spcBef>
              <a:buNone/>
            </a:pPr>
            <a:r>
              <a:rPr lang="en-US" sz="2400" dirty="0">
                <a:latin typeface="+mj-lt"/>
                <a:ea typeface="+mj-ea"/>
              </a:rPr>
              <a:t>        </a:t>
            </a:r>
          </a:p>
          <a:p>
            <a:pPr>
              <a:spcBef>
                <a:spcPts val="1800"/>
              </a:spcBef>
            </a:pPr>
            <a:endParaRPr lang="en-US" sz="2400" dirty="0">
              <a:latin typeface="+mj-lt"/>
              <a:ea typeface="+mj-ea"/>
            </a:endParaRPr>
          </a:p>
        </p:txBody>
      </p:sp>
    </p:spTree>
    <p:extLst>
      <p:ext uri="{BB962C8B-B14F-4D97-AF65-F5344CB8AC3E}">
        <p14:creationId xmlns:p14="http://schemas.microsoft.com/office/powerpoint/2010/main" val="3454013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8</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990600"/>
            <a:ext cx="7924800" cy="533400"/>
          </a:xfrm>
          <a:ln/>
        </p:spPr>
        <p:txBody>
          <a:bodyPr/>
          <a:lstStyle/>
          <a:p>
            <a:r>
              <a:rPr lang="en-US" altLang="en-US" sz="3200" dirty="0"/>
              <a:t>License-exempt sub-GHz radios in Japan </a:t>
            </a:r>
          </a:p>
        </p:txBody>
      </p:sp>
      <p:grpSp>
        <p:nvGrpSpPr>
          <p:cNvPr id="10" name="グループ化 9">
            <a:extLst>
              <a:ext uri="{FF2B5EF4-FFF2-40B4-BE49-F238E27FC236}">
                <a16:creationId xmlns:a16="http://schemas.microsoft.com/office/drawing/2014/main" id="{0876F10F-435E-4A11-90A2-74D068755DB9}"/>
              </a:ext>
            </a:extLst>
          </p:cNvPr>
          <p:cNvGrpSpPr/>
          <p:nvPr/>
        </p:nvGrpSpPr>
        <p:grpSpPr>
          <a:xfrm>
            <a:off x="533400" y="1646509"/>
            <a:ext cx="8229600" cy="4678114"/>
            <a:chOff x="533400" y="1646509"/>
            <a:chExt cx="8229600" cy="4678114"/>
          </a:xfrm>
        </p:grpSpPr>
        <p:grpSp>
          <p:nvGrpSpPr>
            <p:cNvPr id="8" name="グループ化 7">
              <a:extLst>
                <a:ext uri="{FF2B5EF4-FFF2-40B4-BE49-F238E27FC236}">
                  <a16:creationId xmlns:a16="http://schemas.microsoft.com/office/drawing/2014/main" id="{76E38B38-F9E2-4E97-B795-150AA3B33E58}"/>
                </a:ext>
              </a:extLst>
            </p:cNvPr>
            <p:cNvGrpSpPr/>
            <p:nvPr/>
          </p:nvGrpSpPr>
          <p:grpSpPr>
            <a:xfrm>
              <a:off x="533400" y="1646509"/>
              <a:ext cx="8229600" cy="4678114"/>
              <a:chOff x="533400" y="1646509"/>
              <a:chExt cx="8229600" cy="4678114"/>
            </a:xfrm>
          </p:grpSpPr>
          <p:pic>
            <p:nvPicPr>
              <p:cNvPr id="5" name="図 4">
                <a:extLst>
                  <a:ext uri="{FF2B5EF4-FFF2-40B4-BE49-F238E27FC236}">
                    <a16:creationId xmlns:a16="http://schemas.microsoft.com/office/drawing/2014/main" id="{9415ACB2-9D64-416F-A321-AB373ABD5F6C}"/>
                  </a:ext>
                </a:extLst>
              </p:cNvPr>
              <p:cNvPicPr>
                <a:picLocks noChangeAspect="1"/>
              </p:cNvPicPr>
              <p:nvPr/>
            </p:nvPicPr>
            <p:blipFill>
              <a:blip r:embed="rId3"/>
              <a:stretch>
                <a:fillRect/>
              </a:stretch>
            </p:blipFill>
            <p:spPr>
              <a:xfrm>
                <a:off x="533400" y="1646509"/>
                <a:ext cx="8229600" cy="4678114"/>
              </a:xfrm>
              <a:prstGeom prst="rect">
                <a:avLst/>
              </a:prstGeom>
            </p:spPr>
          </p:pic>
          <p:sp>
            <p:nvSpPr>
              <p:cNvPr id="7" name="正方形/長方形 6">
                <a:extLst>
                  <a:ext uri="{FF2B5EF4-FFF2-40B4-BE49-F238E27FC236}">
                    <a16:creationId xmlns:a16="http://schemas.microsoft.com/office/drawing/2014/main" id="{C3C6EC91-B1CD-4382-B7BE-8BF4B26369E6}"/>
                  </a:ext>
                </a:extLst>
              </p:cNvPr>
              <p:cNvSpPr/>
              <p:nvPr/>
            </p:nvSpPr>
            <p:spPr bwMode="auto">
              <a:xfrm>
                <a:off x="685800" y="1828800"/>
                <a:ext cx="609600" cy="2286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sp>
          <p:nvSpPr>
            <p:cNvPr id="23" name="テキスト ボックス 22">
              <a:extLst>
                <a:ext uri="{FF2B5EF4-FFF2-40B4-BE49-F238E27FC236}">
                  <a16:creationId xmlns:a16="http://schemas.microsoft.com/office/drawing/2014/main" id="{74ECBE71-79F9-47FD-921D-8BEF38E3D96C}"/>
                </a:ext>
              </a:extLst>
            </p:cNvPr>
            <p:cNvSpPr txBox="1"/>
            <p:nvPr/>
          </p:nvSpPr>
          <p:spPr>
            <a:xfrm>
              <a:off x="670874" y="1855796"/>
              <a:ext cx="609600" cy="246221"/>
            </a:xfrm>
            <a:prstGeom prst="rect">
              <a:avLst/>
            </a:prstGeom>
            <a:noFill/>
          </p:spPr>
          <p:txBody>
            <a:bodyPr wrap="square">
              <a:spAutoFit/>
            </a:bodyPr>
            <a:lstStyle/>
            <a:p>
              <a:r>
                <a:rPr lang="en-US" altLang="en-US" sz="1000" b="1" dirty="0">
                  <a:solidFill>
                    <a:schemeClr val="accent4">
                      <a:lumMod val="65000"/>
                      <a:lumOff val="35000"/>
                    </a:schemeClr>
                  </a:solidFill>
                  <a:latin typeface="Arial" panose="020B0604020202020204" pitchFamily="34" charset="0"/>
                  <a:cs typeface="Arial" panose="020B0604020202020204" pitchFamily="34" charset="0"/>
                </a:rPr>
                <a:t>TX</a:t>
              </a:r>
              <a:endParaRPr lang="ja-JP" altLang="en-US" sz="1000" b="1" dirty="0">
                <a:solidFill>
                  <a:schemeClr val="accent4">
                    <a:lumMod val="65000"/>
                    <a:lumOff val="35000"/>
                  </a:schemeClr>
                </a:solidFill>
                <a:latin typeface="Arial" panose="020B0604020202020204" pitchFamily="34" charset="0"/>
                <a:cs typeface="Arial" panose="020B0604020202020204" pitchFamily="34" charset="0"/>
              </a:endParaRPr>
            </a:p>
          </p:txBody>
        </p:sp>
      </p:grpSp>
      <p:sp>
        <p:nvSpPr>
          <p:cNvPr id="11" name="正方形/長方形 10">
            <a:extLst>
              <a:ext uri="{FF2B5EF4-FFF2-40B4-BE49-F238E27FC236}">
                <a16:creationId xmlns:a16="http://schemas.microsoft.com/office/drawing/2014/main" id="{6980004D-9F52-4885-8FFA-3FC4F8290360}"/>
              </a:ext>
            </a:extLst>
          </p:cNvPr>
          <p:cNvSpPr/>
          <p:nvPr/>
        </p:nvSpPr>
        <p:spPr bwMode="auto">
          <a:xfrm>
            <a:off x="1447800" y="2867523"/>
            <a:ext cx="4800600" cy="332877"/>
          </a:xfrm>
          <a:prstGeom prst="rect">
            <a:avLst/>
          </a:prstGeom>
          <a:solidFill>
            <a:schemeClr val="accent1">
              <a:alpha val="19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4035631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9</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990600"/>
            <a:ext cx="7924800" cy="533400"/>
          </a:xfrm>
          <a:ln/>
        </p:spPr>
        <p:txBody>
          <a:bodyPr/>
          <a:lstStyle/>
          <a:p>
            <a:r>
              <a:rPr lang="en-US" altLang="en-US" sz="3200" dirty="0"/>
              <a:t>Proper candidate spectrum for pilot NB radio</a:t>
            </a:r>
          </a:p>
        </p:txBody>
      </p:sp>
      <p:graphicFrame>
        <p:nvGraphicFramePr>
          <p:cNvPr id="9" name="表 9">
            <a:extLst>
              <a:ext uri="{FF2B5EF4-FFF2-40B4-BE49-F238E27FC236}">
                <a16:creationId xmlns:a16="http://schemas.microsoft.com/office/drawing/2014/main" id="{50131652-4EB4-45E9-AAF1-80AEF5983459}"/>
              </a:ext>
            </a:extLst>
          </p:cNvPr>
          <p:cNvGraphicFramePr>
            <a:graphicFrameLocks noGrp="1"/>
          </p:cNvGraphicFramePr>
          <p:nvPr>
            <p:extLst>
              <p:ext uri="{D42A27DB-BD31-4B8C-83A1-F6EECF244321}">
                <p14:modId xmlns:p14="http://schemas.microsoft.com/office/powerpoint/2010/main" val="1365111311"/>
              </p:ext>
            </p:extLst>
          </p:nvPr>
        </p:nvGraphicFramePr>
        <p:xfrm>
          <a:off x="1066800" y="5094654"/>
          <a:ext cx="6964680" cy="1001346"/>
        </p:xfrm>
        <a:graphic>
          <a:graphicData uri="http://schemas.openxmlformats.org/drawingml/2006/table">
            <a:tbl>
              <a:tblPr firstRow="1" bandRow="1">
                <a:tableStyleId>{5940675A-B579-460E-94D1-54222C63F5DA}</a:tableStyleId>
              </a:tblPr>
              <a:tblGrid>
                <a:gridCol w="1392936">
                  <a:extLst>
                    <a:ext uri="{9D8B030D-6E8A-4147-A177-3AD203B41FA5}">
                      <a16:colId xmlns:a16="http://schemas.microsoft.com/office/drawing/2014/main" val="3851960335"/>
                    </a:ext>
                  </a:extLst>
                </a:gridCol>
                <a:gridCol w="1392936">
                  <a:extLst>
                    <a:ext uri="{9D8B030D-6E8A-4147-A177-3AD203B41FA5}">
                      <a16:colId xmlns:a16="http://schemas.microsoft.com/office/drawing/2014/main" val="2657342207"/>
                    </a:ext>
                  </a:extLst>
                </a:gridCol>
                <a:gridCol w="1392936">
                  <a:extLst>
                    <a:ext uri="{9D8B030D-6E8A-4147-A177-3AD203B41FA5}">
                      <a16:colId xmlns:a16="http://schemas.microsoft.com/office/drawing/2014/main" val="4023644202"/>
                    </a:ext>
                  </a:extLst>
                </a:gridCol>
                <a:gridCol w="1392936">
                  <a:extLst>
                    <a:ext uri="{9D8B030D-6E8A-4147-A177-3AD203B41FA5}">
                      <a16:colId xmlns:a16="http://schemas.microsoft.com/office/drawing/2014/main" val="1503639800"/>
                    </a:ext>
                  </a:extLst>
                </a:gridCol>
                <a:gridCol w="1392936">
                  <a:extLst>
                    <a:ext uri="{9D8B030D-6E8A-4147-A177-3AD203B41FA5}">
                      <a16:colId xmlns:a16="http://schemas.microsoft.com/office/drawing/2014/main" val="293958236"/>
                    </a:ext>
                  </a:extLst>
                </a:gridCol>
              </a:tblGrid>
              <a:tr h="483186">
                <a:tc>
                  <a:txBody>
                    <a:bodyPr/>
                    <a:lstStyle/>
                    <a:p>
                      <a:pPr algn="ctr"/>
                      <a:r>
                        <a:rPr kumimoji="1" lang="en-US" altLang="ja-JP" sz="1400" dirty="0">
                          <a:latin typeface="+mj-ea"/>
                          <a:ea typeface="+mj-ea"/>
                        </a:rPr>
                        <a:t>maximum TX power</a:t>
                      </a:r>
                      <a:endParaRPr kumimoji="1" lang="ja-JP" altLang="en-US" sz="1400" dirty="0">
                        <a:latin typeface="+mj-ea"/>
                        <a:ea typeface="+mj-ea"/>
                      </a:endParaRPr>
                    </a:p>
                  </a:txBody>
                  <a:tcPr anchor="ctr"/>
                </a:tc>
                <a:tc>
                  <a:txBody>
                    <a:bodyPr/>
                    <a:lstStyle/>
                    <a:p>
                      <a:pPr algn="ctr"/>
                      <a:r>
                        <a:rPr kumimoji="1" lang="en-US" altLang="ja-JP" sz="1400" dirty="0">
                          <a:latin typeface="+mj-ea"/>
                          <a:ea typeface="+mj-ea"/>
                        </a:rPr>
                        <a:t>maximum antenna gain</a:t>
                      </a:r>
                      <a:endParaRPr kumimoji="1" lang="ja-JP" altLang="en-US" sz="1400" dirty="0">
                        <a:latin typeface="+mj-ea"/>
                        <a:ea typeface="+mj-ea"/>
                      </a:endParaRPr>
                    </a:p>
                  </a:txBody>
                  <a:tcPr anchor="ctr"/>
                </a:tc>
                <a:tc>
                  <a:txBody>
                    <a:bodyPr/>
                    <a:lstStyle/>
                    <a:p>
                      <a:pPr algn="ctr"/>
                      <a:r>
                        <a:rPr kumimoji="1" lang="en-US" altLang="ja-JP" sz="1400" dirty="0">
                          <a:latin typeface="+mj-ea"/>
                          <a:ea typeface="+mj-ea"/>
                        </a:rPr>
                        <a:t>Channel occupation</a:t>
                      </a:r>
                      <a:endParaRPr kumimoji="1" lang="ja-JP" altLang="en-US" sz="1400" dirty="0">
                        <a:latin typeface="+mj-ea"/>
                        <a:ea typeface="+mj-ea"/>
                      </a:endParaRPr>
                    </a:p>
                  </a:txBody>
                  <a:tcPr anchor="ctr"/>
                </a:tc>
                <a:tc>
                  <a:txBody>
                    <a:bodyPr/>
                    <a:lstStyle/>
                    <a:p>
                      <a:pPr algn="ctr"/>
                      <a:r>
                        <a:rPr kumimoji="1" lang="en-US" altLang="ja-JP" sz="1400" dirty="0">
                          <a:latin typeface="+mj-ea"/>
                          <a:ea typeface="+mj-ea"/>
                        </a:rPr>
                        <a:t>maximum TX duration</a:t>
                      </a:r>
                      <a:endParaRPr kumimoji="1" lang="ja-JP" altLang="en-US" sz="1400" dirty="0">
                        <a:latin typeface="+mj-ea"/>
                        <a:ea typeface="+mj-ea"/>
                      </a:endParaRPr>
                    </a:p>
                  </a:txBody>
                  <a:tcPr anchor="ctr"/>
                </a:tc>
                <a:tc>
                  <a:txBody>
                    <a:bodyPr/>
                    <a:lstStyle/>
                    <a:p>
                      <a:pPr algn="ctr"/>
                      <a:r>
                        <a:rPr kumimoji="1" lang="en-US" altLang="ja-JP" sz="1400" dirty="0">
                          <a:latin typeface="+mj-ea"/>
                          <a:ea typeface="+mj-ea"/>
                        </a:rPr>
                        <a:t>TX pause duration</a:t>
                      </a:r>
                      <a:endParaRPr kumimoji="1" lang="ja-JP" altLang="en-US" sz="1400" dirty="0">
                        <a:latin typeface="+mj-ea"/>
                        <a:ea typeface="+mj-ea"/>
                      </a:endParaRPr>
                    </a:p>
                  </a:txBody>
                  <a:tcPr anchor="ctr"/>
                </a:tc>
                <a:extLst>
                  <a:ext uri="{0D108BD9-81ED-4DB2-BD59-A6C34878D82A}">
                    <a16:rowId xmlns:a16="http://schemas.microsoft.com/office/drawing/2014/main" val="22411150"/>
                  </a:ext>
                </a:extLst>
              </a:tr>
              <a:tr h="483186">
                <a:tc>
                  <a:txBody>
                    <a:bodyPr/>
                    <a:lstStyle/>
                    <a:p>
                      <a:pPr algn="ctr"/>
                      <a:r>
                        <a:rPr kumimoji="1" lang="en-US" altLang="ja-JP" sz="1400" dirty="0">
                          <a:latin typeface="+mj-ea"/>
                          <a:ea typeface="+mj-ea"/>
                        </a:rPr>
                        <a:t>1mW</a:t>
                      </a:r>
                      <a:endParaRPr kumimoji="1" lang="ja-JP" altLang="en-US" sz="1400" dirty="0">
                        <a:latin typeface="+mj-ea"/>
                        <a:ea typeface="+mj-ea"/>
                      </a:endParaRPr>
                    </a:p>
                  </a:txBody>
                  <a:tcPr anchor="ctr"/>
                </a:tc>
                <a:tc>
                  <a:txBody>
                    <a:bodyPr/>
                    <a:lstStyle/>
                    <a:p>
                      <a:pPr algn="ctr"/>
                      <a:r>
                        <a:rPr kumimoji="1" lang="en-US" altLang="ja-JP" sz="1400" dirty="0">
                          <a:latin typeface="+mj-ea"/>
                          <a:ea typeface="+mj-ea"/>
                        </a:rPr>
                        <a:t>3 </a:t>
                      </a:r>
                      <a:r>
                        <a:rPr kumimoji="1" lang="en-US" altLang="ja-JP" sz="1400" dirty="0" err="1">
                          <a:latin typeface="+mj-ea"/>
                          <a:ea typeface="+mj-ea"/>
                        </a:rPr>
                        <a:t>dBi</a:t>
                      </a:r>
                      <a:endParaRPr kumimoji="1" lang="ja-JP" altLang="en-US" sz="1400" dirty="0">
                        <a:latin typeface="+mj-ea"/>
                        <a:ea typeface="+mj-ea"/>
                      </a:endParaRPr>
                    </a:p>
                  </a:txBody>
                  <a:tcPr anchor="ctr"/>
                </a:tc>
                <a:tc>
                  <a:txBody>
                    <a:bodyPr/>
                    <a:lstStyle/>
                    <a:p>
                      <a:pPr algn="ctr"/>
                      <a:r>
                        <a:rPr kumimoji="1" lang="en-US" altLang="ja-JP" sz="1400" dirty="0">
                          <a:latin typeface="+mj-ea"/>
                          <a:ea typeface="+mj-ea"/>
                        </a:rPr>
                        <a:t>Up to 5</a:t>
                      </a:r>
                      <a:endParaRPr kumimoji="1" lang="ja-JP" altLang="en-US" sz="1400" dirty="0">
                        <a:latin typeface="+mj-ea"/>
                        <a:ea typeface="+mj-ea"/>
                      </a:endParaRPr>
                    </a:p>
                  </a:txBody>
                  <a:tcPr anchor="ctr"/>
                </a:tc>
                <a:tc>
                  <a:txBody>
                    <a:bodyPr/>
                    <a:lstStyle/>
                    <a:p>
                      <a:pPr algn="ctr"/>
                      <a:r>
                        <a:rPr kumimoji="1" lang="en-US" altLang="ja-JP" sz="1400" dirty="0">
                          <a:latin typeface="+mj-ea"/>
                          <a:ea typeface="+mj-ea"/>
                        </a:rPr>
                        <a:t>50ms</a:t>
                      </a:r>
                      <a:endParaRPr kumimoji="1" lang="ja-JP" altLang="en-US" sz="1400" dirty="0">
                        <a:latin typeface="+mj-ea"/>
                        <a:ea typeface="+mj-ea"/>
                      </a:endParaRPr>
                    </a:p>
                  </a:txBody>
                  <a:tcPr anchor="ctr"/>
                </a:tc>
                <a:tc>
                  <a:txBody>
                    <a:bodyPr/>
                    <a:lstStyle/>
                    <a:p>
                      <a:pPr algn="ctr"/>
                      <a:r>
                        <a:rPr kumimoji="1" lang="en-US" altLang="ja-JP" sz="1400" dirty="0">
                          <a:latin typeface="+mj-ea"/>
                          <a:ea typeface="+mj-ea"/>
                        </a:rPr>
                        <a:t>50ms</a:t>
                      </a:r>
                      <a:endParaRPr kumimoji="1" lang="ja-JP" altLang="en-US" sz="1400" dirty="0">
                        <a:latin typeface="+mj-ea"/>
                        <a:ea typeface="+mj-ea"/>
                      </a:endParaRPr>
                    </a:p>
                  </a:txBody>
                  <a:tcPr anchor="ctr"/>
                </a:tc>
                <a:extLst>
                  <a:ext uri="{0D108BD9-81ED-4DB2-BD59-A6C34878D82A}">
                    <a16:rowId xmlns:a16="http://schemas.microsoft.com/office/drawing/2014/main" val="2829488889"/>
                  </a:ext>
                </a:extLst>
              </a:tr>
            </a:tbl>
          </a:graphicData>
        </a:graphic>
      </p:graphicFrame>
      <p:sp>
        <p:nvSpPr>
          <p:cNvPr id="36" name="テキスト ボックス 35">
            <a:extLst>
              <a:ext uri="{FF2B5EF4-FFF2-40B4-BE49-F238E27FC236}">
                <a16:creationId xmlns:a16="http://schemas.microsoft.com/office/drawing/2014/main" id="{71FCBD0E-BCFD-4FFD-806E-F93940751D10}"/>
              </a:ext>
            </a:extLst>
          </p:cNvPr>
          <p:cNvSpPr txBox="1"/>
          <p:nvPr/>
        </p:nvSpPr>
        <p:spPr>
          <a:xfrm>
            <a:off x="2971800" y="4671043"/>
            <a:ext cx="3300984" cy="369332"/>
          </a:xfrm>
          <a:prstGeom prst="rect">
            <a:avLst/>
          </a:prstGeom>
          <a:noFill/>
        </p:spPr>
        <p:txBody>
          <a:bodyPr wrap="square">
            <a:spAutoFit/>
          </a:bodyPr>
          <a:lstStyle/>
          <a:p>
            <a:r>
              <a:rPr lang="en-US" altLang="ja-JP" sz="1800" dirty="0"/>
              <a:t>Restriction to use the spectrum</a:t>
            </a:r>
            <a:endParaRPr lang="ja-JP" altLang="en-US" sz="1800" dirty="0"/>
          </a:p>
        </p:txBody>
      </p:sp>
      <p:pic>
        <p:nvPicPr>
          <p:cNvPr id="2" name="図 1">
            <a:extLst>
              <a:ext uri="{FF2B5EF4-FFF2-40B4-BE49-F238E27FC236}">
                <a16:creationId xmlns:a16="http://schemas.microsoft.com/office/drawing/2014/main" id="{7EEFB62D-209F-4606-81C5-4D253F1208D3}"/>
              </a:ext>
            </a:extLst>
          </p:cNvPr>
          <p:cNvPicPr>
            <a:picLocks noChangeAspect="1"/>
          </p:cNvPicPr>
          <p:nvPr/>
        </p:nvPicPr>
        <p:blipFill>
          <a:blip r:embed="rId3"/>
          <a:stretch>
            <a:fillRect/>
          </a:stretch>
        </p:blipFill>
        <p:spPr>
          <a:xfrm>
            <a:off x="203454" y="2070369"/>
            <a:ext cx="8813292" cy="2410968"/>
          </a:xfrm>
          <a:prstGeom prst="rect">
            <a:avLst/>
          </a:prstGeom>
        </p:spPr>
      </p:pic>
    </p:spTree>
    <p:extLst>
      <p:ext uri="{BB962C8B-B14F-4D97-AF65-F5344CB8AC3E}">
        <p14:creationId xmlns:p14="http://schemas.microsoft.com/office/powerpoint/2010/main" val="166974940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8442</TotalTime>
  <Words>1382</Words>
  <Application>Microsoft Office PowerPoint</Application>
  <PresentationFormat>画面に合わせる (4:3)</PresentationFormat>
  <Paragraphs>229</Paragraphs>
  <Slides>16</Slides>
  <Notes>13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Arial 本文</vt:lpstr>
      <vt:lpstr>Meiryo</vt:lpstr>
      <vt:lpstr>Arial</vt:lpstr>
      <vt:lpstr>Calibri</vt:lpstr>
      <vt:lpstr>Times New Roman</vt:lpstr>
      <vt:lpstr>Office Theme</vt:lpstr>
      <vt:lpstr>PowerPoint プレゼンテーション</vt:lpstr>
      <vt:lpstr>PowerPoint プレゼンテーション</vt:lpstr>
      <vt:lpstr>Contents</vt:lpstr>
      <vt:lpstr>Pilot NB radio for assisting UWB channel access</vt:lpstr>
      <vt:lpstr>Two Realizations</vt:lpstr>
      <vt:lpstr>Features</vt:lpstr>
      <vt:lpstr>Pilot NB radio consideration </vt:lpstr>
      <vt:lpstr>License-exempt sub-GHz radios in Japan </vt:lpstr>
      <vt:lpstr>Proper candidate spectrum for pilot NB radio</vt:lpstr>
      <vt:lpstr>Benefits as pilot NB radio</vt:lpstr>
      <vt:lpstr>Example of usage (without overlap)</vt:lpstr>
      <vt:lpstr>Example of usage (with overlap)</vt:lpstr>
      <vt:lpstr>Improved RX power </vt:lpstr>
      <vt:lpstr>Conclusions</vt:lpstr>
      <vt:lpstr>Reference Slides</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nict Huan-Bang</cp:lastModifiedBy>
  <cp:revision>458</cp:revision>
  <cp:lastPrinted>1998-02-10T13:28:06Z</cp:lastPrinted>
  <dcterms:created xsi:type="dcterms:W3CDTF">2021-07-16T20:39:58Z</dcterms:created>
  <dcterms:modified xsi:type="dcterms:W3CDTF">2022-01-21T13:47:13Z</dcterms:modified>
</cp:coreProperties>
</file>