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64" r:id="rId3"/>
    <p:sldId id="267"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82"/>
    <p:restoredTop sz="95915"/>
  </p:normalViewPr>
  <p:slideViewPr>
    <p:cSldViewPr>
      <p:cViewPr varScale="1">
        <p:scale>
          <a:sx n="114" d="100"/>
          <a:sy n="114" d="100"/>
        </p:scale>
        <p:origin x="1776"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802.15-&lt;15-22-0064-00-04ab&gt;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M. Lee (Samsung Electronics), et. al.</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M. Lee (Samsung Electronics), et. al.</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M. Lee (Samsung Electronics), et. al.</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M. Lee (Samsung Electronics), et. al.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Jan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M. Lee (Samsung Electronics), et. al.</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M. Lee (Samsung Electronics), et. al.</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Jan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M. Lee (Samsung Electronics), et. al.</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Jan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M. Lee (Samsung Electronics), et. al.</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M. Lee (Samsung Electronics), et. al.</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M. Lee (Samsung Electronics), et. al.</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M. Lee (Samsung Electronics), et. al.</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M. Lee (Samsung Electronics), et. al.</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15-22-0064-00-04ab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Potential of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ekrem@apple.com" TargetMode="External"/><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 Id="rId5" Type="http://schemas.openxmlformats.org/officeDocument/2006/relationships/hyperlink" Target="mailto:mg0218.lee@samsung.com" TargetMode="External"/><Relationship Id="rId4" Type="http://schemas.openxmlformats.org/officeDocument/2006/relationships/hyperlink" Target="mailto:frank.leong@nxp.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Jan 2022</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934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Potential of narrowband assisted UWB	</a:t>
            </a:r>
          </a:p>
          <a:p>
            <a:r>
              <a:rPr lang="en-US" altLang="en-US" sz="1600" b="1" dirty="0">
                <a:solidFill>
                  <a:schemeClr val="tx2"/>
                </a:solidFill>
              </a:rPr>
              <a:t>Date Submitted: </a:t>
            </a:r>
            <a:r>
              <a:rPr lang="en-US" altLang="en-US" sz="1600" dirty="0">
                <a:solidFill>
                  <a:schemeClr val="tx2"/>
                </a:solidFill>
              </a:rPr>
              <a:t>21 January, 2022	</a:t>
            </a:r>
          </a:p>
          <a:p>
            <a:r>
              <a:rPr lang="en-US" altLang="en-US" sz="1600" b="1" dirty="0">
                <a:solidFill>
                  <a:schemeClr val="tx2"/>
                </a:solidFill>
              </a:rPr>
              <a:t>Source:</a:t>
            </a:r>
            <a:r>
              <a:rPr lang="en-US" altLang="en-US" sz="1600" dirty="0">
                <a:solidFill>
                  <a:schemeClr val="tx2"/>
                </a:solidFill>
              </a:rPr>
              <a:t> </a:t>
            </a:r>
            <a:r>
              <a:rPr lang="en-US" altLang="en-US" sz="1600" b="1" dirty="0">
                <a:solidFill>
                  <a:schemeClr val="tx2"/>
                </a:solidFill>
              </a:rPr>
              <a:t>:</a:t>
            </a:r>
            <a:r>
              <a:rPr lang="en-US" altLang="en-US" sz="1600" dirty="0">
                <a:solidFill>
                  <a:schemeClr val="tx2"/>
                </a:solidFill>
              </a:rPr>
              <a: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 Moche Cohen, Ayman Naguib (Apple), Rias (</a:t>
            </a:r>
            <a:r>
              <a:rPr lang="en-US" altLang="en-US" sz="1600" dirty="0" err="1">
                <a:solidFill>
                  <a:schemeClr val="tx2"/>
                </a:solidFill>
              </a:rPr>
              <a:t>Ghiath</a:t>
            </a:r>
            <a:r>
              <a:rPr lang="en-US" altLang="en-US" sz="1600" dirty="0">
                <a:solidFill>
                  <a:schemeClr val="tx2"/>
                </a:solidFill>
              </a:rPr>
              <a:t>) Al-kadi, Frank Leong, Wolfgang </a:t>
            </a:r>
            <a:r>
              <a:rPr lang="en-US" altLang="en-US" sz="1600" dirty="0" err="1">
                <a:solidFill>
                  <a:schemeClr val="tx2"/>
                </a:solidFill>
              </a:rPr>
              <a:t>Kuchler</a:t>
            </a:r>
            <a:r>
              <a:rPr lang="en-US" altLang="en-US" sz="1600" dirty="0">
                <a:solidFill>
                  <a:schemeClr val="tx2"/>
                </a:solidFill>
              </a:rPr>
              <a:t>, </a:t>
            </a:r>
            <a:r>
              <a:rPr lang="en-US" altLang="en-US" sz="1600" dirty="0" err="1">
                <a:solidFill>
                  <a:schemeClr val="tx2"/>
                </a:solidFill>
              </a:rPr>
              <a:t>Riku</a:t>
            </a:r>
            <a:r>
              <a:rPr lang="en-US" altLang="en-US" sz="1600" dirty="0">
                <a:solidFill>
                  <a:schemeClr val="tx2"/>
                </a:solidFill>
              </a:rPr>
              <a:t> </a:t>
            </a:r>
            <a:r>
              <a:rPr lang="en-US" altLang="en-US" sz="1600" dirty="0" err="1">
                <a:solidFill>
                  <a:schemeClr val="tx2"/>
                </a:solidFill>
              </a:rPr>
              <a:t>Pirhonen</a:t>
            </a:r>
            <a:r>
              <a:rPr lang="en-US" altLang="en-US" sz="1600" dirty="0">
                <a:solidFill>
                  <a:schemeClr val="tx2"/>
                </a:solidFill>
              </a:rPr>
              <a:t> (NXP) and Mingyu Lee, </a:t>
            </a:r>
            <a:r>
              <a:rPr lang="en-US" altLang="en-US" sz="1600" dirty="0" err="1">
                <a:solidFill>
                  <a:schemeClr val="tx2"/>
                </a:solidFill>
              </a:rPr>
              <a:t>Taeyoung</a:t>
            </a:r>
            <a:r>
              <a:rPr lang="en-US" altLang="en-US" sz="1600" dirty="0">
                <a:solidFill>
                  <a:schemeClr val="tx2"/>
                </a:solidFill>
              </a:rPr>
              <a:t> Ha, Karthik Srinivasa </a:t>
            </a:r>
            <a:r>
              <a:rPr lang="en-US" altLang="en-US" sz="1600" dirty="0" err="1">
                <a:solidFill>
                  <a:schemeClr val="tx2"/>
                </a:solidFill>
              </a:rPr>
              <a:t>Goplan</a:t>
            </a:r>
            <a:r>
              <a:rPr lang="en-US" altLang="en-US" sz="1600" dirty="0">
                <a:solidFill>
                  <a:schemeClr val="tx2"/>
                </a:solidFill>
              </a:rPr>
              <a:t>,  </a:t>
            </a:r>
            <a:r>
              <a:rPr lang="en-US" altLang="en-US" sz="1600" dirty="0" err="1">
                <a:solidFill>
                  <a:schemeClr val="tx2"/>
                </a:solidFill>
              </a:rPr>
              <a:t>Aniruddh</a:t>
            </a:r>
            <a:r>
              <a:rPr lang="en-US" altLang="en-US" sz="1600" dirty="0">
                <a:solidFill>
                  <a:schemeClr val="tx2"/>
                </a:solidFill>
              </a:rPr>
              <a:t> Rao </a:t>
            </a:r>
            <a:r>
              <a:rPr lang="en-US" altLang="en-US" sz="1600" dirty="0" err="1">
                <a:solidFill>
                  <a:schemeClr val="tx2"/>
                </a:solidFill>
              </a:rPr>
              <a:t>Kabbinale</a:t>
            </a:r>
            <a:r>
              <a:rPr lang="en-US" altLang="en-US" sz="1600" dirty="0">
                <a:solidFill>
                  <a:schemeClr val="tx2"/>
                </a:solidFill>
              </a:rPr>
              <a:t>, Ankur Bansal, Clint Chaplin (Samsung Electronics)</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400" dirty="0">
                <a:solidFill>
                  <a:schemeClr val="tx2"/>
                </a:solidFill>
                <a:hlinkClick r:id="rId3"/>
              </a:rPr>
              <a:t>eekrem@apple.com</a:t>
            </a:r>
            <a:r>
              <a:rPr lang="en-US" altLang="en-US" sz="1400" dirty="0">
                <a:solidFill>
                  <a:schemeClr val="tx2"/>
                </a:solidFill>
              </a:rPr>
              <a:t> (E. </a:t>
            </a:r>
            <a:r>
              <a:rPr lang="en-US" altLang="en-US" sz="1400" dirty="0" err="1">
                <a:solidFill>
                  <a:schemeClr val="tx2"/>
                </a:solidFill>
              </a:rPr>
              <a:t>Ekrem</a:t>
            </a:r>
            <a:r>
              <a:rPr lang="en-US" altLang="en-US" sz="1400" dirty="0">
                <a:solidFill>
                  <a:schemeClr val="tx2"/>
                </a:solidFill>
              </a:rPr>
              <a:t>), </a:t>
            </a:r>
            <a:r>
              <a:rPr lang="en-US" altLang="en-US" sz="1400" dirty="0">
                <a:solidFill>
                  <a:schemeClr val="tx2"/>
                </a:solidFill>
                <a:hlinkClick r:id="rId4"/>
              </a:rPr>
              <a:t>frank.leong@nxp.com</a:t>
            </a:r>
            <a:r>
              <a:rPr lang="en-US" altLang="en-US" sz="1400" dirty="0">
                <a:solidFill>
                  <a:schemeClr val="tx2"/>
                </a:solidFill>
              </a:rPr>
              <a:t> (F. Leong), </a:t>
            </a:r>
            <a:r>
              <a:rPr lang="en-US" altLang="en-US" sz="1400" dirty="0">
                <a:solidFill>
                  <a:schemeClr val="tx2"/>
                </a:solidFill>
                <a:hlinkClick r:id="rId5"/>
              </a:rPr>
              <a:t>mg0218.lee@samsung.com</a:t>
            </a:r>
            <a:r>
              <a:rPr lang="en-US" altLang="en-US" sz="1400" dirty="0">
                <a:solidFill>
                  <a:schemeClr val="tx2"/>
                </a:solidFill>
              </a:rPr>
              <a:t> (M. Lee)</a:t>
            </a:r>
          </a:p>
          <a:p>
            <a:pPr>
              <a:spcBef>
                <a:spcPts val="100"/>
              </a:spcBef>
              <a:spcAft>
                <a:spcPts val="100"/>
              </a:spcAft>
            </a:pPr>
            <a:r>
              <a:rPr lang="en-US" altLang="en-US" dirty="0">
                <a:solidFill>
                  <a:schemeClr val="accent2"/>
                </a:solidFill>
              </a:rPr>
              <a:t>	</a:t>
            </a:r>
            <a:endParaRPr lang="en-US" altLang="en-US" dirty="0">
              <a:solidFill>
                <a:schemeClr val="tx2"/>
              </a:solidFill>
            </a:endParaRPr>
          </a:p>
          <a:p>
            <a:r>
              <a:rPr lang="en-US" altLang="en-US" sz="1600" b="1" dirty="0">
                <a:solidFill>
                  <a:schemeClr val="tx2"/>
                </a:solidFill>
              </a:rPr>
              <a:t>Abstract:</a:t>
            </a:r>
            <a:r>
              <a:rPr lang="en-US" altLang="en-US" sz="1600" dirty="0">
                <a:solidFill>
                  <a:schemeClr val="tx2"/>
                </a:solidFill>
              </a:rPr>
              <a:t>	Discussion of how narrowband assisted UWB can provide new potentials. </a:t>
            </a:r>
            <a:r>
              <a:rPr lang="en-US" dirty="0"/>
              <a:t> </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Provide more details about narrowband assisted UWB.</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dirty="0"/>
              <a:t>E. </a:t>
            </a:r>
            <a:r>
              <a:rPr lang="en-US" altLang="en-US" dirty="0" err="1"/>
              <a:t>Ekrem</a:t>
            </a:r>
            <a:r>
              <a:rPr lang="en-US" altLang="en-US" dirty="0"/>
              <a:t> (Apple), et. 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Jan 2022</a:t>
            </a:r>
            <a:endParaRPr lang="en-US" altLang="en-US" dirty="0"/>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dirty="0"/>
              <a:t>E. </a:t>
            </a:r>
            <a:r>
              <a:rPr lang="en-US" altLang="en-US" dirty="0" err="1"/>
              <a:t>Ekrem</a:t>
            </a:r>
            <a:r>
              <a:rPr lang="en-US" altLang="en-US" dirty="0"/>
              <a:t> (Apple), et. al.</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352087885"/>
              </p:ext>
            </p:extLst>
          </p:nvPr>
        </p:nvGraphicFramePr>
        <p:xfrm>
          <a:off x="457200" y="1066800"/>
          <a:ext cx="8382000" cy="512552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NB can help with congestion of UWB bands given that NB channel can be used to measure load on the UWB band.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Arial" panose="020B0604020202020204" pitchFamily="34" charset="0"/>
                        </a:rPr>
                        <a:t>Some of the UWB functionalities are offloaded to NB opening space for device coexistence.</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Coordinated PHY signaling (NB and UWB) can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NB can help with discovery, wake-up and connection set-up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533400" y="639762"/>
            <a:ext cx="7772400" cy="685800"/>
          </a:xfrm>
        </p:spPr>
        <p:txBody>
          <a:bodyPr/>
          <a:lstStyle/>
          <a:p>
            <a:r>
              <a:rPr lang="en-US" dirty="0"/>
              <a:t>Potentials of narrowband assisted UWB</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228600" y="1347863"/>
            <a:ext cx="8686800" cy="4860925"/>
          </a:xfrm>
        </p:spPr>
        <p:txBody>
          <a:bodyPr/>
          <a:lstStyle/>
          <a:p>
            <a:pPr>
              <a:spcBef>
                <a:spcPts val="1200"/>
              </a:spcBef>
              <a:spcAft>
                <a:spcPts val="1200"/>
              </a:spcAft>
              <a:buFont typeface="Arial" panose="020B0604020202020204" pitchFamily="34" charset="0"/>
              <a:buChar char="•"/>
            </a:pPr>
            <a:r>
              <a:rPr lang="en-US" sz="2000" dirty="0"/>
              <a:t>A tightly coupled narrowband PHY radio where clocks of both NB and UWB radios are tightly synchronized has significant potentials including but not limited to:</a:t>
            </a:r>
          </a:p>
          <a:p>
            <a:pPr lvl="1">
              <a:lnSpc>
                <a:spcPct val="150000"/>
              </a:lnSpc>
              <a:spcAft>
                <a:spcPts val="300"/>
              </a:spcAft>
            </a:pPr>
            <a:r>
              <a:rPr lang="en-US" sz="1800" dirty="0"/>
              <a:t>More efficient wake-up/discovery mechanism with channel assessment </a:t>
            </a:r>
          </a:p>
          <a:p>
            <a:pPr lvl="1">
              <a:spcAft>
                <a:spcPts val="1200"/>
              </a:spcAft>
            </a:pPr>
            <a:r>
              <a:rPr lang="en-US" sz="1800" dirty="0"/>
              <a:t>Improved link budget by enabling multi-millisecond integration and offloading all UWB-based data/control signaling into NB</a:t>
            </a:r>
          </a:p>
          <a:p>
            <a:pPr>
              <a:spcAft>
                <a:spcPts val="1200"/>
              </a:spcAft>
              <a:buFont typeface="Arial" panose="020B0604020202020204" pitchFamily="34" charset="0"/>
              <a:buChar char="•"/>
            </a:pPr>
            <a:r>
              <a:rPr lang="en-US" sz="2000" dirty="0"/>
              <a:t>In terms of NB radio, O-QPSK on UNII bands is desirable:</a:t>
            </a:r>
          </a:p>
          <a:p>
            <a:pPr lvl="1">
              <a:spcAft>
                <a:spcPts val="300"/>
              </a:spcAft>
            </a:pPr>
            <a:r>
              <a:rPr lang="en-US" sz="1800" dirty="0"/>
              <a:t>O-QPSK is part of IEEE 802.15.4, enables efficient Tx design, has good link budget and part of Zigbee</a:t>
            </a:r>
          </a:p>
          <a:p>
            <a:pPr lvl="1">
              <a:spcAft>
                <a:spcPts val="300"/>
              </a:spcAft>
            </a:pPr>
            <a:r>
              <a:rPr lang="en-US" sz="1800" dirty="0"/>
              <a:t>Spectral proximity to UWB frequencies is desired.</a:t>
            </a:r>
          </a:p>
          <a:p>
            <a:pPr lvl="1"/>
            <a:r>
              <a:rPr lang="en-US" sz="1800" dirty="0"/>
              <a:t>UNII-3 band is universally available (except Japan) with high emission limits, and less crowded than other possible ISM band at 2.4 GHz  </a:t>
            </a:r>
          </a:p>
          <a:p>
            <a:pPr lvl="1"/>
            <a:r>
              <a:rPr lang="en-US" sz="1800" dirty="0"/>
              <a:t>UNII-5, 6, 7, 8 will be considered as optional bands depending on regulatory approvals. </a:t>
            </a:r>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dirty="0"/>
              <a:t>E. </a:t>
            </a:r>
            <a:r>
              <a:rPr lang="en-US" altLang="en-US" dirty="0" err="1"/>
              <a:t>Ekrem</a:t>
            </a:r>
            <a:r>
              <a:rPr lang="en-US" altLang="en-US" dirty="0"/>
              <a:t> (Apple), et. al.</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9026424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12759</TotalTime>
  <Words>661</Words>
  <Application>Microsoft Macintosh PowerPoint</Application>
  <PresentationFormat>On-screen Show (4:3)</PresentationFormat>
  <Paragraphs>61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Potentials of narrowband assisted UWB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252</cp:revision>
  <cp:lastPrinted>1998-02-10T13:28:06Z</cp:lastPrinted>
  <dcterms:created xsi:type="dcterms:W3CDTF">2021-07-16T20:39:58Z</dcterms:created>
  <dcterms:modified xsi:type="dcterms:W3CDTF">2022-01-21T13:13:00Z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