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autoCompressPictures="0">
  <p:sldMasterIdLst>
    <p:sldMasterId id="2147483648" r:id="rId1"/>
  </p:sldMasterIdLst>
  <p:notesMasterIdLst>
    <p:notesMasterId r:id="rId26"/>
  </p:notesMasterIdLst>
  <p:handoutMasterIdLst>
    <p:handoutMasterId r:id="rId27"/>
  </p:handoutMasterIdLst>
  <p:sldIdLst>
    <p:sldId id="287" r:id="rId2"/>
    <p:sldId id="480" r:id="rId3"/>
    <p:sldId id="496" r:id="rId4"/>
    <p:sldId id="554" r:id="rId5"/>
    <p:sldId id="555" r:id="rId6"/>
    <p:sldId id="560" r:id="rId7"/>
    <p:sldId id="558" r:id="rId8"/>
    <p:sldId id="573" r:id="rId9"/>
    <p:sldId id="571" r:id="rId10"/>
    <p:sldId id="556" r:id="rId11"/>
    <p:sldId id="559" r:id="rId12"/>
    <p:sldId id="557" r:id="rId13"/>
    <p:sldId id="262" r:id="rId14"/>
    <p:sldId id="263" r:id="rId15"/>
    <p:sldId id="265" r:id="rId16"/>
    <p:sldId id="567" r:id="rId17"/>
    <p:sldId id="564" r:id="rId18"/>
    <p:sldId id="563" r:id="rId19"/>
    <p:sldId id="565" r:id="rId20"/>
    <p:sldId id="561" r:id="rId21"/>
    <p:sldId id="568" r:id="rId22"/>
    <p:sldId id="569" r:id="rId23"/>
    <p:sldId id="572" r:id="rId24"/>
    <p:sldId id="269" r:id="rId25"/>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9900"/>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AA1CF4-D3D0-45A2-B9D8-CA777BCF09B6}" v="14" dt="2022-01-21T14:22:30.9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270" autoAdjust="0"/>
    <p:restoredTop sz="94595" autoAdjust="0"/>
  </p:normalViewPr>
  <p:slideViewPr>
    <p:cSldViewPr>
      <p:cViewPr varScale="1">
        <p:scale>
          <a:sx n="73" d="100"/>
          <a:sy n="73" d="100"/>
        </p:scale>
        <p:origin x="1296" y="66"/>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83" d="100"/>
          <a:sy n="83" d="100"/>
        </p:scale>
        <p:origin x="385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D84B6F-8766-4667-BD8B-9099CBFD0161}"/>
              </a:ext>
            </a:extLst>
          </p:cNvPr>
          <p:cNvSpPr>
            <a:spLocks noGrp="1"/>
          </p:cNvSpPr>
          <p:nvPr>
            <p:ph type="hdr" sz="quarter"/>
          </p:nvPr>
        </p:nvSpPr>
        <p:spPr>
          <a:xfrm>
            <a:off x="0" y="0"/>
            <a:ext cx="2971800"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4BBB1D5-380E-4F92-8ACD-5DA4B8BA82F6}"/>
              </a:ext>
            </a:extLst>
          </p:cNvPr>
          <p:cNvSpPr>
            <a:spLocks noGrp="1"/>
          </p:cNvSpPr>
          <p:nvPr>
            <p:ph type="dt" sz="quarter" idx="1"/>
          </p:nvPr>
        </p:nvSpPr>
        <p:spPr>
          <a:xfrm>
            <a:off x="3884613" y="0"/>
            <a:ext cx="2971800" cy="463550"/>
          </a:xfrm>
          <a:prstGeom prst="rect">
            <a:avLst/>
          </a:prstGeom>
        </p:spPr>
        <p:txBody>
          <a:bodyPr vert="horz" lIns="91440" tIns="45720" rIns="91440" bIns="45720" rtlCol="0"/>
          <a:lstStyle>
            <a:lvl1pPr algn="r">
              <a:defRPr sz="1200"/>
            </a:lvl1pPr>
          </a:lstStyle>
          <a:p>
            <a:fld id="{B364C99F-B5D5-4C67-92DA-0957628DB9FF}" type="datetimeFigureOut">
              <a:rPr lang="en-US" smtClean="0"/>
              <a:t>1/21/2022</a:t>
            </a:fld>
            <a:endParaRPr lang="en-US" dirty="0"/>
          </a:p>
        </p:txBody>
      </p:sp>
      <p:sp>
        <p:nvSpPr>
          <p:cNvPr id="4" name="Footer Placeholder 3">
            <a:extLst>
              <a:ext uri="{FF2B5EF4-FFF2-40B4-BE49-F238E27FC236}">
                <a16:creationId xmlns:a16="http://schemas.microsoft.com/office/drawing/2014/main" id="{02D07724-8B67-4AAB-9F76-25B4D58049A5}"/>
              </a:ext>
            </a:extLst>
          </p:cNvPr>
          <p:cNvSpPr>
            <a:spLocks noGrp="1"/>
          </p:cNvSpPr>
          <p:nvPr>
            <p:ph type="ftr" sz="quarter" idx="2"/>
          </p:nvPr>
        </p:nvSpPr>
        <p:spPr>
          <a:xfrm>
            <a:off x="0" y="8774113"/>
            <a:ext cx="2971800"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CB2FCF8-C17D-43CD-B51B-39A016952A88}"/>
              </a:ext>
            </a:extLst>
          </p:cNvPr>
          <p:cNvSpPr>
            <a:spLocks noGrp="1"/>
          </p:cNvSpPr>
          <p:nvPr>
            <p:ph type="sldNum" sz="quarter" idx="3"/>
          </p:nvPr>
        </p:nvSpPr>
        <p:spPr>
          <a:xfrm>
            <a:off x="3884613" y="8774113"/>
            <a:ext cx="2971800" cy="463550"/>
          </a:xfrm>
          <a:prstGeom prst="rect">
            <a:avLst/>
          </a:prstGeom>
        </p:spPr>
        <p:txBody>
          <a:bodyPr vert="horz" lIns="91440" tIns="45720" rIns="91440" bIns="45720" rtlCol="0" anchor="b"/>
          <a:lstStyle>
            <a:lvl1pPr algn="r">
              <a:defRPr sz="1200"/>
            </a:lvl1pPr>
          </a:lstStyle>
          <a:p>
            <a:fld id="{80A5B33A-9EB0-432D-9764-B8B306DAF2AA}" type="slidenum">
              <a:rPr lang="en-US" smtClean="0"/>
              <a:t>‹#›</a:t>
            </a:fld>
            <a:endParaRPr lang="en-US" dirty="0"/>
          </a:p>
        </p:txBody>
      </p:sp>
    </p:spTree>
    <p:extLst>
      <p:ext uri="{BB962C8B-B14F-4D97-AF65-F5344CB8AC3E}">
        <p14:creationId xmlns:p14="http://schemas.microsoft.com/office/powerpoint/2010/main" val="4090679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dirty="0"/>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dirty="0"/>
              <a:t>Page </a:t>
            </a:r>
            <a:fld id="{AF55197A-4911-4ED0-BBAA-82A1653DF638}" type="slidenum">
              <a:rPr lang="en-US" altLang="en-US" smtClean="0"/>
              <a:pPr>
                <a:defRPr/>
              </a:pPr>
              <a:t>‹#›</a:t>
            </a:fld>
            <a:endParaRPr lang="en-US" altLang="en-US" dirty="0"/>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dirty="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dirty="0"/>
              <a:t>Page </a:t>
            </a:r>
            <a:fld id="{2A02BA22-F607-40B6-B650-89B025089CA0}" type="slidenum">
              <a:rPr lang="en-US" altLang="en-US" sz="2400" smtClean="0"/>
              <a:pPr>
                <a:spcBef>
                  <a:spcPct val="0"/>
                </a:spcBef>
                <a:buClrTx/>
                <a:buFontTx/>
                <a:buNone/>
              </a:pPr>
              <a:t>1</a:t>
            </a:fld>
            <a:endParaRPr lang="en-US" altLang="en-US" sz="2400" dirty="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dirty="0"/>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dirty="0"/>
              <a:t>Page </a:t>
            </a:r>
            <a:fld id="{B08E7645-705B-4ADD-B5B6-F7EFEFDE2AD9}" type="slidenum">
              <a:rPr lang="en-US" altLang="en-US"/>
              <a:pPr algn="r" eaLnBrk="1" hangingPunct="1">
                <a:spcBef>
                  <a:spcPct val="0"/>
                </a:spcBef>
                <a:buClrTx/>
                <a:buFontTx/>
                <a:buNone/>
              </a:pPr>
              <a:t>1</a:t>
            </a:fld>
            <a:endParaRPr lang="en-US" altLang="en-US" dirty="0"/>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98" name="Google Shape;398;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9264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12" name="Google Shape;412;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19" name="Google Shape;419;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33" name="Google Shape;433;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1209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33" name="Google Shape;433;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0632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61" name="Google Shape;461;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dirty="0"/>
              <a:t>Slide </a:t>
            </a:r>
            <a:fld id="{CAA2C270-03FA-43C7-AEFB-067184F3C062}" type="slidenum">
              <a:rPr lang="en-US" altLang="en-US" smtClean="0"/>
              <a:pPr>
                <a:defRPr/>
              </a:pPr>
              <a:t>‹#›</a:t>
            </a:fld>
            <a:endParaRPr lang="en-US" altLang="en-US" dirty="0"/>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dirty="0"/>
              <a:t>Slide </a:t>
            </a:r>
            <a:fld id="{6A68D7BD-EE7B-43EB-BA6B-D7A780E6E7A2}" type="slidenum">
              <a:rPr lang="en-US" altLang="en-US" smtClean="0"/>
              <a:pPr>
                <a:defRPr/>
              </a:pPr>
              <a:t>‹#›</a:t>
            </a:fld>
            <a:endParaRPr lang="en-US" altLang="en-US" dirty="0"/>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dirty="0"/>
              <a:t>Slide </a:t>
            </a:r>
            <a:fld id="{D4FA0C20-D616-47F3-A135-1674C8921168}" type="slidenum">
              <a:rPr lang="en-US" altLang="en-US" smtClean="0"/>
              <a:pPr>
                <a:defRPr/>
              </a:pPr>
              <a:t>‹#›</a:t>
            </a:fld>
            <a:endParaRPr lang="en-US" altLang="en-US" dirty="0"/>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dirty="0"/>
              <a:t>Slide </a:t>
            </a:r>
            <a:fld id="{5DD27314-9434-4B6F-80C2-AAC402118CDA}" type="slidenum">
              <a:rPr lang="en-US" altLang="en-US" smtClean="0"/>
              <a:pPr>
                <a:defRPr/>
              </a:pPr>
              <a:t>‹#›</a:t>
            </a:fld>
            <a:endParaRPr lang="en-US" altLang="en-US" dirty="0"/>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dirty="0"/>
              <a:t>Slide </a:t>
            </a:r>
            <a:fld id="{3D266AC6-DD33-448D-B445-2628016ADA7D}" type="slidenum">
              <a:rPr lang="en-US" altLang="en-US" smtClean="0"/>
              <a:pPr>
                <a:defRPr/>
              </a:pPr>
              <a:t>‹#›</a:t>
            </a:fld>
            <a:endParaRPr lang="en-US" altLang="en-US" dirty="0"/>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dirty="0"/>
              <a:t>Slide </a:t>
            </a:r>
            <a:fld id="{1F551F72-38F2-479C-990C-DF0D2C0B1F2C}" type="slidenum">
              <a:rPr lang="en-US" altLang="en-US" smtClean="0"/>
              <a:pPr>
                <a:defRPr/>
              </a:pPr>
              <a:t>‹#›</a:t>
            </a:fld>
            <a:endParaRPr lang="en-US" altLang="en-US" dirty="0"/>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dirty="0"/>
              <a:t>Slide </a:t>
            </a:r>
            <a:fld id="{07143AE2-8961-49C4-80E3-5346A3EB4C4A}" type="slidenum">
              <a:rPr lang="en-US" altLang="en-US" smtClean="0"/>
              <a:pPr>
                <a:defRPr/>
              </a:pPr>
              <a:t>‹#›</a:t>
            </a:fld>
            <a:endParaRPr lang="en-US" altLang="en-US" dirty="0"/>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dirty="0"/>
              <a:t>Slide </a:t>
            </a:r>
            <a:fld id="{49DFBF5E-CB2C-45B5-BBB9-429FD974229E}" type="slidenum">
              <a:rPr lang="en-US" altLang="en-US" smtClean="0"/>
              <a:pPr>
                <a:defRPr/>
              </a:pPr>
              <a:t>‹#›</a:t>
            </a:fld>
            <a:endParaRPr lang="en-US" altLang="en-US" dirty="0"/>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dirty="0"/>
              <a:t>Slid</a:t>
            </a:r>
            <a:fld id="{0F04E8E9-279B-42CA-B6E8-61A287E0027B}" type="slidenum">
              <a:rPr lang="en-US" altLang="en-US" smtClean="0"/>
              <a:pPr>
                <a:defRPr/>
              </a:pPr>
              <a:t>‹#›</a:t>
            </a:fld>
            <a:endParaRPr lang="en-US" altLang="en-US" dirty="0"/>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a:t>
            </a:r>
            <a:r>
              <a:rPr lang="en-GB" dirty="0" err="1"/>
              <a:t>te</a:t>
            </a:r>
            <a:r>
              <a:rPr lang="en-GB" dirty="0"/>
              <a: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dirty="0"/>
              <a:t>Slide </a:t>
            </a:r>
            <a:fld id="{48BD2DDC-C4F9-4DA1-A63E-D3965D205843}" type="slidenum">
              <a:rPr lang="en-US" altLang="en-US" smtClean="0"/>
              <a:pPr>
                <a:defRPr/>
              </a:pPr>
              <a:t>‹#›</a:t>
            </a:fld>
            <a:endParaRPr lang="en-US" altLang="en-US" dirty="0"/>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dirty="0"/>
              <a:t>Slide </a:t>
            </a:r>
            <a:fld id="{2771F862-3EEA-4803-88C2-BE8D6DB460BF}" type="slidenum">
              <a:rPr lang="en-US" altLang="en-US" smtClean="0"/>
              <a:pPr>
                <a:defRPr/>
              </a:pPr>
              <a:t>‹#›</a:t>
            </a:fld>
            <a:endParaRPr lang="en-US" altLang="en-US" dirty="0"/>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15-22-0062-01-04ab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January 2022</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dirty="0"/>
              <a:t>Slide </a:t>
            </a:r>
            <a:fld id="{C945B3CD-E11D-4C08-80C1-5F9C37B0203A}" type="slidenum">
              <a:rPr lang="en-US" altLang="en-US" smtClean="0"/>
              <a:pPr>
                <a:defRPr/>
              </a:pPr>
              <a:t>‹#›</a:t>
            </a:fld>
            <a:endParaRPr lang="en-US" altLang="en-US" dirty="0"/>
          </a:p>
        </p:txBody>
      </p:sp>
      <p:sp>
        <p:nvSpPr>
          <p:cNvPr id="4" name="TextBox 3">
            <a:extLst>
              <a:ext uri="{FF2B5EF4-FFF2-40B4-BE49-F238E27FC236}">
                <a16:creationId xmlns:a16="http://schemas.microsoft.com/office/drawing/2014/main" id="{CF9A1B2C-4192-481E-A881-0EFC31D99970}"/>
              </a:ext>
            </a:extLst>
          </p:cNvPr>
          <p:cNvSpPr txBox="1"/>
          <p:nvPr userDrawn="1"/>
        </p:nvSpPr>
        <p:spPr>
          <a:xfrm>
            <a:off x="7092280" y="6517501"/>
            <a:ext cx="1062663" cy="276999"/>
          </a:xfrm>
          <a:prstGeom prst="rect">
            <a:avLst/>
          </a:prstGeom>
          <a:noFill/>
        </p:spPr>
        <p:txBody>
          <a:bodyPr wrap="none" rtlCol="0">
            <a:spAutoFit/>
          </a:bodyPr>
          <a:lstStyle/>
          <a:p>
            <a:r>
              <a:rPr lang="en-US" dirty="0">
                <a:solidFill>
                  <a:schemeClr val="tx1"/>
                </a:solidFill>
              </a:rPr>
              <a:t>Carlos Aldana</a:t>
            </a: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datasheets.avx.com/ethertronics/AVX-E_1005194.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533400" y="762000"/>
            <a:ext cx="8001000" cy="4711163"/>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Measurement based BAN channel model for XR applications: Part I</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Carlos Aldana (Meta), Andreas Molisch (USC), Morteza Mehrnoush (Meta), Chunyu Hu (Meta)</a:t>
            </a:r>
          </a:p>
          <a:p>
            <a:pPr eaLnBrk="1" hangingPunct="1">
              <a:spcBef>
                <a:spcPct val="0"/>
              </a:spcBef>
              <a:buClrTx/>
              <a:buFontTx/>
              <a:buNone/>
              <a:defRPr/>
            </a:pPr>
            <a:r>
              <a:rPr lang="en-US" altLang="en-US" sz="1600" b="1" dirty="0">
                <a:latin typeface="Times New Roman" panose="02020603050405020304" pitchFamily="18" charset="0"/>
              </a:rPr>
              <a:t>Address : </a:t>
            </a:r>
            <a:r>
              <a:rPr lang="en-US" altLang="en-US" sz="1600" dirty="0">
                <a:latin typeface="Times New Roman" panose="02020603050405020304" pitchFamily="18" charset="0"/>
                <a:cs typeface="Times New Roman" panose="02020603050405020304" pitchFamily="18" charset="0"/>
              </a:rPr>
              <a:t>[</a:t>
            </a:r>
            <a:r>
              <a:rPr lang="en-US" altLang="en-US" sz="1600" dirty="0">
                <a:solidFill>
                  <a:schemeClr val="tx1"/>
                </a:solidFill>
                <a:latin typeface="Times New Roman" panose="02020603050405020304" pitchFamily="18" charset="0"/>
                <a:cs typeface="Times New Roman" panose="02020603050405020304" pitchFamily="18" charset="0"/>
              </a:rPr>
              <a:t>1 Hacker Way, Menlo Park, CA 94025]</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[caldana (at) fb.com]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Study Group 4ab: UWB Next Generation</a:t>
            </a:r>
          </a:p>
          <a:p>
            <a:pPr eaLnBrk="1" hangingPunct="1">
              <a:spcBef>
                <a:spcPct val="0"/>
              </a:spcBef>
              <a:buClrTx/>
              <a:defRPr/>
            </a:pPr>
            <a:r>
              <a:rPr lang="en-US" altLang="en-US" sz="1600" b="1" dirty="0">
                <a:latin typeface="Times New Roman" panose="02020603050405020304" pitchFamily="18" charset="0"/>
              </a:rPr>
              <a:t>Abstract: </a:t>
            </a:r>
            <a:r>
              <a:rPr lang="en-US" altLang="en-US" sz="1600" dirty="0">
                <a:solidFill>
                  <a:srgbClr val="FF0000"/>
                </a:solidFill>
              </a:rPr>
              <a:t> </a:t>
            </a:r>
            <a:r>
              <a:rPr lang="en-US" altLang="en-US" sz="1600" dirty="0">
                <a:solidFill>
                  <a:srgbClr val="FF0000"/>
                </a:solidFill>
                <a:latin typeface="Times New Roman" panose="02020603050405020304" pitchFamily="18" charset="0"/>
                <a:cs typeface="Times New Roman" panose="02020603050405020304" pitchFamily="18" charset="0"/>
              </a:rPr>
              <a:t>[Measurement based channel model for body area networks</a:t>
            </a:r>
            <a:r>
              <a:rPr lang="en-US" altLang="en-US" sz="1600" dirty="0">
                <a:solidFill>
                  <a:schemeClr val="tx2"/>
                </a:solidFill>
                <a:latin typeface="Times New Roman" panose="02020603050405020304" pitchFamily="18" charset="0"/>
                <a:cs typeface="Times New Roman" panose="02020603050405020304" pitchFamily="18" charset="0"/>
              </a:rPr>
              <a:t>]</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7C266-61CF-485B-B121-FF3DCC544216}"/>
              </a:ext>
            </a:extLst>
          </p:cNvPr>
          <p:cNvSpPr>
            <a:spLocks noGrp="1"/>
          </p:cNvSpPr>
          <p:nvPr>
            <p:ph type="title"/>
          </p:nvPr>
        </p:nvSpPr>
        <p:spPr/>
        <p:txBody>
          <a:bodyPr/>
          <a:lstStyle/>
          <a:p>
            <a:r>
              <a:rPr lang="en-US" dirty="0"/>
              <a:t>3 scenarios</a:t>
            </a:r>
          </a:p>
        </p:txBody>
      </p:sp>
      <p:sp>
        <p:nvSpPr>
          <p:cNvPr id="3" name="Content Placeholder 2">
            <a:extLst>
              <a:ext uri="{FF2B5EF4-FFF2-40B4-BE49-F238E27FC236}">
                <a16:creationId xmlns:a16="http://schemas.microsoft.com/office/drawing/2014/main" id="{9CB1988C-72BD-4E31-9526-3E69DE9710FA}"/>
              </a:ext>
            </a:extLst>
          </p:cNvPr>
          <p:cNvSpPr>
            <a:spLocks noGrp="1"/>
          </p:cNvSpPr>
          <p:nvPr>
            <p:ph idx="1"/>
          </p:nvPr>
        </p:nvSpPr>
        <p:spPr/>
        <p:txBody>
          <a:bodyPr/>
          <a:lstStyle/>
          <a:p>
            <a:pPr marL="514350" indent="-514350">
              <a:buAutoNum type="arabicParenR"/>
            </a:pPr>
            <a:r>
              <a:rPr lang="en-US" dirty="0"/>
              <a:t>Empty Office</a:t>
            </a:r>
          </a:p>
          <a:p>
            <a:pPr marL="514350" indent="-514350">
              <a:buFont typeface="Times New Roman" panose="02020603050405020304" pitchFamily="18" charset="0"/>
              <a:buAutoNum type="arabicParenR"/>
            </a:pPr>
            <a:r>
              <a:rPr lang="en-US" dirty="0"/>
              <a:t>Anechoic</a:t>
            </a:r>
          </a:p>
          <a:p>
            <a:pPr marL="514350" indent="-514350">
              <a:buAutoNum type="arabicParenR"/>
            </a:pPr>
            <a:r>
              <a:rPr lang="en-US" dirty="0"/>
              <a:t>Office with desk</a:t>
            </a:r>
          </a:p>
        </p:txBody>
      </p:sp>
      <p:sp>
        <p:nvSpPr>
          <p:cNvPr id="4" name="Slide Number Placeholder 3">
            <a:extLst>
              <a:ext uri="{FF2B5EF4-FFF2-40B4-BE49-F238E27FC236}">
                <a16:creationId xmlns:a16="http://schemas.microsoft.com/office/drawing/2014/main" id="{9D6C34F4-CD46-44DB-A815-EF6A33A232B2}"/>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10</a:t>
            </a:fld>
            <a:endParaRPr lang="en-US" altLang="en-US" dirty="0"/>
          </a:p>
        </p:txBody>
      </p:sp>
      <p:pic>
        <p:nvPicPr>
          <p:cNvPr id="12" name="Picture 11">
            <a:extLst>
              <a:ext uri="{FF2B5EF4-FFF2-40B4-BE49-F238E27FC236}">
                <a16:creationId xmlns:a16="http://schemas.microsoft.com/office/drawing/2014/main" id="{8B17B437-453B-410E-AA36-B64D9C9C9179}"/>
              </a:ext>
            </a:extLst>
          </p:cNvPr>
          <p:cNvPicPr>
            <a:picLocks noChangeAspect="1"/>
          </p:cNvPicPr>
          <p:nvPr/>
        </p:nvPicPr>
        <p:blipFill>
          <a:blip r:embed="rId2"/>
          <a:stretch>
            <a:fillRect/>
          </a:stretch>
        </p:blipFill>
        <p:spPr>
          <a:xfrm>
            <a:off x="4572000" y="3464869"/>
            <a:ext cx="4024527" cy="2991445"/>
          </a:xfrm>
          <a:prstGeom prst="rect">
            <a:avLst/>
          </a:prstGeom>
        </p:spPr>
      </p:pic>
      <p:pic>
        <p:nvPicPr>
          <p:cNvPr id="14" name="Picture 13">
            <a:extLst>
              <a:ext uri="{FF2B5EF4-FFF2-40B4-BE49-F238E27FC236}">
                <a16:creationId xmlns:a16="http://schemas.microsoft.com/office/drawing/2014/main" id="{A4454E1F-2385-4D20-B750-891BB2CF6118}"/>
              </a:ext>
            </a:extLst>
          </p:cNvPr>
          <p:cNvPicPr>
            <a:picLocks noChangeAspect="1"/>
          </p:cNvPicPr>
          <p:nvPr/>
        </p:nvPicPr>
        <p:blipFill>
          <a:blip r:embed="rId3"/>
          <a:stretch>
            <a:fillRect/>
          </a:stretch>
        </p:blipFill>
        <p:spPr>
          <a:xfrm>
            <a:off x="515474" y="3464869"/>
            <a:ext cx="4048298" cy="3040682"/>
          </a:xfrm>
          <a:prstGeom prst="rect">
            <a:avLst/>
          </a:prstGeom>
        </p:spPr>
      </p:pic>
    </p:spTree>
    <p:extLst>
      <p:ext uri="{BB962C8B-B14F-4D97-AF65-F5344CB8AC3E}">
        <p14:creationId xmlns:p14="http://schemas.microsoft.com/office/powerpoint/2010/main" val="2146608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430C6-7D4F-4D59-B451-7C6DE620C414}"/>
              </a:ext>
            </a:extLst>
          </p:cNvPr>
          <p:cNvSpPr>
            <a:spLocks noGrp="1"/>
          </p:cNvSpPr>
          <p:nvPr>
            <p:ph type="title"/>
          </p:nvPr>
        </p:nvSpPr>
        <p:spPr/>
        <p:txBody>
          <a:bodyPr/>
          <a:lstStyle/>
          <a:p>
            <a:r>
              <a:rPr lang="en-US" sz="3200" dirty="0"/>
              <a:t>Office Measurements (3.9m x 3.45 m)</a:t>
            </a:r>
          </a:p>
        </p:txBody>
      </p:sp>
      <p:sp>
        <p:nvSpPr>
          <p:cNvPr id="3" name="Content Placeholder 2">
            <a:extLst>
              <a:ext uri="{FF2B5EF4-FFF2-40B4-BE49-F238E27FC236}">
                <a16:creationId xmlns:a16="http://schemas.microsoft.com/office/drawing/2014/main" id="{CC9C280A-04C9-4D52-981D-68D50CEAA430}"/>
              </a:ext>
            </a:extLst>
          </p:cNvPr>
          <p:cNvSpPr>
            <a:spLocks noGrp="1"/>
          </p:cNvSpPr>
          <p:nvPr>
            <p:ph idx="1"/>
          </p:nvPr>
        </p:nvSpPr>
        <p:spPr/>
        <p:txBody>
          <a:bodyPr/>
          <a:lstStyle/>
          <a:p>
            <a:r>
              <a:rPr lang="en-US" sz="2000" dirty="0"/>
              <a:t>Empty Office</a:t>
            </a:r>
          </a:p>
          <a:p>
            <a:endParaRPr lang="en-US" sz="2000" dirty="0"/>
          </a:p>
          <a:p>
            <a:endParaRPr lang="en-US" sz="2000" dirty="0"/>
          </a:p>
          <a:p>
            <a:endParaRPr lang="en-US" sz="2000" dirty="0"/>
          </a:p>
          <a:p>
            <a:endParaRPr lang="en-US" sz="2000" dirty="0"/>
          </a:p>
          <a:p>
            <a:endParaRPr lang="en-US" sz="2000" dirty="0"/>
          </a:p>
          <a:p>
            <a:r>
              <a:rPr lang="en-US" sz="2000" dirty="0"/>
              <a:t>Office with Desk</a:t>
            </a:r>
          </a:p>
          <a:p>
            <a:endParaRPr lang="en-US" dirty="0"/>
          </a:p>
        </p:txBody>
      </p:sp>
      <p:sp>
        <p:nvSpPr>
          <p:cNvPr id="4" name="Slide Number Placeholder 3">
            <a:extLst>
              <a:ext uri="{FF2B5EF4-FFF2-40B4-BE49-F238E27FC236}">
                <a16:creationId xmlns:a16="http://schemas.microsoft.com/office/drawing/2014/main" id="{FCEB91BD-E1CA-4CCD-BD6E-6DA66B497775}"/>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11</a:t>
            </a:fld>
            <a:endParaRPr lang="en-US" altLang="en-US" dirty="0"/>
          </a:p>
        </p:txBody>
      </p:sp>
      <p:pic>
        <p:nvPicPr>
          <p:cNvPr id="6" name="Picture 5">
            <a:extLst>
              <a:ext uri="{FF2B5EF4-FFF2-40B4-BE49-F238E27FC236}">
                <a16:creationId xmlns:a16="http://schemas.microsoft.com/office/drawing/2014/main" id="{88AA53BD-F52D-4ACF-A39C-E19D54410104}"/>
              </a:ext>
            </a:extLst>
          </p:cNvPr>
          <p:cNvPicPr>
            <a:picLocks noChangeAspect="1"/>
          </p:cNvPicPr>
          <p:nvPr/>
        </p:nvPicPr>
        <p:blipFill>
          <a:blip r:embed="rId2"/>
          <a:stretch>
            <a:fillRect/>
          </a:stretch>
        </p:blipFill>
        <p:spPr>
          <a:xfrm>
            <a:off x="2670524" y="1439863"/>
            <a:ext cx="6172862" cy="2535283"/>
          </a:xfrm>
          <a:prstGeom prst="rect">
            <a:avLst/>
          </a:prstGeom>
        </p:spPr>
      </p:pic>
      <p:pic>
        <p:nvPicPr>
          <p:cNvPr id="8" name="Picture 7">
            <a:extLst>
              <a:ext uri="{FF2B5EF4-FFF2-40B4-BE49-F238E27FC236}">
                <a16:creationId xmlns:a16="http://schemas.microsoft.com/office/drawing/2014/main" id="{ABF0DE98-8D0D-4348-8F4B-66DDBDC0C3D3}"/>
              </a:ext>
            </a:extLst>
          </p:cNvPr>
          <p:cNvPicPr>
            <a:picLocks noChangeAspect="1"/>
          </p:cNvPicPr>
          <p:nvPr/>
        </p:nvPicPr>
        <p:blipFill>
          <a:blip r:embed="rId3"/>
          <a:stretch>
            <a:fillRect/>
          </a:stretch>
        </p:blipFill>
        <p:spPr>
          <a:xfrm>
            <a:off x="2670524" y="3940760"/>
            <a:ext cx="5976664" cy="2482812"/>
          </a:xfrm>
          <a:prstGeom prst="rect">
            <a:avLst/>
          </a:prstGeom>
        </p:spPr>
      </p:pic>
      <p:sp>
        <p:nvSpPr>
          <p:cNvPr id="7" name="TextBox 6">
            <a:extLst>
              <a:ext uri="{FF2B5EF4-FFF2-40B4-BE49-F238E27FC236}">
                <a16:creationId xmlns:a16="http://schemas.microsoft.com/office/drawing/2014/main" id="{1A7C6C07-DD5B-472B-B153-B67B5EBD489F}"/>
              </a:ext>
            </a:extLst>
          </p:cNvPr>
          <p:cNvSpPr txBox="1"/>
          <p:nvPr/>
        </p:nvSpPr>
        <p:spPr>
          <a:xfrm>
            <a:off x="609600" y="5209401"/>
            <a:ext cx="2448272" cy="276999"/>
          </a:xfrm>
          <a:prstGeom prst="rect">
            <a:avLst/>
          </a:prstGeom>
          <a:noFill/>
        </p:spPr>
        <p:txBody>
          <a:bodyPr wrap="square" rtlCol="0">
            <a:spAutoFit/>
          </a:bodyPr>
          <a:lstStyle/>
          <a:p>
            <a:r>
              <a:rPr lang="en-US" dirty="0">
                <a:solidFill>
                  <a:schemeClr val="tx1"/>
                </a:solidFill>
              </a:rPr>
              <a:t>Popeye is ~2m from back wall</a:t>
            </a:r>
            <a:r>
              <a:rPr lang="en-US" dirty="0"/>
              <a:t> </a:t>
            </a:r>
          </a:p>
        </p:txBody>
      </p:sp>
    </p:spTree>
    <p:extLst>
      <p:ext uri="{BB962C8B-B14F-4D97-AF65-F5344CB8AC3E}">
        <p14:creationId xmlns:p14="http://schemas.microsoft.com/office/powerpoint/2010/main" val="4225006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DF6C5-959B-4C8B-85DF-08D68A6EF1B8}"/>
              </a:ext>
            </a:extLst>
          </p:cNvPr>
          <p:cNvSpPr>
            <a:spLocks noGrp="1"/>
          </p:cNvSpPr>
          <p:nvPr>
            <p:ph type="title"/>
          </p:nvPr>
        </p:nvSpPr>
        <p:spPr/>
        <p:txBody>
          <a:bodyPr/>
          <a:lstStyle/>
          <a:p>
            <a:r>
              <a:rPr lang="en-US" dirty="0"/>
              <a:t>Measurement Details</a:t>
            </a:r>
          </a:p>
        </p:txBody>
      </p:sp>
      <p:sp>
        <p:nvSpPr>
          <p:cNvPr id="3" name="Content Placeholder 2">
            <a:extLst>
              <a:ext uri="{FF2B5EF4-FFF2-40B4-BE49-F238E27FC236}">
                <a16:creationId xmlns:a16="http://schemas.microsoft.com/office/drawing/2014/main" id="{1537657D-C4A8-40D2-8140-92880019CA5F}"/>
              </a:ext>
            </a:extLst>
          </p:cNvPr>
          <p:cNvSpPr>
            <a:spLocks noGrp="1"/>
          </p:cNvSpPr>
          <p:nvPr>
            <p:ph idx="1"/>
          </p:nvPr>
        </p:nvSpPr>
        <p:spPr>
          <a:xfrm>
            <a:off x="609600" y="1371600"/>
            <a:ext cx="8642920" cy="4868863"/>
          </a:xfrm>
        </p:spPr>
        <p:txBody>
          <a:bodyPr/>
          <a:lstStyle/>
          <a:p>
            <a:pPr marL="457200" indent="-457200">
              <a:buFont typeface="Arial" panose="020B0604020202020204" pitchFamily="34" charset="0"/>
              <a:buChar char="•"/>
            </a:pPr>
            <a:r>
              <a:rPr lang="en-US" sz="2800" dirty="0"/>
              <a:t>30,40,50,60 cm below the left head antenna</a:t>
            </a:r>
          </a:p>
          <a:p>
            <a:pPr marL="457200" indent="-457200">
              <a:buFont typeface="Arial" panose="020B0604020202020204" pitchFamily="34" charset="0"/>
              <a:buChar char="•"/>
            </a:pPr>
            <a:r>
              <a:rPr lang="en-US" sz="2800" dirty="0"/>
              <a:t>At 50cm, 0,30,60,90,…,330 degrees</a:t>
            </a:r>
          </a:p>
        </p:txBody>
      </p:sp>
      <p:sp>
        <p:nvSpPr>
          <p:cNvPr id="4" name="Slide Number Placeholder 3">
            <a:extLst>
              <a:ext uri="{FF2B5EF4-FFF2-40B4-BE49-F238E27FC236}">
                <a16:creationId xmlns:a16="http://schemas.microsoft.com/office/drawing/2014/main" id="{E14EF8B2-A876-4286-A90A-1FB542038F41}"/>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12</a:t>
            </a:fld>
            <a:endParaRPr lang="en-US" altLang="en-US" dirty="0"/>
          </a:p>
        </p:txBody>
      </p:sp>
      <p:pic>
        <p:nvPicPr>
          <p:cNvPr id="6" name="Picture 5">
            <a:extLst>
              <a:ext uri="{FF2B5EF4-FFF2-40B4-BE49-F238E27FC236}">
                <a16:creationId xmlns:a16="http://schemas.microsoft.com/office/drawing/2014/main" id="{65129D21-BBDC-4778-8947-9BE3807BEB00}"/>
              </a:ext>
            </a:extLst>
          </p:cNvPr>
          <p:cNvPicPr>
            <a:picLocks noChangeAspect="1"/>
          </p:cNvPicPr>
          <p:nvPr/>
        </p:nvPicPr>
        <p:blipFill>
          <a:blip r:embed="rId2"/>
          <a:stretch>
            <a:fillRect/>
          </a:stretch>
        </p:blipFill>
        <p:spPr>
          <a:xfrm>
            <a:off x="51992" y="3055045"/>
            <a:ext cx="3035943" cy="2290484"/>
          </a:xfrm>
          <a:prstGeom prst="rect">
            <a:avLst/>
          </a:prstGeom>
        </p:spPr>
      </p:pic>
      <p:pic>
        <p:nvPicPr>
          <p:cNvPr id="8" name="Picture 7">
            <a:extLst>
              <a:ext uri="{FF2B5EF4-FFF2-40B4-BE49-F238E27FC236}">
                <a16:creationId xmlns:a16="http://schemas.microsoft.com/office/drawing/2014/main" id="{8B4000DE-6A16-437D-873E-63E9BB51B1FD}"/>
              </a:ext>
            </a:extLst>
          </p:cNvPr>
          <p:cNvPicPr>
            <a:picLocks noChangeAspect="1"/>
          </p:cNvPicPr>
          <p:nvPr/>
        </p:nvPicPr>
        <p:blipFill>
          <a:blip r:embed="rId3"/>
          <a:stretch>
            <a:fillRect/>
          </a:stretch>
        </p:blipFill>
        <p:spPr>
          <a:xfrm>
            <a:off x="3072114" y="3055045"/>
            <a:ext cx="3030119" cy="2290484"/>
          </a:xfrm>
          <a:prstGeom prst="rect">
            <a:avLst/>
          </a:prstGeom>
        </p:spPr>
      </p:pic>
      <p:pic>
        <p:nvPicPr>
          <p:cNvPr id="10" name="Picture 9">
            <a:extLst>
              <a:ext uri="{FF2B5EF4-FFF2-40B4-BE49-F238E27FC236}">
                <a16:creationId xmlns:a16="http://schemas.microsoft.com/office/drawing/2014/main" id="{F5079AA5-01DC-4393-98D2-A2346CFE57B7}"/>
              </a:ext>
            </a:extLst>
          </p:cNvPr>
          <p:cNvPicPr>
            <a:picLocks noChangeAspect="1"/>
          </p:cNvPicPr>
          <p:nvPr/>
        </p:nvPicPr>
        <p:blipFill>
          <a:blip r:embed="rId4"/>
          <a:stretch>
            <a:fillRect/>
          </a:stretch>
        </p:blipFill>
        <p:spPr>
          <a:xfrm>
            <a:off x="6083065" y="3055045"/>
            <a:ext cx="3045984" cy="2290484"/>
          </a:xfrm>
          <a:prstGeom prst="rect">
            <a:avLst/>
          </a:prstGeom>
        </p:spPr>
      </p:pic>
    </p:spTree>
    <p:extLst>
      <p:ext uri="{BB962C8B-B14F-4D97-AF65-F5344CB8AC3E}">
        <p14:creationId xmlns:p14="http://schemas.microsoft.com/office/powerpoint/2010/main" val="3745321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62"/>
          <p:cNvSpPr txBox="1">
            <a:spLocks noGrp="1"/>
          </p:cNvSpPr>
          <p:nvPr>
            <p:ph type="body" idx="1"/>
          </p:nvPr>
        </p:nvSpPr>
        <p:spPr>
          <a:xfrm>
            <a:off x="514350" y="1893694"/>
            <a:ext cx="8113050" cy="3592800"/>
          </a:xfrm>
          <a:prstGeom prst="rect">
            <a:avLst/>
          </a:prstGeom>
          <a:noFill/>
          <a:ln>
            <a:noFill/>
          </a:ln>
        </p:spPr>
        <p:txBody>
          <a:bodyPr spcFirstLastPara="1" vert="horz" wrap="square" lIns="68569" tIns="34275" rIns="68569" bIns="34275" numCol="1" anchor="t" anchorCtr="0" compatLnSpc="1">
            <a:prstTxWarp prst="textNoShape">
              <a:avLst/>
            </a:prstTxWarp>
            <a:noAutofit/>
          </a:bodyPr>
          <a:lstStyle/>
          <a:p>
            <a:pPr indent="-171450">
              <a:spcBef>
                <a:spcPts val="0"/>
              </a:spcBef>
              <a:spcAft>
                <a:spcPts val="0"/>
              </a:spcAft>
              <a:buClr>
                <a:srgbClr val="434343"/>
              </a:buClr>
              <a:buSzPts val="1800"/>
            </a:pPr>
            <a:endParaRPr dirty="0"/>
          </a:p>
        </p:txBody>
      </p:sp>
      <p:pic>
        <p:nvPicPr>
          <p:cNvPr id="416" name="Google Shape;416;p62"/>
          <p:cNvPicPr preferRelativeResize="0"/>
          <p:nvPr/>
        </p:nvPicPr>
        <p:blipFill rotWithShape="1">
          <a:blip r:embed="rId3">
            <a:alphaModFix/>
          </a:blip>
          <a:srcRect/>
          <a:stretch/>
        </p:blipFill>
        <p:spPr>
          <a:xfrm>
            <a:off x="289006" y="1633718"/>
            <a:ext cx="8565988" cy="3852776"/>
          </a:xfrm>
          <a:prstGeom prst="rect">
            <a:avLst/>
          </a:prstGeom>
          <a:noFill/>
          <a:ln>
            <a:noFill/>
          </a:ln>
        </p:spPr>
      </p:pic>
      <p:sp>
        <p:nvSpPr>
          <p:cNvPr id="5" name="Title 1">
            <a:extLst>
              <a:ext uri="{FF2B5EF4-FFF2-40B4-BE49-F238E27FC236}">
                <a16:creationId xmlns:a16="http://schemas.microsoft.com/office/drawing/2014/main" id="{537A69D9-E245-4F9C-8492-BB8BD6BCD70C}"/>
              </a:ext>
            </a:extLst>
          </p:cNvPr>
          <p:cNvSpPr txBox="1">
            <a:spLocks/>
          </p:cNvSpPr>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kern="0" dirty="0"/>
              <a:t>Antenna Distance to Body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63"/>
          <p:cNvSpPr txBox="1">
            <a:spLocks noGrp="1"/>
          </p:cNvSpPr>
          <p:nvPr>
            <p:ph type="body" idx="1"/>
          </p:nvPr>
        </p:nvSpPr>
        <p:spPr>
          <a:xfrm>
            <a:off x="435769" y="1632600"/>
            <a:ext cx="8113050" cy="3592800"/>
          </a:xfrm>
          <a:prstGeom prst="rect">
            <a:avLst/>
          </a:prstGeom>
          <a:noFill/>
          <a:ln>
            <a:noFill/>
          </a:ln>
        </p:spPr>
        <p:txBody>
          <a:bodyPr spcFirstLastPara="1" vert="horz" wrap="square" lIns="68569" tIns="34275" rIns="68569" bIns="34275" numCol="1" anchor="t" anchorCtr="0" compatLnSpc="1">
            <a:prstTxWarp prst="textNoShape">
              <a:avLst/>
            </a:prstTxWarp>
            <a:noAutofit/>
          </a:bodyPr>
          <a:lstStyle/>
          <a:p>
            <a:pPr indent="-257175">
              <a:spcBef>
                <a:spcPts val="0"/>
              </a:spcBef>
              <a:spcAft>
                <a:spcPts val="0"/>
              </a:spcAft>
              <a:buClr>
                <a:srgbClr val="434343"/>
              </a:buClr>
              <a:buSzPts val="1800"/>
              <a:buChar char="●"/>
            </a:pPr>
            <a:r>
              <a:rPr lang="en-US" sz="1200" dirty="0"/>
              <a:t>9mm separation is recommended as similar performance can be seen between different measurements</a:t>
            </a:r>
            <a:endParaRPr sz="1200" dirty="0"/>
          </a:p>
          <a:p>
            <a:pPr indent="-257175">
              <a:spcBef>
                <a:spcPts val="0"/>
              </a:spcBef>
              <a:spcAft>
                <a:spcPts val="0"/>
              </a:spcAft>
              <a:buClr>
                <a:srgbClr val="434343"/>
              </a:buClr>
              <a:buSzPts val="1800"/>
              <a:buChar char="●"/>
            </a:pPr>
            <a:r>
              <a:rPr lang="en-US" sz="1200" dirty="0"/>
              <a:t>Also, return loss was lower (&lt;-10 dB) in desired frequency range (i.e. &lt;10% reflected power)</a:t>
            </a:r>
            <a:endParaRPr sz="1200" dirty="0"/>
          </a:p>
        </p:txBody>
      </p:sp>
      <p:pic>
        <p:nvPicPr>
          <p:cNvPr id="423" name="Google Shape;423;p63"/>
          <p:cNvPicPr preferRelativeResize="0"/>
          <p:nvPr/>
        </p:nvPicPr>
        <p:blipFill rotWithShape="1">
          <a:blip r:embed="rId3">
            <a:alphaModFix/>
          </a:blip>
          <a:srcRect/>
          <a:stretch/>
        </p:blipFill>
        <p:spPr>
          <a:xfrm>
            <a:off x="1547055" y="2492896"/>
            <a:ext cx="6047639" cy="3891170"/>
          </a:xfrm>
          <a:prstGeom prst="rect">
            <a:avLst/>
          </a:prstGeom>
          <a:noFill/>
          <a:ln>
            <a:noFill/>
          </a:ln>
        </p:spPr>
      </p:pic>
      <p:sp>
        <p:nvSpPr>
          <p:cNvPr id="2" name="Title 1">
            <a:extLst>
              <a:ext uri="{FF2B5EF4-FFF2-40B4-BE49-F238E27FC236}">
                <a16:creationId xmlns:a16="http://schemas.microsoft.com/office/drawing/2014/main" id="{8FA38DA8-F73F-4AF0-9975-AE2DDFFF3D51}"/>
              </a:ext>
            </a:extLst>
          </p:cNvPr>
          <p:cNvSpPr>
            <a:spLocks noGrp="1"/>
          </p:cNvSpPr>
          <p:nvPr>
            <p:ph type="title"/>
          </p:nvPr>
        </p:nvSpPr>
        <p:spPr/>
        <p:txBody>
          <a:bodyPr/>
          <a:lstStyle/>
          <a:p>
            <a:r>
              <a:rPr lang="en-US" dirty="0"/>
              <a:t>Antenna Distance to Body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65"/>
          <p:cNvSpPr txBox="1">
            <a:spLocks noGrp="1"/>
          </p:cNvSpPr>
          <p:nvPr>
            <p:ph type="body" idx="1"/>
          </p:nvPr>
        </p:nvSpPr>
        <p:spPr>
          <a:xfrm>
            <a:off x="514350" y="1779394"/>
            <a:ext cx="8113050" cy="3592800"/>
          </a:xfrm>
          <a:prstGeom prst="rect">
            <a:avLst/>
          </a:prstGeom>
          <a:noFill/>
          <a:ln>
            <a:noFill/>
          </a:ln>
        </p:spPr>
        <p:txBody>
          <a:bodyPr spcFirstLastPara="1" vert="horz" wrap="square" lIns="68569" tIns="34275" rIns="68569" bIns="34275" numCol="1" anchor="t" anchorCtr="0" compatLnSpc="1">
            <a:prstTxWarp prst="textNoShape">
              <a:avLst/>
            </a:prstTxWarp>
            <a:noAutofit/>
          </a:bodyPr>
          <a:lstStyle/>
          <a:p>
            <a:pPr indent="-257175">
              <a:spcBef>
                <a:spcPts val="0"/>
              </a:spcBef>
              <a:spcAft>
                <a:spcPts val="0"/>
              </a:spcAft>
              <a:buClr>
                <a:srgbClr val="434343"/>
              </a:buClr>
              <a:buSzPts val="1800"/>
              <a:buChar char="●"/>
            </a:pPr>
            <a:r>
              <a:rPr lang="en-US" sz="1800" dirty="0"/>
              <a:t>Link Loss (f) = -20 * log (| s</a:t>
            </a:r>
            <a:r>
              <a:rPr lang="en-US" sz="1800" baseline="-25000" dirty="0"/>
              <a:t>21</a:t>
            </a:r>
            <a:r>
              <a:rPr lang="en-US" sz="1800" dirty="0"/>
              <a:t>(f) | )</a:t>
            </a:r>
            <a:endParaRPr sz="1800" dirty="0"/>
          </a:p>
          <a:p>
            <a:pPr indent="-257175">
              <a:spcBef>
                <a:spcPts val="0"/>
              </a:spcBef>
              <a:spcAft>
                <a:spcPts val="0"/>
              </a:spcAft>
              <a:buClr>
                <a:srgbClr val="434343"/>
              </a:buClr>
              <a:buSzPts val="1800"/>
              <a:buChar char="●"/>
            </a:pPr>
            <a:r>
              <a:rPr lang="en-US" sz="1800" dirty="0"/>
              <a:t>Due to reflections from walls, channel in non-anechoic chamber is less lossy than the one in anechoic chamber</a:t>
            </a:r>
            <a:endParaRPr sz="1800" dirty="0"/>
          </a:p>
          <a:p>
            <a:pPr indent="-257175">
              <a:spcBef>
                <a:spcPts val="0"/>
              </a:spcBef>
              <a:spcAft>
                <a:spcPts val="0"/>
              </a:spcAft>
              <a:buClr>
                <a:srgbClr val="434343"/>
              </a:buClr>
              <a:buSzPts val="1800"/>
              <a:buChar char="●"/>
            </a:pPr>
            <a:r>
              <a:rPr lang="en-US" sz="1800" dirty="0"/>
              <a:t>~25 difference between frontside and backside measurements.  Frequency dependence is minimal</a:t>
            </a:r>
            <a:endParaRPr sz="1800" dirty="0"/>
          </a:p>
        </p:txBody>
      </p:sp>
      <p:sp>
        <p:nvSpPr>
          <p:cNvPr id="436" name="Google Shape;436;p65"/>
          <p:cNvSpPr txBox="1">
            <a:spLocks noGrp="1"/>
          </p:cNvSpPr>
          <p:nvPr>
            <p:ph type="title"/>
          </p:nvPr>
        </p:nvSpPr>
        <p:spPr>
          <a:xfrm>
            <a:off x="617537" y="1439863"/>
            <a:ext cx="8113050" cy="438525"/>
          </a:xfrm>
          <a:prstGeom prst="rect">
            <a:avLst/>
          </a:prstGeom>
          <a:noFill/>
          <a:ln>
            <a:noFill/>
          </a:ln>
        </p:spPr>
        <p:txBody>
          <a:bodyPr spcFirstLastPara="1" vert="horz" wrap="square" lIns="68569" tIns="34275" rIns="68569" bIns="34275" numCol="1" anchor="t" anchorCtr="0" compatLnSpc="1">
            <a:prstTxWarp prst="textNoShape">
              <a:avLst/>
            </a:prstTxWarp>
            <a:noAutofit/>
          </a:bodyPr>
          <a:lstStyle/>
          <a:p>
            <a:pPr algn="l">
              <a:spcBef>
                <a:spcPts val="0"/>
              </a:spcBef>
              <a:spcAft>
                <a:spcPts val="0"/>
              </a:spcAft>
              <a:buClr>
                <a:schemeClr val="dk2"/>
              </a:buClr>
              <a:buSzPts val="2800"/>
            </a:pPr>
            <a:r>
              <a:rPr lang="en-US" sz="2000" dirty="0"/>
              <a:t>Left head to body 30cm Frequency Domain Measurement</a:t>
            </a:r>
            <a:endParaRPr sz="2000" dirty="0"/>
          </a:p>
        </p:txBody>
      </p:sp>
      <p:pic>
        <p:nvPicPr>
          <p:cNvPr id="437" name="Google Shape;437;p65"/>
          <p:cNvPicPr preferRelativeResize="0"/>
          <p:nvPr/>
        </p:nvPicPr>
        <p:blipFill rotWithShape="1">
          <a:blip r:embed="rId3">
            <a:alphaModFix/>
          </a:blip>
          <a:srcRect/>
          <a:stretch/>
        </p:blipFill>
        <p:spPr>
          <a:xfrm>
            <a:off x="1763688" y="3212976"/>
            <a:ext cx="6552728" cy="3255893"/>
          </a:xfrm>
          <a:prstGeom prst="rect">
            <a:avLst/>
          </a:prstGeom>
          <a:noFill/>
          <a:ln>
            <a:noFill/>
          </a:ln>
        </p:spPr>
      </p:pic>
      <p:pic>
        <p:nvPicPr>
          <p:cNvPr id="438" name="Google Shape;438;p65"/>
          <p:cNvPicPr preferRelativeResize="0"/>
          <p:nvPr/>
        </p:nvPicPr>
        <p:blipFill rotWithShape="1">
          <a:blip r:embed="rId4">
            <a:alphaModFix/>
          </a:blip>
          <a:srcRect/>
          <a:stretch/>
        </p:blipFill>
        <p:spPr>
          <a:xfrm>
            <a:off x="334096" y="3175565"/>
            <a:ext cx="883359" cy="1521341"/>
          </a:xfrm>
          <a:prstGeom prst="rect">
            <a:avLst/>
          </a:prstGeom>
          <a:noFill/>
          <a:ln>
            <a:noFill/>
          </a:ln>
        </p:spPr>
      </p:pic>
      <p:pic>
        <p:nvPicPr>
          <p:cNvPr id="439" name="Google Shape;439;p65"/>
          <p:cNvPicPr preferRelativeResize="0"/>
          <p:nvPr/>
        </p:nvPicPr>
        <p:blipFill rotWithShape="1">
          <a:blip r:embed="rId5">
            <a:alphaModFix/>
          </a:blip>
          <a:srcRect/>
          <a:stretch/>
        </p:blipFill>
        <p:spPr>
          <a:xfrm>
            <a:off x="339533" y="4838441"/>
            <a:ext cx="877922" cy="1630428"/>
          </a:xfrm>
          <a:prstGeom prst="rect">
            <a:avLst/>
          </a:prstGeom>
          <a:noFill/>
          <a:ln>
            <a:noFill/>
          </a:ln>
        </p:spPr>
      </p:pic>
      <p:sp>
        <p:nvSpPr>
          <p:cNvPr id="7" name="Title 1">
            <a:extLst>
              <a:ext uri="{FF2B5EF4-FFF2-40B4-BE49-F238E27FC236}">
                <a16:creationId xmlns:a16="http://schemas.microsoft.com/office/drawing/2014/main" id="{8CB5D5DB-6571-4B24-A023-FD38EEDB8D4C}"/>
              </a:ext>
            </a:extLst>
          </p:cNvPr>
          <p:cNvSpPr txBox="1">
            <a:spLocks/>
          </p:cNvSpPr>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kern="0" dirty="0"/>
              <a:t>Example Link Loss Measurement</a:t>
            </a:r>
          </a:p>
        </p:txBody>
      </p:sp>
    </p:spTree>
    <p:extLst>
      <p:ext uri="{BB962C8B-B14F-4D97-AF65-F5344CB8AC3E}">
        <p14:creationId xmlns:p14="http://schemas.microsoft.com/office/powerpoint/2010/main" val="3479861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65"/>
          <p:cNvSpPr txBox="1">
            <a:spLocks noGrp="1"/>
          </p:cNvSpPr>
          <p:nvPr>
            <p:ph type="body" idx="1"/>
          </p:nvPr>
        </p:nvSpPr>
        <p:spPr>
          <a:xfrm>
            <a:off x="514350" y="1779394"/>
            <a:ext cx="8113050" cy="3592800"/>
          </a:xfrm>
          <a:prstGeom prst="rect">
            <a:avLst/>
          </a:prstGeom>
          <a:noFill/>
          <a:ln>
            <a:noFill/>
          </a:ln>
        </p:spPr>
        <p:txBody>
          <a:bodyPr spcFirstLastPara="1" vert="horz" wrap="square" lIns="68569" tIns="34275" rIns="68569" bIns="34275" numCol="1" anchor="t" anchorCtr="0" compatLnSpc="1">
            <a:prstTxWarp prst="textNoShape">
              <a:avLst/>
            </a:prstTxWarp>
            <a:noAutofit/>
          </a:bodyPr>
          <a:lstStyle/>
          <a:p>
            <a:pPr indent="-257175">
              <a:spcBef>
                <a:spcPts val="0"/>
              </a:spcBef>
              <a:spcAft>
                <a:spcPts val="0"/>
              </a:spcAft>
              <a:buClr>
                <a:srgbClr val="434343"/>
              </a:buClr>
              <a:buSzPts val="1800"/>
              <a:buChar char="●"/>
            </a:pPr>
            <a:r>
              <a:rPr lang="en-US" sz="1600" dirty="0"/>
              <a:t>For frontside, strong impulse at 1.7 ns and 6ns corresponding to 50cm in the frontside and monitor at ~0.9m</a:t>
            </a:r>
          </a:p>
          <a:p>
            <a:pPr indent="-257175">
              <a:spcBef>
                <a:spcPts val="0"/>
              </a:spcBef>
              <a:spcAft>
                <a:spcPts val="0"/>
              </a:spcAft>
              <a:buClr>
                <a:srgbClr val="434343"/>
              </a:buClr>
              <a:buSzPts val="1800"/>
              <a:buChar char="●"/>
            </a:pPr>
            <a:r>
              <a:rPr lang="en-US" sz="1600" dirty="0"/>
              <a:t>For backside, small energy seen at 1.7ns and 6ns, but strongest energy at 14ns, which corresponds to ~2m reflection from either back wall or ceiling.  The “environment” helps the path loss of the backside.</a:t>
            </a:r>
          </a:p>
        </p:txBody>
      </p:sp>
      <p:sp>
        <p:nvSpPr>
          <p:cNvPr id="436" name="Google Shape;436;p65"/>
          <p:cNvSpPr txBox="1">
            <a:spLocks noGrp="1"/>
          </p:cNvSpPr>
          <p:nvPr>
            <p:ph type="title"/>
          </p:nvPr>
        </p:nvSpPr>
        <p:spPr>
          <a:xfrm>
            <a:off x="617537" y="1439863"/>
            <a:ext cx="8113050" cy="438525"/>
          </a:xfrm>
          <a:prstGeom prst="rect">
            <a:avLst/>
          </a:prstGeom>
          <a:noFill/>
          <a:ln>
            <a:noFill/>
          </a:ln>
        </p:spPr>
        <p:txBody>
          <a:bodyPr spcFirstLastPara="1" vert="horz" wrap="square" lIns="68569" tIns="34275" rIns="68569" bIns="34275" numCol="1" anchor="t" anchorCtr="0" compatLnSpc="1">
            <a:prstTxWarp prst="textNoShape">
              <a:avLst/>
            </a:prstTxWarp>
            <a:noAutofit/>
          </a:bodyPr>
          <a:lstStyle/>
          <a:p>
            <a:pPr algn="l">
              <a:spcBef>
                <a:spcPts val="0"/>
              </a:spcBef>
              <a:spcAft>
                <a:spcPts val="0"/>
              </a:spcAft>
              <a:buClr>
                <a:schemeClr val="dk2"/>
              </a:buClr>
              <a:buSzPts val="2800"/>
            </a:pPr>
            <a:r>
              <a:rPr lang="en-US" sz="2000" dirty="0"/>
              <a:t>Left head to body 50cm Time Domain Measurement PDP </a:t>
            </a:r>
            <a:endParaRPr sz="2000" dirty="0"/>
          </a:p>
        </p:txBody>
      </p:sp>
      <p:sp>
        <p:nvSpPr>
          <p:cNvPr id="7" name="Title 1">
            <a:extLst>
              <a:ext uri="{FF2B5EF4-FFF2-40B4-BE49-F238E27FC236}">
                <a16:creationId xmlns:a16="http://schemas.microsoft.com/office/drawing/2014/main" id="{8CB5D5DB-6571-4B24-A023-FD38EEDB8D4C}"/>
              </a:ext>
            </a:extLst>
          </p:cNvPr>
          <p:cNvSpPr txBox="1">
            <a:spLocks/>
          </p:cNvSpPr>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kern="0" dirty="0"/>
              <a:t>Example Link Loss Measurement</a:t>
            </a:r>
          </a:p>
        </p:txBody>
      </p:sp>
      <p:pic>
        <p:nvPicPr>
          <p:cNvPr id="5" name="Picture 4">
            <a:extLst>
              <a:ext uri="{FF2B5EF4-FFF2-40B4-BE49-F238E27FC236}">
                <a16:creationId xmlns:a16="http://schemas.microsoft.com/office/drawing/2014/main" id="{A0DBD7B8-0430-4D75-9E0A-E5245A174C5E}"/>
              </a:ext>
            </a:extLst>
          </p:cNvPr>
          <p:cNvPicPr>
            <a:picLocks noChangeAspect="1"/>
          </p:cNvPicPr>
          <p:nvPr/>
        </p:nvPicPr>
        <p:blipFill>
          <a:blip r:embed="rId3"/>
          <a:stretch>
            <a:fillRect/>
          </a:stretch>
        </p:blipFill>
        <p:spPr>
          <a:xfrm>
            <a:off x="4910903" y="3645440"/>
            <a:ext cx="3537976" cy="2810194"/>
          </a:xfrm>
          <a:prstGeom prst="rect">
            <a:avLst/>
          </a:prstGeom>
        </p:spPr>
      </p:pic>
      <p:pic>
        <p:nvPicPr>
          <p:cNvPr id="9" name="Picture 8">
            <a:extLst>
              <a:ext uri="{FF2B5EF4-FFF2-40B4-BE49-F238E27FC236}">
                <a16:creationId xmlns:a16="http://schemas.microsoft.com/office/drawing/2014/main" id="{5D1A86BB-5739-4942-973A-46EB2EFC59AA}"/>
              </a:ext>
            </a:extLst>
          </p:cNvPr>
          <p:cNvPicPr>
            <a:picLocks noChangeAspect="1"/>
          </p:cNvPicPr>
          <p:nvPr/>
        </p:nvPicPr>
        <p:blipFill>
          <a:blip r:embed="rId4"/>
          <a:stretch>
            <a:fillRect/>
          </a:stretch>
        </p:blipFill>
        <p:spPr>
          <a:xfrm>
            <a:off x="975774" y="3645440"/>
            <a:ext cx="3565437" cy="2807515"/>
          </a:xfrm>
          <a:prstGeom prst="rect">
            <a:avLst/>
          </a:prstGeom>
        </p:spPr>
      </p:pic>
      <p:sp>
        <p:nvSpPr>
          <p:cNvPr id="14" name="TextBox 13">
            <a:extLst>
              <a:ext uri="{FF2B5EF4-FFF2-40B4-BE49-F238E27FC236}">
                <a16:creationId xmlns:a16="http://schemas.microsoft.com/office/drawing/2014/main" id="{4D152760-2700-4AEE-B199-31AF864EDB5C}"/>
              </a:ext>
            </a:extLst>
          </p:cNvPr>
          <p:cNvSpPr txBox="1"/>
          <p:nvPr/>
        </p:nvSpPr>
        <p:spPr>
          <a:xfrm>
            <a:off x="2123728" y="3183775"/>
            <a:ext cx="851515" cy="461665"/>
          </a:xfrm>
          <a:prstGeom prst="rect">
            <a:avLst/>
          </a:prstGeom>
          <a:noFill/>
        </p:spPr>
        <p:txBody>
          <a:bodyPr wrap="none" rtlCol="0">
            <a:spAutoFit/>
          </a:bodyPr>
          <a:lstStyle/>
          <a:p>
            <a:r>
              <a:rPr lang="en-US" sz="2400" dirty="0">
                <a:solidFill>
                  <a:schemeClr val="tx1"/>
                </a:solidFill>
              </a:rPr>
              <a:t>Front</a:t>
            </a:r>
          </a:p>
        </p:txBody>
      </p:sp>
      <p:sp>
        <p:nvSpPr>
          <p:cNvPr id="17" name="TextBox 16">
            <a:extLst>
              <a:ext uri="{FF2B5EF4-FFF2-40B4-BE49-F238E27FC236}">
                <a16:creationId xmlns:a16="http://schemas.microsoft.com/office/drawing/2014/main" id="{550E22D4-09F0-4839-B82C-510AFD4884B7}"/>
              </a:ext>
            </a:extLst>
          </p:cNvPr>
          <p:cNvSpPr txBox="1"/>
          <p:nvPr/>
        </p:nvSpPr>
        <p:spPr>
          <a:xfrm>
            <a:off x="6156176" y="3227254"/>
            <a:ext cx="816249" cy="461665"/>
          </a:xfrm>
          <a:prstGeom prst="rect">
            <a:avLst/>
          </a:prstGeom>
          <a:noFill/>
        </p:spPr>
        <p:txBody>
          <a:bodyPr wrap="none" rtlCol="0">
            <a:spAutoFit/>
          </a:bodyPr>
          <a:lstStyle/>
          <a:p>
            <a:r>
              <a:rPr lang="en-US" sz="2400" dirty="0">
                <a:solidFill>
                  <a:schemeClr val="tx1"/>
                </a:solidFill>
              </a:rPr>
              <a:t>Back</a:t>
            </a:r>
          </a:p>
        </p:txBody>
      </p:sp>
    </p:spTree>
    <p:extLst>
      <p:ext uri="{BB962C8B-B14F-4D97-AF65-F5344CB8AC3E}">
        <p14:creationId xmlns:p14="http://schemas.microsoft.com/office/powerpoint/2010/main" val="2742694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01EEC-0C93-47B2-B00E-F6D467597E61}"/>
              </a:ext>
            </a:extLst>
          </p:cNvPr>
          <p:cNvSpPr>
            <a:spLocks noGrp="1"/>
          </p:cNvSpPr>
          <p:nvPr>
            <p:ph type="title"/>
          </p:nvPr>
        </p:nvSpPr>
        <p:spPr/>
        <p:txBody>
          <a:bodyPr/>
          <a:lstStyle/>
          <a:p>
            <a:r>
              <a:rPr lang="en-US" dirty="0"/>
              <a:t>Vertical Fit</a:t>
            </a:r>
          </a:p>
        </p:txBody>
      </p:sp>
      <p:sp>
        <p:nvSpPr>
          <p:cNvPr id="3" name="Content Placeholder 2">
            <a:extLst>
              <a:ext uri="{FF2B5EF4-FFF2-40B4-BE49-F238E27FC236}">
                <a16:creationId xmlns:a16="http://schemas.microsoft.com/office/drawing/2014/main" id="{6B866913-D657-49F4-B4BD-F2593ED9BAD4}"/>
              </a:ext>
            </a:extLst>
          </p:cNvPr>
          <p:cNvSpPr>
            <a:spLocks noGrp="1"/>
          </p:cNvSpPr>
          <p:nvPr>
            <p:ph idx="1"/>
          </p:nvPr>
        </p:nvSpPr>
        <p:spPr>
          <a:xfrm>
            <a:off x="466787" y="1578470"/>
            <a:ext cx="8354888" cy="4868863"/>
          </a:xfrm>
        </p:spPr>
        <p:txBody>
          <a:bodyPr/>
          <a:lstStyle/>
          <a:p>
            <a:pPr marL="457200" indent="-457200">
              <a:buFont typeface="Arial" panose="020B0604020202020204" pitchFamily="34" charset="0"/>
              <a:buChar char="•"/>
            </a:pPr>
            <a:r>
              <a:rPr lang="en-US" sz="2000" dirty="0"/>
              <a:t>Measurements from left and right side combined</a:t>
            </a:r>
          </a:p>
        </p:txBody>
      </p:sp>
      <p:sp>
        <p:nvSpPr>
          <p:cNvPr id="4" name="Slide Number Placeholder 3">
            <a:extLst>
              <a:ext uri="{FF2B5EF4-FFF2-40B4-BE49-F238E27FC236}">
                <a16:creationId xmlns:a16="http://schemas.microsoft.com/office/drawing/2014/main" id="{F1879E7E-3EB0-4ED4-9C2D-B2CCFD301B6A}"/>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17</a:t>
            </a:fld>
            <a:endParaRPr lang="en-US" altLang="en-US" dirty="0"/>
          </a:p>
        </p:txBody>
      </p:sp>
      <p:pic>
        <p:nvPicPr>
          <p:cNvPr id="6" name="Picture 5">
            <a:extLst>
              <a:ext uri="{FF2B5EF4-FFF2-40B4-BE49-F238E27FC236}">
                <a16:creationId xmlns:a16="http://schemas.microsoft.com/office/drawing/2014/main" id="{3AA23EBD-DDFD-4A41-A3F3-FA0882020C36}"/>
              </a:ext>
            </a:extLst>
          </p:cNvPr>
          <p:cNvPicPr>
            <a:picLocks noChangeAspect="1"/>
          </p:cNvPicPr>
          <p:nvPr/>
        </p:nvPicPr>
        <p:blipFill>
          <a:blip r:embed="rId2"/>
          <a:stretch>
            <a:fillRect/>
          </a:stretch>
        </p:blipFill>
        <p:spPr>
          <a:xfrm>
            <a:off x="1815306" y="1988840"/>
            <a:ext cx="5353050" cy="4048125"/>
          </a:xfrm>
          <a:prstGeom prst="rect">
            <a:avLst/>
          </a:prstGeom>
        </p:spPr>
      </p:pic>
      <p:sp>
        <p:nvSpPr>
          <p:cNvPr id="5" name="TextBox 4">
            <a:extLst>
              <a:ext uri="{FF2B5EF4-FFF2-40B4-BE49-F238E27FC236}">
                <a16:creationId xmlns:a16="http://schemas.microsoft.com/office/drawing/2014/main" id="{7F6B59BF-799B-465F-91F1-DD59BB6F4E1E}"/>
              </a:ext>
            </a:extLst>
          </p:cNvPr>
          <p:cNvSpPr txBox="1"/>
          <p:nvPr/>
        </p:nvSpPr>
        <p:spPr>
          <a:xfrm>
            <a:off x="2971779" y="5957778"/>
            <a:ext cx="566181" cy="276999"/>
          </a:xfrm>
          <a:prstGeom prst="rect">
            <a:avLst/>
          </a:prstGeom>
          <a:noFill/>
        </p:spPr>
        <p:txBody>
          <a:bodyPr wrap="none" rtlCol="0">
            <a:spAutoFit/>
          </a:bodyPr>
          <a:lstStyle/>
          <a:p>
            <a:r>
              <a:rPr lang="en-US" dirty="0">
                <a:solidFill>
                  <a:schemeClr val="tx1"/>
                </a:solidFill>
              </a:rPr>
              <a:t>30 cm</a:t>
            </a:r>
          </a:p>
        </p:txBody>
      </p:sp>
      <p:sp>
        <p:nvSpPr>
          <p:cNvPr id="7" name="TextBox 6">
            <a:extLst>
              <a:ext uri="{FF2B5EF4-FFF2-40B4-BE49-F238E27FC236}">
                <a16:creationId xmlns:a16="http://schemas.microsoft.com/office/drawing/2014/main" id="{DC083DCF-EC67-4B2B-9660-3FC10DC0F168}"/>
              </a:ext>
            </a:extLst>
          </p:cNvPr>
          <p:cNvSpPr txBox="1"/>
          <p:nvPr/>
        </p:nvSpPr>
        <p:spPr>
          <a:xfrm>
            <a:off x="4256365" y="5967715"/>
            <a:ext cx="566181" cy="276999"/>
          </a:xfrm>
          <a:prstGeom prst="rect">
            <a:avLst/>
          </a:prstGeom>
          <a:noFill/>
        </p:spPr>
        <p:txBody>
          <a:bodyPr wrap="none" rtlCol="0">
            <a:spAutoFit/>
          </a:bodyPr>
          <a:lstStyle/>
          <a:p>
            <a:r>
              <a:rPr lang="en-US" dirty="0">
                <a:solidFill>
                  <a:schemeClr val="tx1"/>
                </a:solidFill>
              </a:rPr>
              <a:t>40 cm</a:t>
            </a:r>
          </a:p>
        </p:txBody>
      </p:sp>
      <p:sp>
        <p:nvSpPr>
          <p:cNvPr id="8" name="TextBox 7">
            <a:extLst>
              <a:ext uri="{FF2B5EF4-FFF2-40B4-BE49-F238E27FC236}">
                <a16:creationId xmlns:a16="http://schemas.microsoft.com/office/drawing/2014/main" id="{22C77653-D2B2-416A-B301-001E406943E8}"/>
              </a:ext>
            </a:extLst>
          </p:cNvPr>
          <p:cNvSpPr txBox="1"/>
          <p:nvPr/>
        </p:nvSpPr>
        <p:spPr>
          <a:xfrm>
            <a:off x="5389830" y="5967715"/>
            <a:ext cx="566181" cy="276999"/>
          </a:xfrm>
          <a:prstGeom prst="rect">
            <a:avLst/>
          </a:prstGeom>
          <a:noFill/>
        </p:spPr>
        <p:txBody>
          <a:bodyPr wrap="none" rtlCol="0">
            <a:spAutoFit/>
          </a:bodyPr>
          <a:lstStyle/>
          <a:p>
            <a:r>
              <a:rPr lang="en-US" dirty="0">
                <a:solidFill>
                  <a:schemeClr val="tx1"/>
                </a:solidFill>
              </a:rPr>
              <a:t>50 cm</a:t>
            </a:r>
          </a:p>
        </p:txBody>
      </p:sp>
      <p:sp>
        <p:nvSpPr>
          <p:cNvPr id="9" name="TextBox 8">
            <a:extLst>
              <a:ext uri="{FF2B5EF4-FFF2-40B4-BE49-F238E27FC236}">
                <a16:creationId xmlns:a16="http://schemas.microsoft.com/office/drawing/2014/main" id="{8A1966FC-3223-4AF3-9B04-D7CEF927C120}"/>
              </a:ext>
            </a:extLst>
          </p:cNvPr>
          <p:cNvSpPr txBox="1"/>
          <p:nvPr/>
        </p:nvSpPr>
        <p:spPr>
          <a:xfrm>
            <a:off x="6275774" y="5982127"/>
            <a:ext cx="566181" cy="276999"/>
          </a:xfrm>
          <a:prstGeom prst="rect">
            <a:avLst/>
          </a:prstGeom>
          <a:noFill/>
        </p:spPr>
        <p:txBody>
          <a:bodyPr wrap="none" rtlCol="0">
            <a:spAutoFit/>
          </a:bodyPr>
          <a:lstStyle/>
          <a:p>
            <a:r>
              <a:rPr lang="en-US" dirty="0">
                <a:solidFill>
                  <a:schemeClr val="tx1"/>
                </a:solidFill>
              </a:rPr>
              <a:t>60 cm</a:t>
            </a:r>
          </a:p>
        </p:txBody>
      </p:sp>
    </p:spTree>
    <p:extLst>
      <p:ext uri="{BB962C8B-B14F-4D97-AF65-F5344CB8AC3E}">
        <p14:creationId xmlns:p14="http://schemas.microsoft.com/office/powerpoint/2010/main" val="804209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7CE0D-48B1-4E09-9AFB-EF7B11B1330F}"/>
              </a:ext>
            </a:extLst>
          </p:cNvPr>
          <p:cNvSpPr>
            <a:spLocks noGrp="1"/>
          </p:cNvSpPr>
          <p:nvPr>
            <p:ph type="title"/>
          </p:nvPr>
        </p:nvSpPr>
        <p:spPr/>
        <p:txBody>
          <a:bodyPr/>
          <a:lstStyle/>
          <a:p>
            <a:r>
              <a:rPr lang="en-US" dirty="0"/>
              <a:t>Circumference Fit</a:t>
            </a:r>
          </a:p>
        </p:txBody>
      </p:sp>
      <p:sp>
        <p:nvSpPr>
          <p:cNvPr id="4" name="Slide Number Placeholder 3">
            <a:extLst>
              <a:ext uri="{FF2B5EF4-FFF2-40B4-BE49-F238E27FC236}">
                <a16:creationId xmlns:a16="http://schemas.microsoft.com/office/drawing/2014/main" id="{0CF1C39D-481E-49B1-AD4A-6D8F33240618}"/>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18</a:t>
            </a:fld>
            <a:endParaRPr lang="en-US" altLang="en-US" dirty="0"/>
          </a:p>
        </p:txBody>
      </p:sp>
      <p:pic>
        <p:nvPicPr>
          <p:cNvPr id="6" name="Picture 5">
            <a:extLst>
              <a:ext uri="{FF2B5EF4-FFF2-40B4-BE49-F238E27FC236}">
                <a16:creationId xmlns:a16="http://schemas.microsoft.com/office/drawing/2014/main" id="{E6823D96-04BA-4FAB-9173-C7C2533A52E2}"/>
              </a:ext>
            </a:extLst>
          </p:cNvPr>
          <p:cNvPicPr>
            <a:picLocks noChangeAspect="1"/>
          </p:cNvPicPr>
          <p:nvPr/>
        </p:nvPicPr>
        <p:blipFill>
          <a:blip r:embed="rId2"/>
          <a:stretch>
            <a:fillRect/>
          </a:stretch>
        </p:blipFill>
        <p:spPr>
          <a:xfrm>
            <a:off x="1511660" y="1980203"/>
            <a:ext cx="6120680" cy="4193230"/>
          </a:xfrm>
          <a:prstGeom prst="rect">
            <a:avLst/>
          </a:prstGeom>
        </p:spPr>
      </p:pic>
      <p:sp>
        <p:nvSpPr>
          <p:cNvPr id="8" name="Content Placeholder 2">
            <a:extLst>
              <a:ext uri="{FF2B5EF4-FFF2-40B4-BE49-F238E27FC236}">
                <a16:creationId xmlns:a16="http://schemas.microsoft.com/office/drawing/2014/main" id="{40A748E9-AFB3-4CC0-92DB-6165E7D49177}"/>
              </a:ext>
            </a:extLst>
          </p:cNvPr>
          <p:cNvSpPr>
            <a:spLocks noGrp="1"/>
          </p:cNvSpPr>
          <p:nvPr>
            <p:ph idx="1"/>
          </p:nvPr>
        </p:nvSpPr>
        <p:spPr>
          <a:xfrm>
            <a:off x="466787" y="1578470"/>
            <a:ext cx="8354888" cy="4868863"/>
          </a:xfrm>
        </p:spPr>
        <p:txBody>
          <a:bodyPr/>
          <a:lstStyle/>
          <a:p>
            <a:pPr marL="457200" indent="-457200">
              <a:buFont typeface="Arial" panose="020B0604020202020204" pitchFamily="34" charset="0"/>
              <a:buChar char="•"/>
            </a:pPr>
            <a:r>
              <a:rPr lang="en-US" sz="2000" dirty="0"/>
              <a:t>Measurements from left and right side combined</a:t>
            </a:r>
          </a:p>
        </p:txBody>
      </p:sp>
    </p:spTree>
    <p:extLst>
      <p:ext uri="{BB962C8B-B14F-4D97-AF65-F5344CB8AC3E}">
        <p14:creationId xmlns:p14="http://schemas.microsoft.com/office/powerpoint/2010/main" val="1216926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66C76-1154-4141-AEB3-BDFF7FB1EF6F}"/>
              </a:ext>
            </a:extLst>
          </p:cNvPr>
          <p:cNvSpPr>
            <a:spLocks noGrp="1"/>
          </p:cNvSpPr>
          <p:nvPr>
            <p:ph type="title"/>
          </p:nvPr>
        </p:nvSpPr>
        <p:spPr/>
        <p:txBody>
          <a:bodyPr/>
          <a:lstStyle/>
          <a:p>
            <a:r>
              <a:rPr lang="en-US" dirty="0"/>
              <a:t>Summary of Parameters</a:t>
            </a:r>
          </a:p>
        </p:txBody>
      </p:sp>
      <p:sp>
        <p:nvSpPr>
          <p:cNvPr id="3" name="Content Placeholder 2">
            <a:extLst>
              <a:ext uri="{FF2B5EF4-FFF2-40B4-BE49-F238E27FC236}">
                <a16:creationId xmlns:a16="http://schemas.microsoft.com/office/drawing/2014/main" id="{FA4EF5D1-3C44-427D-BFFE-215D8698D255}"/>
              </a:ext>
            </a:extLst>
          </p:cNvPr>
          <p:cNvSpPr>
            <a:spLocks noGrp="1"/>
          </p:cNvSpPr>
          <p:nvPr>
            <p:ph idx="1"/>
          </p:nvPr>
        </p:nvSpPr>
        <p:spPr/>
        <p:txBody>
          <a:bodyPr/>
          <a:lstStyle/>
          <a:p>
            <a:r>
              <a:rPr lang="en-US" sz="2000" dirty="0"/>
              <a:t>Pathloss formula that takes both vertical distance and angle into account</a:t>
            </a:r>
          </a:p>
        </p:txBody>
      </p:sp>
      <p:sp>
        <p:nvSpPr>
          <p:cNvPr id="4" name="Slide Number Placeholder 3">
            <a:extLst>
              <a:ext uri="{FF2B5EF4-FFF2-40B4-BE49-F238E27FC236}">
                <a16:creationId xmlns:a16="http://schemas.microsoft.com/office/drawing/2014/main" id="{3BE4B94F-76D7-4833-9882-12706819D117}"/>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19</a:t>
            </a:fld>
            <a:endParaRPr lang="en-US" altLang="en-US" dirty="0"/>
          </a:p>
        </p:txBody>
      </p:sp>
      <p:sp>
        <p:nvSpPr>
          <p:cNvPr id="5" name="TextBox 4">
            <a:extLst>
              <a:ext uri="{FF2B5EF4-FFF2-40B4-BE49-F238E27FC236}">
                <a16:creationId xmlns:a16="http://schemas.microsoft.com/office/drawing/2014/main" id="{6F78AAD4-BB38-465C-BD9E-52840EA8FF77}"/>
              </a:ext>
            </a:extLst>
          </p:cNvPr>
          <p:cNvSpPr txBox="1"/>
          <p:nvPr/>
        </p:nvSpPr>
        <p:spPr>
          <a:xfrm>
            <a:off x="251029" y="3993354"/>
            <a:ext cx="8641938" cy="307777"/>
          </a:xfrm>
          <a:prstGeom prst="rect">
            <a:avLst/>
          </a:prstGeom>
          <a:noFill/>
        </p:spPr>
        <p:txBody>
          <a:bodyPr wrap="square" rtlCol="0">
            <a:spAutoFit/>
          </a:bodyPr>
          <a:lstStyle/>
          <a:p>
            <a:r>
              <a:rPr lang="en-US" sz="1400" dirty="0">
                <a:solidFill>
                  <a:schemeClr val="tx1"/>
                </a:solidFill>
              </a:rPr>
              <a:t>d</a:t>
            </a:r>
            <a:r>
              <a:rPr lang="en-US" sz="1400" baseline="-25000" dirty="0">
                <a:solidFill>
                  <a:schemeClr val="tx1"/>
                </a:solidFill>
              </a:rPr>
              <a:t>0</a:t>
            </a:r>
            <a:r>
              <a:rPr lang="en-US" sz="1400" dirty="0">
                <a:solidFill>
                  <a:schemeClr val="tx1"/>
                </a:solidFill>
              </a:rPr>
              <a:t> = 1m;  S, for shadowing, is zero-mean Gaussian distributed random variable with standard deviation sigma (dB) </a:t>
            </a:r>
          </a:p>
        </p:txBody>
      </p:sp>
      <p:pic>
        <p:nvPicPr>
          <p:cNvPr id="9" name="Picture 8">
            <a:extLst>
              <a:ext uri="{FF2B5EF4-FFF2-40B4-BE49-F238E27FC236}">
                <a16:creationId xmlns:a16="http://schemas.microsoft.com/office/drawing/2014/main" id="{430D7408-1EDF-40DB-8AAF-368FF890A6FC}"/>
              </a:ext>
            </a:extLst>
          </p:cNvPr>
          <p:cNvPicPr>
            <a:picLocks noChangeAspect="1"/>
          </p:cNvPicPr>
          <p:nvPr/>
        </p:nvPicPr>
        <p:blipFill>
          <a:blip r:embed="rId2"/>
          <a:stretch>
            <a:fillRect/>
          </a:stretch>
        </p:blipFill>
        <p:spPr>
          <a:xfrm>
            <a:off x="1729581" y="2134779"/>
            <a:ext cx="5619750" cy="523875"/>
          </a:xfrm>
          <a:prstGeom prst="rect">
            <a:avLst/>
          </a:prstGeom>
        </p:spPr>
      </p:pic>
      <p:graphicFrame>
        <p:nvGraphicFramePr>
          <p:cNvPr id="10" name="Table 10">
            <a:extLst>
              <a:ext uri="{FF2B5EF4-FFF2-40B4-BE49-F238E27FC236}">
                <a16:creationId xmlns:a16="http://schemas.microsoft.com/office/drawing/2014/main" id="{AAEBEA4F-7D19-450C-92F0-5390BCB9503A}"/>
              </a:ext>
            </a:extLst>
          </p:cNvPr>
          <p:cNvGraphicFramePr>
            <a:graphicFrameLocks noGrp="1"/>
          </p:cNvGraphicFramePr>
          <p:nvPr>
            <p:extLst>
              <p:ext uri="{D42A27DB-BD31-4B8C-83A1-F6EECF244321}">
                <p14:modId xmlns:p14="http://schemas.microsoft.com/office/powerpoint/2010/main" val="2360463122"/>
              </p:ext>
            </p:extLst>
          </p:nvPr>
        </p:nvGraphicFramePr>
        <p:xfrm>
          <a:off x="1424520" y="4401721"/>
          <a:ext cx="6459848" cy="643545"/>
        </p:xfrm>
        <a:graphic>
          <a:graphicData uri="http://schemas.openxmlformats.org/drawingml/2006/table">
            <a:tbl>
              <a:tblPr firstRow="1" bandRow="1">
                <a:tableStyleId>{5C22544A-7EE6-4342-B048-85BDC9FD1C3A}</a:tableStyleId>
              </a:tblPr>
              <a:tblGrid>
                <a:gridCol w="1614962">
                  <a:extLst>
                    <a:ext uri="{9D8B030D-6E8A-4147-A177-3AD203B41FA5}">
                      <a16:colId xmlns:a16="http://schemas.microsoft.com/office/drawing/2014/main" val="1121971058"/>
                    </a:ext>
                  </a:extLst>
                </a:gridCol>
                <a:gridCol w="1614962">
                  <a:extLst>
                    <a:ext uri="{9D8B030D-6E8A-4147-A177-3AD203B41FA5}">
                      <a16:colId xmlns:a16="http://schemas.microsoft.com/office/drawing/2014/main" val="418823057"/>
                    </a:ext>
                  </a:extLst>
                </a:gridCol>
                <a:gridCol w="1614962">
                  <a:extLst>
                    <a:ext uri="{9D8B030D-6E8A-4147-A177-3AD203B41FA5}">
                      <a16:colId xmlns:a16="http://schemas.microsoft.com/office/drawing/2014/main" val="3825464861"/>
                    </a:ext>
                  </a:extLst>
                </a:gridCol>
                <a:gridCol w="1614962">
                  <a:extLst>
                    <a:ext uri="{9D8B030D-6E8A-4147-A177-3AD203B41FA5}">
                      <a16:colId xmlns:a16="http://schemas.microsoft.com/office/drawing/2014/main" val="1685529353"/>
                    </a:ext>
                  </a:extLst>
                </a:gridCol>
              </a:tblGrid>
              <a:tr h="369225">
                <a:tc>
                  <a:txBody>
                    <a:bodyPr/>
                    <a:lstStyle/>
                    <a:p>
                      <a:endParaRPr lang="en-US" sz="1200" dirty="0"/>
                    </a:p>
                  </a:txBody>
                  <a:tcPr/>
                </a:tc>
                <a:tc>
                  <a:txBody>
                    <a:bodyPr/>
                    <a:lstStyle/>
                    <a:p>
                      <a:r>
                        <a:rPr lang="en-US" sz="1200" dirty="0"/>
                        <a:t>on_body</a:t>
                      </a:r>
                    </a:p>
                  </a:txBody>
                  <a:tcPr/>
                </a:tc>
                <a:tc>
                  <a:txBody>
                    <a:bodyPr/>
                    <a:lstStyle/>
                    <a:p>
                      <a:r>
                        <a:rPr lang="en-US" sz="1200" dirty="0"/>
                        <a:t>screen</a:t>
                      </a:r>
                    </a:p>
                  </a:txBody>
                  <a:tcPr/>
                </a:tc>
                <a:tc>
                  <a:txBody>
                    <a:bodyPr/>
                    <a:lstStyle/>
                    <a:p>
                      <a:r>
                        <a:rPr lang="en-US" sz="1200" dirty="0"/>
                        <a:t>environment (env)</a:t>
                      </a:r>
                    </a:p>
                  </a:txBody>
                  <a:tcPr/>
                </a:tc>
                <a:extLst>
                  <a:ext uri="{0D108BD9-81ED-4DB2-BD59-A6C34878D82A}">
                    <a16:rowId xmlns:a16="http://schemas.microsoft.com/office/drawing/2014/main" val="791575383"/>
                  </a:ext>
                </a:extLst>
              </a:tr>
              <a:tr h="210986">
                <a:tc>
                  <a:txBody>
                    <a:bodyPr/>
                    <a:lstStyle/>
                    <a:p>
                      <a:r>
                        <a:rPr lang="en-US" sz="1200" dirty="0"/>
                        <a:t>sigma (dB)</a:t>
                      </a:r>
                    </a:p>
                  </a:txBody>
                  <a:tcPr/>
                </a:tc>
                <a:tc>
                  <a:txBody>
                    <a:bodyPr/>
                    <a:lstStyle/>
                    <a:p>
                      <a:r>
                        <a:rPr lang="en-US" sz="1200" dirty="0"/>
                        <a:t>8.1</a:t>
                      </a:r>
                    </a:p>
                  </a:txBody>
                  <a:tcPr/>
                </a:tc>
                <a:tc>
                  <a:txBody>
                    <a:bodyPr/>
                    <a:lstStyle/>
                    <a:p>
                      <a:r>
                        <a:rPr lang="en-US" sz="1200" dirty="0"/>
                        <a:t>9.4 </a:t>
                      </a:r>
                    </a:p>
                  </a:txBody>
                  <a:tcPr/>
                </a:tc>
                <a:tc>
                  <a:txBody>
                    <a:bodyPr/>
                    <a:lstStyle/>
                    <a:p>
                      <a:r>
                        <a:rPr lang="en-US" sz="1200" dirty="0"/>
                        <a:t>1.85</a:t>
                      </a:r>
                    </a:p>
                  </a:txBody>
                  <a:tcPr/>
                </a:tc>
                <a:extLst>
                  <a:ext uri="{0D108BD9-81ED-4DB2-BD59-A6C34878D82A}">
                    <a16:rowId xmlns:a16="http://schemas.microsoft.com/office/drawing/2014/main" val="2337774400"/>
                  </a:ext>
                </a:extLst>
              </a:tr>
            </a:tbl>
          </a:graphicData>
        </a:graphic>
      </p:graphicFrame>
      <p:pic>
        <p:nvPicPr>
          <p:cNvPr id="12" name="Picture 11">
            <a:extLst>
              <a:ext uri="{FF2B5EF4-FFF2-40B4-BE49-F238E27FC236}">
                <a16:creationId xmlns:a16="http://schemas.microsoft.com/office/drawing/2014/main" id="{3EDD2833-4F1C-487C-BE20-A36945264A9B}"/>
              </a:ext>
            </a:extLst>
          </p:cNvPr>
          <p:cNvPicPr>
            <a:picLocks noChangeAspect="1"/>
          </p:cNvPicPr>
          <p:nvPr/>
        </p:nvPicPr>
        <p:blipFill>
          <a:blip r:embed="rId3"/>
          <a:stretch>
            <a:fillRect/>
          </a:stretch>
        </p:blipFill>
        <p:spPr>
          <a:xfrm>
            <a:off x="2428873" y="2811054"/>
            <a:ext cx="4286250" cy="1066800"/>
          </a:xfrm>
          <a:prstGeom prst="rect">
            <a:avLst/>
          </a:prstGeom>
        </p:spPr>
      </p:pic>
      <p:sp>
        <p:nvSpPr>
          <p:cNvPr id="13" name="TextBox 12">
            <a:extLst>
              <a:ext uri="{FF2B5EF4-FFF2-40B4-BE49-F238E27FC236}">
                <a16:creationId xmlns:a16="http://schemas.microsoft.com/office/drawing/2014/main" id="{5C00B5D2-1A3E-4BE6-9F33-5C36B4031C83}"/>
              </a:ext>
            </a:extLst>
          </p:cNvPr>
          <p:cNvSpPr txBox="1"/>
          <p:nvPr/>
        </p:nvSpPr>
        <p:spPr>
          <a:xfrm>
            <a:off x="394554" y="5284793"/>
            <a:ext cx="8354888" cy="276999"/>
          </a:xfrm>
          <a:prstGeom prst="rect">
            <a:avLst/>
          </a:prstGeom>
          <a:noFill/>
        </p:spPr>
        <p:txBody>
          <a:bodyPr wrap="square" rtlCol="0">
            <a:spAutoFit/>
          </a:bodyPr>
          <a:lstStyle/>
          <a:p>
            <a:r>
              <a:rPr lang="en-US" dirty="0">
                <a:solidFill>
                  <a:schemeClr val="tx1"/>
                </a:solidFill>
              </a:rPr>
              <a:t>Note that the on-body/screen/environment approximation states that ~80%/70%/100% of the model realizations are within +-10 dB</a:t>
            </a:r>
            <a:r>
              <a:rPr lang="en-US" dirty="0"/>
              <a:t> </a:t>
            </a:r>
          </a:p>
        </p:txBody>
      </p:sp>
      <p:sp>
        <p:nvSpPr>
          <p:cNvPr id="14" name="TextBox 13">
            <a:extLst>
              <a:ext uri="{FF2B5EF4-FFF2-40B4-BE49-F238E27FC236}">
                <a16:creationId xmlns:a16="http://schemas.microsoft.com/office/drawing/2014/main" id="{99D655FC-8A2B-4917-AA4B-EE9C3A6B8AAF}"/>
              </a:ext>
            </a:extLst>
          </p:cNvPr>
          <p:cNvSpPr txBox="1"/>
          <p:nvPr/>
        </p:nvSpPr>
        <p:spPr>
          <a:xfrm>
            <a:off x="107504" y="5801319"/>
            <a:ext cx="9036495" cy="338554"/>
          </a:xfrm>
          <a:prstGeom prst="rect">
            <a:avLst/>
          </a:prstGeom>
          <a:noFill/>
        </p:spPr>
        <p:txBody>
          <a:bodyPr wrap="square" rtlCol="0">
            <a:spAutoFit/>
          </a:bodyPr>
          <a:lstStyle/>
          <a:p>
            <a:r>
              <a:rPr lang="en-US" sz="1600" dirty="0">
                <a:solidFill>
                  <a:schemeClr val="tx1"/>
                </a:solidFill>
              </a:rPr>
              <a:t>When combining effect of all 3, Path loss = 10log</a:t>
            </a:r>
            <a:r>
              <a:rPr lang="en-US" sz="1600" baseline="-25000" dirty="0">
                <a:solidFill>
                  <a:schemeClr val="tx1"/>
                </a:solidFill>
              </a:rPr>
              <a:t>10</a:t>
            </a:r>
            <a:r>
              <a:rPr lang="en-US" sz="1600" dirty="0">
                <a:solidFill>
                  <a:schemeClr val="tx1"/>
                </a:solidFill>
              </a:rPr>
              <a:t>(10^(on_body/10) + 10 ^(screen/10) + 10 ^ (env/10)) </a:t>
            </a:r>
          </a:p>
        </p:txBody>
      </p:sp>
    </p:spTree>
    <p:extLst>
      <p:ext uri="{BB962C8B-B14F-4D97-AF65-F5344CB8AC3E}">
        <p14:creationId xmlns:p14="http://schemas.microsoft.com/office/powerpoint/2010/main" val="2475149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9077ED8-A5EB-4226-82A2-B634F48CEBD4}"/>
              </a:ext>
            </a:extLst>
          </p:cNvPr>
          <p:cNvGraphicFramePr>
            <a:graphicFrameLocks noGrp="1"/>
          </p:cNvGraphicFramePr>
          <p:nvPr>
            <p:ph idx="1"/>
            <p:extLst>
              <p:ext uri="{D42A27DB-BD31-4B8C-83A1-F6EECF244321}">
                <p14:modId xmlns:p14="http://schemas.microsoft.com/office/powerpoint/2010/main" val="4231471079"/>
              </p:ext>
            </p:extLst>
          </p:nvPr>
        </p:nvGraphicFramePr>
        <p:xfrm>
          <a:off x="1577665" y="1439863"/>
          <a:ext cx="5988670" cy="5015711"/>
        </p:xfrm>
        <a:graphic>
          <a:graphicData uri="http://schemas.openxmlformats.org/drawingml/2006/table">
            <a:tbl>
              <a:tblPr firstRow="1" firstCol="1" bandRow="1">
                <a:tableStyleId>{5C22544A-7EE6-4342-B048-85BDC9FD1C3A}</a:tableStyleId>
              </a:tblPr>
              <a:tblGrid>
                <a:gridCol w="2994335">
                  <a:extLst>
                    <a:ext uri="{9D8B030D-6E8A-4147-A177-3AD203B41FA5}">
                      <a16:colId xmlns:a16="http://schemas.microsoft.com/office/drawing/2014/main" val="113863163"/>
                    </a:ext>
                  </a:extLst>
                </a:gridCol>
                <a:gridCol w="2994335">
                  <a:extLst>
                    <a:ext uri="{9D8B030D-6E8A-4147-A177-3AD203B41FA5}">
                      <a16:colId xmlns:a16="http://schemas.microsoft.com/office/drawing/2014/main" val="479806086"/>
                    </a:ext>
                  </a:extLst>
                </a:gridCol>
              </a:tblGrid>
              <a:tr h="168133">
                <a:tc>
                  <a:txBody>
                    <a:bodyPr/>
                    <a:lstStyle/>
                    <a:p>
                      <a:pPr marL="0" marR="0">
                        <a:lnSpc>
                          <a:spcPct val="107000"/>
                        </a:lnSpc>
                        <a:spcBef>
                          <a:spcPts val="0"/>
                        </a:spcBef>
                        <a:spcAft>
                          <a:spcPts val="0"/>
                        </a:spcAft>
                      </a:pPr>
                      <a:r>
                        <a:rPr lang="en-US" sz="1100" dirty="0">
                          <a:effectLst/>
                        </a:rPr>
                        <a:t>PAR Objective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Proposed Solution (how addressed)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0986531"/>
                  </a:ext>
                </a:extLst>
              </a:tr>
              <a:tr h="593493">
                <a:tc>
                  <a:txBody>
                    <a:bodyPr/>
                    <a:lstStyle/>
                    <a:p>
                      <a:pPr marL="0" marR="0">
                        <a:lnSpc>
                          <a:spcPct val="107000"/>
                        </a:lnSpc>
                        <a:spcBef>
                          <a:spcPts val="0"/>
                        </a:spcBef>
                        <a:spcAft>
                          <a:spcPts val="0"/>
                        </a:spcAft>
                      </a:pPr>
                      <a:r>
                        <a:rPr lang="en-US" sz="900" b="0" dirty="0">
                          <a:effectLst/>
                        </a:rPr>
                        <a:t>Safeguards so that the high throughput data use cases will not cause significant disruption to low duty-cycle ranging use cases.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1567932"/>
                  </a:ext>
                </a:extLst>
              </a:tr>
              <a:tr h="443233">
                <a:tc>
                  <a:txBody>
                    <a:bodyPr/>
                    <a:lstStyle/>
                    <a:p>
                      <a:pPr marL="0" marR="0">
                        <a:lnSpc>
                          <a:spcPct val="107000"/>
                        </a:lnSpc>
                        <a:spcBef>
                          <a:spcPts val="0"/>
                        </a:spcBef>
                        <a:spcAft>
                          <a:spcPts val="0"/>
                        </a:spcAft>
                      </a:pPr>
                      <a:r>
                        <a:rPr lang="en-US" sz="900" b="0" dirty="0">
                          <a:effectLst/>
                        </a:rPr>
                        <a:t>Interference mitigation techniques to support higher density and higher traffic use cases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0307483"/>
                  </a:ext>
                </a:extLst>
              </a:tr>
              <a:tr h="142709">
                <a:tc>
                  <a:txBody>
                    <a:bodyPr/>
                    <a:lstStyle/>
                    <a:p>
                      <a:pPr marL="0" marR="0">
                        <a:lnSpc>
                          <a:spcPct val="107000"/>
                        </a:lnSpc>
                        <a:spcBef>
                          <a:spcPts val="0"/>
                        </a:spcBef>
                        <a:spcAft>
                          <a:spcPts val="0"/>
                        </a:spcAft>
                      </a:pPr>
                      <a:r>
                        <a:rPr lang="en-US" sz="900" b="0" dirty="0">
                          <a:effectLst/>
                        </a:rPr>
                        <a:t>Other coexistence improvement</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6602030"/>
                  </a:ext>
                </a:extLst>
              </a:tr>
              <a:tr h="292970">
                <a:tc>
                  <a:txBody>
                    <a:bodyPr/>
                    <a:lstStyle/>
                    <a:p>
                      <a:pPr marL="0" marR="0">
                        <a:lnSpc>
                          <a:spcPct val="107000"/>
                        </a:lnSpc>
                        <a:spcBef>
                          <a:spcPts val="0"/>
                        </a:spcBef>
                        <a:spcAft>
                          <a:spcPts val="0"/>
                        </a:spcAft>
                      </a:pPr>
                      <a:r>
                        <a:rPr lang="en-US" sz="900" b="0" dirty="0">
                          <a:effectLst/>
                        </a:rPr>
                        <a:t>Backward compatibility with enhanced ranging capable devices (ERDEVs).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8494273"/>
                  </a:ext>
                </a:extLst>
              </a:tr>
              <a:tr h="292970">
                <a:tc>
                  <a:txBody>
                    <a:bodyPr/>
                    <a:lstStyle/>
                    <a:p>
                      <a:pPr marL="0" marR="0">
                        <a:lnSpc>
                          <a:spcPct val="107000"/>
                        </a:lnSpc>
                        <a:spcBef>
                          <a:spcPts val="0"/>
                        </a:spcBef>
                        <a:spcAft>
                          <a:spcPts val="0"/>
                        </a:spcAft>
                      </a:pPr>
                      <a:r>
                        <a:rPr lang="en-US" sz="900" b="0" dirty="0">
                          <a:effectLst/>
                        </a:rPr>
                        <a:t>Improved link budget and/or reduced air-time</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Channel model for body area networks applies here</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8167276"/>
                  </a:ext>
                </a:extLst>
              </a:tr>
              <a:tr h="292970">
                <a:tc>
                  <a:txBody>
                    <a:bodyPr/>
                    <a:lstStyle/>
                    <a:p>
                      <a:pPr marL="0" marR="0">
                        <a:lnSpc>
                          <a:spcPct val="107000"/>
                        </a:lnSpc>
                        <a:spcBef>
                          <a:spcPts val="0"/>
                        </a:spcBef>
                        <a:spcAft>
                          <a:spcPts val="0"/>
                        </a:spcAft>
                      </a:pPr>
                      <a:r>
                        <a:rPr lang="en-US" sz="900" b="0" dirty="0">
                          <a:effectLst/>
                        </a:rPr>
                        <a:t>Additional channels and operating frequencies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470706"/>
                  </a:ext>
                </a:extLst>
              </a:tr>
              <a:tr h="443233">
                <a:tc>
                  <a:txBody>
                    <a:bodyPr/>
                    <a:lstStyle/>
                    <a:p>
                      <a:pPr marL="0" marR="0">
                        <a:lnSpc>
                          <a:spcPct val="107000"/>
                        </a:lnSpc>
                        <a:spcBef>
                          <a:spcPts val="0"/>
                        </a:spcBef>
                        <a:spcAft>
                          <a:spcPts val="0"/>
                        </a:spcAft>
                      </a:pPr>
                      <a:r>
                        <a:rPr lang="en-US" sz="900" b="0" dirty="0">
                          <a:effectLst/>
                        </a:rPr>
                        <a:t>Improvements to accuracy / precision / reliability and interoperability for high-integrity ranging;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900" b="0" dirty="0">
                          <a:effectLst/>
                        </a:rPr>
                        <a:t> Channel model for body area networks applies here</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0662618"/>
                  </a:ext>
                </a:extLst>
              </a:tr>
              <a:tr h="292970">
                <a:tc>
                  <a:txBody>
                    <a:bodyPr/>
                    <a:lstStyle/>
                    <a:p>
                      <a:pPr marL="0" marR="0">
                        <a:lnSpc>
                          <a:spcPct val="107000"/>
                        </a:lnSpc>
                        <a:spcBef>
                          <a:spcPts val="0"/>
                        </a:spcBef>
                        <a:spcAft>
                          <a:spcPts val="0"/>
                        </a:spcAft>
                      </a:pPr>
                      <a:r>
                        <a:rPr lang="en-US" sz="900" b="0" dirty="0">
                          <a:effectLst/>
                        </a:rPr>
                        <a:t>Reduce complexity and power consumption;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3036709"/>
                  </a:ext>
                </a:extLst>
              </a:tr>
              <a:tr h="292970">
                <a:tc>
                  <a:txBody>
                    <a:bodyPr/>
                    <a:lstStyle/>
                    <a:p>
                      <a:pPr marL="0" marR="0">
                        <a:lnSpc>
                          <a:spcPct val="107000"/>
                        </a:lnSpc>
                        <a:spcBef>
                          <a:spcPts val="0"/>
                        </a:spcBef>
                        <a:spcAft>
                          <a:spcPts val="0"/>
                        </a:spcAft>
                      </a:pPr>
                      <a:r>
                        <a:rPr lang="en-US" sz="900" b="0" dirty="0">
                          <a:effectLst/>
                        </a:rPr>
                        <a:t>Hybrid operation with narrowband signaling to assist UWB;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1296273"/>
                  </a:ext>
                </a:extLst>
              </a:tr>
              <a:tr h="292970">
                <a:tc>
                  <a:txBody>
                    <a:bodyPr/>
                    <a:lstStyle/>
                    <a:p>
                      <a:pPr marL="0" marR="0">
                        <a:lnSpc>
                          <a:spcPct val="107000"/>
                        </a:lnSpc>
                        <a:spcBef>
                          <a:spcPts val="0"/>
                        </a:spcBef>
                        <a:spcAft>
                          <a:spcPts val="0"/>
                        </a:spcAft>
                      </a:pPr>
                      <a:r>
                        <a:rPr lang="en-US" sz="900" b="0" dirty="0">
                          <a:effectLst/>
                        </a:rPr>
                        <a:t>Enhanced native discovery and connection setup mechanisms;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7268290"/>
                  </a:ext>
                </a:extLst>
              </a:tr>
              <a:tr h="292970">
                <a:tc>
                  <a:txBody>
                    <a:bodyPr/>
                    <a:lstStyle/>
                    <a:p>
                      <a:pPr marL="0" marR="0">
                        <a:lnSpc>
                          <a:spcPct val="107000"/>
                        </a:lnSpc>
                        <a:spcBef>
                          <a:spcPts val="0"/>
                        </a:spcBef>
                        <a:spcAft>
                          <a:spcPts val="0"/>
                        </a:spcAft>
                      </a:pPr>
                      <a:r>
                        <a:rPr lang="en-US" sz="900" b="0" dirty="0">
                          <a:effectLst/>
                        </a:rPr>
                        <a:t>Sensing capabilities to support presence detection and environment mapping;</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1501901"/>
                  </a:ext>
                </a:extLst>
              </a:tr>
              <a:tr h="142709">
                <a:tc>
                  <a:txBody>
                    <a:bodyPr/>
                    <a:lstStyle/>
                    <a:p>
                      <a:pPr marL="0" marR="0">
                        <a:lnSpc>
                          <a:spcPct val="107000"/>
                        </a:lnSpc>
                        <a:spcBef>
                          <a:spcPts val="0"/>
                        </a:spcBef>
                        <a:spcAft>
                          <a:spcPts val="0"/>
                        </a:spcAft>
                      </a:pPr>
                      <a:r>
                        <a:rPr lang="en-US" sz="900" b="0" dirty="0">
                          <a:effectLst/>
                        </a:rPr>
                        <a:t>Low-power low-latency streaming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channel model for body area networks applies here</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13390514"/>
                  </a:ext>
                </a:extLst>
              </a:tr>
              <a:tr h="292970">
                <a:tc>
                  <a:txBody>
                    <a:bodyPr/>
                    <a:lstStyle/>
                    <a:p>
                      <a:pPr marL="0" marR="0">
                        <a:lnSpc>
                          <a:spcPct val="107000"/>
                        </a:lnSpc>
                        <a:spcBef>
                          <a:spcPts val="0"/>
                        </a:spcBef>
                        <a:spcAft>
                          <a:spcPts val="0"/>
                        </a:spcAft>
                      </a:pPr>
                      <a:r>
                        <a:rPr lang="en-US" sz="900" b="0" dirty="0">
                          <a:effectLst/>
                        </a:rPr>
                        <a:t>higher data-rate streaming allowing at least 50 Mbit/s of throughput.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Chanel model for body area networks applies here</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3551774"/>
                  </a:ext>
                </a:extLst>
              </a:tr>
              <a:tr h="443233">
                <a:tc>
                  <a:txBody>
                    <a:bodyPr/>
                    <a:lstStyle/>
                    <a:p>
                      <a:pPr marL="0" marR="0">
                        <a:lnSpc>
                          <a:spcPct val="107000"/>
                        </a:lnSpc>
                        <a:spcBef>
                          <a:spcPts val="0"/>
                        </a:spcBef>
                        <a:spcAft>
                          <a:spcPts val="0"/>
                        </a:spcAft>
                      </a:pPr>
                      <a:r>
                        <a:rPr lang="en-US" sz="900" b="0" dirty="0">
                          <a:effectLst/>
                        </a:rPr>
                        <a:t>Support for peer-to-peer, peer-to-multi-peer, and station-to-infrastructure protocols;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4020965"/>
                  </a:ext>
                </a:extLst>
              </a:tr>
              <a:tr h="292970">
                <a:tc>
                  <a:txBody>
                    <a:bodyPr/>
                    <a:lstStyle/>
                    <a:p>
                      <a:pPr marL="0" marR="0">
                        <a:lnSpc>
                          <a:spcPct val="107000"/>
                        </a:lnSpc>
                        <a:spcBef>
                          <a:spcPts val="0"/>
                        </a:spcBef>
                        <a:spcAft>
                          <a:spcPts val="0"/>
                        </a:spcAft>
                      </a:pPr>
                      <a:r>
                        <a:rPr lang="en-US" sz="900" b="0" dirty="0">
                          <a:effectLst/>
                        </a:rPr>
                        <a:t>Infrastructure synchronization mechanisms.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1965075"/>
                  </a:ext>
                </a:extLst>
              </a:tr>
            </a:tbl>
          </a:graphicData>
        </a:graphic>
      </p:graphicFrame>
      <p:sp>
        <p:nvSpPr>
          <p:cNvPr id="4" name="Slide Number Placeholder 3">
            <a:extLst>
              <a:ext uri="{FF2B5EF4-FFF2-40B4-BE49-F238E27FC236}">
                <a16:creationId xmlns:a16="http://schemas.microsoft.com/office/drawing/2014/main" id="{88C1BCC9-89BA-47A0-A79D-AA3DA825104D}"/>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2</a:t>
            </a:fld>
            <a:endParaRPr lang="en-US" altLang="en-US" dirty="0"/>
          </a:p>
        </p:txBody>
      </p:sp>
      <p:sp>
        <p:nvSpPr>
          <p:cNvPr id="6" name="Title 5">
            <a:extLst>
              <a:ext uri="{FF2B5EF4-FFF2-40B4-BE49-F238E27FC236}">
                <a16:creationId xmlns:a16="http://schemas.microsoft.com/office/drawing/2014/main" id="{0F701439-06F4-4CF3-B54D-0A93D70A277F}"/>
              </a:ext>
            </a:extLst>
          </p:cNvPr>
          <p:cNvSpPr>
            <a:spLocks noGrp="1"/>
          </p:cNvSpPr>
          <p:nvPr>
            <p:ph type="title"/>
          </p:nvPr>
        </p:nvSpPr>
        <p:spPr/>
        <p:txBody>
          <a:bodyPr/>
          <a:lstStyle/>
          <a:p>
            <a:r>
              <a:rPr lang="en-US" dirty="0"/>
              <a:t>Technical Guidance [1]</a:t>
            </a:r>
          </a:p>
        </p:txBody>
      </p:sp>
    </p:spTree>
    <p:extLst>
      <p:ext uri="{BB962C8B-B14F-4D97-AF65-F5344CB8AC3E}">
        <p14:creationId xmlns:p14="http://schemas.microsoft.com/office/powerpoint/2010/main" val="2709052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41C4C-ED03-4F3A-93F7-546752BC11B2}"/>
              </a:ext>
            </a:extLst>
          </p:cNvPr>
          <p:cNvSpPr>
            <a:spLocks noGrp="1"/>
          </p:cNvSpPr>
          <p:nvPr>
            <p:ph type="title"/>
          </p:nvPr>
        </p:nvSpPr>
        <p:spPr/>
        <p:txBody>
          <a:bodyPr/>
          <a:lstStyle/>
          <a:p>
            <a:r>
              <a:rPr lang="en-US" sz="2800" dirty="0"/>
              <a:t>Comparison of “on-body” with 802.15.6 models</a:t>
            </a:r>
          </a:p>
        </p:txBody>
      </p:sp>
      <p:sp>
        <p:nvSpPr>
          <p:cNvPr id="3" name="Content Placeholder 2">
            <a:extLst>
              <a:ext uri="{FF2B5EF4-FFF2-40B4-BE49-F238E27FC236}">
                <a16:creationId xmlns:a16="http://schemas.microsoft.com/office/drawing/2014/main" id="{C189C61C-4BCB-4800-9FCE-BCDBFDCB6968}"/>
              </a:ext>
            </a:extLst>
          </p:cNvPr>
          <p:cNvSpPr>
            <a:spLocks noGrp="1"/>
          </p:cNvSpPr>
          <p:nvPr>
            <p:ph idx="1"/>
          </p:nvPr>
        </p:nvSpPr>
        <p:spPr/>
        <p:txBody>
          <a:bodyPr/>
          <a:lstStyle/>
          <a:p>
            <a:r>
              <a:rPr lang="en-US" sz="2000" dirty="0"/>
              <a:t>0 degrees is close to [4] and “along” in [3] and 180 deg is close to “around” in [3].  </a:t>
            </a:r>
          </a:p>
        </p:txBody>
      </p:sp>
      <p:sp>
        <p:nvSpPr>
          <p:cNvPr id="4" name="Slide Number Placeholder 3">
            <a:extLst>
              <a:ext uri="{FF2B5EF4-FFF2-40B4-BE49-F238E27FC236}">
                <a16:creationId xmlns:a16="http://schemas.microsoft.com/office/drawing/2014/main" id="{FF3CEB66-7C2C-4E4F-AF30-DE0A8B5C6BF5}"/>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20</a:t>
            </a:fld>
            <a:endParaRPr lang="en-US" altLang="en-US" dirty="0"/>
          </a:p>
        </p:txBody>
      </p:sp>
      <p:pic>
        <p:nvPicPr>
          <p:cNvPr id="7" name="Picture 6">
            <a:extLst>
              <a:ext uri="{FF2B5EF4-FFF2-40B4-BE49-F238E27FC236}">
                <a16:creationId xmlns:a16="http://schemas.microsoft.com/office/drawing/2014/main" id="{328CDE70-3C24-43A9-BFB0-377C0BAD0CCD}"/>
              </a:ext>
            </a:extLst>
          </p:cNvPr>
          <p:cNvPicPr>
            <a:picLocks noChangeAspect="1"/>
          </p:cNvPicPr>
          <p:nvPr/>
        </p:nvPicPr>
        <p:blipFill>
          <a:blip r:embed="rId2"/>
          <a:stretch>
            <a:fillRect/>
          </a:stretch>
        </p:blipFill>
        <p:spPr>
          <a:xfrm>
            <a:off x="1976437" y="2492896"/>
            <a:ext cx="5191125" cy="3981450"/>
          </a:xfrm>
          <a:prstGeom prst="rect">
            <a:avLst/>
          </a:prstGeom>
        </p:spPr>
      </p:pic>
    </p:spTree>
    <p:extLst>
      <p:ext uri="{BB962C8B-B14F-4D97-AF65-F5344CB8AC3E}">
        <p14:creationId xmlns:p14="http://schemas.microsoft.com/office/powerpoint/2010/main" val="863704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CB3AB-28D0-427B-92C5-4D449CA9A9B5}"/>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7B3340F2-B61A-470D-ACD3-ABAF7728ED5B}"/>
              </a:ext>
            </a:extLst>
          </p:cNvPr>
          <p:cNvSpPr>
            <a:spLocks noGrp="1"/>
          </p:cNvSpPr>
          <p:nvPr>
            <p:ph idx="1"/>
          </p:nvPr>
        </p:nvSpPr>
        <p:spPr>
          <a:xfrm>
            <a:off x="609600" y="1371600"/>
            <a:ext cx="8534400" cy="4868863"/>
          </a:xfrm>
        </p:spPr>
        <p:txBody>
          <a:bodyPr/>
          <a:lstStyle/>
          <a:p>
            <a:r>
              <a:rPr lang="en-US" sz="2800" dirty="0"/>
              <a:t>A unified path loss channel model (for Popeye) is presented that takes both angle and distance into account.</a:t>
            </a:r>
          </a:p>
          <a:p>
            <a:r>
              <a:rPr lang="en-US" sz="2800" dirty="0"/>
              <a:t>Next steps</a:t>
            </a:r>
          </a:p>
          <a:p>
            <a:pPr marL="457200" indent="-457200">
              <a:buFont typeface="Arial" panose="020B0604020202020204" pitchFamily="34" charset="0"/>
              <a:buChar char="•"/>
            </a:pPr>
            <a:r>
              <a:rPr lang="en-US" sz="2800" dirty="0"/>
              <a:t>Discuss power delay profile in “Part II”	</a:t>
            </a:r>
          </a:p>
          <a:p>
            <a:pPr marL="457200" indent="-457200">
              <a:buFont typeface="Arial" panose="020B0604020202020204" pitchFamily="34" charset="0"/>
              <a:buChar char="•"/>
            </a:pPr>
            <a:r>
              <a:rPr lang="en-US" sz="2800" dirty="0"/>
              <a:t>Develop channel model on human</a:t>
            </a:r>
          </a:p>
          <a:p>
            <a:pPr marL="457200" indent="-457200">
              <a:buFont typeface="Arial" panose="020B0604020202020204" pitchFamily="34" charset="0"/>
              <a:buChar char="•"/>
            </a:pPr>
            <a:r>
              <a:rPr lang="en-US" sz="2800" dirty="0"/>
              <a:t>More sampling points throughout the body</a:t>
            </a:r>
          </a:p>
          <a:p>
            <a:pPr marL="457200" indent="-457200">
              <a:buFont typeface="Arial" panose="020B0604020202020204" pitchFamily="34" charset="0"/>
              <a:buChar char="•"/>
            </a:pPr>
            <a:r>
              <a:rPr lang="en-US" sz="2800" dirty="0"/>
              <a:t>Generalize for different body types (e.g., different BMI)</a:t>
            </a:r>
          </a:p>
          <a:p>
            <a:pPr marL="457200" indent="-457200">
              <a:buFont typeface="Arial" panose="020B0604020202020204" pitchFamily="34" charset="0"/>
              <a:buChar char="•"/>
            </a:pPr>
            <a:r>
              <a:rPr lang="en-US" sz="2800" dirty="0"/>
              <a:t>Consider different environment (e.g. large hall)</a:t>
            </a:r>
          </a:p>
        </p:txBody>
      </p:sp>
      <p:sp>
        <p:nvSpPr>
          <p:cNvPr id="4" name="Slide Number Placeholder 3">
            <a:extLst>
              <a:ext uri="{FF2B5EF4-FFF2-40B4-BE49-F238E27FC236}">
                <a16:creationId xmlns:a16="http://schemas.microsoft.com/office/drawing/2014/main" id="{06B9247D-024F-4510-91E4-C4C2D1CFFE6C}"/>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21</a:t>
            </a:fld>
            <a:endParaRPr lang="en-US" altLang="en-US" dirty="0"/>
          </a:p>
        </p:txBody>
      </p:sp>
    </p:spTree>
    <p:extLst>
      <p:ext uri="{BB962C8B-B14F-4D97-AF65-F5344CB8AC3E}">
        <p14:creationId xmlns:p14="http://schemas.microsoft.com/office/powerpoint/2010/main" val="202583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5F787-8E8D-4CC2-97C2-B25BF7ADBE13}"/>
              </a:ext>
            </a:extLst>
          </p:cNvPr>
          <p:cNvSpPr>
            <a:spLocks noGrp="1"/>
          </p:cNvSpPr>
          <p:nvPr>
            <p:ph type="ctrTitle"/>
          </p:nvPr>
        </p:nvSpPr>
        <p:spPr/>
        <p:txBody>
          <a:bodyPr/>
          <a:lstStyle/>
          <a:p>
            <a:r>
              <a:rPr lang="en-US" dirty="0"/>
              <a:t>Appendix</a:t>
            </a:r>
          </a:p>
        </p:txBody>
      </p:sp>
      <p:sp>
        <p:nvSpPr>
          <p:cNvPr id="3" name="Subtitle 2">
            <a:extLst>
              <a:ext uri="{FF2B5EF4-FFF2-40B4-BE49-F238E27FC236}">
                <a16:creationId xmlns:a16="http://schemas.microsoft.com/office/drawing/2014/main" id="{4137BA3A-6B44-4406-99E9-B2CD429D420D}"/>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999893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C9A46-9385-42E4-9E35-E54443535247}"/>
              </a:ext>
            </a:extLst>
          </p:cNvPr>
          <p:cNvSpPr>
            <a:spLocks noGrp="1"/>
          </p:cNvSpPr>
          <p:nvPr>
            <p:ph type="title"/>
          </p:nvPr>
        </p:nvSpPr>
        <p:spPr/>
        <p:txBody>
          <a:bodyPr/>
          <a:lstStyle/>
          <a:p>
            <a:r>
              <a:rPr lang="en-US" dirty="0"/>
              <a:t>Exact Separation Distance</a:t>
            </a:r>
          </a:p>
        </p:txBody>
      </p:sp>
      <p:sp>
        <p:nvSpPr>
          <p:cNvPr id="3" name="Content Placeholder 2">
            <a:extLst>
              <a:ext uri="{FF2B5EF4-FFF2-40B4-BE49-F238E27FC236}">
                <a16:creationId xmlns:a16="http://schemas.microsoft.com/office/drawing/2014/main" id="{F04B06D1-46FD-474E-A2EE-A463E11FA907}"/>
              </a:ext>
            </a:extLst>
          </p:cNvPr>
          <p:cNvSpPr>
            <a:spLocks noGrp="1"/>
          </p:cNvSpPr>
          <p:nvPr>
            <p:ph idx="1"/>
          </p:nvPr>
        </p:nvSpPr>
        <p:spPr/>
        <p:txBody>
          <a:bodyPr/>
          <a:lstStyle/>
          <a:p>
            <a:r>
              <a:rPr lang="en-US" sz="1600" dirty="0"/>
              <a:t>3-D system measured with origin = tip of Popeye's nose. (X,Y,Z) coordinates recorded and distance computed, without taking actual traversal distance into account.</a:t>
            </a:r>
          </a:p>
        </p:txBody>
      </p:sp>
      <p:sp>
        <p:nvSpPr>
          <p:cNvPr id="4" name="Slide Number Placeholder 3">
            <a:extLst>
              <a:ext uri="{FF2B5EF4-FFF2-40B4-BE49-F238E27FC236}">
                <a16:creationId xmlns:a16="http://schemas.microsoft.com/office/drawing/2014/main" id="{0D79C932-FB5B-4A6B-A6F2-0ED535AEAA13}"/>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23</a:t>
            </a:fld>
            <a:endParaRPr lang="en-US" altLang="en-US" dirty="0"/>
          </a:p>
        </p:txBody>
      </p:sp>
      <p:pic>
        <p:nvPicPr>
          <p:cNvPr id="6" name="Picture 5">
            <a:extLst>
              <a:ext uri="{FF2B5EF4-FFF2-40B4-BE49-F238E27FC236}">
                <a16:creationId xmlns:a16="http://schemas.microsoft.com/office/drawing/2014/main" id="{884A8FA0-6EAB-4DF1-BD72-BE2D5720F5E9}"/>
              </a:ext>
            </a:extLst>
          </p:cNvPr>
          <p:cNvPicPr>
            <a:picLocks noChangeAspect="1"/>
          </p:cNvPicPr>
          <p:nvPr/>
        </p:nvPicPr>
        <p:blipFill>
          <a:blip r:embed="rId2"/>
          <a:stretch>
            <a:fillRect/>
          </a:stretch>
        </p:blipFill>
        <p:spPr>
          <a:xfrm>
            <a:off x="365680" y="2201310"/>
            <a:ext cx="8160783" cy="4351965"/>
          </a:xfrm>
          <a:prstGeom prst="rect">
            <a:avLst/>
          </a:prstGeom>
        </p:spPr>
      </p:pic>
    </p:spTree>
    <p:extLst>
      <p:ext uri="{BB962C8B-B14F-4D97-AF65-F5344CB8AC3E}">
        <p14:creationId xmlns:p14="http://schemas.microsoft.com/office/powerpoint/2010/main" val="604169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69"/>
          <p:cNvSpPr txBox="1">
            <a:spLocks noGrp="1"/>
          </p:cNvSpPr>
          <p:nvPr>
            <p:ph type="body" idx="1"/>
          </p:nvPr>
        </p:nvSpPr>
        <p:spPr>
          <a:xfrm>
            <a:off x="514350" y="1893694"/>
            <a:ext cx="8113050" cy="3592800"/>
          </a:xfrm>
          <a:prstGeom prst="rect">
            <a:avLst/>
          </a:prstGeom>
          <a:noFill/>
          <a:ln>
            <a:noFill/>
          </a:ln>
        </p:spPr>
        <p:txBody>
          <a:bodyPr spcFirstLastPara="1" vert="horz" wrap="square" lIns="68569" tIns="34275" rIns="68569" bIns="34275" numCol="1" anchor="t" anchorCtr="0" compatLnSpc="1">
            <a:prstTxWarp prst="textNoShape">
              <a:avLst/>
            </a:prstTxWarp>
            <a:noAutofit/>
          </a:bodyPr>
          <a:lstStyle/>
          <a:p>
            <a:pPr indent="-171450">
              <a:spcBef>
                <a:spcPts val="0"/>
              </a:spcBef>
              <a:spcAft>
                <a:spcPts val="0"/>
              </a:spcAft>
              <a:buClr>
                <a:srgbClr val="434343"/>
              </a:buClr>
              <a:buSzPts val="1800"/>
            </a:pPr>
            <a:endParaRPr dirty="0"/>
          </a:p>
        </p:txBody>
      </p:sp>
      <p:sp>
        <p:nvSpPr>
          <p:cNvPr id="464" name="Google Shape;464;p69"/>
          <p:cNvSpPr txBox="1">
            <a:spLocks noGrp="1"/>
          </p:cNvSpPr>
          <p:nvPr>
            <p:ph type="title"/>
          </p:nvPr>
        </p:nvSpPr>
        <p:spPr>
          <a:xfrm>
            <a:off x="514350" y="1117854"/>
            <a:ext cx="8113050" cy="438525"/>
          </a:xfrm>
          <a:prstGeom prst="rect">
            <a:avLst/>
          </a:prstGeom>
          <a:noFill/>
          <a:ln>
            <a:noFill/>
          </a:ln>
        </p:spPr>
        <p:txBody>
          <a:bodyPr spcFirstLastPara="1" vert="horz" wrap="square" lIns="68569" tIns="34275" rIns="68569" bIns="34275" numCol="1" anchor="t" anchorCtr="0" compatLnSpc="1">
            <a:prstTxWarp prst="textNoShape">
              <a:avLst/>
            </a:prstTxWarp>
            <a:noAutofit/>
          </a:bodyPr>
          <a:lstStyle/>
          <a:p>
            <a:pPr algn="l">
              <a:spcBef>
                <a:spcPts val="0"/>
              </a:spcBef>
              <a:spcAft>
                <a:spcPts val="0"/>
              </a:spcAft>
              <a:buClr>
                <a:schemeClr val="dk2"/>
              </a:buClr>
              <a:buSzPts val="2800"/>
            </a:pPr>
            <a:r>
              <a:rPr lang="en-US" dirty="0"/>
              <a:t>Appendix</a:t>
            </a:r>
            <a:endParaRPr dirty="0"/>
          </a:p>
        </p:txBody>
      </p:sp>
      <p:pic>
        <p:nvPicPr>
          <p:cNvPr id="465" name="Google Shape;465;p69"/>
          <p:cNvPicPr preferRelativeResize="0"/>
          <p:nvPr/>
        </p:nvPicPr>
        <p:blipFill rotWithShape="1">
          <a:blip r:embed="rId3">
            <a:alphaModFix/>
          </a:blip>
          <a:srcRect/>
          <a:stretch/>
        </p:blipFill>
        <p:spPr>
          <a:xfrm>
            <a:off x="781195" y="1893694"/>
            <a:ext cx="7107872" cy="3592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EE2CDC-448B-4B40-B72D-E01BC7786714}"/>
              </a:ext>
            </a:extLst>
          </p:cNvPr>
          <p:cNvSpPr>
            <a:spLocks noGrp="1"/>
          </p:cNvSpPr>
          <p:nvPr>
            <p:ph idx="1"/>
          </p:nvPr>
        </p:nvSpPr>
        <p:spPr>
          <a:xfrm>
            <a:off x="611560" y="1484784"/>
            <a:ext cx="8352928" cy="4868863"/>
          </a:xfrm>
        </p:spPr>
        <p:txBody>
          <a:bodyPr/>
          <a:lstStyle/>
          <a:p>
            <a:pPr marL="571500" indent="-571500">
              <a:buFont typeface="Arial" panose="020B0604020202020204" pitchFamily="34" charset="0"/>
              <a:buChar char="•"/>
            </a:pPr>
            <a:r>
              <a:rPr lang="en-US" dirty="0"/>
              <a:t>IEEE 802.15.4 Channel Models</a:t>
            </a:r>
          </a:p>
          <a:p>
            <a:pPr marL="971550" lvl="1" indent="-571500">
              <a:buFont typeface="Arial" panose="020B0604020202020204" pitchFamily="34" charset="0"/>
              <a:buChar char="•"/>
            </a:pPr>
            <a:r>
              <a:rPr lang="en-US" sz="2400" dirty="0"/>
              <a:t>[1] 15-04-0662 “IEEE 802.15.4a channel model – final report”</a:t>
            </a:r>
          </a:p>
          <a:p>
            <a:pPr marL="1371600" lvl="2" indent="-571500">
              <a:buFont typeface="Arial" panose="020B0604020202020204" pitchFamily="34" charset="0"/>
              <a:buChar char="•"/>
            </a:pPr>
            <a:r>
              <a:rPr lang="en-US" sz="2000" dirty="0"/>
              <a:t>BAN model based on Remcom Finite Difference Time Domain (FDTD) simulator for freq range from 2-6 GHz </a:t>
            </a:r>
          </a:p>
          <a:p>
            <a:pPr marL="571500" indent="-571500">
              <a:buFont typeface="Arial" panose="020B0604020202020204" pitchFamily="34" charset="0"/>
              <a:buChar char="•"/>
            </a:pPr>
            <a:r>
              <a:rPr lang="en-US" sz="2800" dirty="0"/>
              <a:t>IEEE 802.15.6 Channel Models</a:t>
            </a:r>
          </a:p>
          <a:p>
            <a:pPr marL="857250" lvl="1" indent="-457200">
              <a:buFont typeface="Arial" panose="020B0604020202020204" pitchFamily="34" charset="0"/>
              <a:buChar char="•"/>
            </a:pPr>
            <a:r>
              <a:rPr lang="en-US" sz="2400" dirty="0"/>
              <a:t>[2] 15-08-780 “Channel Model for Body Area Network”</a:t>
            </a:r>
          </a:p>
          <a:p>
            <a:pPr marL="857250" lvl="1" indent="-457200">
              <a:buFont typeface="Arial" panose="020B0604020202020204" pitchFamily="34" charset="0"/>
              <a:buChar char="•"/>
            </a:pPr>
            <a:r>
              <a:rPr lang="en-US" sz="2400" dirty="0"/>
              <a:t>[3]15-08-418-01 “Channel Models WBAN – Holst Centre / IMEC-NL”</a:t>
            </a:r>
          </a:p>
          <a:p>
            <a:pPr marL="857250" lvl="1" indent="-457200">
              <a:buFont typeface="Arial" panose="020B0604020202020204" pitchFamily="34" charset="0"/>
              <a:buChar char="•"/>
            </a:pPr>
            <a:r>
              <a:rPr lang="en-US" sz="2400" dirty="0"/>
              <a:t>[4]15-08-416-04 “Channel Models for WBANs – NICT”</a:t>
            </a:r>
          </a:p>
        </p:txBody>
      </p:sp>
      <p:sp>
        <p:nvSpPr>
          <p:cNvPr id="4" name="Slide Number Placeholder 3">
            <a:extLst>
              <a:ext uri="{FF2B5EF4-FFF2-40B4-BE49-F238E27FC236}">
                <a16:creationId xmlns:a16="http://schemas.microsoft.com/office/drawing/2014/main" id="{85AD492E-6FBC-44F4-8A2A-ADD7643E71AB}"/>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3</a:t>
            </a:fld>
            <a:endParaRPr lang="en-US" altLang="en-US" dirty="0"/>
          </a:p>
        </p:txBody>
      </p:sp>
      <p:sp>
        <p:nvSpPr>
          <p:cNvPr id="6" name="Title 1">
            <a:extLst>
              <a:ext uri="{FF2B5EF4-FFF2-40B4-BE49-F238E27FC236}">
                <a16:creationId xmlns:a16="http://schemas.microsoft.com/office/drawing/2014/main" id="{A8D80A8F-4F39-4F82-990C-5142B0CA29EF}"/>
              </a:ext>
            </a:extLst>
          </p:cNvPr>
          <p:cNvSpPr txBox="1">
            <a:spLocks/>
          </p:cNvSpPr>
          <p:nvPr/>
        </p:nvSpPr>
        <p:spPr bwMode="auto">
          <a:xfrm>
            <a:off x="914400" y="8382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kern="0" dirty="0"/>
              <a:t>Background</a:t>
            </a:r>
          </a:p>
        </p:txBody>
      </p:sp>
    </p:spTree>
    <p:extLst>
      <p:ext uri="{BB962C8B-B14F-4D97-AF65-F5344CB8AC3E}">
        <p14:creationId xmlns:p14="http://schemas.microsoft.com/office/powerpoint/2010/main" val="2375633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AF622-93B7-440F-888F-C413BB03E83A}"/>
              </a:ext>
            </a:extLst>
          </p:cNvPr>
          <p:cNvSpPr>
            <a:spLocks noGrp="1"/>
          </p:cNvSpPr>
          <p:nvPr>
            <p:ph type="title"/>
          </p:nvPr>
        </p:nvSpPr>
        <p:spPr/>
        <p:txBody>
          <a:bodyPr/>
          <a:lstStyle/>
          <a:p>
            <a:r>
              <a:rPr lang="en-US" dirty="0"/>
              <a:t>Background on 15.6</a:t>
            </a:r>
          </a:p>
        </p:txBody>
      </p:sp>
      <p:sp>
        <p:nvSpPr>
          <p:cNvPr id="3" name="Content Placeholder 2">
            <a:extLst>
              <a:ext uri="{FF2B5EF4-FFF2-40B4-BE49-F238E27FC236}">
                <a16:creationId xmlns:a16="http://schemas.microsoft.com/office/drawing/2014/main" id="{020A9992-B17D-4EB6-AF48-B31E519447BC}"/>
              </a:ext>
            </a:extLst>
          </p:cNvPr>
          <p:cNvSpPr>
            <a:spLocks noGrp="1"/>
          </p:cNvSpPr>
          <p:nvPr>
            <p:ph idx="1"/>
          </p:nvPr>
        </p:nvSpPr>
        <p:spPr>
          <a:xfrm>
            <a:off x="539552" y="1340768"/>
            <a:ext cx="7764463" cy="4868863"/>
          </a:xfrm>
        </p:spPr>
        <p:txBody>
          <a:bodyPr/>
          <a:lstStyle/>
          <a:p>
            <a:r>
              <a:rPr lang="en-US" sz="2400" dirty="0"/>
              <a:t>Ref[2] is a comprehensive list of BAN channel models. </a:t>
            </a:r>
          </a:p>
        </p:txBody>
      </p:sp>
      <p:sp>
        <p:nvSpPr>
          <p:cNvPr id="4" name="Slide Number Placeholder 3">
            <a:extLst>
              <a:ext uri="{FF2B5EF4-FFF2-40B4-BE49-F238E27FC236}">
                <a16:creationId xmlns:a16="http://schemas.microsoft.com/office/drawing/2014/main" id="{575791B5-DBE0-49E0-8822-A931F6C35C3F}"/>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4</a:t>
            </a:fld>
            <a:endParaRPr lang="en-US" altLang="en-US" dirty="0"/>
          </a:p>
        </p:txBody>
      </p:sp>
      <p:pic>
        <p:nvPicPr>
          <p:cNvPr id="6" name="Picture 5">
            <a:extLst>
              <a:ext uri="{FF2B5EF4-FFF2-40B4-BE49-F238E27FC236}">
                <a16:creationId xmlns:a16="http://schemas.microsoft.com/office/drawing/2014/main" id="{ABA1D9E1-240E-4CA1-81F7-86006F047BCA}"/>
              </a:ext>
            </a:extLst>
          </p:cNvPr>
          <p:cNvPicPr>
            <a:picLocks noChangeAspect="1"/>
          </p:cNvPicPr>
          <p:nvPr/>
        </p:nvPicPr>
        <p:blipFill>
          <a:blip r:embed="rId2"/>
          <a:stretch>
            <a:fillRect/>
          </a:stretch>
        </p:blipFill>
        <p:spPr>
          <a:xfrm>
            <a:off x="539552" y="4581128"/>
            <a:ext cx="2897935" cy="1738761"/>
          </a:xfrm>
          <a:prstGeom prst="rect">
            <a:avLst/>
          </a:prstGeom>
        </p:spPr>
      </p:pic>
      <p:pic>
        <p:nvPicPr>
          <p:cNvPr id="8" name="Picture 7">
            <a:extLst>
              <a:ext uri="{FF2B5EF4-FFF2-40B4-BE49-F238E27FC236}">
                <a16:creationId xmlns:a16="http://schemas.microsoft.com/office/drawing/2014/main" id="{9BB129F9-7C00-4250-A1E6-E27AE8D58D5A}"/>
              </a:ext>
            </a:extLst>
          </p:cNvPr>
          <p:cNvPicPr>
            <a:picLocks noChangeAspect="1"/>
          </p:cNvPicPr>
          <p:nvPr/>
        </p:nvPicPr>
        <p:blipFill>
          <a:blip r:embed="rId3"/>
          <a:stretch>
            <a:fillRect/>
          </a:stretch>
        </p:blipFill>
        <p:spPr>
          <a:xfrm>
            <a:off x="3554179" y="4524813"/>
            <a:ext cx="4995689" cy="1851389"/>
          </a:xfrm>
          <a:prstGeom prst="rect">
            <a:avLst/>
          </a:prstGeom>
        </p:spPr>
      </p:pic>
      <p:pic>
        <p:nvPicPr>
          <p:cNvPr id="10" name="Picture 9">
            <a:extLst>
              <a:ext uri="{FF2B5EF4-FFF2-40B4-BE49-F238E27FC236}">
                <a16:creationId xmlns:a16="http://schemas.microsoft.com/office/drawing/2014/main" id="{A7CBC637-0446-4441-9ECF-5658902FD28A}"/>
              </a:ext>
            </a:extLst>
          </p:cNvPr>
          <p:cNvPicPr>
            <a:picLocks noChangeAspect="1"/>
          </p:cNvPicPr>
          <p:nvPr/>
        </p:nvPicPr>
        <p:blipFill>
          <a:blip r:embed="rId4"/>
          <a:stretch>
            <a:fillRect/>
          </a:stretch>
        </p:blipFill>
        <p:spPr>
          <a:xfrm>
            <a:off x="2898494" y="2251588"/>
            <a:ext cx="3281923" cy="2273225"/>
          </a:xfrm>
          <a:prstGeom prst="rect">
            <a:avLst/>
          </a:prstGeom>
        </p:spPr>
      </p:pic>
    </p:spTree>
    <p:extLst>
      <p:ext uri="{BB962C8B-B14F-4D97-AF65-F5344CB8AC3E}">
        <p14:creationId xmlns:p14="http://schemas.microsoft.com/office/powerpoint/2010/main" val="2599267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3BF4C-C659-4A75-BE25-00B26B2893F8}"/>
              </a:ext>
            </a:extLst>
          </p:cNvPr>
          <p:cNvSpPr>
            <a:spLocks noGrp="1"/>
          </p:cNvSpPr>
          <p:nvPr>
            <p:ph type="title"/>
          </p:nvPr>
        </p:nvSpPr>
        <p:spPr/>
        <p:txBody>
          <a:bodyPr/>
          <a:lstStyle/>
          <a:p>
            <a:r>
              <a:rPr lang="en-US" dirty="0"/>
              <a:t>Background [3]</a:t>
            </a:r>
          </a:p>
        </p:txBody>
      </p:sp>
      <p:sp>
        <p:nvSpPr>
          <p:cNvPr id="3" name="Content Placeholder 2">
            <a:extLst>
              <a:ext uri="{FF2B5EF4-FFF2-40B4-BE49-F238E27FC236}">
                <a16:creationId xmlns:a16="http://schemas.microsoft.com/office/drawing/2014/main" id="{0EC09AB3-96E6-4B16-9C28-C4B836CB47C4}"/>
              </a:ext>
            </a:extLst>
          </p:cNvPr>
          <p:cNvSpPr>
            <a:spLocks noGrp="1"/>
          </p:cNvSpPr>
          <p:nvPr>
            <p:ph idx="1"/>
          </p:nvPr>
        </p:nvSpPr>
        <p:spPr>
          <a:xfrm>
            <a:off x="609600" y="1371600"/>
            <a:ext cx="8066856" cy="4868863"/>
          </a:xfrm>
        </p:spPr>
        <p:txBody>
          <a:bodyPr/>
          <a:lstStyle/>
          <a:p>
            <a:r>
              <a:rPr lang="en-US" sz="1600" dirty="0"/>
              <a:t>Transmitter is placed in front of the body. “Around torso” has worse path loss (n~6) than “along torso” (n~3).  </a:t>
            </a:r>
            <a:r>
              <a:rPr lang="en-US" sz="1600" dirty="0" err="1"/>
              <a:t>Skycross</a:t>
            </a:r>
            <a:r>
              <a:rPr lang="en-US" sz="1600" dirty="0"/>
              <a:t> SMT-3TO10M antennas used. Freq: 3-6 GHz</a:t>
            </a:r>
          </a:p>
        </p:txBody>
      </p:sp>
      <p:sp>
        <p:nvSpPr>
          <p:cNvPr id="4" name="Slide Number Placeholder 3">
            <a:extLst>
              <a:ext uri="{FF2B5EF4-FFF2-40B4-BE49-F238E27FC236}">
                <a16:creationId xmlns:a16="http://schemas.microsoft.com/office/drawing/2014/main" id="{E7B3E831-E23F-4930-A827-93912CA19D33}"/>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5</a:t>
            </a:fld>
            <a:endParaRPr lang="en-US" altLang="en-US" dirty="0"/>
          </a:p>
        </p:txBody>
      </p:sp>
      <p:pic>
        <p:nvPicPr>
          <p:cNvPr id="8" name="Picture 7">
            <a:extLst>
              <a:ext uri="{FF2B5EF4-FFF2-40B4-BE49-F238E27FC236}">
                <a16:creationId xmlns:a16="http://schemas.microsoft.com/office/drawing/2014/main" id="{08C00D5E-725D-434E-BB51-C672EA96CCEF}"/>
              </a:ext>
            </a:extLst>
          </p:cNvPr>
          <p:cNvPicPr>
            <a:picLocks noChangeAspect="1"/>
          </p:cNvPicPr>
          <p:nvPr/>
        </p:nvPicPr>
        <p:blipFill>
          <a:blip r:embed="rId2"/>
          <a:stretch>
            <a:fillRect/>
          </a:stretch>
        </p:blipFill>
        <p:spPr>
          <a:xfrm>
            <a:off x="2229643" y="2101972"/>
            <a:ext cx="4619625" cy="1828800"/>
          </a:xfrm>
          <a:prstGeom prst="rect">
            <a:avLst/>
          </a:prstGeom>
        </p:spPr>
      </p:pic>
      <p:pic>
        <p:nvPicPr>
          <p:cNvPr id="10" name="Picture 9">
            <a:extLst>
              <a:ext uri="{FF2B5EF4-FFF2-40B4-BE49-F238E27FC236}">
                <a16:creationId xmlns:a16="http://schemas.microsoft.com/office/drawing/2014/main" id="{5FCD7072-2BE8-4C60-BBC4-732F469E03B1}"/>
              </a:ext>
            </a:extLst>
          </p:cNvPr>
          <p:cNvPicPr>
            <a:picLocks noChangeAspect="1"/>
          </p:cNvPicPr>
          <p:nvPr/>
        </p:nvPicPr>
        <p:blipFill>
          <a:blip r:embed="rId3"/>
          <a:stretch>
            <a:fillRect/>
          </a:stretch>
        </p:blipFill>
        <p:spPr>
          <a:xfrm>
            <a:off x="4353575" y="4343401"/>
            <a:ext cx="3877337" cy="1828799"/>
          </a:xfrm>
          <a:prstGeom prst="rect">
            <a:avLst/>
          </a:prstGeom>
        </p:spPr>
      </p:pic>
      <p:pic>
        <p:nvPicPr>
          <p:cNvPr id="1026" name="Picture 2">
            <a:extLst>
              <a:ext uri="{FF2B5EF4-FFF2-40B4-BE49-F238E27FC236}">
                <a16:creationId xmlns:a16="http://schemas.microsoft.com/office/drawing/2014/main" id="{9A01D73A-6201-4540-AA5B-724F2DF910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6316" y="4242818"/>
            <a:ext cx="3168233" cy="215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641BCD5C-B9B5-4B0B-94D2-5D9318909BA4}"/>
              </a:ext>
            </a:extLst>
          </p:cNvPr>
          <p:cNvPicPr>
            <a:picLocks noChangeAspect="1"/>
          </p:cNvPicPr>
          <p:nvPr/>
        </p:nvPicPr>
        <p:blipFill>
          <a:blip r:embed="rId5"/>
          <a:stretch>
            <a:fillRect/>
          </a:stretch>
        </p:blipFill>
        <p:spPr>
          <a:xfrm>
            <a:off x="6058100" y="3891091"/>
            <a:ext cx="2099584" cy="446720"/>
          </a:xfrm>
          <a:prstGeom prst="rect">
            <a:avLst/>
          </a:prstGeom>
        </p:spPr>
      </p:pic>
    </p:spTree>
    <p:extLst>
      <p:ext uri="{BB962C8B-B14F-4D97-AF65-F5344CB8AC3E}">
        <p14:creationId xmlns:p14="http://schemas.microsoft.com/office/powerpoint/2010/main" val="2942949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CF285-157E-4875-9433-2BAE1E73D83D}"/>
              </a:ext>
            </a:extLst>
          </p:cNvPr>
          <p:cNvSpPr>
            <a:spLocks noGrp="1"/>
          </p:cNvSpPr>
          <p:nvPr>
            <p:ph type="title"/>
          </p:nvPr>
        </p:nvSpPr>
        <p:spPr/>
        <p:txBody>
          <a:bodyPr/>
          <a:lstStyle/>
          <a:p>
            <a:r>
              <a:rPr lang="en-US" dirty="0"/>
              <a:t>Background [4]</a:t>
            </a:r>
          </a:p>
        </p:txBody>
      </p:sp>
      <p:pic>
        <p:nvPicPr>
          <p:cNvPr id="6" name="Content Placeholder 5">
            <a:extLst>
              <a:ext uri="{FF2B5EF4-FFF2-40B4-BE49-F238E27FC236}">
                <a16:creationId xmlns:a16="http://schemas.microsoft.com/office/drawing/2014/main" id="{0F8E3E17-3639-48C7-92DD-95878D3C3F91}"/>
              </a:ext>
            </a:extLst>
          </p:cNvPr>
          <p:cNvPicPr>
            <a:picLocks noGrp="1" noChangeAspect="1"/>
          </p:cNvPicPr>
          <p:nvPr>
            <p:ph idx="1"/>
          </p:nvPr>
        </p:nvPicPr>
        <p:blipFill>
          <a:blip r:embed="rId2"/>
          <a:stretch>
            <a:fillRect/>
          </a:stretch>
        </p:blipFill>
        <p:spPr>
          <a:xfrm>
            <a:off x="1795960" y="2207013"/>
            <a:ext cx="1600200" cy="1876425"/>
          </a:xfrm>
        </p:spPr>
      </p:pic>
      <p:sp>
        <p:nvSpPr>
          <p:cNvPr id="4" name="Slide Number Placeholder 3">
            <a:extLst>
              <a:ext uri="{FF2B5EF4-FFF2-40B4-BE49-F238E27FC236}">
                <a16:creationId xmlns:a16="http://schemas.microsoft.com/office/drawing/2014/main" id="{BF7263FF-B617-4A5C-9FAF-45DD733AA156}"/>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6</a:t>
            </a:fld>
            <a:endParaRPr lang="en-US" altLang="en-US" dirty="0"/>
          </a:p>
        </p:txBody>
      </p:sp>
      <p:pic>
        <p:nvPicPr>
          <p:cNvPr id="8" name="Picture 7">
            <a:extLst>
              <a:ext uri="{FF2B5EF4-FFF2-40B4-BE49-F238E27FC236}">
                <a16:creationId xmlns:a16="http://schemas.microsoft.com/office/drawing/2014/main" id="{859D86D9-7D47-4F28-9647-C3B94D3521D5}"/>
              </a:ext>
            </a:extLst>
          </p:cNvPr>
          <p:cNvPicPr>
            <a:picLocks noChangeAspect="1"/>
          </p:cNvPicPr>
          <p:nvPr/>
        </p:nvPicPr>
        <p:blipFill>
          <a:blip r:embed="rId3"/>
          <a:stretch>
            <a:fillRect/>
          </a:stretch>
        </p:blipFill>
        <p:spPr>
          <a:xfrm>
            <a:off x="3867944" y="2278070"/>
            <a:ext cx="2592288" cy="1914566"/>
          </a:xfrm>
          <a:prstGeom prst="rect">
            <a:avLst/>
          </a:prstGeom>
        </p:spPr>
      </p:pic>
      <p:pic>
        <p:nvPicPr>
          <p:cNvPr id="10" name="Picture 9">
            <a:extLst>
              <a:ext uri="{FF2B5EF4-FFF2-40B4-BE49-F238E27FC236}">
                <a16:creationId xmlns:a16="http://schemas.microsoft.com/office/drawing/2014/main" id="{E7E56A17-FB66-4A7F-8C42-9E32F7420CCF}"/>
              </a:ext>
            </a:extLst>
          </p:cNvPr>
          <p:cNvPicPr>
            <a:picLocks noChangeAspect="1"/>
          </p:cNvPicPr>
          <p:nvPr/>
        </p:nvPicPr>
        <p:blipFill>
          <a:blip r:embed="rId4"/>
          <a:stretch>
            <a:fillRect/>
          </a:stretch>
        </p:blipFill>
        <p:spPr>
          <a:xfrm>
            <a:off x="1907704" y="4225124"/>
            <a:ext cx="4943475" cy="2076450"/>
          </a:xfrm>
          <a:prstGeom prst="rect">
            <a:avLst/>
          </a:prstGeom>
        </p:spPr>
      </p:pic>
      <p:sp>
        <p:nvSpPr>
          <p:cNvPr id="11" name="TextBox 10">
            <a:extLst>
              <a:ext uri="{FF2B5EF4-FFF2-40B4-BE49-F238E27FC236}">
                <a16:creationId xmlns:a16="http://schemas.microsoft.com/office/drawing/2014/main" id="{D2165885-F286-4ED2-A7C8-0D695758F75B}"/>
              </a:ext>
            </a:extLst>
          </p:cNvPr>
          <p:cNvSpPr txBox="1"/>
          <p:nvPr/>
        </p:nvSpPr>
        <p:spPr>
          <a:xfrm>
            <a:off x="611560" y="5124849"/>
            <a:ext cx="1632883" cy="461665"/>
          </a:xfrm>
          <a:prstGeom prst="rect">
            <a:avLst/>
          </a:prstGeom>
          <a:noFill/>
        </p:spPr>
        <p:txBody>
          <a:bodyPr wrap="none" rtlCol="0">
            <a:spAutoFit/>
          </a:bodyPr>
          <a:lstStyle/>
          <a:p>
            <a:r>
              <a:rPr lang="en-US" dirty="0">
                <a:solidFill>
                  <a:schemeClr val="tx1"/>
                </a:solidFill>
              </a:rPr>
              <a:t>PL model = alog</a:t>
            </a:r>
            <a:r>
              <a:rPr lang="en-US" baseline="-25000" dirty="0">
                <a:solidFill>
                  <a:schemeClr val="tx1"/>
                </a:solidFill>
              </a:rPr>
              <a:t>10</a:t>
            </a:r>
            <a:r>
              <a:rPr lang="en-US" dirty="0">
                <a:solidFill>
                  <a:schemeClr val="tx1"/>
                </a:solidFill>
              </a:rPr>
              <a:t>d + b</a:t>
            </a:r>
          </a:p>
          <a:p>
            <a:r>
              <a:rPr lang="en-US" dirty="0">
                <a:solidFill>
                  <a:schemeClr val="tx1"/>
                </a:solidFill>
              </a:rPr>
              <a:t>(d is in mm) </a:t>
            </a:r>
          </a:p>
        </p:txBody>
      </p:sp>
      <p:sp>
        <p:nvSpPr>
          <p:cNvPr id="9" name="TextBox 8">
            <a:extLst>
              <a:ext uri="{FF2B5EF4-FFF2-40B4-BE49-F238E27FC236}">
                <a16:creationId xmlns:a16="http://schemas.microsoft.com/office/drawing/2014/main" id="{7A67DC3B-34DB-44D4-BF85-652736642163}"/>
              </a:ext>
            </a:extLst>
          </p:cNvPr>
          <p:cNvSpPr txBox="1"/>
          <p:nvPr/>
        </p:nvSpPr>
        <p:spPr>
          <a:xfrm>
            <a:off x="1043607" y="1592605"/>
            <a:ext cx="7764463" cy="830997"/>
          </a:xfrm>
          <a:prstGeom prst="rect">
            <a:avLst/>
          </a:prstGeom>
          <a:noFill/>
        </p:spPr>
        <p:txBody>
          <a:bodyPr wrap="square">
            <a:spAutoFit/>
          </a:bodyPr>
          <a:lstStyle/>
          <a:p>
            <a:r>
              <a:rPr lang="en-US" sz="1600" dirty="0">
                <a:solidFill>
                  <a:schemeClr val="tx1"/>
                </a:solidFill>
                <a:latin typeface="+mn-lt"/>
              </a:rPr>
              <a:t>Controller is placed in middle of the body. A single path loss equation is given and n~3.  This is fine as long as measurements are in front of the body.   Antenna used is also </a:t>
            </a:r>
            <a:r>
              <a:rPr lang="en-US" sz="1600" dirty="0" err="1">
                <a:solidFill>
                  <a:schemeClr val="tx1"/>
                </a:solidFill>
                <a:latin typeface="+mn-lt"/>
              </a:rPr>
              <a:t>Skycross</a:t>
            </a:r>
            <a:r>
              <a:rPr lang="en-US" sz="1600" dirty="0">
                <a:solidFill>
                  <a:schemeClr val="tx1"/>
                </a:solidFill>
                <a:latin typeface="+mn-lt"/>
              </a:rPr>
              <a:t> antenna.</a:t>
            </a:r>
          </a:p>
        </p:txBody>
      </p:sp>
    </p:spTree>
    <p:extLst>
      <p:ext uri="{BB962C8B-B14F-4D97-AF65-F5344CB8AC3E}">
        <p14:creationId xmlns:p14="http://schemas.microsoft.com/office/powerpoint/2010/main" val="3033530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F53B6-E33C-489F-8AFC-FB1103C6F991}"/>
              </a:ext>
            </a:extLst>
          </p:cNvPr>
          <p:cNvSpPr>
            <a:spLocks noGrp="1"/>
          </p:cNvSpPr>
          <p:nvPr>
            <p:ph type="title"/>
          </p:nvPr>
        </p:nvSpPr>
        <p:spPr/>
        <p:txBody>
          <a:bodyPr/>
          <a:lstStyle/>
          <a:p>
            <a:r>
              <a:rPr lang="en-US" dirty="0"/>
              <a:t>Antenna used for measurement</a:t>
            </a:r>
          </a:p>
        </p:txBody>
      </p:sp>
      <p:sp>
        <p:nvSpPr>
          <p:cNvPr id="3" name="Content Placeholder 2">
            <a:extLst>
              <a:ext uri="{FF2B5EF4-FFF2-40B4-BE49-F238E27FC236}">
                <a16:creationId xmlns:a16="http://schemas.microsoft.com/office/drawing/2014/main" id="{1EEF1BE1-7998-413F-A0A5-B2CA2C53FAA1}"/>
              </a:ext>
            </a:extLst>
          </p:cNvPr>
          <p:cNvSpPr>
            <a:spLocks noGrp="1"/>
          </p:cNvSpPr>
          <p:nvPr>
            <p:ph idx="1"/>
          </p:nvPr>
        </p:nvSpPr>
        <p:spPr>
          <a:xfrm>
            <a:off x="352578" y="1371600"/>
            <a:ext cx="8438846" cy="4868863"/>
          </a:xfrm>
        </p:spPr>
        <p:txBody>
          <a:bodyPr/>
          <a:lstStyle/>
          <a:p>
            <a:r>
              <a:rPr lang="en-US" sz="2000" dirty="0"/>
              <a:t>Ethertronics 1005194 with foam spacer and velcro attached</a:t>
            </a:r>
          </a:p>
          <a:p>
            <a:r>
              <a:rPr lang="en-US" sz="2000" dirty="0"/>
              <a:t>PCB antenna (linear polarization) that measures 20.6x18.6x0.8mm</a:t>
            </a:r>
          </a:p>
        </p:txBody>
      </p:sp>
      <p:sp>
        <p:nvSpPr>
          <p:cNvPr id="4" name="Slide Number Placeholder 3">
            <a:extLst>
              <a:ext uri="{FF2B5EF4-FFF2-40B4-BE49-F238E27FC236}">
                <a16:creationId xmlns:a16="http://schemas.microsoft.com/office/drawing/2014/main" id="{7D206395-6E7C-4943-AAD8-A76A5E4107C8}"/>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7</a:t>
            </a:fld>
            <a:endParaRPr lang="en-US" altLang="en-US" dirty="0"/>
          </a:p>
        </p:txBody>
      </p:sp>
      <p:pic>
        <p:nvPicPr>
          <p:cNvPr id="6" name="Picture 5">
            <a:extLst>
              <a:ext uri="{FF2B5EF4-FFF2-40B4-BE49-F238E27FC236}">
                <a16:creationId xmlns:a16="http://schemas.microsoft.com/office/drawing/2014/main" id="{9B68669D-B106-4200-8B58-7E708C4FD93B}"/>
              </a:ext>
            </a:extLst>
          </p:cNvPr>
          <p:cNvPicPr>
            <a:picLocks noChangeAspect="1"/>
          </p:cNvPicPr>
          <p:nvPr/>
        </p:nvPicPr>
        <p:blipFill>
          <a:blip r:embed="rId2"/>
          <a:stretch>
            <a:fillRect/>
          </a:stretch>
        </p:blipFill>
        <p:spPr>
          <a:xfrm>
            <a:off x="478647" y="3068960"/>
            <a:ext cx="4448838" cy="2357941"/>
          </a:xfrm>
          <a:prstGeom prst="rect">
            <a:avLst/>
          </a:prstGeom>
        </p:spPr>
      </p:pic>
      <p:pic>
        <p:nvPicPr>
          <p:cNvPr id="8" name="Picture 7">
            <a:extLst>
              <a:ext uri="{FF2B5EF4-FFF2-40B4-BE49-F238E27FC236}">
                <a16:creationId xmlns:a16="http://schemas.microsoft.com/office/drawing/2014/main" id="{62EF41A4-7F91-4965-B4D4-E343753A6F05}"/>
              </a:ext>
            </a:extLst>
          </p:cNvPr>
          <p:cNvPicPr>
            <a:picLocks noChangeAspect="1"/>
          </p:cNvPicPr>
          <p:nvPr/>
        </p:nvPicPr>
        <p:blipFill>
          <a:blip r:embed="rId3"/>
          <a:stretch>
            <a:fillRect/>
          </a:stretch>
        </p:blipFill>
        <p:spPr>
          <a:xfrm>
            <a:off x="5436096" y="2852936"/>
            <a:ext cx="3355327" cy="2794598"/>
          </a:xfrm>
          <a:prstGeom prst="rect">
            <a:avLst/>
          </a:prstGeom>
        </p:spPr>
      </p:pic>
      <p:sp>
        <p:nvSpPr>
          <p:cNvPr id="9" name="TextBox 8">
            <a:extLst>
              <a:ext uri="{FF2B5EF4-FFF2-40B4-BE49-F238E27FC236}">
                <a16:creationId xmlns:a16="http://schemas.microsoft.com/office/drawing/2014/main" id="{E98E9A3C-C1DF-49AD-A49B-807F177656AF}"/>
              </a:ext>
            </a:extLst>
          </p:cNvPr>
          <p:cNvSpPr txBox="1"/>
          <p:nvPr/>
        </p:nvSpPr>
        <p:spPr>
          <a:xfrm>
            <a:off x="6542929" y="5674578"/>
            <a:ext cx="1141659" cy="276999"/>
          </a:xfrm>
          <a:prstGeom prst="rect">
            <a:avLst/>
          </a:prstGeom>
          <a:noFill/>
        </p:spPr>
        <p:txBody>
          <a:bodyPr wrap="none" rtlCol="0">
            <a:spAutoFit/>
          </a:bodyPr>
          <a:lstStyle/>
          <a:p>
            <a:r>
              <a:rPr lang="en-US" dirty="0">
                <a:solidFill>
                  <a:schemeClr val="tx1"/>
                </a:solidFill>
              </a:rPr>
              <a:t>Ref : </a:t>
            </a:r>
            <a:r>
              <a:rPr lang="en-US" dirty="0">
                <a:solidFill>
                  <a:schemeClr val="tx1"/>
                </a:solidFill>
                <a:hlinkClick r:id="rId4">
                  <a:extLst>
                    <a:ext uri="{A12FA001-AC4F-418D-AE19-62706E023703}">
                      <ahyp:hlinkClr xmlns:ahyp="http://schemas.microsoft.com/office/drawing/2018/hyperlinkcolor" val="tx"/>
                    </a:ext>
                  </a:extLst>
                </a:hlinkClick>
              </a:rPr>
              <a:t>datasheet</a:t>
            </a:r>
            <a:endParaRPr lang="en-US" dirty="0">
              <a:solidFill>
                <a:schemeClr val="tx1"/>
              </a:solidFill>
            </a:endParaRPr>
          </a:p>
        </p:txBody>
      </p:sp>
    </p:spTree>
    <p:extLst>
      <p:ext uri="{BB962C8B-B14F-4D97-AF65-F5344CB8AC3E}">
        <p14:creationId xmlns:p14="http://schemas.microsoft.com/office/powerpoint/2010/main" val="4082446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60"/>
          <p:cNvSpPr txBox="1">
            <a:spLocks noGrp="1"/>
          </p:cNvSpPr>
          <p:nvPr>
            <p:ph type="body" idx="1"/>
          </p:nvPr>
        </p:nvSpPr>
        <p:spPr>
          <a:xfrm>
            <a:off x="514350" y="1893694"/>
            <a:ext cx="8113050" cy="3592800"/>
          </a:xfrm>
          <a:prstGeom prst="rect">
            <a:avLst/>
          </a:prstGeom>
          <a:noFill/>
          <a:ln>
            <a:noFill/>
          </a:ln>
        </p:spPr>
        <p:txBody>
          <a:bodyPr spcFirstLastPara="1" vert="horz" wrap="square" lIns="68569" tIns="34275" rIns="68569" bIns="34275" numCol="1" anchor="t" anchorCtr="0" compatLnSpc="1">
            <a:prstTxWarp prst="textNoShape">
              <a:avLst/>
            </a:prstTxWarp>
            <a:noAutofit/>
          </a:bodyPr>
          <a:lstStyle/>
          <a:p>
            <a:pPr indent="-257175">
              <a:spcBef>
                <a:spcPts val="0"/>
              </a:spcBef>
              <a:spcAft>
                <a:spcPts val="0"/>
              </a:spcAft>
              <a:buClr>
                <a:srgbClr val="434343"/>
              </a:buClr>
              <a:buSzPts val="1800"/>
              <a:buChar char="●"/>
            </a:pPr>
            <a:r>
              <a:rPr lang="en-US" sz="1100" dirty="0"/>
              <a:t>Peak gain can increase when placed on the body and the pattern can have nulls depending on body location</a:t>
            </a:r>
            <a:endParaRPr sz="1100" dirty="0"/>
          </a:p>
        </p:txBody>
      </p:sp>
      <p:pic>
        <p:nvPicPr>
          <p:cNvPr id="402" name="Google Shape;402;p60"/>
          <p:cNvPicPr preferRelativeResize="0"/>
          <p:nvPr/>
        </p:nvPicPr>
        <p:blipFill rotWithShape="1">
          <a:blip r:embed="rId3">
            <a:alphaModFix/>
          </a:blip>
          <a:srcRect/>
          <a:stretch/>
        </p:blipFill>
        <p:spPr>
          <a:xfrm>
            <a:off x="514350" y="2208019"/>
            <a:ext cx="7815263" cy="3706760"/>
          </a:xfrm>
          <a:prstGeom prst="rect">
            <a:avLst/>
          </a:prstGeom>
          <a:noFill/>
          <a:ln>
            <a:noFill/>
          </a:ln>
        </p:spPr>
      </p:pic>
      <p:sp>
        <p:nvSpPr>
          <p:cNvPr id="2" name="Title 1">
            <a:extLst>
              <a:ext uri="{FF2B5EF4-FFF2-40B4-BE49-F238E27FC236}">
                <a16:creationId xmlns:a16="http://schemas.microsoft.com/office/drawing/2014/main" id="{829C6140-8B8C-4C49-A459-D6314B062FD3}"/>
              </a:ext>
            </a:extLst>
          </p:cNvPr>
          <p:cNvSpPr>
            <a:spLocks noGrp="1"/>
          </p:cNvSpPr>
          <p:nvPr>
            <p:ph type="title"/>
          </p:nvPr>
        </p:nvSpPr>
        <p:spPr/>
        <p:txBody>
          <a:bodyPr/>
          <a:lstStyle/>
          <a:p>
            <a:r>
              <a:rPr lang="en-US" sz="3600" dirty="0"/>
              <a:t>3D Antenna Pattern Measurements</a:t>
            </a:r>
          </a:p>
        </p:txBody>
      </p:sp>
    </p:spTree>
    <p:extLst>
      <p:ext uri="{BB962C8B-B14F-4D97-AF65-F5344CB8AC3E}">
        <p14:creationId xmlns:p14="http://schemas.microsoft.com/office/powerpoint/2010/main" val="2218162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D29D9-194A-44E7-BD14-02BDF0BD3820}"/>
              </a:ext>
            </a:extLst>
          </p:cNvPr>
          <p:cNvSpPr>
            <a:spLocks noGrp="1"/>
          </p:cNvSpPr>
          <p:nvPr>
            <p:ph type="title"/>
          </p:nvPr>
        </p:nvSpPr>
        <p:spPr/>
        <p:txBody>
          <a:bodyPr/>
          <a:lstStyle/>
          <a:p>
            <a:r>
              <a:rPr lang="en-US" sz="3200" dirty="0"/>
              <a:t>Path Loss Measurement Overview</a:t>
            </a:r>
          </a:p>
        </p:txBody>
      </p:sp>
      <p:sp>
        <p:nvSpPr>
          <p:cNvPr id="3" name="Content Placeholder 2">
            <a:extLst>
              <a:ext uri="{FF2B5EF4-FFF2-40B4-BE49-F238E27FC236}">
                <a16:creationId xmlns:a16="http://schemas.microsoft.com/office/drawing/2014/main" id="{60A40537-FD81-47BF-9996-33284170FD4F}"/>
              </a:ext>
            </a:extLst>
          </p:cNvPr>
          <p:cNvSpPr>
            <a:spLocks noGrp="1"/>
          </p:cNvSpPr>
          <p:nvPr>
            <p:ph idx="1"/>
          </p:nvPr>
        </p:nvSpPr>
        <p:spPr/>
        <p:txBody>
          <a:bodyPr/>
          <a:lstStyle/>
          <a:p>
            <a:pPr marL="457200" indent="-457200">
              <a:buFont typeface="Arial" panose="020B0604020202020204" pitchFamily="34" charset="0"/>
              <a:buChar char="•"/>
            </a:pPr>
            <a:r>
              <a:rPr lang="en-US" sz="2000" dirty="0"/>
              <a:t>Vector Network Analyzer (VNA) measures a 2-port S-parameter between HMD and body worn antenna which includes:</a:t>
            </a:r>
          </a:p>
          <a:p>
            <a:pPr marL="857250" lvl="1" indent="-457200">
              <a:buFont typeface="Arial" panose="020B0604020202020204" pitchFamily="34" charset="0"/>
              <a:buChar char="•"/>
            </a:pPr>
            <a:r>
              <a:rPr lang="en-US" sz="2000" dirty="0"/>
              <a:t>Antenna gain between 2 antennas</a:t>
            </a:r>
          </a:p>
          <a:p>
            <a:pPr marL="457200" indent="-457200">
              <a:buFont typeface="Arial" panose="020B0604020202020204" pitchFamily="34" charset="0"/>
              <a:buChar char="•"/>
            </a:pPr>
            <a:r>
              <a:rPr lang="en-US" sz="2000" dirty="0"/>
              <a:t>Measured frequency range from 4.5 GHz to 8.5 GHz in steps of 5 MHz (801 points).</a:t>
            </a:r>
          </a:p>
          <a:p>
            <a:pPr marL="457200" indent="-457200">
              <a:buFont typeface="Arial" panose="020B0604020202020204" pitchFamily="34" charset="0"/>
              <a:buChar char="•"/>
            </a:pPr>
            <a:r>
              <a:rPr lang="en-US" sz="2000" dirty="0"/>
              <a:t>Measure data includes path loss and antenna gains of DUT1 and DUT2</a:t>
            </a:r>
          </a:p>
          <a:p>
            <a:pPr marL="857250" lvl="1" indent="-457200">
              <a:buFont typeface="Arial" panose="020B0604020202020204" pitchFamily="34" charset="0"/>
              <a:buChar char="•"/>
            </a:pPr>
            <a:r>
              <a:rPr lang="en-US" sz="2000" dirty="0"/>
              <a:t>Total path loss = Gain DUT1 + Gain DUT2 + Path Loss </a:t>
            </a:r>
          </a:p>
        </p:txBody>
      </p:sp>
      <p:sp>
        <p:nvSpPr>
          <p:cNvPr id="4" name="Slide Number Placeholder 3">
            <a:extLst>
              <a:ext uri="{FF2B5EF4-FFF2-40B4-BE49-F238E27FC236}">
                <a16:creationId xmlns:a16="http://schemas.microsoft.com/office/drawing/2014/main" id="{37932893-9550-4D34-B7EA-CD83B531ADBB}"/>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9</a:t>
            </a:fld>
            <a:endParaRPr lang="en-US" altLang="en-US" dirty="0"/>
          </a:p>
        </p:txBody>
      </p:sp>
    </p:spTree>
    <p:extLst>
      <p:ext uri="{BB962C8B-B14F-4D97-AF65-F5344CB8AC3E}">
        <p14:creationId xmlns:p14="http://schemas.microsoft.com/office/powerpoint/2010/main" val="939512998"/>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1259</Words>
  <Application>Microsoft Office PowerPoint</Application>
  <PresentationFormat>On-screen Show (4:3)</PresentationFormat>
  <Paragraphs>157</Paragraphs>
  <Slides>24</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Times New Roman</vt:lpstr>
      <vt:lpstr>Office Theme</vt:lpstr>
      <vt:lpstr>PowerPoint Presentation</vt:lpstr>
      <vt:lpstr>Technical Guidance [1]</vt:lpstr>
      <vt:lpstr>PowerPoint Presentation</vt:lpstr>
      <vt:lpstr>Background on 15.6</vt:lpstr>
      <vt:lpstr>Background [3]</vt:lpstr>
      <vt:lpstr>Background [4]</vt:lpstr>
      <vt:lpstr>Antenna used for measurement</vt:lpstr>
      <vt:lpstr>3D Antenna Pattern Measurements</vt:lpstr>
      <vt:lpstr>Path Loss Measurement Overview</vt:lpstr>
      <vt:lpstr>3 scenarios</vt:lpstr>
      <vt:lpstr>Office Measurements (3.9m x 3.45 m)</vt:lpstr>
      <vt:lpstr>Measurement Details</vt:lpstr>
      <vt:lpstr>PowerPoint Presentation</vt:lpstr>
      <vt:lpstr>Antenna Distance to Body</vt:lpstr>
      <vt:lpstr>Left head to body 30cm Frequency Domain Measurement</vt:lpstr>
      <vt:lpstr>Left head to body 50cm Time Domain Measurement PDP </vt:lpstr>
      <vt:lpstr>Vertical Fit</vt:lpstr>
      <vt:lpstr>Circumference Fit</vt:lpstr>
      <vt:lpstr>Summary of Parameters</vt:lpstr>
      <vt:lpstr>Comparison of “on-body” with 802.15.6 models</vt:lpstr>
      <vt:lpstr>Conclusions</vt:lpstr>
      <vt:lpstr>Appendix</vt:lpstr>
      <vt:lpstr>Exact Separation Distance</vt:lpstr>
      <vt:lpstr>Appendix</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2021-07-16T06:01:58Z</dcterms:created>
  <dcterms:modified xsi:type="dcterms:W3CDTF">2022-01-21T15:07:03Z</dcterms:modified>
  <cp:category/>
</cp:coreProperties>
</file>