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85" r:id="rId4"/>
    <p:sldId id="279" r:id="rId5"/>
    <p:sldId id="290" r:id="rId6"/>
    <p:sldId id="299" r:id="rId7"/>
    <p:sldId id="292" r:id="rId8"/>
    <p:sldId id="293" r:id="rId9"/>
    <p:sldId id="294" r:id="rId10"/>
    <p:sldId id="298" r:id="rId11"/>
    <p:sldId id="295" r:id="rId12"/>
    <p:sldId id="29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8534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3700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41736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629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11487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76772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68466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18284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53475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r>
              <a:rPr lang="en-US" altLang="en-US"/>
              <a:t>January 2022</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r>
              <a:rPr lang="en-US" altLang="en-US"/>
              <a:t>January 2022</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January 2022</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January 2022</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r>
              <a:rPr lang="en-US" altLang="en-US"/>
              <a:t>January 2022</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r>
              <a:rPr lang="en-US" altLang="en-US"/>
              <a:t>January 2022</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r>
              <a:rPr lang="en-US" altLang="en-US"/>
              <a:t>January 2022</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r>
              <a:rPr lang="en-US" altLang="en-US"/>
              <a:t>January 2022</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January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15-22-0061-00-04ab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January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a:solidFill>
                  <a:srgbClr val="FF0000"/>
                </a:solidFill>
              </a:rPr>
              <a:t>Sensing - Continued</a:t>
            </a:r>
            <a:r>
              <a:rPr lang="en-US" altLang="en-US" sz="1600">
                <a:solidFill>
                  <a:schemeClr val="tx2"/>
                </a:solidFill>
              </a:rPr>
              <a:t>]	</a:t>
            </a:r>
          </a:p>
          <a:p>
            <a:r>
              <a:rPr lang="en-US" altLang="en-US" sz="1600" b="1">
                <a:solidFill>
                  <a:schemeClr val="tx2"/>
                </a:solidFill>
              </a:rPr>
              <a:t>Date Submitted: </a:t>
            </a:r>
            <a:r>
              <a:rPr lang="en-US" altLang="en-US" sz="1600">
                <a:solidFill>
                  <a:schemeClr val="tx2"/>
                </a:solidFill>
              </a:rPr>
              <a:t>[</a:t>
            </a:r>
            <a:r>
              <a:rPr lang="en-US" altLang="en-US" sz="1600">
                <a:solidFill>
                  <a:srgbClr val="FF0000"/>
                </a:solidFill>
              </a:rPr>
              <a:t>20 January, 2022</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a:solidFill>
                  <a:srgbClr val="FF0000"/>
                </a:solidFill>
              </a:rPr>
              <a:t>Frank Leong, Wolfgang Küchler, Riku Pirhonen</a:t>
            </a:r>
            <a:r>
              <a:rPr lang="en-US" altLang="en-US" sz="1600">
                <a:solidFill>
                  <a:schemeClr val="tx2"/>
                </a:solidFill>
              </a:rPr>
              <a:t>] Company [</a:t>
            </a:r>
            <a:r>
              <a:rPr lang="en-US" altLang="en-US" sz="1600">
                <a:solidFill>
                  <a:srgbClr val="FF0000"/>
                </a:solidFill>
              </a:rPr>
              <a:t>NXP Semiconductors</a:t>
            </a:r>
            <a:r>
              <a:rPr lang="en-US" altLang="en-US" sz="1600">
                <a:solidFill>
                  <a:schemeClr val="tx2"/>
                </a:solidFill>
              </a:rPr>
              <a:t>]	</a:t>
            </a: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a:solidFill>
                  <a:srgbClr val="FF0000"/>
                </a:solidFill>
              </a:rPr>
              <a:t>Input to the Working Group</a:t>
            </a:r>
            <a:r>
              <a:rPr lang="en-US" altLang="en-US" sz="160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a:solidFill>
                  <a:srgbClr val="FF0000"/>
                </a:solidFill>
              </a:rPr>
              <a:t>Presentation, UWB in 802.15, sensing</a:t>
            </a:r>
            <a:r>
              <a:rPr lang="en-US" altLang="en-US" sz="1600">
                <a:solidFill>
                  <a:schemeClr val="tx2"/>
                </a:solidFill>
              </a:rPr>
              <a:t>]</a:t>
            </a:r>
          </a:p>
          <a:p>
            <a:pPr>
              <a:spcBef>
                <a:spcPts val="600"/>
              </a:spcBef>
              <a:spcAft>
                <a:spcPts val="600"/>
              </a:spcAft>
            </a:pPr>
            <a:r>
              <a:rPr lang="en-US" altLang="en-US" sz="1600" b="1">
                <a:solidFill>
                  <a:schemeClr val="tx2"/>
                </a:solidFill>
              </a:rPr>
              <a:t>Purpose:</a:t>
            </a:r>
            <a:r>
              <a:rPr lang="en-US" altLang="en-US" sz="1600">
                <a:solidFill>
                  <a:schemeClr val="tx2"/>
                </a:solidFill>
              </a:rPr>
              <a:t>	[]</a:t>
            </a: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685800"/>
            <a:ext cx="7772400" cy="687387"/>
          </a:xfrm>
          <a:ln/>
        </p:spPr>
        <p:txBody>
          <a:bodyPr/>
          <a:lstStyle/>
          <a:p>
            <a:r>
              <a:rPr lang="en-US" altLang="en-US" sz="3200"/>
              <a:t>UWB Sensing – CIR Sharing (I)</a:t>
            </a:r>
          </a:p>
        </p:txBody>
      </p:sp>
      <p:sp>
        <p:nvSpPr>
          <p:cNvPr id="4099" name="Rectangle 3"/>
          <p:cNvSpPr>
            <a:spLocks noGrp="1" noChangeArrowheads="1"/>
          </p:cNvSpPr>
          <p:nvPr>
            <p:ph type="body" idx="1"/>
          </p:nvPr>
        </p:nvSpPr>
        <p:spPr>
          <a:xfrm>
            <a:off x="685800" y="1373187"/>
            <a:ext cx="7924800" cy="4722813"/>
          </a:xfrm>
          <a:ln/>
        </p:spPr>
        <p:txBody>
          <a:bodyPr/>
          <a:lstStyle/>
          <a:p>
            <a:r>
              <a:rPr lang="en-US" sz="2000"/>
              <a:t>Dedicated Information Element for CIR sharing</a:t>
            </a:r>
          </a:p>
          <a:p>
            <a:pPr lvl="1"/>
            <a:r>
              <a:rPr lang="en-US" sz="1600"/>
              <a:t>Facilitate centralized processing (i.e., support the use of “dumb” edge nodes)</a:t>
            </a:r>
          </a:p>
          <a:p>
            <a:pPr lvl="1"/>
            <a:r>
              <a:rPr lang="en-US" sz="1600"/>
              <a:t>Support transmission of selected ranges of CIR taps (referred to 0 meters)</a:t>
            </a:r>
          </a:p>
          <a:p>
            <a:pPr lvl="1"/>
            <a:r>
              <a:rPr lang="en-US" sz="1600"/>
              <a:t>Support complex CIR tap sizes of 2*{8,12,16,24} bits</a:t>
            </a:r>
          </a:p>
          <a:p>
            <a:pPr lvl="1"/>
            <a:r>
              <a:rPr lang="en-US" sz="1600"/>
              <a:t>CIR tap I&amp;Q amplitudes encoded in linear scale, with sampling rate ({1,2,4,8} times the chip rate), reference level and tap size (I&amp;Q always of same size) to be set via dedicated IE or OOB means</a:t>
            </a:r>
            <a:endParaRPr lang="en-US" sz="800"/>
          </a:p>
          <a:p>
            <a:endParaRPr lang="en-US" sz="2000"/>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7" name="Table 2">
            <a:extLst>
              <a:ext uri="{FF2B5EF4-FFF2-40B4-BE49-F238E27FC236}">
                <a16:creationId xmlns:a16="http://schemas.microsoft.com/office/drawing/2014/main" id="{141B37D7-1EE8-4993-9642-443E0B1632F6}"/>
              </a:ext>
            </a:extLst>
          </p:cNvPr>
          <p:cNvGraphicFramePr>
            <a:graphicFrameLocks noGrp="1"/>
          </p:cNvGraphicFramePr>
          <p:nvPr>
            <p:extLst>
              <p:ext uri="{D42A27DB-BD31-4B8C-83A1-F6EECF244321}">
                <p14:modId xmlns:p14="http://schemas.microsoft.com/office/powerpoint/2010/main" val="2552062326"/>
              </p:ext>
            </p:extLst>
          </p:nvPr>
        </p:nvGraphicFramePr>
        <p:xfrm>
          <a:off x="3039149" y="3798912"/>
          <a:ext cx="1748876" cy="2438400"/>
        </p:xfrm>
        <a:graphic>
          <a:graphicData uri="http://schemas.openxmlformats.org/drawingml/2006/table">
            <a:tbl>
              <a:tblPr firstRow="1" bandRow="1">
                <a:tableStyleId>{5940675A-B579-460E-94D1-54222C63F5DA}</a:tableStyleId>
              </a:tblPr>
              <a:tblGrid>
                <a:gridCol w="1748876">
                  <a:extLst>
                    <a:ext uri="{9D8B030D-6E8A-4147-A177-3AD203B41FA5}">
                      <a16:colId xmlns:a16="http://schemas.microsoft.com/office/drawing/2014/main" val="1361531661"/>
                    </a:ext>
                  </a:extLst>
                </a:gridCol>
              </a:tblGrid>
              <a:tr h="0">
                <a:tc>
                  <a:txBody>
                    <a:bodyPr/>
                    <a:lstStyle/>
                    <a:p>
                      <a:r>
                        <a:rPr lang="en-US" sz="1400"/>
                        <a:t>Main Header</a:t>
                      </a:r>
                    </a:p>
                  </a:txBody>
                  <a:tcPr/>
                </a:tc>
                <a:extLst>
                  <a:ext uri="{0D108BD9-81ED-4DB2-BD59-A6C34878D82A}">
                    <a16:rowId xmlns:a16="http://schemas.microsoft.com/office/drawing/2014/main" val="1976110922"/>
                  </a:ext>
                </a:extLst>
              </a:tr>
              <a:tr h="284464">
                <a:tc>
                  <a:txBody>
                    <a:bodyPr/>
                    <a:lstStyle/>
                    <a:p>
                      <a:r>
                        <a:rPr lang="en-US" sz="1400"/>
                        <a:t>Range Header 1</a:t>
                      </a:r>
                    </a:p>
                  </a:txBody>
                  <a:tcPr/>
                </a:tc>
                <a:extLst>
                  <a:ext uri="{0D108BD9-81ED-4DB2-BD59-A6C34878D82A}">
                    <a16:rowId xmlns:a16="http://schemas.microsoft.com/office/drawing/2014/main" val="2449352848"/>
                  </a:ext>
                </a:extLst>
              </a:tr>
              <a:tr h="284464">
                <a:tc>
                  <a:txBody>
                    <a:bodyPr/>
                    <a:lstStyle/>
                    <a:p>
                      <a:r>
                        <a:rPr lang="en-US" sz="1400"/>
                        <a:t>Range Body 1</a:t>
                      </a:r>
                    </a:p>
                  </a:txBody>
                  <a:tcPr/>
                </a:tc>
                <a:extLst>
                  <a:ext uri="{0D108BD9-81ED-4DB2-BD59-A6C34878D82A}">
                    <a16:rowId xmlns:a16="http://schemas.microsoft.com/office/drawing/2014/main" val="2641779814"/>
                  </a:ext>
                </a:extLst>
              </a:tr>
              <a:tr h="284464">
                <a:tc>
                  <a:txBody>
                    <a:bodyPr/>
                    <a:lstStyle/>
                    <a:p>
                      <a:r>
                        <a:rPr lang="en-US" sz="1400"/>
                        <a:t>Range Header 2</a:t>
                      </a:r>
                    </a:p>
                  </a:txBody>
                  <a:tcPr/>
                </a:tc>
                <a:extLst>
                  <a:ext uri="{0D108BD9-81ED-4DB2-BD59-A6C34878D82A}">
                    <a16:rowId xmlns:a16="http://schemas.microsoft.com/office/drawing/2014/main" val="4141929501"/>
                  </a:ext>
                </a:extLst>
              </a:tr>
              <a:tr h="284464">
                <a:tc>
                  <a:txBody>
                    <a:bodyPr/>
                    <a:lstStyle/>
                    <a:p>
                      <a:r>
                        <a:rPr lang="en-US" sz="1400"/>
                        <a:t>Range Body 2</a:t>
                      </a:r>
                    </a:p>
                  </a:txBody>
                  <a:tcPr/>
                </a:tc>
                <a:extLst>
                  <a:ext uri="{0D108BD9-81ED-4DB2-BD59-A6C34878D82A}">
                    <a16:rowId xmlns:a16="http://schemas.microsoft.com/office/drawing/2014/main" val="2280921498"/>
                  </a:ext>
                </a:extLst>
              </a:tr>
              <a:tr h="284464">
                <a:tc>
                  <a:txBody>
                    <a:bodyPr/>
                    <a:lstStyle/>
                    <a:p>
                      <a:r>
                        <a:rPr lang="en-US" sz="1400"/>
                        <a:t>...</a:t>
                      </a:r>
                    </a:p>
                  </a:txBody>
                  <a:tcPr/>
                </a:tc>
                <a:extLst>
                  <a:ext uri="{0D108BD9-81ED-4DB2-BD59-A6C34878D82A}">
                    <a16:rowId xmlns:a16="http://schemas.microsoft.com/office/drawing/2014/main" val="1022843375"/>
                  </a:ext>
                </a:extLst>
              </a:tr>
              <a:tr h="284464">
                <a:tc>
                  <a:txBody>
                    <a:bodyPr/>
                    <a:lstStyle/>
                    <a:p>
                      <a:r>
                        <a:rPr lang="en-US" sz="1400"/>
                        <a:t>Range Header N</a:t>
                      </a:r>
                    </a:p>
                  </a:txBody>
                  <a:tcPr/>
                </a:tc>
                <a:extLst>
                  <a:ext uri="{0D108BD9-81ED-4DB2-BD59-A6C34878D82A}">
                    <a16:rowId xmlns:a16="http://schemas.microsoft.com/office/drawing/2014/main" val="899901"/>
                  </a:ext>
                </a:extLst>
              </a:tr>
              <a:tr h="284464">
                <a:tc>
                  <a:txBody>
                    <a:bodyPr/>
                    <a:lstStyle/>
                    <a:p>
                      <a:r>
                        <a:rPr lang="en-US" sz="1400"/>
                        <a:t>Range Body N</a:t>
                      </a:r>
                    </a:p>
                  </a:txBody>
                  <a:tcPr/>
                </a:tc>
                <a:extLst>
                  <a:ext uri="{0D108BD9-81ED-4DB2-BD59-A6C34878D82A}">
                    <a16:rowId xmlns:a16="http://schemas.microsoft.com/office/drawing/2014/main" val="3063351897"/>
                  </a:ext>
                </a:extLst>
              </a:tr>
            </a:tbl>
          </a:graphicData>
        </a:graphic>
      </p:graphicFrame>
      <p:sp>
        <p:nvSpPr>
          <p:cNvPr id="10" name="TextBox 9">
            <a:extLst>
              <a:ext uri="{FF2B5EF4-FFF2-40B4-BE49-F238E27FC236}">
                <a16:creationId xmlns:a16="http://schemas.microsoft.com/office/drawing/2014/main" id="{2AC65ED6-9031-45C8-A8EE-403FB4C83D10}"/>
              </a:ext>
            </a:extLst>
          </p:cNvPr>
          <p:cNvSpPr txBox="1">
            <a:spLocks noChangeArrowheads="1"/>
          </p:cNvSpPr>
          <p:nvPr/>
        </p:nvSpPr>
        <p:spPr bwMode="auto">
          <a:xfrm>
            <a:off x="2941007" y="3438872"/>
            <a:ext cx="32648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i="1"/>
              <a:t>Structure / Order of Transmission:</a:t>
            </a:r>
            <a:endParaRPr lang="en-US" altLang="en-US" sz="2400" i="1"/>
          </a:p>
        </p:txBody>
      </p:sp>
    </p:spTree>
    <p:extLst>
      <p:ext uri="{BB962C8B-B14F-4D97-AF65-F5344CB8AC3E}">
        <p14:creationId xmlns:p14="http://schemas.microsoft.com/office/powerpoint/2010/main" val="4066355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xfrm>
            <a:off x="685800" y="685800"/>
            <a:ext cx="7772400" cy="779385"/>
          </a:xfrm>
          <a:ln/>
        </p:spPr>
        <p:txBody>
          <a:bodyPr/>
          <a:lstStyle/>
          <a:p>
            <a:r>
              <a:rPr lang="en-US" altLang="en-US" sz="3200"/>
              <a:t>UWB Sensing – CIR Sharing (II)</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2" name="Table 2">
            <a:extLst>
              <a:ext uri="{FF2B5EF4-FFF2-40B4-BE49-F238E27FC236}">
                <a16:creationId xmlns:a16="http://schemas.microsoft.com/office/drawing/2014/main" id="{6942CBEE-C369-4014-A2F1-0352E749352C}"/>
              </a:ext>
            </a:extLst>
          </p:cNvPr>
          <p:cNvGraphicFramePr>
            <a:graphicFrameLocks noGrp="1"/>
          </p:cNvGraphicFramePr>
          <p:nvPr>
            <p:extLst>
              <p:ext uri="{D42A27DB-BD31-4B8C-83A1-F6EECF244321}">
                <p14:modId xmlns:p14="http://schemas.microsoft.com/office/powerpoint/2010/main" val="2130569572"/>
              </p:ext>
            </p:extLst>
          </p:nvPr>
        </p:nvGraphicFramePr>
        <p:xfrm>
          <a:off x="709701" y="2414384"/>
          <a:ext cx="7748499" cy="1432560"/>
        </p:xfrm>
        <a:graphic>
          <a:graphicData uri="http://schemas.openxmlformats.org/drawingml/2006/table">
            <a:tbl>
              <a:tblPr firstRow="1" bandRow="1">
                <a:tableStyleId>{5940675A-B579-460E-94D1-54222C63F5DA}</a:tableStyleId>
              </a:tblPr>
              <a:tblGrid>
                <a:gridCol w="2350132">
                  <a:extLst>
                    <a:ext uri="{9D8B030D-6E8A-4147-A177-3AD203B41FA5}">
                      <a16:colId xmlns:a16="http://schemas.microsoft.com/office/drawing/2014/main" val="1361531661"/>
                    </a:ext>
                  </a:extLst>
                </a:gridCol>
                <a:gridCol w="1800200">
                  <a:extLst>
                    <a:ext uri="{9D8B030D-6E8A-4147-A177-3AD203B41FA5}">
                      <a16:colId xmlns:a16="http://schemas.microsoft.com/office/drawing/2014/main" val="1621454894"/>
                    </a:ext>
                  </a:extLst>
                </a:gridCol>
                <a:gridCol w="3598167">
                  <a:extLst>
                    <a:ext uri="{9D8B030D-6E8A-4147-A177-3AD203B41FA5}">
                      <a16:colId xmlns:a16="http://schemas.microsoft.com/office/drawing/2014/main" val="792715113"/>
                    </a:ext>
                  </a:extLst>
                </a:gridCol>
              </a:tblGrid>
              <a:tr h="284464">
                <a:tc>
                  <a:txBody>
                    <a:bodyPr/>
                    <a:lstStyle/>
                    <a:p>
                      <a:r>
                        <a:rPr lang="en-US" sz="1400"/>
                        <a:t>Field Name</a:t>
                      </a:r>
                    </a:p>
                  </a:txBody>
                  <a:tcPr/>
                </a:tc>
                <a:tc>
                  <a:txBody>
                    <a:bodyPr/>
                    <a:lstStyle/>
                    <a:p>
                      <a:r>
                        <a:rPr lang="en-US" sz="1400"/>
                        <a:t>Field Length (Bits)</a:t>
                      </a:r>
                    </a:p>
                  </a:txBody>
                  <a:tcPr/>
                </a:tc>
                <a:tc>
                  <a:txBody>
                    <a:bodyPr/>
                    <a:lstStyle/>
                    <a:p>
                      <a:r>
                        <a:rPr lang="en-US" sz="1400"/>
                        <a:t>Description</a:t>
                      </a:r>
                    </a:p>
                  </a:txBody>
                  <a:tcPr/>
                </a:tc>
                <a:extLst>
                  <a:ext uri="{0D108BD9-81ED-4DB2-BD59-A6C34878D82A}">
                    <a16:rowId xmlns:a16="http://schemas.microsoft.com/office/drawing/2014/main" val="2510206292"/>
                  </a:ext>
                </a:extLst>
              </a:tr>
              <a:tr h="483589">
                <a:tc>
                  <a:txBody>
                    <a:bodyPr/>
                    <a:lstStyle/>
                    <a:p>
                      <a:r>
                        <a:rPr lang="en-US" sz="1400"/>
                        <a:t>Compression</a:t>
                      </a:r>
                    </a:p>
                  </a:txBody>
                  <a:tcPr/>
                </a:tc>
                <a:tc>
                  <a:txBody>
                    <a:bodyPr/>
                    <a:lstStyle/>
                    <a:p>
                      <a:r>
                        <a:rPr lang="en-US" sz="1400"/>
                        <a:t>1</a:t>
                      </a:r>
                    </a:p>
                  </a:txBody>
                  <a:tcPr/>
                </a:tc>
                <a:tc>
                  <a:txBody>
                    <a:bodyPr/>
                    <a:lstStyle/>
                    <a:p>
                      <a:r>
                        <a:rPr lang="en-US" sz="1400"/>
                        <a:t>Set when using DEFLATE (i.e., Zip) compression of fields beyond the first octet</a:t>
                      </a:r>
                    </a:p>
                  </a:txBody>
                  <a:tcPr/>
                </a:tc>
                <a:extLst>
                  <a:ext uri="{0D108BD9-81ED-4DB2-BD59-A6C34878D82A}">
                    <a16:rowId xmlns:a16="http://schemas.microsoft.com/office/drawing/2014/main" val="1976110922"/>
                  </a:ext>
                </a:extLst>
              </a:tr>
              <a:tr h="284464">
                <a:tc>
                  <a:txBody>
                    <a:bodyPr/>
                    <a:lstStyle/>
                    <a:p>
                      <a:r>
                        <a:rPr lang="en-US" sz="1400"/>
                        <a:t>Reserved</a:t>
                      </a:r>
                    </a:p>
                  </a:txBody>
                  <a:tcPr/>
                </a:tc>
                <a:tc>
                  <a:txBody>
                    <a:bodyPr/>
                    <a:lstStyle/>
                    <a:p>
                      <a:r>
                        <a:rPr lang="en-US" sz="1400"/>
                        <a:t>7</a:t>
                      </a:r>
                    </a:p>
                  </a:txBody>
                  <a:tcPr/>
                </a:tc>
                <a:tc>
                  <a:txBody>
                    <a:bodyPr/>
                    <a:lstStyle/>
                    <a:p>
                      <a:r>
                        <a:rPr lang="en-US" sz="1400"/>
                        <a:t>Reserved</a:t>
                      </a:r>
                    </a:p>
                  </a:txBody>
                  <a:tcPr/>
                </a:tc>
                <a:extLst>
                  <a:ext uri="{0D108BD9-81ED-4DB2-BD59-A6C34878D82A}">
                    <a16:rowId xmlns:a16="http://schemas.microsoft.com/office/drawing/2014/main" val="2641779814"/>
                  </a:ext>
                </a:extLst>
              </a:tr>
              <a:tr h="284464">
                <a:tc>
                  <a:txBody>
                    <a:bodyPr/>
                    <a:lstStyle/>
                    <a:p>
                      <a:r>
                        <a:rPr lang="en-US" sz="1400"/>
                        <a:t>Number of Ranges</a:t>
                      </a:r>
                    </a:p>
                  </a:txBody>
                  <a:tcPr/>
                </a:tc>
                <a:tc>
                  <a:txBody>
                    <a:bodyPr/>
                    <a:lstStyle/>
                    <a:p>
                      <a:r>
                        <a:rPr lang="en-US" sz="1400"/>
                        <a:t>8</a:t>
                      </a:r>
                    </a:p>
                  </a:txBody>
                  <a:tcPr/>
                </a:tc>
                <a:tc>
                  <a:txBody>
                    <a:bodyPr/>
                    <a:lstStyle/>
                    <a:p>
                      <a:r>
                        <a:rPr lang="en-US" sz="1400"/>
                        <a:t>Number of CIR ranges transmitted</a:t>
                      </a:r>
                    </a:p>
                  </a:txBody>
                  <a:tcPr/>
                </a:tc>
                <a:extLst>
                  <a:ext uri="{0D108BD9-81ED-4DB2-BD59-A6C34878D82A}">
                    <a16:rowId xmlns:a16="http://schemas.microsoft.com/office/drawing/2014/main" val="999952052"/>
                  </a:ext>
                </a:extLst>
              </a:tr>
            </a:tbl>
          </a:graphicData>
        </a:graphic>
      </p:graphicFrame>
      <p:sp>
        <p:nvSpPr>
          <p:cNvPr id="10" name="TextBox 9">
            <a:extLst>
              <a:ext uri="{FF2B5EF4-FFF2-40B4-BE49-F238E27FC236}">
                <a16:creationId xmlns:a16="http://schemas.microsoft.com/office/drawing/2014/main" id="{206EA629-534E-4EAD-B18E-AC2EE3073FDE}"/>
              </a:ext>
            </a:extLst>
          </p:cNvPr>
          <p:cNvSpPr txBox="1">
            <a:spLocks noChangeArrowheads="1"/>
          </p:cNvSpPr>
          <p:nvPr/>
        </p:nvSpPr>
        <p:spPr bwMode="auto">
          <a:xfrm>
            <a:off x="685800" y="1920821"/>
            <a:ext cx="32410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Main Header (transmitted 1x)</a:t>
            </a:r>
            <a:endParaRPr lang="en-US" altLang="en-US" sz="2800" i="1"/>
          </a:p>
        </p:txBody>
      </p:sp>
    </p:spTree>
    <p:extLst>
      <p:ext uri="{BB962C8B-B14F-4D97-AF65-F5344CB8AC3E}">
        <p14:creationId xmlns:p14="http://schemas.microsoft.com/office/powerpoint/2010/main" val="4205445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xfrm>
            <a:off x="685800" y="685800"/>
            <a:ext cx="7772400" cy="779385"/>
          </a:xfrm>
          <a:ln/>
        </p:spPr>
        <p:txBody>
          <a:bodyPr/>
          <a:lstStyle/>
          <a:p>
            <a:r>
              <a:rPr lang="en-US" altLang="en-US" sz="3200"/>
              <a:t>UWB Sensing – CIR Sharing (III)</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2" name="Table 2">
            <a:extLst>
              <a:ext uri="{FF2B5EF4-FFF2-40B4-BE49-F238E27FC236}">
                <a16:creationId xmlns:a16="http://schemas.microsoft.com/office/drawing/2014/main" id="{6942CBEE-C369-4014-A2F1-0352E749352C}"/>
              </a:ext>
            </a:extLst>
          </p:cNvPr>
          <p:cNvGraphicFramePr>
            <a:graphicFrameLocks noGrp="1"/>
          </p:cNvGraphicFramePr>
          <p:nvPr>
            <p:extLst>
              <p:ext uri="{D42A27DB-BD31-4B8C-83A1-F6EECF244321}">
                <p14:modId xmlns:p14="http://schemas.microsoft.com/office/powerpoint/2010/main" val="2186569747"/>
              </p:ext>
            </p:extLst>
          </p:nvPr>
        </p:nvGraphicFramePr>
        <p:xfrm>
          <a:off x="709701" y="2194371"/>
          <a:ext cx="7748499" cy="3931920"/>
        </p:xfrm>
        <a:graphic>
          <a:graphicData uri="http://schemas.openxmlformats.org/drawingml/2006/table">
            <a:tbl>
              <a:tblPr firstRow="1" bandRow="1">
                <a:tableStyleId>{5940675A-B579-460E-94D1-54222C63F5DA}</a:tableStyleId>
              </a:tblPr>
              <a:tblGrid>
                <a:gridCol w="2350132">
                  <a:extLst>
                    <a:ext uri="{9D8B030D-6E8A-4147-A177-3AD203B41FA5}">
                      <a16:colId xmlns:a16="http://schemas.microsoft.com/office/drawing/2014/main" val="1361531661"/>
                    </a:ext>
                  </a:extLst>
                </a:gridCol>
                <a:gridCol w="1800200">
                  <a:extLst>
                    <a:ext uri="{9D8B030D-6E8A-4147-A177-3AD203B41FA5}">
                      <a16:colId xmlns:a16="http://schemas.microsoft.com/office/drawing/2014/main" val="1621454894"/>
                    </a:ext>
                  </a:extLst>
                </a:gridCol>
                <a:gridCol w="3598167">
                  <a:extLst>
                    <a:ext uri="{9D8B030D-6E8A-4147-A177-3AD203B41FA5}">
                      <a16:colId xmlns:a16="http://schemas.microsoft.com/office/drawing/2014/main" val="792715113"/>
                    </a:ext>
                  </a:extLst>
                </a:gridCol>
              </a:tblGrid>
              <a:tr h="284464">
                <a:tc>
                  <a:txBody>
                    <a:bodyPr/>
                    <a:lstStyle/>
                    <a:p>
                      <a:r>
                        <a:rPr lang="en-US" sz="1400"/>
                        <a:t>Field Name</a:t>
                      </a:r>
                    </a:p>
                  </a:txBody>
                  <a:tcPr/>
                </a:tc>
                <a:tc>
                  <a:txBody>
                    <a:bodyPr/>
                    <a:lstStyle/>
                    <a:p>
                      <a:r>
                        <a:rPr lang="en-US" sz="1400"/>
                        <a:t>Field Length (Bits)</a:t>
                      </a:r>
                    </a:p>
                  </a:txBody>
                  <a:tcPr/>
                </a:tc>
                <a:tc>
                  <a:txBody>
                    <a:bodyPr/>
                    <a:lstStyle/>
                    <a:p>
                      <a:r>
                        <a:rPr lang="en-US" sz="1400"/>
                        <a:t>Description</a:t>
                      </a:r>
                    </a:p>
                  </a:txBody>
                  <a:tcPr/>
                </a:tc>
                <a:extLst>
                  <a:ext uri="{0D108BD9-81ED-4DB2-BD59-A6C34878D82A}">
                    <a16:rowId xmlns:a16="http://schemas.microsoft.com/office/drawing/2014/main" val="2510206292"/>
                  </a:ext>
                </a:extLst>
              </a:tr>
              <a:tr h="284464">
                <a:tc>
                  <a:txBody>
                    <a:bodyPr/>
                    <a:lstStyle/>
                    <a:p>
                      <a:r>
                        <a:rPr lang="en-US" sz="1400" b="0"/>
                        <a:t>Local Antenna Number</a:t>
                      </a:r>
                    </a:p>
                  </a:txBody>
                  <a:tcPr/>
                </a:tc>
                <a:tc>
                  <a:txBody>
                    <a:bodyPr/>
                    <a:lstStyle/>
                    <a:p>
                      <a:r>
                        <a:rPr lang="en-US" sz="1400"/>
                        <a:t>5</a:t>
                      </a:r>
                    </a:p>
                  </a:txBody>
                  <a:tcPr/>
                </a:tc>
                <a:tc>
                  <a:txBody>
                    <a:bodyPr/>
                    <a:lstStyle/>
                    <a:p>
                      <a:r>
                        <a:rPr lang="en-US" sz="1400"/>
                        <a:t>Antenna associated with current CIR range</a:t>
                      </a:r>
                    </a:p>
                  </a:txBody>
                  <a:tcPr/>
                </a:tc>
                <a:extLst>
                  <a:ext uri="{0D108BD9-81ED-4DB2-BD59-A6C34878D82A}">
                    <a16:rowId xmlns:a16="http://schemas.microsoft.com/office/drawing/2014/main" val="331088227"/>
                  </a:ext>
                </a:extLst>
              </a:tr>
              <a:tr h="284464">
                <a:tc>
                  <a:txBody>
                    <a:bodyPr/>
                    <a:lstStyle/>
                    <a:p>
                      <a:r>
                        <a:rPr lang="en-US" sz="1400" b="0"/>
                        <a:t>Timeslot Number</a:t>
                      </a:r>
                    </a:p>
                  </a:txBody>
                  <a:tcPr/>
                </a:tc>
                <a:tc>
                  <a:txBody>
                    <a:bodyPr/>
                    <a:lstStyle/>
                    <a:p>
                      <a:r>
                        <a:rPr lang="en-US" sz="1400"/>
                        <a:t>3</a:t>
                      </a:r>
                    </a:p>
                  </a:txBody>
                  <a:tcPr/>
                </a:tc>
                <a:tc>
                  <a:txBody>
                    <a:bodyPr/>
                    <a:lstStyle/>
                    <a:p>
                      <a:r>
                        <a:rPr lang="en-US" sz="1400"/>
                        <a:t>Transmitted (Ipatov) segment associated with current CIR range, i.e., (virtual) TX antenna; all 1s means the current CIR range is associated with the preamble</a:t>
                      </a:r>
                    </a:p>
                  </a:txBody>
                  <a:tcPr/>
                </a:tc>
                <a:extLst>
                  <a:ext uri="{0D108BD9-81ED-4DB2-BD59-A6C34878D82A}">
                    <a16:rowId xmlns:a16="http://schemas.microsoft.com/office/drawing/2014/main" val="3593478252"/>
                  </a:ext>
                </a:extLst>
              </a:tr>
              <a:tr h="386560">
                <a:tc>
                  <a:txBody>
                    <a:bodyPr/>
                    <a:lstStyle/>
                    <a:p>
                      <a:r>
                        <a:rPr lang="en-US" sz="1400"/>
                        <a:t>Line-Of-Sight Available</a:t>
                      </a:r>
                    </a:p>
                  </a:txBody>
                  <a:tcPr/>
                </a:tc>
                <a:tc>
                  <a:txBody>
                    <a:bodyPr/>
                    <a:lstStyle/>
                    <a:p>
                      <a:r>
                        <a:rPr lang="en-US" sz="1400"/>
                        <a:t>2</a:t>
                      </a:r>
                    </a:p>
                  </a:txBody>
                  <a:tcPr/>
                </a:tc>
                <a:tc>
                  <a:txBody>
                    <a:bodyPr/>
                    <a:lstStyle/>
                    <a:p>
                      <a:r>
                        <a:rPr lang="en-US" sz="1400"/>
                        <a:t>Signals whether (slow-moving/stationary) LOS path has been searched for (MSB) and whether it has been found (LSB)</a:t>
                      </a:r>
                    </a:p>
                  </a:txBody>
                  <a:tcPr/>
                </a:tc>
                <a:extLst>
                  <a:ext uri="{0D108BD9-81ED-4DB2-BD59-A6C34878D82A}">
                    <a16:rowId xmlns:a16="http://schemas.microsoft.com/office/drawing/2014/main" val="1252132071"/>
                  </a:ext>
                </a:extLst>
              </a:tr>
              <a:tr h="284464">
                <a:tc>
                  <a:txBody>
                    <a:bodyPr/>
                    <a:lstStyle/>
                    <a:p>
                      <a:r>
                        <a:rPr lang="en-US" sz="1400" b="0"/>
                        <a:t>Reserved</a:t>
                      </a:r>
                    </a:p>
                  </a:txBody>
                  <a:tcPr/>
                </a:tc>
                <a:tc>
                  <a:txBody>
                    <a:bodyPr/>
                    <a:lstStyle/>
                    <a:p>
                      <a:r>
                        <a:rPr lang="en-US" sz="1400"/>
                        <a:t>3</a:t>
                      </a:r>
                    </a:p>
                  </a:txBody>
                  <a:tcPr/>
                </a:tc>
                <a:tc>
                  <a:txBody>
                    <a:bodyPr/>
                    <a:lstStyle/>
                    <a:p>
                      <a:r>
                        <a:rPr lang="en-US" sz="1400"/>
                        <a:t>Reserved</a:t>
                      </a:r>
                    </a:p>
                  </a:txBody>
                  <a:tcPr/>
                </a:tc>
                <a:extLst>
                  <a:ext uri="{0D108BD9-81ED-4DB2-BD59-A6C34878D82A}">
                    <a16:rowId xmlns:a16="http://schemas.microsoft.com/office/drawing/2014/main" val="3051283254"/>
                  </a:ext>
                </a:extLst>
              </a:tr>
              <a:tr h="284464">
                <a:tc>
                  <a:txBody>
                    <a:bodyPr/>
                    <a:lstStyle/>
                    <a:p>
                      <a:r>
                        <a:rPr lang="en-US" sz="1400" b="0"/>
                        <a:t>Target Mode</a:t>
                      </a:r>
                    </a:p>
                  </a:txBody>
                  <a:tcPr/>
                </a:tc>
                <a:tc>
                  <a:txBody>
                    <a:bodyPr/>
                    <a:lstStyle/>
                    <a:p>
                      <a:r>
                        <a:rPr lang="en-US" sz="1400"/>
                        <a:t>1</a:t>
                      </a:r>
                    </a:p>
                  </a:txBody>
                  <a:tcPr/>
                </a:tc>
                <a:tc>
                  <a:txBody>
                    <a:bodyPr/>
                    <a:lstStyle/>
                    <a:p>
                      <a:r>
                        <a:rPr lang="en-US" sz="1400"/>
                        <a:t>Enabled if current CIR range contains target distance-velocity pairs instead of CIR tap amplitudes</a:t>
                      </a:r>
                    </a:p>
                  </a:txBody>
                  <a:tcPr/>
                </a:tc>
                <a:extLst>
                  <a:ext uri="{0D108BD9-81ED-4DB2-BD59-A6C34878D82A}">
                    <a16:rowId xmlns:a16="http://schemas.microsoft.com/office/drawing/2014/main" val="1358479231"/>
                  </a:ext>
                </a:extLst>
              </a:tr>
              <a:tr h="284464">
                <a:tc>
                  <a:txBody>
                    <a:bodyPr/>
                    <a:lstStyle/>
                    <a:p>
                      <a:r>
                        <a:rPr lang="en-US" sz="1400" b="0"/>
                        <a:t>Range Start Index</a:t>
                      </a:r>
                    </a:p>
                  </a:txBody>
                  <a:tcPr/>
                </a:tc>
                <a:tc>
                  <a:txBody>
                    <a:bodyPr/>
                    <a:lstStyle/>
                    <a:p>
                      <a:r>
                        <a:rPr lang="en-US" sz="1400"/>
                        <a:t>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Starting index (sample) of current range</a:t>
                      </a:r>
                    </a:p>
                  </a:txBody>
                  <a:tcPr/>
                </a:tc>
                <a:extLst>
                  <a:ext uri="{0D108BD9-81ED-4DB2-BD59-A6C34878D82A}">
                    <a16:rowId xmlns:a16="http://schemas.microsoft.com/office/drawing/2014/main" val="1521912891"/>
                  </a:ext>
                </a:extLst>
              </a:tr>
              <a:tr h="284464">
                <a:tc>
                  <a:txBody>
                    <a:bodyPr/>
                    <a:lstStyle/>
                    <a:p>
                      <a:r>
                        <a:rPr lang="en-US" sz="1400" b="0"/>
                        <a:t>Length of Range (LoR)</a:t>
                      </a:r>
                    </a:p>
                  </a:txBody>
                  <a:tcPr/>
                </a:tc>
                <a:tc>
                  <a:txBody>
                    <a:bodyPr/>
                    <a:lstStyle/>
                    <a:p>
                      <a:r>
                        <a:rPr lang="en-US" sz="1400"/>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Number of taps/elements in current range</a:t>
                      </a:r>
                    </a:p>
                  </a:txBody>
                  <a:tcPr/>
                </a:tc>
                <a:extLst>
                  <a:ext uri="{0D108BD9-81ED-4DB2-BD59-A6C34878D82A}">
                    <a16:rowId xmlns:a16="http://schemas.microsoft.com/office/drawing/2014/main" val="3436234371"/>
                  </a:ext>
                </a:extLst>
              </a:tr>
            </a:tbl>
          </a:graphicData>
        </a:graphic>
      </p:graphicFrame>
      <p:sp>
        <p:nvSpPr>
          <p:cNvPr id="11" name="TextBox 10">
            <a:extLst>
              <a:ext uri="{FF2B5EF4-FFF2-40B4-BE49-F238E27FC236}">
                <a16:creationId xmlns:a16="http://schemas.microsoft.com/office/drawing/2014/main" id="{775DFD3E-F700-4D0F-B88D-B0B0E364621B}"/>
              </a:ext>
            </a:extLst>
          </p:cNvPr>
          <p:cNvSpPr txBox="1">
            <a:spLocks noChangeArrowheads="1"/>
          </p:cNvSpPr>
          <p:nvPr/>
        </p:nvSpPr>
        <p:spPr bwMode="auto">
          <a:xfrm>
            <a:off x="685800" y="1700808"/>
            <a:ext cx="45961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Range Header (transmitted for each range)</a:t>
            </a:r>
            <a:endParaRPr lang="en-US" altLang="en-US" sz="2800" i="1"/>
          </a:p>
        </p:txBody>
      </p:sp>
    </p:spTree>
    <p:extLst>
      <p:ext uri="{BB962C8B-B14F-4D97-AF65-F5344CB8AC3E}">
        <p14:creationId xmlns:p14="http://schemas.microsoft.com/office/powerpoint/2010/main" val="1809801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xfrm>
            <a:off x="685800" y="685800"/>
            <a:ext cx="7772400" cy="779385"/>
          </a:xfrm>
          <a:ln/>
        </p:spPr>
        <p:txBody>
          <a:bodyPr/>
          <a:lstStyle/>
          <a:p>
            <a:r>
              <a:rPr lang="en-US" altLang="en-US" sz="3200"/>
              <a:t>UWB Sensing – CIR Sharing (IV)</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graphicFrame>
        <p:nvGraphicFramePr>
          <p:cNvPr id="2" name="Table 2">
            <a:extLst>
              <a:ext uri="{FF2B5EF4-FFF2-40B4-BE49-F238E27FC236}">
                <a16:creationId xmlns:a16="http://schemas.microsoft.com/office/drawing/2014/main" id="{6942CBEE-C369-4014-A2F1-0352E749352C}"/>
              </a:ext>
            </a:extLst>
          </p:cNvPr>
          <p:cNvGraphicFramePr>
            <a:graphicFrameLocks noGrp="1"/>
          </p:cNvGraphicFramePr>
          <p:nvPr>
            <p:extLst>
              <p:ext uri="{D42A27DB-BD31-4B8C-83A1-F6EECF244321}">
                <p14:modId xmlns:p14="http://schemas.microsoft.com/office/powerpoint/2010/main" val="4213770654"/>
              </p:ext>
            </p:extLst>
          </p:nvPr>
        </p:nvGraphicFramePr>
        <p:xfrm>
          <a:off x="709701" y="2807960"/>
          <a:ext cx="7748499" cy="3230880"/>
        </p:xfrm>
        <a:graphic>
          <a:graphicData uri="http://schemas.openxmlformats.org/drawingml/2006/table">
            <a:tbl>
              <a:tblPr firstRow="1" bandRow="1">
                <a:tableStyleId>{5940675A-B579-460E-94D1-54222C63F5DA}</a:tableStyleId>
              </a:tblPr>
              <a:tblGrid>
                <a:gridCol w="2350132">
                  <a:extLst>
                    <a:ext uri="{9D8B030D-6E8A-4147-A177-3AD203B41FA5}">
                      <a16:colId xmlns:a16="http://schemas.microsoft.com/office/drawing/2014/main" val="1361531661"/>
                    </a:ext>
                  </a:extLst>
                </a:gridCol>
                <a:gridCol w="1800200">
                  <a:extLst>
                    <a:ext uri="{9D8B030D-6E8A-4147-A177-3AD203B41FA5}">
                      <a16:colId xmlns:a16="http://schemas.microsoft.com/office/drawing/2014/main" val="1621454894"/>
                    </a:ext>
                  </a:extLst>
                </a:gridCol>
                <a:gridCol w="3598167">
                  <a:extLst>
                    <a:ext uri="{9D8B030D-6E8A-4147-A177-3AD203B41FA5}">
                      <a16:colId xmlns:a16="http://schemas.microsoft.com/office/drawing/2014/main" val="792715113"/>
                    </a:ext>
                  </a:extLst>
                </a:gridCol>
              </a:tblGrid>
              <a:tr h="284464">
                <a:tc>
                  <a:txBody>
                    <a:bodyPr/>
                    <a:lstStyle/>
                    <a:p>
                      <a:r>
                        <a:rPr lang="en-US" sz="1400"/>
                        <a:t>Field Name</a:t>
                      </a:r>
                    </a:p>
                  </a:txBody>
                  <a:tcPr/>
                </a:tc>
                <a:tc>
                  <a:txBody>
                    <a:bodyPr/>
                    <a:lstStyle/>
                    <a:p>
                      <a:r>
                        <a:rPr lang="en-US" sz="1400"/>
                        <a:t>Field Length (Bits)</a:t>
                      </a:r>
                    </a:p>
                  </a:txBody>
                  <a:tcPr/>
                </a:tc>
                <a:tc>
                  <a:txBody>
                    <a:bodyPr/>
                    <a:lstStyle/>
                    <a:p>
                      <a:r>
                        <a:rPr lang="en-US" sz="1400"/>
                        <a:t>Description</a:t>
                      </a:r>
                    </a:p>
                  </a:txBody>
                  <a:tcPr/>
                </a:tc>
                <a:extLst>
                  <a:ext uri="{0D108BD9-81ED-4DB2-BD59-A6C34878D82A}">
                    <a16:rowId xmlns:a16="http://schemas.microsoft.com/office/drawing/2014/main" val="2510206292"/>
                  </a:ext>
                </a:extLst>
              </a:tr>
              <a:tr h="284464">
                <a:tc>
                  <a:txBody>
                    <a:bodyPr/>
                    <a:lstStyle/>
                    <a:p>
                      <a:r>
                        <a:rPr lang="en-US" sz="1400" b="0"/>
                        <a:t>In-Phase Amplitude</a:t>
                      </a:r>
                    </a:p>
                  </a:txBody>
                  <a:tcPr/>
                </a:tc>
                <a:tc>
                  <a:txBody>
                    <a:bodyPr/>
                    <a:lstStyle/>
                    <a:p>
                      <a:r>
                        <a:rPr lang="en-US" sz="1400"/>
                        <a:t>{8,12,16,24}</a:t>
                      </a:r>
                    </a:p>
                  </a:txBody>
                  <a:tcPr/>
                </a:tc>
                <a:tc>
                  <a:txBody>
                    <a:bodyPr/>
                    <a:lstStyle/>
                    <a:p>
                      <a:r>
                        <a:rPr lang="en-US" sz="1400"/>
                        <a:t>Amplitude scaled to pre-agreed level, encoded as signed integer (not transmitted in Target Mode)</a:t>
                      </a:r>
                    </a:p>
                  </a:txBody>
                  <a:tcPr/>
                </a:tc>
                <a:extLst>
                  <a:ext uri="{0D108BD9-81ED-4DB2-BD59-A6C34878D82A}">
                    <a16:rowId xmlns:a16="http://schemas.microsoft.com/office/drawing/2014/main" val="3344016972"/>
                  </a:ext>
                </a:extLst>
              </a:tr>
              <a:tr h="302608">
                <a:tc>
                  <a:txBody>
                    <a:bodyPr/>
                    <a:lstStyle/>
                    <a:p>
                      <a:r>
                        <a:rPr lang="en-US" sz="1400" b="0"/>
                        <a:t>Quadrature Amplitude</a:t>
                      </a:r>
                    </a:p>
                  </a:txBody>
                  <a:tcPr/>
                </a:tc>
                <a:tc>
                  <a:txBody>
                    <a:bodyPr/>
                    <a:lstStyle/>
                    <a:p>
                      <a:r>
                        <a:rPr lang="en-US" sz="1400"/>
                        <a:t>{8,12,16,24}</a:t>
                      </a:r>
                    </a:p>
                  </a:txBody>
                  <a:tcPr/>
                </a:tc>
                <a:tc>
                  <a:txBody>
                    <a:bodyPr/>
                    <a:lstStyle/>
                    <a:p>
                      <a:r>
                        <a:rPr lang="en-US" sz="1400"/>
                        <a:t>Amplitude scaled to pre-agreed level, encoded as signed integer (not transmitted in Target Mode)</a:t>
                      </a:r>
                    </a:p>
                  </a:txBody>
                  <a:tcPr/>
                </a:tc>
                <a:extLst>
                  <a:ext uri="{0D108BD9-81ED-4DB2-BD59-A6C34878D82A}">
                    <a16:rowId xmlns:a16="http://schemas.microsoft.com/office/drawing/2014/main" val="308473356"/>
                  </a:ext>
                </a:extLst>
              </a:tr>
              <a:tr h="302608">
                <a:tc>
                  <a:txBody>
                    <a:bodyPr/>
                    <a:lstStyle/>
                    <a:p>
                      <a:r>
                        <a:rPr lang="en-US" sz="1400" b="0"/>
                        <a:t>Target Delay</a:t>
                      </a:r>
                    </a:p>
                  </a:txBody>
                  <a:tcPr/>
                </a:tc>
                <a:tc>
                  <a:txBody>
                    <a:bodyPr/>
                    <a:lstStyle/>
                    <a:p>
                      <a:r>
                        <a:rPr lang="en-US" sz="1400"/>
                        <a:t>12</a:t>
                      </a:r>
                    </a:p>
                  </a:txBody>
                  <a:tcPr/>
                </a:tc>
                <a:tc>
                  <a:txBody>
                    <a:bodyPr/>
                    <a:lstStyle/>
                    <a:p>
                      <a:r>
                        <a:rPr lang="en-US" sz="1400"/>
                        <a:t>Estimated distance of the current target, expressed in number of samples (only transmitted in Target Mode)</a:t>
                      </a:r>
                    </a:p>
                  </a:txBody>
                  <a:tcPr/>
                </a:tc>
                <a:extLst>
                  <a:ext uri="{0D108BD9-81ED-4DB2-BD59-A6C34878D82A}">
                    <a16:rowId xmlns:a16="http://schemas.microsoft.com/office/drawing/2014/main" val="2712012107"/>
                  </a:ext>
                </a:extLst>
              </a:tr>
              <a:tr h="302608">
                <a:tc>
                  <a:txBody>
                    <a:bodyPr/>
                    <a:lstStyle/>
                    <a:p>
                      <a:r>
                        <a:rPr lang="en-US" sz="1400" b="0"/>
                        <a:t>Target Velocity</a:t>
                      </a:r>
                    </a:p>
                  </a:txBody>
                  <a:tcPr/>
                </a:tc>
                <a:tc>
                  <a:txBody>
                    <a:bodyPr/>
                    <a:lstStyle/>
                    <a:p>
                      <a:r>
                        <a:rPr lang="en-US" sz="1400"/>
                        <a:t>12</a:t>
                      </a:r>
                    </a:p>
                  </a:txBody>
                  <a:tcPr/>
                </a:tc>
                <a:tc>
                  <a:txBody>
                    <a:bodyPr/>
                    <a:lstStyle/>
                    <a:p>
                      <a:r>
                        <a:rPr lang="en-US" sz="1400"/>
                        <a:t>Estimated target velocity as signed integer multiple of 2.5e-3 m/s (only transmitted in Target Mode)</a:t>
                      </a:r>
                    </a:p>
                  </a:txBody>
                  <a:tcPr/>
                </a:tc>
                <a:extLst>
                  <a:ext uri="{0D108BD9-81ED-4DB2-BD59-A6C34878D82A}">
                    <a16:rowId xmlns:a16="http://schemas.microsoft.com/office/drawing/2014/main" val="876572163"/>
                  </a:ext>
                </a:extLst>
              </a:tr>
            </a:tbl>
          </a:graphicData>
        </a:graphic>
      </p:graphicFrame>
      <p:sp>
        <p:nvSpPr>
          <p:cNvPr id="11" name="TextBox 10">
            <a:extLst>
              <a:ext uri="{FF2B5EF4-FFF2-40B4-BE49-F238E27FC236}">
                <a16:creationId xmlns:a16="http://schemas.microsoft.com/office/drawing/2014/main" id="{775DFD3E-F700-4D0F-B88D-B0B0E364621B}"/>
              </a:ext>
            </a:extLst>
          </p:cNvPr>
          <p:cNvSpPr txBox="1">
            <a:spLocks noChangeArrowheads="1"/>
          </p:cNvSpPr>
          <p:nvPr/>
        </p:nvSpPr>
        <p:spPr bwMode="auto">
          <a:xfrm>
            <a:off x="685800" y="1916785"/>
            <a:ext cx="80073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Range Body (transmitted LoR times for each range,</a:t>
            </a:r>
          </a:p>
          <a:p>
            <a:r>
              <a:rPr lang="en-US" altLang="en-US" sz="1800"/>
              <a:t>i.e., I&amp;Q amplitude pairs for each tap or delay velocity pairs for each element)</a:t>
            </a:r>
            <a:endParaRPr lang="en-US" altLang="en-US" sz="2800" i="1"/>
          </a:p>
        </p:txBody>
      </p:sp>
    </p:spTree>
    <p:extLst>
      <p:ext uri="{BB962C8B-B14F-4D97-AF65-F5344CB8AC3E}">
        <p14:creationId xmlns:p14="http://schemas.microsoft.com/office/powerpoint/2010/main" val="56480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531791650"/>
              </p:ext>
            </p:extLst>
          </p:nvPr>
        </p:nvGraphicFramePr>
        <p:xfrm>
          <a:off x="685800" y="908720"/>
          <a:ext cx="7774632" cy="538877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Re-use of existing PHY elements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Carrier frequency plan in line with Sensing requirements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Outlining key Sensing PHY and MAC aspects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January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Sensing - Continued</a:t>
            </a:r>
            <a:br>
              <a:rPr lang="en-US" altLang="en-US"/>
            </a:br>
            <a:br>
              <a:rPr lang="en-US" altLang="en-US"/>
            </a:br>
            <a:endParaRPr lang="en-US" altLang="en-US" sz="180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D15D0CAC-6C0C-4338-A1BF-F794BC822F0F}"/>
              </a:ext>
            </a:extLst>
          </p:cNvPr>
          <p:cNvSpPr>
            <a:spLocks noGrp="1"/>
          </p:cNvSpPr>
          <p:nvPr>
            <p:ph type="dt" sz="half" idx="10"/>
          </p:nvPr>
        </p:nvSpPr>
        <p:spPr>
          <a:xfrm>
            <a:off x="685800" y="378281"/>
            <a:ext cx="1600200" cy="215444"/>
          </a:xfrm>
        </p:spPr>
        <p:txBody>
          <a:bodyPr/>
          <a:lstStyle/>
          <a:p>
            <a:r>
              <a:rPr lang="en-US" altLang="en-US"/>
              <a:t>January 2022</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802.15.4ab – Context Recap</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Focus on key functionalities to be provided by UWB:</a:t>
            </a:r>
          </a:p>
          <a:p>
            <a:pPr marL="600075" lvl="1" indent="-257175">
              <a:buFont typeface="+mj-lt"/>
              <a:buAutoNum type="arabicPeriod"/>
            </a:pPr>
            <a:r>
              <a:rPr lang="en-US" sz="2000"/>
              <a:t>Ranging with high integrity (handsfree access use cases)</a:t>
            </a:r>
          </a:p>
          <a:p>
            <a:pPr marL="600075" lvl="1" indent="-257175">
              <a:buFont typeface="+mj-lt"/>
              <a:buAutoNum type="arabicPeriod"/>
            </a:pPr>
            <a:r>
              <a:rPr lang="en-US" sz="2000"/>
              <a:t>Localization (indoor navigation use cases)</a:t>
            </a:r>
          </a:p>
          <a:p>
            <a:pPr marL="600075" lvl="1" indent="-257175">
              <a:buFont typeface="+mj-lt"/>
              <a:buAutoNum type="arabicPeriod"/>
            </a:pPr>
            <a:r>
              <a:rPr lang="en-US" sz="2000" b="1"/>
              <a:t>Sensing</a:t>
            </a:r>
            <a:r>
              <a:rPr lang="en-US" sz="2000"/>
              <a:t> (presence detection use cases)</a:t>
            </a:r>
          </a:p>
          <a:p>
            <a:pPr marL="600075" lvl="1" indent="-257175">
              <a:buFont typeface="+mj-lt"/>
              <a:buAutoNum type="arabicPeriod"/>
            </a:pPr>
            <a:r>
              <a:rPr lang="en-US" sz="2000"/>
              <a:t>Coordination &amp; scheduling to support the above</a:t>
            </a:r>
          </a:p>
          <a:p>
            <a:endParaRPr lang="en-US" sz="2000"/>
          </a:p>
          <a:p>
            <a:r>
              <a:rPr lang="en-US" sz="2000"/>
              <a:t>Provide accurate ranging via a low-cost, mass-market solution</a:t>
            </a:r>
          </a:p>
          <a:p>
            <a:pPr marL="800100" lvl="1" indent="-457200">
              <a:buFont typeface="+mj-lt"/>
              <a:buAutoNum type="alphaLcPeriod"/>
            </a:pPr>
            <a:r>
              <a:rPr lang="en-US" sz="2000"/>
              <a:t>Low energy-per-ranging</a:t>
            </a:r>
          </a:p>
          <a:p>
            <a:pPr marL="800100" lvl="1" indent="-457200">
              <a:buFont typeface="+mj-lt"/>
              <a:buAutoNum type="alphaLcPeriod"/>
            </a:pPr>
            <a:r>
              <a:rPr lang="en-US" sz="2000"/>
              <a:t>Low channel-occupancy-per-ranging a.k.a. spectral efficiency</a:t>
            </a:r>
            <a:br>
              <a:rPr lang="en-US" sz="2000"/>
            </a:br>
            <a:r>
              <a:rPr lang="en-US" sz="2000"/>
              <a:t>(many devices operating at the same time &amp; place)</a:t>
            </a:r>
          </a:p>
          <a:p>
            <a:pPr marL="800100" lvl="1" indent="-457200">
              <a:buFont typeface="+mj-lt"/>
              <a:buAutoNum type="alphaLcPeriod"/>
            </a:pPr>
            <a:r>
              <a:rPr lang="en-US" sz="2000"/>
              <a:t>Re-use of hardware between use cases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Terminology Recap</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CIR = Channel Impulse Response (estimated characteristics)</a:t>
            </a:r>
          </a:p>
          <a:p>
            <a:r>
              <a:rPr lang="en-US" sz="2000"/>
              <a:t>Stations/Modules</a:t>
            </a:r>
          </a:p>
          <a:p>
            <a:r>
              <a:rPr lang="en-US" sz="2000"/>
              <a:t>Monostatic Operation (N</a:t>
            </a:r>
            <a:r>
              <a:rPr lang="en-US" sz="2000" baseline="-25000"/>
              <a:t>stations</a:t>
            </a:r>
            <a:r>
              <a:rPr lang="en-US" sz="2000"/>
              <a:t> = 1)</a:t>
            </a:r>
          </a:p>
          <a:p>
            <a:r>
              <a:rPr lang="en-US" sz="2000"/>
              <a:t>Multistatic Operation (N</a:t>
            </a:r>
            <a:r>
              <a:rPr lang="en-US" sz="2000" baseline="-25000"/>
              <a:t>stations</a:t>
            </a:r>
            <a:r>
              <a:rPr lang="en-US" sz="2000"/>
              <a:t> = 2...16)</a:t>
            </a:r>
          </a:p>
          <a:p>
            <a:pPr lvl="1"/>
            <a:r>
              <a:rPr lang="en-US" sz="2000"/>
              <a:t>Sensing Initiator/Responder</a:t>
            </a:r>
          </a:p>
          <a:p>
            <a:pPr lvl="1"/>
            <a:r>
              <a:rPr lang="en-US" sz="2000"/>
              <a:t>One-Way/Two-Way Multistatic Sensing</a:t>
            </a:r>
          </a:p>
          <a:p>
            <a:pPr lvl="1"/>
            <a:r>
              <a:rPr lang="en-US" sz="2000"/>
              <a:t>CIR Transmitter/Receiver</a:t>
            </a:r>
          </a:p>
          <a:p>
            <a:r>
              <a:rPr lang="en-US" sz="2000"/>
              <a:t>Parallel/Sequential Multi-Antenna Operation</a:t>
            </a:r>
          </a:p>
          <a:p>
            <a:pPr lvl="1"/>
            <a:r>
              <a:rPr lang="en-US" sz="2000"/>
              <a:t>Virtual Antennas (e.g., electronic beamsteering*)</a:t>
            </a:r>
          </a:p>
          <a:p>
            <a:pPr marL="0" indent="0">
              <a:buNone/>
            </a:pPr>
            <a:endParaRPr lang="en-US" sz="2400"/>
          </a:p>
          <a:p>
            <a:pPr marL="0" indent="0">
              <a:buNone/>
            </a:pPr>
            <a:r>
              <a:rPr lang="en-US" sz="1600"/>
              <a:t>*) E.g., see: U. Nickel: “Fundamentals of Signal Processing for Phased Array Radar”, in </a:t>
            </a:r>
            <a:r>
              <a:rPr lang="en-US" sz="1600" i="1"/>
              <a:t>Advanced Radar Systems, Signal and Data Processing </a:t>
            </a:r>
            <a:r>
              <a:rPr lang="en-US" sz="1600"/>
              <a:t>(pp. 1-1 – 1-22), 2007.</a:t>
            </a:r>
            <a:endParaRPr lang="en-US" sz="1200"/>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Tree>
    <p:extLst>
      <p:ext uri="{BB962C8B-B14F-4D97-AF65-F5344CB8AC3E}">
        <p14:creationId xmlns:p14="http://schemas.microsoft.com/office/powerpoint/2010/main" val="380893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More Terminology</a:t>
            </a:r>
          </a:p>
        </p:txBody>
      </p:sp>
      <p:sp>
        <p:nvSpPr>
          <p:cNvPr id="4099" name="Rectangle 3"/>
          <p:cNvSpPr>
            <a:spLocks noGrp="1" noChangeArrowheads="1"/>
          </p:cNvSpPr>
          <p:nvPr>
            <p:ph type="body" idx="1"/>
          </p:nvPr>
        </p:nvSpPr>
        <p:spPr>
          <a:xfrm>
            <a:off x="685800" y="1752600"/>
            <a:ext cx="7924800" cy="4343400"/>
          </a:xfrm>
          <a:ln/>
        </p:spPr>
        <p:txBody>
          <a:bodyPr/>
          <a:lstStyle/>
          <a:p>
            <a:r>
              <a:rPr lang="en-US" sz="1800" b="1"/>
              <a:t>Illuminating Signal</a:t>
            </a:r>
            <a:r>
              <a:rPr lang="en-US" sz="1800"/>
              <a:t> (from </a:t>
            </a:r>
            <a:r>
              <a:rPr lang="en-US" sz="1800" b="1"/>
              <a:t>Sensing Transmitter/Initiator</a:t>
            </a:r>
            <a:r>
              <a:rPr lang="en-US" sz="1800"/>
              <a:t>)</a:t>
            </a:r>
          </a:p>
          <a:p>
            <a:r>
              <a:rPr lang="en-US" sz="1800" b="1"/>
              <a:t>Echo Signal</a:t>
            </a:r>
            <a:r>
              <a:rPr lang="en-US" sz="1800"/>
              <a:t> (to </a:t>
            </a:r>
            <a:r>
              <a:rPr lang="en-US" sz="1800" b="1"/>
              <a:t>Sensing Receiver/Responder</a:t>
            </a:r>
            <a:r>
              <a:rPr lang="en-US" sz="1800"/>
              <a:t>):</a:t>
            </a:r>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sz="1800"/>
          </a:p>
          <a:p>
            <a:r>
              <a:rPr lang="en-US" sz="1600" b="1"/>
              <a:t>Sensing Processor</a:t>
            </a:r>
            <a:r>
              <a:rPr lang="en-US" sz="1600"/>
              <a:t> creates </a:t>
            </a:r>
            <a:r>
              <a:rPr lang="en-US" sz="1600" b="1"/>
              <a:t>Sensing Result</a:t>
            </a:r>
            <a:r>
              <a:rPr lang="en-US" sz="1600"/>
              <a:t> from </a:t>
            </a:r>
            <a:r>
              <a:rPr lang="en-US" sz="1600" b="1"/>
              <a:t>Sensing Measurement</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pic>
        <p:nvPicPr>
          <p:cNvPr id="4" name="Picture 3">
            <a:extLst>
              <a:ext uri="{FF2B5EF4-FFF2-40B4-BE49-F238E27FC236}">
                <a16:creationId xmlns:a16="http://schemas.microsoft.com/office/drawing/2014/main" id="{A6EBC90D-EE64-4D6B-9BF6-0C8F99C30142}"/>
              </a:ext>
            </a:extLst>
          </p:cNvPr>
          <p:cNvPicPr>
            <a:picLocks noChangeAspect="1"/>
          </p:cNvPicPr>
          <p:nvPr/>
        </p:nvPicPr>
        <p:blipFill>
          <a:blip r:embed="rId3"/>
          <a:stretch>
            <a:fillRect/>
          </a:stretch>
        </p:blipFill>
        <p:spPr>
          <a:xfrm>
            <a:off x="1835696" y="2768565"/>
            <a:ext cx="5792930" cy="3180715"/>
          </a:xfrm>
          <a:prstGeom prst="rect">
            <a:avLst/>
          </a:prstGeom>
        </p:spPr>
      </p:pic>
    </p:spTree>
    <p:extLst>
      <p:ext uri="{BB962C8B-B14F-4D97-AF65-F5344CB8AC3E}">
        <p14:creationId xmlns:p14="http://schemas.microsoft.com/office/powerpoint/2010/main" val="379105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Use of Multiple Antennas per Station</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endParaRPr lang="en-US" sz="2000"/>
          </a:p>
          <a:p>
            <a:r>
              <a:rPr lang="en-US" sz="2000"/>
              <a:t>Specify existing ternary (Ipatov) sequences to be used for sensing as drop-in replacement for STS segments (i.e., support multiple Ipatov segments separated by gaps)</a:t>
            </a:r>
          </a:p>
          <a:p>
            <a:pPr lvl="1"/>
            <a:r>
              <a:rPr lang="en-US" sz="1800"/>
              <a:t>This could support per-segment assignment of (virtual) TX antennas</a:t>
            </a:r>
          </a:p>
          <a:p>
            <a:endParaRPr lang="en-US" sz="2000"/>
          </a:p>
          <a:p>
            <a:r>
              <a:rPr lang="en-US" sz="2000"/>
              <a:t>Consider explicit signaling to indicate intention to use a packet for sensing (e.g., setting a PHR bit)</a:t>
            </a:r>
          </a:p>
          <a:p>
            <a:endParaRPr lang="en-US" sz="2000"/>
          </a:p>
          <a:p>
            <a:endParaRPr lang="en-US" sz="2000"/>
          </a:p>
          <a:p>
            <a:endParaRPr lang="en-US" sz="1200"/>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Tree>
    <p:extLst>
      <p:ext uri="{BB962C8B-B14F-4D97-AF65-F5344CB8AC3E}">
        <p14:creationId xmlns:p14="http://schemas.microsoft.com/office/powerpoint/2010/main" val="4280269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Pulse Shape</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Avoid both pre-ringing and post-ringing</a:t>
            </a:r>
          </a:p>
          <a:p>
            <a:endParaRPr lang="en-US" sz="2000"/>
          </a:p>
          <a:p>
            <a:pPr marL="0" indent="0">
              <a:buNone/>
            </a:pPr>
            <a:endParaRPr lang="en-US" sz="3600"/>
          </a:p>
          <a:p>
            <a:r>
              <a:rPr lang="en-US" sz="2000"/>
              <a:t>Approximate a Gaussian pulse shape to be used for Sensing</a:t>
            </a:r>
          </a:p>
          <a:p>
            <a:endParaRPr lang="en-US" sz="2000"/>
          </a:p>
          <a:p>
            <a:r>
              <a:rPr lang="en-US" sz="2000"/>
              <a:t>For Sensing, specify a smooth Kaiser window (time-bounded)</a:t>
            </a:r>
            <a:br>
              <a:rPr lang="en-US" sz="2000"/>
            </a:br>
            <a:r>
              <a:rPr lang="en-US" sz="2000"/>
              <a:t>with L equivalent to 3 chips and </a:t>
            </a:r>
            <a:r>
              <a:rPr lang="el-GR" sz="2000"/>
              <a:t>β</a:t>
            </a:r>
            <a:r>
              <a:rPr lang="en-US" sz="2000"/>
              <a:t> = </a:t>
            </a:r>
            <a:r>
              <a:rPr lang="el-GR" sz="2000"/>
              <a:t>πα</a:t>
            </a:r>
            <a:r>
              <a:rPr lang="en-US" sz="2000"/>
              <a:t> = 10 as reference shape</a:t>
            </a:r>
          </a:p>
          <a:p>
            <a:endParaRPr lang="en-US" sz="2000"/>
          </a:p>
          <a:p>
            <a:endParaRPr lang="en-US" sz="1200"/>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cxnSp>
        <p:nvCxnSpPr>
          <p:cNvPr id="11" name="Straight Connector 13">
            <a:extLst>
              <a:ext uri="{FF2B5EF4-FFF2-40B4-BE49-F238E27FC236}">
                <a16:creationId xmlns:a16="http://schemas.microsoft.com/office/drawing/2014/main" id="{CEA8B2D2-3A7F-4022-B6F8-27D80D2DCF10}"/>
              </a:ext>
            </a:extLst>
          </p:cNvPr>
          <p:cNvCxnSpPr>
            <a:cxnSpLocks noChangeShapeType="1"/>
          </p:cNvCxnSpPr>
          <p:nvPr/>
        </p:nvCxnSpPr>
        <p:spPr bwMode="auto">
          <a:xfrm>
            <a:off x="1403648" y="2636912"/>
            <a:ext cx="0" cy="648072"/>
          </a:xfrm>
          <a:prstGeom prst="line">
            <a:avLst/>
          </a:prstGeom>
          <a:noFill/>
          <a:ln w="5715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pic>
        <p:nvPicPr>
          <p:cNvPr id="4" name="Picture 3">
            <a:extLst>
              <a:ext uri="{FF2B5EF4-FFF2-40B4-BE49-F238E27FC236}">
                <a16:creationId xmlns:a16="http://schemas.microsoft.com/office/drawing/2014/main" id="{82846D65-23F2-4C10-9934-5C6750F639C4}"/>
              </a:ext>
            </a:extLst>
          </p:cNvPr>
          <p:cNvPicPr>
            <a:picLocks noChangeAspect="1"/>
          </p:cNvPicPr>
          <p:nvPr/>
        </p:nvPicPr>
        <p:blipFill>
          <a:blip r:embed="rId3"/>
          <a:stretch>
            <a:fillRect/>
          </a:stretch>
        </p:blipFill>
        <p:spPr>
          <a:xfrm>
            <a:off x="1115616" y="5000411"/>
            <a:ext cx="5472608" cy="1285295"/>
          </a:xfrm>
          <a:prstGeom prst="rect">
            <a:avLst/>
          </a:prstGeom>
        </p:spPr>
      </p:pic>
    </p:spTree>
    <p:extLst>
      <p:ext uri="{BB962C8B-B14F-4D97-AF65-F5344CB8AC3E}">
        <p14:creationId xmlns:p14="http://schemas.microsoft.com/office/powerpoint/2010/main" val="134304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Carrier Grid Spacing</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Performing sensing at multiple carrier frequencies allows to achieve large effective total bandwidth</a:t>
            </a:r>
          </a:p>
          <a:p>
            <a:endParaRPr lang="en-US" sz="2000"/>
          </a:p>
          <a:p>
            <a:r>
              <a:rPr lang="en-US" sz="2000"/>
              <a:t>In order to avoid artifacts, some overlap may be desirable</a:t>
            </a:r>
          </a:p>
          <a:p>
            <a:endParaRPr lang="en-US" sz="2000"/>
          </a:p>
          <a:p>
            <a:r>
              <a:rPr lang="en-US" sz="2000"/>
              <a:t>Overlap somewhere between 25-75% may be desirable</a:t>
            </a:r>
          </a:p>
          <a:p>
            <a:pPr lvl="1"/>
            <a:r>
              <a:rPr lang="en-US" sz="2000"/>
              <a:t>Carrier grid spacing of 124.8 MHz allows to choose between 124.8 MHz (N+1, i.e., ~75% overlap), 249.6 MHz (N+2, i.e., ~50% overlap), and 374.4 MHz (N+3, i.e., ~25% overlap) configurations</a:t>
            </a:r>
          </a:p>
          <a:p>
            <a:endParaRPr lang="en-US" sz="2000"/>
          </a:p>
          <a:p>
            <a:endParaRPr lang="en-US" sz="1200"/>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8" name="Date Placeholder 1">
            <a:extLst>
              <a:ext uri="{FF2B5EF4-FFF2-40B4-BE49-F238E27FC236}">
                <a16:creationId xmlns:a16="http://schemas.microsoft.com/office/drawing/2014/main" id="{F09570D1-76C1-4BC1-BF07-674F70AC36D9}"/>
              </a:ext>
            </a:extLst>
          </p:cNvPr>
          <p:cNvSpPr>
            <a:spLocks noGrp="1"/>
          </p:cNvSpPr>
          <p:nvPr>
            <p:ph type="dt" sz="half" idx="10"/>
          </p:nvPr>
        </p:nvSpPr>
        <p:spPr>
          <a:xfrm>
            <a:off x="685800" y="378281"/>
            <a:ext cx="1600200" cy="215444"/>
          </a:xfrm>
        </p:spPr>
        <p:txBody>
          <a:bodyPr/>
          <a:lstStyle/>
          <a:p>
            <a:r>
              <a:rPr lang="en-US" altLang="en-US"/>
              <a:t>January 2022</a:t>
            </a:r>
          </a:p>
        </p:txBody>
      </p:sp>
    </p:spTree>
    <p:extLst>
      <p:ext uri="{BB962C8B-B14F-4D97-AF65-F5344CB8AC3E}">
        <p14:creationId xmlns:p14="http://schemas.microsoft.com/office/powerpoint/2010/main" val="32921922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1575</Words>
  <Application>Microsoft Office PowerPoint</Application>
  <PresentationFormat>On-screen Show (4:3)</PresentationFormat>
  <Paragraphs>248</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IEEE-P802_15</vt:lpstr>
      <vt:lpstr>PowerPoint Presentation</vt:lpstr>
      <vt:lpstr>PowerPoint Presentation</vt:lpstr>
      <vt:lpstr>Sensing - Continued  </vt:lpstr>
      <vt:lpstr>802.15.4ab – Context Recap</vt:lpstr>
      <vt:lpstr>UWB Sensing – Terminology Recap</vt:lpstr>
      <vt:lpstr>UWB Sensing – More Terminology</vt:lpstr>
      <vt:lpstr>Use of Multiple Antennas per Station</vt:lpstr>
      <vt:lpstr>UWB Sensing – Pulse Shape</vt:lpstr>
      <vt:lpstr>UWB Sensing – Carrier Grid Spacing</vt:lpstr>
      <vt:lpstr>UWB Sensing – CIR Sharing (I)</vt:lpstr>
      <vt:lpstr>UWB Sensing – CIR Sharing (II)</vt:lpstr>
      <vt:lpstr>UWB Sensing – CIR Sharing (III)</vt:lpstr>
      <vt:lpstr>UWB Sensing – CIR Sharing (IV)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2022-01-20T21:45:49Z</dcterms:created>
  <dcterms:modified xsi:type="dcterms:W3CDTF">2022-01-20T21:45:56Z</dcterms:modified>
</cp:coreProperties>
</file>