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265" r:id="rId4"/>
    <p:sldId id="276" r:id="rId5"/>
    <p:sldId id="277" r:id="rId6"/>
    <p:sldId id="275" r:id="rId7"/>
    <p:sldId id="271" r:id="rId8"/>
    <p:sldId id="272" r:id="rId9"/>
    <p:sldId id="269" r:id="rId10"/>
    <p:sldId id="278" r:id="rId11"/>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9" autoAdjust="0"/>
    <p:restoredTop sz="94686" autoAdjust="0"/>
  </p:normalViewPr>
  <p:slideViewPr>
    <p:cSldViewPr snapToGrid="0">
      <p:cViewPr varScale="1">
        <p:scale>
          <a:sx n="58" d="100"/>
          <a:sy n="58" d="100"/>
        </p:scale>
        <p:origin x="1059" y="42"/>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a:t>March 2013</a:t>
            </a:r>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a:t>Thomas Kürner (TU Braunschweig) et. al.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802.15-22-0055-01-03ma-KickOff_TG3ma</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dirty="0" smtClean="0"/>
              <a:t>January 2022</a:t>
            </a:r>
            <a:endParaRPr lang="en-US" dirty="0"/>
          </a:p>
        </p:txBody>
      </p:sp>
      <p:sp>
        <p:nvSpPr>
          <p:cNvPr id="5" name="Fußzeilenplatzhalter 2"/>
          <p:cNvSpPr>
            <a:spLocks noGrp="1"/>
          </p:cNvSpPr>
          <p:nvPr>
            <p:ph type="ftr" sz="quarter" idx="11"/>
          </p:nvPr>
        </p:nvSpPr>
        <p:spPr>
          <a:xfrm>
            <a:off x="5486400" y="6525344"/>
            <a:ext cx="3124200" cy="184666"/>
          </a:xfrm>
        </p:spPr>
        <p:txBody>
          <a:bodyPr/>
          <a:lstStyle/>
          <a:p>
            <a:r>
              <a:rPr lang="en-US" dirty="0"/>
              <a:t>Thomas Kürner (TU Braunschweig).</a:t>
            </a:r>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01675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Guiding through the TG3ma Kick-Off </a:t>
            </a:r>
            <a:r>
              <a:rPr lang="en-US" sz="1600" dirty="0" smtClean="0">
                <a:solidFill>
                  <a:schemeClr val="tx2"/>
                </a:solidFill>
              </a:rPr>
              <a:t>meeting</a:t>
            </a:r>
          </a:p>
          <a:p>
            <a:endParaRPr lang="en-US" sz="1600" dirty="0">
              <a:solidFill>
                <a:schemeClr val="tx2"/>
              </a:solidFill>
            </a:endParaRPr>
          </a:p>
          <a:p>
            <a:r>
              <a:rPr lang="en-US" sz="1600" b="1" dirty="0">
                <a:solidFill>
                  <a:schemeClr val="tx2"/>
                </a:solidFill>
              </a:rPr>
              <a:t>Date Submitted: </a:t>
            </a:r>
            <a:r>
              <a:rPr lang="en-US" sz="1600" dirty="0" smtClean="0">
                <a:solidFill>
                  <a:schemeClr val="tx2"/>
                </a:solidFill>
              </a:rPr>
              <a:t>21 January 2022</a:t>
            </a:r>
            <a:endParaRPr lang="en-US" sz="1600" dirty="0">
              <a:solidFill>
                <a:schemeClr val="tx2"/>
              </a:solidFill>
            </a:endParaRPr>
          </a:p>
          <a:p>
            <a:r>
              <a:rPr lang="en-US" sz="1600" b="1" dirty="0">
                <a:solidFill>
                  <a:schemeClr val="tx2"/>
                </a:solidFill>
              </a:rPr>
              <a:t>Source:</a:t>
            </a:r>
            <a:r>
              <a:rPr lang="en-US" sz="1600" dirty="0">
                <a:solidFill>
                  <a:schemeClr val="tx2"/>
                </a:solidFill>
              </a:rPr>
              <a:t> Thomas Kürner TU Braunschweig</a:t>
            </a:r>
          </a:p>
          <a:p>
            <a:r>
              <a:rPr lang="en-US" sz="1600" dirty="0">
                <a:solidFill>
                  <a:schemeClr val="tx2"/>
                </a:solidFill>
              </a:rPr>
              <a:t>Address </a:t>
            </a:r>
            <a:r>
              <a:rPr lang="en-US" sz="1600" dirty="0" err="1">
                <a:solidFill>
                  <a:schemeClr val="tx2"/>
                </a:solidFill>
              </a:rPr>
              <a:t>Schleinitzstr</a:t>
            </a:r>
            <a:r>
              <a:rPr lang="en-US" sz="1600" dirty="0">
                <a:solidFill>
                  <a:schemeClr val="tx2"/>
                </a:solidFill>
              </a:rPr>
              <a:t>. 22, D-38092 Braunschweig, Germany</a:t>
            </a:r>
          </a:p>
          <a:p>
            <a:r>
              <a:rPr lang="en-US" sz="1600" dirty="0">
                <a:solidFill>
                  <a:schemeClr val="tx2"/>
                </a:solidFill>
              </a:rPr>
              <a:t>Voice:+495313912416, FAX: +495313915192, E-Mail: t.kuerner@tu-bs.de	</a:t>
            </a:r>
          </a:p>
          <a:p>
            <a:pPr>
              <a:spcBef>
                <a:spcPts val="600"/>
              </a:spcBef>
              <a:spcAft>
                <a:spcPts val="600"/>
              </a:spcAft>
            </a:pPr>
            <a:r>
              <a:rPr lang="en-US" sz="1600" b="1" dirty="0">
                <a:solidFill>
                  <a:schemeClr val="tx2"/>
                </a:solidFill>
              </a:rPr>
              <a:t>Re:</a:t>
            </a:r>
            <a:r>
              <a:rPr lang="en-US" sz="1600" dirty="0">
                <a:solidFill>
                  <a:schemeClr val="tx2"/>
                </a:solidFill>
              </a:rPr>
              <a:t> n/a</a:t>
            </a:r>
            <a:endParaRPr lang="en-US" dirty="0">
              <a:solidFill>
                <a:schemeClr val="tx2"/>
              </a:solidFill>
            </a:endParaRPr>
          </a:p>
          <a:p>
            <a:r>
              <a:rPr lang="en-US" sz="1600" b="1" dirty="0">
                <a:solidFill>
                  <a:schemeClr val="tx2"/>
                </a:solidFill>
              </a:rPr>
              <a:t>Abstract:</a:t>
            </a:r>
            <a:r>
              <a:rPr lang="en-US" sz="1600" dirty="0">
                <a:solidFill>
                  <a:schemeClr val="tx2"/>
                </a:solidFill>
              </a:rPr>
              <a:t>	This </a:t>
            </a:r>
            <a:r>
              <a:rPr lang="en-US" sz="1600" dirty="0" smtClean="0">
                <a:solidFill>
                  <a:schemeClr val="tx2"/>
                </a:solidFill>
              </a:rPr>
              <a:t>is the document guiding through the Kick-Off meeting the revision </a:t>
            </a:r>
            <a:r>
              <a:rPr lang="en-US" sz="1600" dirty="0">
                <a:solidFill>
                  <a:schemeClr val="tx2"/>
                </a:solidFill>
              </a:rPr>
              <a:t>of IEEE </a:t>
            </a:r>
            <a:r>
              <a:rPr lang="en-US" sz="1600" dirty="0" smtClean="0">
                <a:solidFill>
                  <a:schemeClr val="tx2"/>
                </a:solidFill>
              </a:rPr>
              <a:t>802.15.3-2016</a:t>
            </a:r>
            <a:endParaRPr lang="en-US" sz="1600" dirty="0">
              <a:solidFill>
                <a:schemeClr val="tx2"/>
              </a:solidFill>
            </a:endParaRPr>
          </a:p>
          <a:p>
            <a:pPr>
              <a:spcBef>
                <a:spcPts val="600"/>
              </a:spcBef>
              <a:spcAft>
                <a:spcPts val="600"/>
              </a:spcAft>
            </a:pPr>
            <a:r>
              <a:rPr lang="en-US" sz="1600" b="1" dirty="0">
                <a:solidFill>
                  <a:schemeClr val="tx2"/>
                </a:solidFill>
              </a:rPr>
              <a:t>Purpose: </a:t>
            </a:r>
            <a:r>
              <a:rPr lang="en-US" sz="1600" dirty="0" smtClean="0">
                <a:solidFill>
                  <a:schemeClr val="tx2"/>
                </a:solidFill>
              </a:rPr>
              <a:t>Guiding through the TG3ma Kick-Off meeting</a:t>
            </a:r>
            <a:endParaRPr lang="en-US" sz="1600" dirty="0">
              <a:solidFill>
                <a:schemeClr val="tx2"/>
              </a:solidFill>
            </a:endParaRPr>
          </a:p>
          <a:p>
            <a:pPr>
              <a:spcBef>
                <a:spcPts val="600"/>
              </a:spcBef>
              <a:spcAft>
                <a:spcPts val="600"/>
              </a:spcAft>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smtClean="0"/>
              <a:t>Next 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1800" dirty="0" smtClean="0"/>
              <a:t>Requested January meetings slots  for </a:t>
            </a:r>
            <a:r>
              <a:rPr lang="en-US" sz="1800" dirty="0" smtClean="0"/>
              <a:t>TG3ma</a:t>
            </a:r>
            <a:endParaRPr lang="en-US" sz="1800" dirty="0" smtClean="0"/>
          </a:p>
          <a:p>
            <a:pPr marL="698500" lvl="2" indent="-266700">
              <a:spcAft>
                <a:spcPts val="0"/>
              </a:spcAft>
              <a:buFont typeface="Arial" pitchFamily="34" charset="0"/>
              <a:buChar char="•"/>
            </a:pPr>
            <a:endParaRPr lang="en-US" sz="1400" dirty="0"/>
          </a:p>
          <a:p>
            <a:pPr marL="698500" lvl="2" indent="-266700">
              <a:spcAft>
                <a:spcPts val="0"/>
              </a:spcAft>
              <a:buFont typeface="Arial" pitchFamily="34" charset="0"/>
              <a:buChar char="•"/>
            </a:pPr>
            <a:r>
              <a:rPr lang="en-US" sz="1800" dirty="0" smtClean="0"/>
              <a:t>Thursday 10 March 2022</a:t>
            </a:r>
            <a:r>
              <a:rPr lang="en-US" sz="1800" dirty="0"/>
              <a:t>, </a:t>
            </a:r>
            <a:r>
              <a:rPr lang="en-US" sz="1800" dirty="0" smtClean="0"/>
              <a:t>AM0 </a:t>
            </a:r>
            <a:r>
              <a:rPr lang="en-US" sz="1800" dirty="0"/>
              <a:t>1-3 pm CET </a:t>
            </a:r>
            <a:endParaRPr lang="en-US" sz="1800" dirty="0" smtClean="0"/>
          </a:p>
          <a:p>
            <a:pPr marL="698500" lvl="2" indent="-266700">
              <a:spcAft>
                <a:spcPts val="0"/>
              </a:spcAft>
              <a:buFont typeface="Arial" pitchFamily="34" charset="0"/>
              <a:buChar char="•"/>
            </a:pPr>
            <a:r>
              <a:rPr lang="en-US" sz="1800" dirty="0" smtClean="0"/>
              <a:t>Friday</a:t>
            </a:r>
            <a:r>
              <a:rPr lang="en-US" sz="1800" dirty="0" smtClean="0"/>
              <a:t>, </a:t>
            </a:r>
            <a:r>
              <a:rPr lang="en-US" sz="1800" dirty="0" smtClean="0"/>
              <a:t>11 March 2022, AM0 1-3 </a:t>
            </a:r>
            <a:r>
              <a:rPr lang="en-US" sz="1800" dirty="0" smtClean="0"/>
              <a:t>pm CET </a:t>
            </a:r>
          </a:p>
          <a:p>
            <a:pPr marL="698500" lvl="2" indent="-266700">
              <a:spcAft>
                <a:spcPts val="0"/>
              </a:spcAft>
              <a:buFont typeface="Arial" pitchFamily="34" charset="0"/>
              <a:buChar char="•"/>
            </a:pPr>
            <a:r>
              <a:rPr lang="en-US" sz="1800" dirty="0" smtClean="0"/>
              <a:t>Monday, </a:t>
            </a:r>
            <a:r>
              <a:rPr lang="en-US" sz="1800" dirty="0" smtClean="0"/>
              <a:t>14 March 2022, </a:t>
            </a:r>
            <a:r>
              <a:rPr lang="en-US" sz="1800" dirty="0" smtClean="0"/>
              <a:t>AM0 </a:t>
            </a:r>
            <a:r>
              <a:rPr lang="en-US" sz="1800" dirty="0"/>
              <a:t>1-3 pm CET </a:t>
            </a:r>
            <a:endParaRPr lang="en-US" sz="1800" dirty="0" smtClean="0"/>
          </a:p>
          <a:p>
            <a:pPr marL="698500" lvl="2" indent="-266700">
              <a:spcAft>
                <a:spcPts val="0"/>
              </a:spcAft>
              <a:buFont typeface="Arial" pitchFamily="34" charset="0"/>
              <a:buChar char="•"/>
            </a:pPr>
            <a:endParaRPr lang="en-US" sz="1800" dirty="0"/>
          </a:p>
          <a:p>
            <a:pPr marL="355600" lvl="1" indent="-266700">
              <a:spcAft>
                <a:spcPts val="0"/>
              </a:spcAft>
              <a:buFont typeface="Arial" pitchFamily="34" charset="0"/>
              <a:buChar char="•"/>
            </a:pPr>
            <a:r>
              <a:rPr lang="en-US" sz="2200" dirty="0" err="1" smtClean="0"/>
              <a:t>Webcons</a:t>
            </a:r>
            <a:r>
              <a:rPr lang="en-US" sz="2200" dirty="0" smtClean="0"/>
              <a:t> scheduled</a:t>
            </a:r>
          </a:p>
          <a:p>
            <a:pPr marL="698500" lvl="2" indent="-266700">
              <a:spcAft>
                <a:spcPts val="0"/>
              </a:spcAft>
              <a:buFont typeface="Arial" pitchFamily="34" charset="0"/>
              <a:buChar char="•"/>
            </a:pPr>
            <a:r>
              <a:rPr lang="en-US" sz="1800" dirty="0" smtClean="0"/>
              <a:t>Wednesday, 2 March 2022, 1-3 pm CET</a:t>
            </a:r>
            <a:endParaRPr lang="en-US" sz="1800" dirty="0" smtClean="0"/>
          </a:p>
          <a:p>
            <a:pPr marL="698500" lvl="2" indent="-266700">
              <a:spcAft>
                <a:spcPts val="0"/>
              </a:spcAft>
              <a:buFont typeface="Arial" pitchFamily="34" charset="0"/>
              <a:buChar char="•"/>
            </a:pPr>
            <a:endParaRPr lang="de-DE" sz="1800" dirty="0"/>
          </a:p>
          <a:p>
            <a:pPr marL="698500" lvl="2" indent="-266700">
              <a:spcAft>
                <a:spcPts val="0"/>
              </a:spcAft>
              <a:buFont typeface="Arial" pitchFamily="34" charset="0"/>
              <a:buChar char="•"/>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10</a:t>
            </a:fld>
            <a:endParaRPr lang="en-US"/>
          </a:p>
        </p:txBody>
      </p:sp>
    </p:spTree>
    <p:extLst>
      <p:ext uri="{BB962C8B-B14F-4D97-AF65-F5344CB8AC3E}">
        <p14:creationId xmlns:p14="http://schemas.microsoft.com/office/powerpoint/2010/main" val="40071141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Kick-Off Meeting TG3ma</a:t>
            </a:r>
            <a:endParaRPr lang="de-DE" dirty="0"/>
          </a:p>
        </p:txBody>
      </p:sp>
      <p:sp>
        <p:nvSpPr>
          <p:cNvPr id="8" name="Untertitel 7"/>
          <p:cNvSpPr>
            <a:spLocks noGrp="1"/>
          </p:cNvSpPr>
          <p:nvPr>
            <p:ph type="subTitle" idx="1"/>
          </p:nvPr>
        </p:nvSpPr>
        <p:spPr/>
        <p:txBody>
          <a:bodyPr/>
          <a:lstStyle/>
          <a:p>
            <a:r>
              <a:rPr lang="de-DE" sz="2800" dirty="0" smtClean="0"/>
              <a:t>Thomas Kürner (TU Braunschweig)</a:t>
            </a:r>
            <a:endParaRPr lang="de-DE" sz="2800"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Agenda</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err="1" smtClean="0"/>
              <a:t>Election</a:t>
            </a:r>
            <a:r>
              <a:rPr lang="de-DE" sz="2400" dirty="0" smtClean="0"/>
              <a:t> of </a:t>
            </a:r>
            <a:r>
              <a:rPr lang="de-DE" sz="2400" dirty="0" err="1" smtClean="0"/>
              <a:t>the</a:t>
            </a:r>
            <a:r>
              <a:rPr lang="de-DE" sz="2400" dirty="0" smtClean="0"/>
              <a:t> TG </a:t>
            </a:r>
            <a:r>
              <a:rPr lang="de-DE" sz="2400" dirty="0" err="1" smtClean="0"/>
              <a:t>Officers</a:t>
            </a:r>
            <a:endParaRPr lang="de-DE" sz="2400" dirty="0" smtClean="0"/>
          </a:p>
          <a:p>
            <a:pPr marL="431800" lvl="1" indent="-342900">
              <a:spcAft>
                <a:spcPts val="0"/>
              </a:spcAft>
              <a:buFont typeface="Arial" panose="020B0604020202020204" pitchFamily="34" charset="0"/>
              <a:buChar char="•"/>
            </a:pPr>
            <a:endParaRPr lang="de-DE" sz="2400" dirty="0">
              <a:ea typeface="Times New Roman"/>
            </a:endParaRPr>
          </a:p>
          <a:p>
            <a:pPr marL="431800" lvl="1" indent="-342900">
              <a:spcAft>
                <a:spcPts val="0"/>
              </a:spcAft>
              <a:buFont typeface="Arial" panose="020B0604020202020204" pitchFamily="34" charset="0"/>
              <a:buChar char="•"/>
            </a:pPr>
            <a:r>
              <a:rPr lang="de-DE" sz="2400" dirty="0" err="1" smtClean="0">
                <a:ea typeface="Times New Roman"/>
              </a:rPr>
              <a:t>Changes</a:t>
            </a:r>
            <a:r>
              <a:rPr lang="de-DE" sz="2400" dirty="0" smtClean="0">
                <a:ea typeface="Times New Roman"/>
              </a:rPr>
              <a:t> </a:t>
            </a:r>
            <a:r>
              <a:rPr lang="de-DE" sz="2400" dirty="0" err="1" smtClean="0">
                <a:ea typeface="Times New Roman"/>
              </a:rPr>
              <a:t>targeted</a:t>
            </a:r>
            <a:r>
              <a:rPr lang="de-DE" sz="2400" dirty="0" smtClean="0">
                <a:ea typeface="Times New Roman"/>
              </a:rPr>
              <a:t> in </a:t>
            </a:r>
            <a:r>
              <a:rPr lang="de-DE" sz="2400" dirty="0" err="1" smtClean="0">
                <a:ea typeface="Times New Roman"/>
              </a:rPr>
              <a:t>the</a:t>
            </a:r>
            <a:r>
              <a:rPr lang="de-DE" sz="2400" dirty="0" smtClean="0">
                <a:ea typeface="Times New Roman"/>
              </a:rPr>
              <a:t> </a:t>
            </a:r>
            <a:r>
              <a:rPr lang="de-DE" sz="2400" dirty="0" err="1" smtClean="0">
                <a:ea typeface="Times New Roman"/>
              </a:rPr>
              <a:t>revision</a:t>
            </a:r>
            <a:endParaRPr lang="de-DE" sz="2400" dirty="0" smtClean="0">
              <a:ea typeface="Times New Roman"/>
            </a:endParaRPr>
          </a:p>
          <a:p>
            <a:pPr marL="431800" lvl="1" indent="-342900">
              <a:spcAft>
                <a:spcPts val="0"/>
              </a:spcAft>
              <a:buFont typeface="Arial" panose="020B0604020202020204" pitchFamily="34" charset="0"/>
              <a:buChar char="•"/>
            </a:pPr>
            <a:endParaRPr lang="de-DE" sz="2400" dirty="0">
              <a:ea typeface="Times New Roman"/>
            </a:endParaRPr>
          </a:p>
          <a:p>
            <a:pPr marL="431800" lvl="1" indent="-342900">
              <a:spcAft>
                <a:spcPts val="0"/>
              </a:spcAft>
              <a:buFont typeface="Arial" panose="020B0604020202020204" pitchFamily="34" charset="0"/>
              <a:buChar char="•"/>
            </a:pPr>
            <a:r>
              <a:rPr lang="de-DE" sz="2400" dirty="0" smtClean="0">
                <a:ea typeface="Times New Roman"/>
              </a:rPr>
              <a:t>TG3ma time </a:t>
            </a:r>
            <a:r>
              <a:rPr lang="de-DE" sz="2400" dirty="0" err="1" smtClean="0">
                <a:ea typeface="Times New Roman"/>
              </a:rPr>
              <a:t>line</a:t>
            </a:r>
            <a:endParaRPr lang="de-DE" dirty="0">
              <a:ea typeface="Times New Roman"/>
            </a:endParaRPr>
          </a:p>
          <a:p>
            <a:pPr marL="371475" lvl="1" indent="-171450">
              <a:buNone/>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Tree>
    <p:extLst>
      <p:ext uri="{BB962C8B-B14F-4D97-AF65-F5344CB8AC3E}">
        <p14:creationId xmlns:p14="http://schemas.microsoft.com/office/powerpoint/2010/main" val="2855708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Election</a:t>
            </a:r>
            <a:r>
              <a:rPr lang="de-DE" dirty="0" smtClean="0"/>
              <a:t> of TG </a:t>
            </a:r>
            <a:r>
              <a:rPr lang="de-DE" dirty="0" err="1" smtClean="0"/>
              <a:t>officers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smtClean="0">
                <a:ea typeface="Times New Roman"/>
              </a:rPr>
              <a:t>TG </a:t>
            </a:r>
            <a:r>
              <a:rPr lang="de-DE" sz="2400" dirty="0" err="1" smtClean="0">
                <a:ea typeface="Times New Roman"/>
              </a:rPr>
              <a:t>Chair</a:t>
            </a:r>
            <a:r>
              <a:rPr lang="de-DE" sz="2400" dirty="0" smtClean="0">
                <a:ea typeface="Times New Roman"/>
              </a:rPr>
              <a:t>: Thomas Kürner (TUBS)</a:t>
            </a:r>
          </a:p>
          <a:p>
            <a:pPr marL="431800" lvl="1" indent="-342900">
              <a:spcAft>
                <a:spcPts val="0"/>
              </a:spcAft>
              <a:buFont typeface="Arial" panose="020B0604020202020204" pitchFamily="34" charset="0"/>
              <a:buChar char="•"/>
            </a:pPr>
            <a:endParaRPr lang="de-DE" sz="2400" dirty="0">
              <a:ea typeface="Times New Roman"/>
            </a:endParaRPr>
          </a:p>
          <a:p>
            <a:pPr marL="431800" lvl="1" indent="-342900">
              <a:spcAft>
                <a:spcPts val="0"/>
              </a:spcAft>
              <a:buFont typeface="Arial" panose="020B0604020202020204" pitchFamily="34" charset="0"/>
              <a:buChar char="•"/>
            </a:pPr>
            <a:r>
              <a:rPr lang="de-DE" sz="2400" dirty="0" smtClean="0">
                <a:ea typeface="Times New Roman"/>
              </a:rPr>
              <a:t>TG </a:t>
            </a:r>
            <a:r>
              <a:rPr lang="de-DE" sz="2400" dirty="0" err="1" smtClean="0">
                <a:ea typeface="Times New Roman"/>
              </a:rPr>
              <a:t>Vice-Chair</a:t>
            </a:r>
            <a:r>
              <a:rPr lang="de-DE" sz="2400" dirty="0" smtClean="0">
                <a:ea typeface="Times New Roman"/>
              </a:rPr>
              <a:t>: Iwao Hosako (NICT)</a:t>
            </a:r>
          </a:p>
          <a:p>
            <a:pPr marL="431800" lvl="1" indent="-342900">
              <a:spcAft>
                <a:spcPts val="0"/>
              </a:spcAft>
              <a:buFont typeface="Arial" panose="020B0604020202020204" pitchFamily="34" charset="0"/>
              <a:buChar char="•"/>
            </a:pPr>
            <a:endParaRPr lang="de-DE" sz="2400" dirty="0">
              <a:ea typeface="Times New Roman"/>
            </a:endParaRPr>
          </a:p>
          <a:p>
            <a:pPr marL="431800" lvl="1" indent="-342900">
              <a:spcAft>
                <a:spcPts val="0"/>
              </a:spcAft>
              <a:buFont typeface="Arial" panose="020B0604020202020204" pitchFamily="34" charset="0"/>
              <a:buChar char="•"/>
            </a:pPr>
            <a:r>
              <a:rPr lang="de-DE" sz="2400" dirty="0" smtClean="0">
                <a:ea typeface="Times New Roman"/>
              </a:rPr>
              <a:t>TG Editor</a:t>
            </a:r>
            <a:r>
              <a:rPr lang="de-DE" sz="2400" dirty="0" smtClean="0">
                <a:ea typeface="Times New Roman"/>
              </a:rPr>
              <a:t>: </a:t>
            </a:r>
            <a:r>
              <a:rPr lang="de-DE" sz="2400" smtClean="0">
                <a:ea typeface="Times New Roman"/>
              </a:rPr>
              <a:t>tbd</a:t>
            </a:r>
            <a:endParaRPr lang="de-DE" dirty="0">
              <a:ea typeface="Times New Roman"/>
            </a:endParaRPr>
          </a:p>
          <a:p>
            <a:pPr marL="371475" lvl="1" indent="-171450">
              <a:buNone/>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spTree>
    <p:extLst>
      <p:ext uri="{BB962C8B-B14F-4D97-AF65-F5344CB8AC3E}">
        <p14:creationId xmlns:p14="http://schemas.microsoft.com/office/powerpoint/2010/main" val="1720572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smtClean="0"/>
              <a:t>Changes</a:t>
            </a:r>
            <a:r>
              <a:rPr lang="de-DE" dirty="0" smtClean="0"/>
              <a:t> </a:t>
            </a:r>
            <a:r>
              <a:rPr lang="de-DE" dirty="0" err="1" smtClean="0"/>
              <a:t>Targeted</a:t>
            </a:r>
            <a:r>
              <a:rPr lang="de-DE" dirty="0" smtClean="0"/>
              <a:t> in </a:t>
            </a:r>
            <a:r>
              <a:rPr lang="de-DE" dirty="0" err="1" smtClean="0"/>
              <a:t>the</a:t>
            </a:r>
            <a:r>
              <a:rPr lang="de-DE" dirty="0" smtClean="0"/>
              <a:t> </a:t>
            </a:r>
            <a:r>
              <a:rPr lang="de-DE" dirty="0" err="1" smtClean="0"/>
              <a:t>revision</a:t>
            </a:r>
            <a:r>
              <a:rPr lang="de-DE" dirty="0" smtClean="0"/>
              <a:t> </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en-US" dirty="0">
                <a:ea typeface="Times New Roman"/>
              </a:rPr>
              <a:t>This revision should consist of at least of:</a:t>
            </a:r>
          </a:p>
          <a:p>
            <a:pPr marL="774700" lvl="2" indent="-342900">
              <a:spcAft>
                <a:spcPts val="0"/>
              </a:spcAft>
              <a:buFont typeface="Arial" panose="020B0604020202020204" pitchFamily="34" charset="0"/>
              <a:buChar char="•"/>
            </a:pPr>
            <a:r>
              <a:rPr lang="en-US" dirty="0">
                <a:ea typeface="Times New Roman"/>
              </a:rPr>
              <a:t>Roll-up of IEEE Std. 802.15.3</a:t>
            </a:r>
          </a:p>
          <a:p>
            <a:pPr marL="774700" lvl="2" indent="-342900">
              <a:spcAft>
                <a:spcPts val="0"/>
              </a:spcAft>
              <a:buFont typeface="Arial" panose="020B0604020202020204" pitchFamily="34" charset="0"/>
              <a:buChar char="•"/>
            </a:pPr>
            <a:r>
              <a:rPr lang="en-US" dirty="0">
                <a:ea typeface="Times New Roman"/>
              </a:rPr>
              <a:t>300 GHz frequency extension</a:t>
            </a:r>
          </a:p>
          <a:p>
            <a:pPr marL="774700" lvl="2" indent="-342900">
              <a:spcAft>
                <a:spcPts val="0"/>
              </a:spcAft>
              <a:buFont typeface="Arial" panose="020B0604020202020204" pitchFamily="34" charset="0"/>
              <a:buChar char="•"/>
            </a:pPr>
            <a:r>
              <a:rPr lang="en-US" dirty="0">
                <a:ea typeface="Times New Roman"/>
              </a:rPr>
              <a:t>Fixing the 802.1D/802.1Q issue</a:t>
            </a:r>
          </a:p>
          <a:p>
            <a:pPr marL="774700" lvl="2" indent="-342900">
              <a:spcAft>
                <a:spcPts val="0"/>
              </a:spcAft>
              <a:buFont typeface="Arial" panose="020B0604020202020204" pitchFamily="34" charset="0"/>
              <a:buChar char="•"/>
            </a:pPr>
            <a:r>
              <a:rPr lang="en-US" dirty="0">
                <a:ea typeface="Times New Roman"/>
              </a:rPr>
              <a:t>Fixing the RIFS issue</a:t>
            </a:r>
          </a:p>
          <a:p>
            <a:pPr marL="371475" lvl="1" indent="-171450">
              <a:buNone/>
            </a:pPr>
            <a:endParaRPr lang="de-DE" dirty="0"/>
          </a:p>
          <a:p>
            <a:pPr lvl="1">
              <a:buNone/>
            </a:pPr>
            <a:endParaRPr lang="de-DE" dirty="0">
              <a:ea typeface="Times New Roman"/>
            </a:endParaRPr>
          </a:p>
          <a:p>
            <a:pPr>
              <a:buNone/>
            </a:pPr>
            <a:endParaRPr lang="de-DE" sz="2800"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5</a:t>
            </a:fld>
            <a:endParaRPr lang="en-US"/>
          </a:p>
        </p:txBody>
      </p:sp>
    </p:spTree>
    <p:extLst>
      <p:ext uri="{BB962C8B-B14F-4D97-AF65-F5344CB8AC3E}">
        <p14:creationId xmlns:p14="http://schemas.microsoft.com/office/powerpoint/2010/main" val="28244628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300 GHz </a:t>
            </a:r>
            <a:r>
              <a:rPr lang="de-DE" dirty="0" err="1" smtClean="0"/>
              <a:t>Frequency</a:t>
            </a:r>
            <a:r>
              <a:rPr lang="de-DE" dirty="0" smtClean="0"/>
              <a:t> Extension</a:t>
            </a:r>
            <a:endParaRPr lang="de-DE" dirty="0"/>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400" dirty="0" err="1"/>
              <a:t>Frequency</a:t>
            </a:r>
            <a:r>
              <a:rPr lang="de-DE" sz="2400" dirty="0"/>
              <a:t> Bands:</a:t>
            </a:r>
          </a:p>
          <a:p>
            <a:pPr marL="698500" lvl="2" indent="-266700">
              <a:spcAft>
                <a:spcPts val="0"/>
              </a:spcAft>
              <a:buFont typeface="Arial" pitchFamily="34" charset="0"/>
              <a:buChar char="•"/>
            </a:pPr>
            <a:r>
              <a:rPr lang="de-DE" sz="2000" dirty="0"/>
              <a:t>IEEE Std. 802.15.3d-2017 </a:t>
            </a:r>
            <a:r>
              <a:rPr lang="de-DE" sz="2000" dirty="0" err="1"/>
              <a:t>covers</a:t>
            </a:r>
            <a:r>
              <a:rPr lang="de-DE" sz="2000" dirty="0"/>
              <a:t> </a:t>
            </a:r>
            <a:r>
              <a:rPr lang="de-DE" sz="2000" dirty="0" err="1"/>
              <a:t>the</a:t>
            </a:r>
            <a:r>
              <a:rPr lang="de-DE" sz="2000" dirty="0"/>
              <a:t> </a:t>
            </a:r>
            <a:r>
              <a:rPr lang="de-DE" sz="2000" dirty="0" err="1"/>
              <a:t>frequency</a:t>
            </a:r>
            <a:r>
              <a:rPr lang="de-DE" sz="2000" dirty="0"/>
              <a:t> band 252 to 321 GHz</a:t>
            </a:r>
          </a:p>
          <a:p>
            <a:pPr marL="698500" lvl="2" indent="-266700">
              <a:spcAft>
                <a:spcPts val="0"/>
              </a:spcAft>
              <a:buFont typeface="Arial" pitchFamily="34" charset="0"/>
              <a:buChar char="•"/>
            </a:pPr>
            <a:r>
              <a:rPr lang="de-DE" sz="2000" dirty="0"/>
              <a:t>At WRC 2019 additional </a:t>
            </a:r>
            <a:r>
              <a:rPr lang="de-DE" sz="2000" dirty="0" err="1"/>
              <a:t>frequency</a:t>
            </a:r>
            <a:r>
              <a:rPr lang="de-DE" sz="2000" dirty="0"/>
              <a:t> </a:t>
            </a:r>
            <a:r>
              <a:rPr lang="de-DE" sz="2000" dirty="0" err="1"/>
              <a:t>bands</a:t>
            </a:r>
            <a:r>
              <a:rPr lang="de-DE" sz="2000" dirty="0"/>
              <a:t> </a:t>
            </a:r>
            <a:r>
              <a:rPr lang="de-DE" sz="2000" dirty="0" err="1"/>
              <a:t>beyond</a:t>
            </a:r>
            <a:r>
              <a:rPr lang="de-DE" sz="2000" dirty="0"/>
              <a:t> 321 </a:t>
            </a:r>
            <a:r>
              <a:rPr lang="de-DE" sz="2000" dirty="0" smtClean="0"/>
              <a:t>GHz </a:t>
            </a:r>
            <a:r>
              <a:rPr lang="de-DE" sz="2000" dirty="0" err="1" smtClean="0"/>
              <a:t>have</a:t>
            </a:r>
            <a:r>
              <a:rPr lang="de-DE" sz="2000" dirty="0" smtClean="0"/>
              <a:t> </a:t>
            </a:r>
            <a:r>
              <a:rPr lang="de-DE" sz="2000" dirty="0" err="1"/>
              <a:t>been</a:t>
            </a:r>
            <a:r>
              <a:rPr lang="de-DE" sz="2000" dirty="0"/>
              <a:t> </a:t>
            </a:r>
            <a:r>
              <a:rPr lang="de-DE" sz="2000" dirty="0" err="1"/>
              <a:t>identified</a:t>
            </a:r>
            <a:r>
              <a:rPr lang="de-DE" sz="2000" dirty="0"/>
              <a:t> </a:t>
            </a:r>
            <a:r>
              <a:rPr lang="de-DE" sz="2000" dirty="0" err="1"/>
              <a:t>for</a:t>
            </a:r>
            <a:r>
              <a:rPr lang="de-DE" sz="2000" dirty="0"/>
              <a:t> </a:t>
            </a:r>
            <a:r>
              <a:rPr lang="de-DE" sz="2000" dirty="0" err="1"/>
              <a:t>the</a:t>
            </a:r>
            <a:r>
              <a:rPr lang="de-DE" sz="2000" dirty="0"/>
              <a:t> </a:t>
            </a:r>
            <a:r>
              <a:rPr lang="de-DE" sz="2000" dirty="0" err="1"/>
              <a:t>use</a:t>
            </a:r>
            <a:r>
              <a:rPr lang="de-DE" sz="2000" dirty="0"/>
              <a:t> </a:t>
            </a:r>
            <a:r>
              <a:rPr lang="de-DE" sz="2000" dirty="0" err="1"/>
              <a:t>by</a:t>
            </a:r>
            <a:r>
              <a:rPr lang="de-DE" sz="2000" dirty="0"/>
              <a:t> Land Mobile Service (LMS) and Fixed Service (FS)</a:t>
            </a:r>
          </a:p>
          <a:p>
            <a:pPr marL="698500" lvl="2" indent="-266700">
              <a:spcAft>
                <a:spcPts val="0"/>
              </a:spcAft>
              <a:buFont typeface="Arial" pitchFamily="34" charset="0"/>
              <a:buChar char="•"/>
            </a:pPr>
            <a:r>
              <a:rPr lang="de-DE" sz="2000" dirty="0"/>
              <a:t>Of </a:t>
            </a:r>
            <a:r>
              <a:rPr lang="de-DE" sz="2000" dirty="0" err="1"/>
              <a:t>specific</a:t>
            </a:r>
            <a:r>
              <a:rPr lang="de-DE" sz="2000" dirty="0"/>
              <a:t> </a:t>
            </a:r>
            <a:r>
              <a:rPr lang="de-DE" sz="2000" dirty="0" err="1"/>
              <a:t>interest</a:t>
            </a:r>
            <a:r>
              <a:rPr lang="de-DE" sz="2000" dirty="0"/>
              <a:t> </a:t>
            </a:r>
            <a:r>
              <a:rPr lang="de-DE" sz="2000" dirty="0" err="1"/>
              <a:t>are</a:t>
            </a:r>
            <a:r>
              <a:rPr lang="de-DE" sz="2000" dirty="0"/>
              <a:t> 94 GHz </a:t>
            </a:r>
            <a:r>
              <a:rPr lang="de-DE" sz="2000" dirty="0" err="1"/>
              <a:t>contigous</a:t>
            </a:r>
            <a:r>
              <a:rPr lang="de-DE" sz="2000" dirty="0"/>
              <a:t> </a:t>
            </a:r>
            <a:r>
              <a:rPr lang="de-DE" sz="2000" dirty="0" err="1"/>
              <a:t>spectrum</a:t>
            </a:r>
            <a:r>
              <a:rPr lang="de-DE" sz="2000" dirty="0"/>
              <a:t> </a:t>
            </a:r>
            <a:r>
              <a:rPr lang="de-DE" sz="2000" dirty="0" err="1"/>
              <a:t>between</a:t>
            </a:r>
            <a:r>
              <a:rPr lang="de-DE" sz="2000" dirty="0"/>
              <a:t> 356 and 450 GHz, </a:t>
            </a:r>
            <a:r>
              <a:rPr lang="de-DE" sz="2000" dirty="0" err="1"/>
              <a:t>which</a:t>
            </a:r>
            <a:r>
              <a:rPr lang="de-DE" sz="2000" dirty="0"/>
              <a:t> </a:t>
            </a:r>
            <a:r>
              <a:rPr lang="de-DE" sz="2000" dirty="0" err="1"/>
              <a:t>may</a:t>
            </a:r>
            <a:r>
              <a:rPr lang="de-DE" sz="2000" dirty="0"/>
              <a:t> </a:t>
            </a:r>
            <a:r>
              <a:rPr lang="de-DE" sz="2000" dirty="0" err="1"/>
              <a:t>be</a:t>
            </a:r>
            <a:r>
              <a:rPr lang="de-DE" sz="2000" dirty="0"/>
              <a:t> </a:t>
            </a:r>
            <a:r>
              <a:rPr lang="de-DE" sz="2000" dirty="0" err="1"/>
              <a:t>used</a:t>
            </a:r>
            <a:r>
              <a:rPr lang="de-DE" sz="2000" dirty="0"/>
              <a:t> </a:t>
            </a:r>
            <a:r>
              <a:rPr lang="de-DE" sz="2000" dirty="0" err="1"/>
              <a:t>especially</a:t>
            </a:r>
            <a:r>
              <a:rPr lang="de-DE" sz="2000" dirty="0"/>
              <a:t> </a:t>
            </a:r>
            <a:r>
              <a:rPr lang="de-DE" sz="2000" dirty="0" err="1"/>
              <a:t>for</a:t>
            </a:r>
            <a:r>
              <a:rPr lang="de-DE" sz="2000" dirty="0"/>
              <a:t> </a:t>
            </a:r>
            <a:r>
              <a:rPr lang="de-DE" sz="2000" dirty="0" err="1"/>
              <a:t>short</a:t>
            </a:r>
            <a:r>
              <a:rPr lang="de-DE" sz="2000" dirty="0"/>
              <a:t>-range </a:t>
            </a:r>
            <a:r>
              <a:rPr lang="de-DE" sz="2000" dirty="0" err="1"/>
              <a:t>applications</a:t>
            </a:r>
            <a:endParaRPr lang="de-DE" sz="2000" dirty="0"/>
          </a:p>
          <a:p>
            <a:pPr marL="715963" lvl="2" indent="-357188">
              <a:spcAft>
                <a:spcPts val="0"/>
              </a:spcAft>
              <a:buNone/>
            </a:pPr>
            <a:r>
              <a:rPr lang="de-DE" dirty="0" smtClean="0">
                <a:ea typeface="Times New Roman"/>
              </a:rPr>
              <a:t>=&gt; The </a:t>
            </a:r>
            <a:r>
              <a:rPr lang="de-DE" dirty="0" err="1" smtClean="0">
                <a:ea typeface="Times New Roman"/>
              </a:rPr>
              <a:t>frequency</a:t>
            </a:r>
            <a:r>
              <a:rPr lang="de-DE" dirty="0" smtClean="0">
                <a:ea typeface="Times New Roman"/>
              </a:rPr>
              <a:t> </a:t>
            </a:r>
            <a:r>
              <a:rPr lang="de-DE" dirty="0" err="1" smtClean="0">
                <a:ea typeface="Times New Roman"/>
              </a:rPr>
              <a:t>bands</a:t>
            </a:r>
            <a:r>
              <a:rPr lang="de-DE" dirty="0" smtClean="0">
                <a:ea typeface="Times New Roman"/>
              </a:rPr>
              <a:t> 356 to 450 GHz </a:t>
            </a:r>
            <a:r>
              <a:rPr lang="de-DE" dirty="0" err="1" smtClean="0">
                <a:ea typeface="Times New Roman"/>
              </a:rPr>
              <a:t>should</a:t>
            </a:r>
            <a:r>
              <a:rPr lang="de-DE" dirty="0" smtClean="0">
                <a:ea typeface="Times New Roman"/>
              </a:rPr>
              <a:t> </a:t>
            </a:r>
            <a:r>
              <a:rPr lang="de-DE" dirty="0" err="1" smtClean="0">
                <a:ea typeface="Times New Roman"/>
              </a:rPr>
              <a:t>be</a:t>
            </a:r>
            <a:r>
              <a:rPr lang="de-DE" dirty="0" smtClean="0">
                <a:ea typeface="Times New Roman"/>
              </a:rPr>
              <a:t> </a:t>
            </a:r>
            <a:r>
              <a:rPr lang="de-DE" dirty="0" err="1" smtClean="0">
                <a:ea typeface="Times New Roman"/>
              </a:rPr>
              <a:t>included</a:t>
            </a:r>
            <a:r>
              <a:rPr lang="de-DE" dirty="0" smtClean="0">
                <a:ea typeface="Times New Roman"/>
              </a:rPr>
              <a:t> in 15.3</a:t>
            </a: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6</a:t>
            </a:fld>
            <a:endParaRPr lang="en-US"/>
          </a:p>
        </p:txBody>
      </p:sp>
    </p:spTree>
    <p:extLst>
      <p:ext uri="{BB962C8B-B14F-4D97-AF65-F5344CB8AC3E}">
        <p14:creationId xmlns:p14="http://schemas.microsoft.com/office/powerpoint/2010/main" val="2175135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a:t>Reference to IEEE Std. 802.1D</a:t>
            </a:r>
          </a:p>
        </p:txBody>
      </p:sp>
      <p:sp>
        <p:nvSpPr>
          <p:cNvPr id="6" name="Inhaltsplatzhalter 5"/>
          <p:cNvSpPr>
            <a:spLocks noGrp="1"/>
          </p:cNvSpPr>
          <p:nvPr>
            <p:ph idx="1"/>
          </p:nvPr>
        </p:nvSpPr>
        <p:spPr>
          <a:xfrm>
            <a:off x="685800" y="1728942"/>
            <a:ext cx="7772400" cy="4114800"/>
          </a:xfrm>
        </p:spPr>
        <p:txBody>
          <a:bodyPr/>
          <a:lstStyle/>
          <a:p>
            <a:pPr marL="698500" lvl="2" indent="-266700">
              <a:spcAft>
                <a:spcPts val="0"/>
              </a:spcAft>
              <a:buFont typeface="Arial" pitchFamily="34" charset="0"/>
              <a:buChar char="•"/>
            </a:pPr>
            <a:r>
              <a:rPr lang="de-DE" dirty="0" smtClean="0"/>
              <a:t>IEE Std. 802.15.3 </a:t>
            </a:r>
            <a:r>
              <a:rPr lang="de-DE" dirty="0" err="1"/>
              <a:t>includes</a:t>
            </a:r>
            <a:r>
              <a:rPr lang="de-DE" dirty="0"/>
              <a:t> a </a:t>
            </a:r>
            <a:r>
              <a:rPr lang="de-DE" dirty="0" err="1"/>
              <a:t>reference</a:t>
            </a:r>
            <a:r>
              <a:rPr lang="de-DE" dirty="0"/>
              <a:t> </a:t>
            </a:r>
            <a:r>
              <a:rPr lang="de-DE" dirty="0" err="1"/>
              <a:t>proority</a:t>
            </a:r>
            <a:r>
              <a:rPr lang="de-DE" dirty="0"/>
              <a:t> </a:t>
            </a:r>
            <a:r>
              <a:rPr lang="de-DE" dirty="0" err="1"/>
              <a:t>mapping</a:t>
            </a:r>
            <a:r>
              <a:rPr lang="de-DE" dirty="0"/>
              <a:t> </a:t>
            </a:r>
            <a:r>
              <a:rPr lang="de-DE" dirty="0" err="1"/>
              <a:t>using</a:t>
            </a:r>
            <a:r>
              <a:rPr lang="de-DE" dirty="0"/>
              <a:t> </a:t>
            </a:r>
            <a:r>
              <a:rPr lang="de-DE" dirty="0" smtClean="0"/>
              <a:t>IEEE Std. 802.1D-2004</a:t>
            </a:r>
            <a:endParaRPr lang="de-DE" dirty="0"/>
          </a:p>
          <a:p>
            <a:pPr marL="698500" lvl="2" indent="-266700">
              <a:spcAft>
                <a:spcPts val="0"/>
              </a:spcAft>
              <a:buFont typeface="Arial" pitchFamily="34" charset="0"/>
              <a:buChar char="•"/>
            </a:pPr>
            <a:r>
              <a:rPr lang="de-DE" dirty="0" smtClean="0"/>
              <a:t>IEEE Std. 802.1D-2004 </a:t>
            </a:r>
            <a:r>
              <a:rPr lang="de-DE" dirty="0" err="1"/>
              <a:t>is</a:t>
            </a:r>
            <a:r>
              <a:rPr lang="de-DE" dirty="0"/>
              <a:t> </a:t>
            </a:r>
            <a:r>
              <a:rPr lang="de-DE" dirty="0" err="1"/>
              <a:t>being</a:t>
            </a:r>
            <a:r>
              <a:rPr lang="de-DE" dirty="0"/>
              <a:t> </a:t>
            </a:r>
            <a:r>
              <a:rPr lang="de-DE" dirty="0" err="1"/>
              <a:t>withdrawn</a:t>
            </a:r>
            <a:r>
              <a:rPr lang="de-DE" dirty="0"/>
              <a:t>, so </a:t>
            </a:r>
            <a:r>
              <a:rPr lang="de-DE" dirty="0" err="1"/>
              <a:t>we</a:t>
            </a:r>
            <a:r>
              <a:rPr lang="de-DE" dirty="0"/>
              <a:t> </a:t>
            </a:r>
            <a:r>
              <a:rPr lang="de-DE" dirty="0" err="1"/>
              <a:t>would</a:t>
            </a:r>
            <a:r>
              <a:rPr lang="de-DE" dirty="0"/>
              <a:t> </a:t>
            </a:r>
            <a:r>
              <a:rPr lang="de-DE" dirty="0" err="1"/>
              <a:t>need</a:t>
            </a:r>
            <a:r>
              <a:rPr lang="de-DE" dirty="0"/>
              <a:t> to </a:t>
            </a:r>
            <a:r>
              <a:rPr lang="de-DE" dirty="0" err="1"/>
              <a:t>replace</a:t>
            </a:r>
            <a:r>
              <a:rPr lang="de-DE" dirty="0"/>
              <a:t> </a:t>
            </a:r>
            <a:r>
              <a:rPr lang="de-DE" dirty="0" err="1"/>
              <a:t>the</a:t>
            </a:r>
            <a:r>
              <a:rPr lang="de-DE" dirty="0"/>
              <a:t> </a:t>
            </a:r>
            <a:r>
              <a:rPr lang="de-DE" dirty="0" err="1"/>
              <a:t>reference</a:t>
            </a:r>
            <a:r>
              <a:rPr lang="de-DE" dirty="0"/>
              <a:t> </a:t>
            </a:r>
            <a:r>
              <a:rPr lang="de-DE" dirty="0" err="1"/>
              <a:t>priority</a:t>
            </a:r>
            <a:r>
              <a:rPr lang="de-DE" dirty="0"/>
              <a:t> </a:t>
            </a:r>
            <a:r>
              <a:rPr lang="de-DE" dirty="0" err="1"/>
              <a:t>mapping</a:t>
            </a:r>
            <a:r>
              <a:rPr lang="de-DE" dirty="0"/>
              <a:t> to </a:t>
            </a:r>
            <a:r>
              <a:rPr lang="de-DE" dirty="0" err="1"/>
              <a:t>use</a:t>
            </a:r>
            <a:r>
              <a:rPr lang="de-DE" dirty="0"/>
              <a:t> </a:t>
            </a:r>
            <a:r>
              <a:rPr lang="de-DE" dirty="0" smtClean="0"/>
              <a:t>IEEE Std. 802.1Q</a:t>
            </a:r>
            <a:endParaRPr lang="de-DE" dirty="0"/>
          </a:p>
          <a:p>
            <a:pPr marL="715963" lvl="2" indent="-284163">
              <a:spcAft>
                <a:spcPts val="0"/>
              </a:spcAft>
              <a:buNone/>
            </a:pPr>
            <a:r>
              <a:rPr lang="de-DE" sz="2800" dirty="0" smtClean="0">
                <a:ea typeface="Times New Roman"/>
              </a:rPr>
              <a:t>   </a:t>
            </a:r>
            <a:r>
              <a:rPr lang="de-DE" dirty="0" smtClean="0">
                <a:ea typeface="Times New Roman"/>
              </a:rPr>
              <a:t>=&gt;</a:t>
            </a:r>
            <a:r>
              <a:rPr lang="de-DE" dirty="0">
                <a:ea typeface="Times New Roman"/>
              </a:rPr>
              <a:t>This </a:t>
            </a:r>
            <a:r>
              <a:rPr lang="de-DE" dirty="0" err="1">
                <a:ea typeface="Times New Roman"/>
              </a:rPr>
              <a:t>needs</a:t>
            </a:r>
            <a:r>
              <a:rPr lang="de-DE" dirty="0">
                <a:ea typeface="Times New Roman"/>
              </a:rPr>
              <a:t> to </a:t>
            </a:r>
            <a:r>
              <a:rPr lang="de-DE" dirty="0" err="1">
                <a:ea typeface="Times New Roman"/>
              </a:rPr>
              <a:t>be</a:t>
            </a:r>
            <a:r>
              <a:rPr lang="de-DE" dirty="0">
                <a:ea typeface="Times New Roman"/>
              </a:rPr>
              <a:t> </a:t>
            </a:r>
            <a:r>
              <a:rPr lang="de-DE" dirty="0" err="1">
                <a:ea typeface="Times New Roman"/>
              </a:rPr>
              <a:t>fixed</a:t>
            </a:r>
            <a:r>
              <a:rPr lang="de-DE" dirty="0">
                <a:ea typeface="Times New Roman"/>
              </a:rPr>
              <a:t> in </a:t>
            </a:r>
            <a:r>
              <a:rPr lang="de-DE" dirty="0" err="1" smtClean="0">
                <a:ea typeface="Times New Roman"/>
              </a:rPr>
              <a:t>this</a:t>
            </a:r>
            <a:r>
              <a:rPr lang="de-DE" dirty="0" smtClean="0">
                <a:ea typeface="Times New Roman"/>
              </a:rPr>
              <a:t> </a:t>
            </a:r>
            <a:r>
              <a:rPr lang="de-DE" dirty="0" err="1" smtClean="0">
                <a:ea typeface="Times New Roman"/>
              </a:rPr>
              <a:t>revision</a:t>
            </a:r>
            <a:endParaRPr lang="de-DE" dirty="0">
              <a:ea typeface="Times New Roman"/>
            </a:endParaRPr>
          </a:p>
          <a:p>
            <a:pPr marL="698500" lvl="2" indent="-266700">
              <a:spcAft>
                <a:spcPts val="0"/>
              </a:spcAft>
              <a:buFont typeface="Arial" pitchFamily="34" charset="0"/>
              <a:buChar char="•"/>
            </a:pPr>
            <a:endParaRPr lang="de-DE" sz="2800" dirty="0"/>
          </a:p>
          <a:p>
            <a:pPr lvl="1">
              <a:buNone/>
            </a:pPr>
            <a:endParaRPr lang="de-DE" dirty="0">
              <a:ea typeface="Times New Roman"/>
            </a:endParaRPr>
          </a:p>
          <a:p>
            <a:pPr>
              <a:buNone/>
            </a:pPr>
            <a:endParaRPr lang="de-DE" sz="2800" dirty="0"/>
          </a:p>
        </p:txBody>
      </p:sp>
      <p:sp>
        <p:nvSpPr>
          <p:cNvPr id="2" name="Datumsplatzhalter 1"/>
          <p:cNvSpPr>
            <a:spLocks noGrp="1"/>
          </p:cNvSpPr>
          <p:nvPr>
            <p:ph type="dt" sz="half" idx="10"/>
          </p:nvPr>
        </p:nvSpPr>
        <p:spPr/>
        <p:txBody>
          <a:bodyPr/>
          <a:lstStyle/>
          <a:p>
            <a:r>
              <a:rPr lang="en-US" dirty="0"/>
              <a:t>July 2021</a:t>
            </a:r>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7</a:t>
            </a:fld>
            <a:endParaRPr lang="en-US"/>
          </a:p>
        </p:txBody>
      </p:sp>
    </p:spTree>
    <p:extLst>
      <p:ext uri="{BB962C8B-B14F-4D97-AF65-F5344CB8AC3E}">
        <p14:creationId xmlns:p14="http://schemas.microsoft.com/office/powerpoint/2010/main" val="38992818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Fixing </a:t>
            </a:r>
            <a:r>
              <a:rPr lang="de-DE" dirty="0" err="1" smtClean="0"/>
              <a:t>the</a:t>
            </a:r>
            <a:r>
              <a:rPr lang="de-DE" dirty="0" smtClean="0"/>
              <a:t> RIFS </a:t>
            </a:r>
            <a:r>
              <a:rPr lang="de-DE" dirty="0" err="1" smtClean="0"/>
              <a:t>issue</a:t>
            </a:r>
            <a:r>
              <a:rPr lang="de-DE" dirty="0" smtClean="0"/>
              <a:t> </a:t>
            </a:r>
            <a:endParaRPr lang="de-DE" dirty="0"/>
          </a:p>
        </p:txBody>
      </p:sp>
      <p:sp>
        <p:nvSpPr>
          <p:cNvPr id="6" name="Inhaltsplatzhalter 5"/>
          <p:cNvSpPr>
            <a:spLocks noGrp="1"/>
          </p:cNvSpPr>
          <p:nvPr>
            <p:ph idx="1"/>
          </p:nvPr>
        </p:nvSpPr>
        <p:spPr>
          <a:xfrm>
            <a:off x="685800" y="1728942"/>
            <a:ext cx="7772400" cy="4114800"/>
          </a:xfrm>
        </p:spPr>
        <p:txBody>
          <a:bodyPr/>
          <a:lstStyle/>
          <a:p>
            <a:pPr marL="698500" lvl="2" indent="-266700">
              <a:spcAft>
                <a:spcPts val="0"/>
              </a:spcAft>
              <a:buFont typeface="Arial" pitchFamily="34" charset="0"/>
              <a:buChar char="•"/>
            </a:pPr>
            <a:r>
              <a:rPr lang="de-DE" sz="1800" dirty="0" smtClean="0"/>
              <a:t>MAC </a:t>
            </a:r>
            <a:r>
              <a:rPr lang="de-DE" sz="1800" dirty="0"/>
              <a:t>in IEEE Std. 802.15.3d was </a:t>
            </a:r>
            <a:r>
              <a:rPr lang="de-DE" sz="1800" dirty="0" err="1"/>
              <a:t>largely</a:t>
            </a:r>
            <a:r>
              <a:rPr lang="de-DE" sz="1800" dirty="0"/>
              <a:t> </a:t>
            </a:r>
            <a:r>
              <a:rPr lang="de-DE" sz="1800" dirty="0" err="1"/>
              <a:t>inherited</a:t>
            </a:r>
            <a:r>
              <a:rPr lang="de-DE" sz="1800" dirty="0"/>
              <a:t> form IEEE Std. 802.15.3e</a:t>
            </a:r>
          </a:p>
          <a:p>
            <a:pPr marL="698500" lvl="2" indent="-266700">
              <a:spcAft>
                <a:spcPts val="0"/>
              </a:spcAft>
              <a:buFont typeface="Arial" pitchFamily="34" charset="0"/>
              <a:buChar char="•"/>
            </a:pPr>
            <a:r>
              <a:rPr lang="de-DE" sz="1800" dirty="0"/>
              <a:t>IEEE 802.15.3e </a:t>
            </a:r>
            <a:r>
              <a:rPr lang="de-DE" sz="1800" dirty="0" err="1"/>
              <a:t>is</a:t>
            </a:r>
            <a:r>
              <a:rPr lang="de-DE" sz="1800" dirty="0"/>
              <a:t> </a:t>
            </a:r>
            <a:r>
              <a:rPr lang="de-DE" sz="1800" dirty="0" err="1"/>
              <a:t>for</a:t>
            </a:r>
            <a:r>
              <a:rPr lang="de-DE" sz="1800" dirty="0"/>
              <a:t> </a:t>
            </a:r>
            <a:r>
              <a:rPr lang="de-DE" sz="1800" dirty="0" err="1"/>
              <a:t>close</a:t>
            </a:r>
            <a:r>
              <a:rPr lang="de-DE" sz="1800" dirty="0"/>
              <a:t> </a:t>
            </a:r>
            <a:r>
              <a:rPr lang="de-DE" sz="1800" dirty="0" err="1"/>
              <a:t>proximity</a:t>
            </a:r>
            <a:r>
              <a:rPr lang="de-DE" sz="1800" dirty="0"/>
              <a:t> </a:t>
            </a:r>
            <a:r>
              <a:rPr lang="de-DE" sz="1800" dirty="0" err="1"/>
              <a:t>applications</a:t>
            </a:r>
            <a:r>
              <a:rPr lang="de-DE" sz="1800" dirty="0"/>
              <a:t> </a:t>
            </a:r>
            <a:r>
              <a:rPr lang="de-DE" sz="1800" dirty="0" err="1"/>
              <a:t>exepcting</a:t>
            </a:r>
            <a:r>
              <a:rPr lang="de-DE" sz="1800" dirty="0"/>
              <a:t> </a:t>
            </a:r>
            <a:r>
              <a:rPr lang="de-DE" sz="1800" dirty="0" err="1"/>
              <a:t>short</a:t>
            </a:r>
            <a:r>
              <a:rPr lang="de-DE" sz="1800" dirty="0"/>
              <a:t> </a:t>
            </a:r>
            <a:r>
              <a:rPr lang="de-DE" sz="1800" dirty="0" err="1"/>
              <a:t>propagation</a:t>
            </a:r>
            <a:r>
              <a:rPr lang="de-DE" sz="1800" dirty="0"/>
              <a:t> </a:t>
            </a:r>
            <a:r>
              <a:rPr lang="de-DE" sz="1800" dirty="0" err="1"/>
              <a:t>delays</a:t>
            </a:r>
            <a:endParaRPr lang="de-DE" sz="1800" dirty="0"/>
          </a:p>
          <a:p>
            <a:pPr marL="698500" lvl="2" indent="-266700">
              <a:spcAft>
                <a:spcPts val="0"/>
              </a:spcAft>
              <a:buFont typeface="Arial" pitchFamily="34" charset="0"/>
              <a:buChar char="•"/>
            </a:pPr>
            <a:r>
              <a:rPr lang="de-DE" sz="1800" dirty="0"/>
              <a:t>Within the H2020 EU-Japan project ThoR, IEEE 802.15.3e chipsets are used to demonstrate IEEE 802.15.3d at backhaul applications =&gt; potential </a:t>
            </a:r>
            <a:r>
              <a:rPr lang="de-DE" sz="1800" dirty="0" err="1" smtClean="0"/>
              <a:t>timeouts</a:t>
            </a:r>
            <a:r>
              <a:rPr lang="de-DE" sz="1800" dirty="0" smtClean="0"/>
              <a:t> and </a:t>
            </a:r>
            <a:r>
              <a:rPr lang="de-DE" sz="1800" dirty="0" err="1"/>
              <a:t>unnecessary</a:t>
            </a:r>
            <a:r>
              <a:rPr lang="de-DE" sz="1800" dirty="0"/>
              <a:t> </a:t>
            </a:r>
            <a:r>
              <a:rPr lang="de-DE" sz="1800" dirty="0" err="1" smtClean="0"/>
              <a:t>retransmission</a:t>
            </a:r>
            <a:r>
              <a:rPr lang="de-DE" sz="1800" dirty="0" smtClean="0"/>
              <a:t> (</a:t>
            </a:r>
            <a:r>
              <a:rPr lang="de-DE" sz="1800" dirty="0" err="1" smtClean="0"/>
              <a:t>see</a:t>
            </a:r>
            <a:r>
              <a:rPr lang="de-DE" sz="1800" dirty="0" smtClean="0"/>
              <a:t> also </a:t>
            </a:r>
            <a:r>
              <a:rPr lang="de-DE" sz="1800" dirty="0" err="1" smtClean="0"/>
              <a:t>doc</a:t>
            </a:r>
            <a:r>
              <a:rPr lang="de-DE" sz="1800" dirty="0" smtClean="0"/>
              <a:t>. 21/0398)</a:t>
            </a:r>
            <a:endParaRPr lang="de-DE" sz="1800" dirty="0"/>
          </a:p>
          <a:p>
            <a:pPr marL="698500" lvl="2" indent="-266700">
              <a:spcAft>
                <a:spcPts val="0"/>
              </a:spcAft>
              <a:buFont typeface="Arial" pitchFamily="34" charset="0"/>
              <a:buChar char="•"/>
            </a:pPr>
            <a:r>
              <a:rPr lang="de-DE" sz="1800" dirty="0"/>
              <a:t>To fix this, the chipsets used in ThoR allow larger retry inter-frame space, RIFS</a:t>
            </a:r>
          </a:p>
          <a:p>
            <a:pPr marL="715963" lvl="2" indent="-284163">
              <a:spcAft>
                <a:spcPts val="0"/>
              </a:spcAft>
              <a:buNone/>
            </a:pPr>
            <a:r>
              <a:rPr lang="de-DE" sz="2000" dirty="0" smtClean="0">
                <a:ea typeface="Times New Roman"/>
              </a:rPr>
              <a:t>	=&gt;</a:t>
            </a:r>
            <a:r>
              <a:rPr lang="de-DE" sz="2000" dirty="0">
                <a:ea typeface="Times New Roman"/>
              </a:rPr>
              <a:t>This </a:t>
            </a:r>
            <a:r>
              <a:rPr lang="de-DE" sz="2000" dirty="0" err="1">
                <a:ea typeface="Times New Roman"/>
              </a:rPr>
              <a:t>should</a:t>
            </a:r>
            <a:r>
              <a:rPr lang="de-DE" sz="2000" dirty="0">
                <a:ea typeface="Times New Roman"/>
              </a:rPr>
              <a:t> </a:t>
            </a:r>
            <a:r>
              <a:rPr lang="de-DE" sz="2000" dirty="0" err="1">
                <a:ea typeface="Times New Roman"/>
              </a:rPr>
              <a:t>be</a:t>
            </a:r>
            <a:r>
              <a:rPr lang="de-DE" sz="2000" dirty="0">
                <a:ea typeface="Times New Roman"/>
              </a:rPr>
              <a:t> also </a:t>
            </a:r>
            <a:r>
              <a:rPr lang="de-DE" sz="2000" dirty="0" err="1">
                <a:ea typeface="Times New Roman"/>
              </a:rPr>
              <a:t>fixed</a:t>
            </a:r>
            <a:r>
              <a:rPr lang="de-DE" sz="2000" dirty="0">
                <a:ea typeface="Times New Roman"/>
              </a:rPr>
              <a:t> in </a:t>
            </a:r>
            <a:r>
              <a:rPr lang="de-DE" sz="2000" dirty="0" err="1" smtClean="0">
                <a:ea typeface="Times New Roman"/>
              </a:rPr>
              <a:t>this</a:t>
            </a:r>
            <a:r>
              <a:rPr lang="de-DE" sz="2000" dirty="0" smtClean="0">
                <a:ea typeface="Times New Roman"/>
              </a:rPr>
              <a:t> </a:t>
            </a:r>
            <a:r>
              <a:rPr lang="de-DE" sz="2000" dirty="0" err="1" smtClean="0">
                <a:ea typeface="Times New Roman"/>
              </a:rPr>
              <a:t>revision</a:t>
            </a:r>
            <a:r>
              <a:rPr lang="de-DE" sz="2000" dirty="0" smtClean="0">
                <a:ea typeface="Times New Roman"/>
              </a:rPr>
              <a:t> </a:t>
            </a:r>
            <a:r>
              <a:rPr lang="de-DE" sz="2000" dirty="0" err="1">
                <a:ea typeface="Times New Roman"/>
              </a:rPr>
              <a:t>standard</a:t>
            </a:r>
            <a:r>
              <a:rPr lang="de-DE" sz="2000" dirty="0">
                <a:ea typeface="Times New Roman"/>
              </a:rPr>
              <a:t> </a:t>
            </a:r>
          </a:p>
          <a:p>
            <a:pPr marL="371475" lvl="1" indent="-171450">
              <a:buNone/>
            </a:pPr>
            <a:endParaRPr lang="de-DE" sz="2000" dirty="0"/>
          </a:p>
          <a:p>
            <a:pPr lvl="1">
              <a:buNone/>
            </a:pPr>
            <a:endParaRPr lang="de-DE" sz="2000" dirty="0">
              <a:ea typeface="Times New Roman"/>
            </a:endParaRPr>
          </a:p>
          <a:p>
            <a:pPr>
              <a:buNone/>
            </a:pPr>
            <a:endParaRPr lang="de-DE" sz="2000" dirty="0"/>
          </a:p>
        </p:txBody>
      </p:sp>
      <p:sp>
        <p:nvSpPr>
          <p:cNvPr id="2" name="Datumsplatzhalter 1"/>
          <p:cNvSpPr>
            <a:spLocks noGrp="1"/>
          </p:cNvSpPr>
          <p:nvPr>
            <p:ph type="dt" sz="half" idx="10"/>
          </p:nvPr>
        </p:nvSpPr>
        <p:spPr/>
        <p:txBody>
          <a:bodyPr/>
          <a:lstStyle/>
          <a:p>
            <a:r>
              <a:rPr lang="en-US" dirty="0" smtClean="0"/>
              <a:t>January 2022</a:t>
            </a:r>
            <a:endParaRPr lang="en-US" dirty="0"/>
          </a:p>
        </p:txBody>
      </p:sp>
      <p:sp>
        <p:nvSpPr>
          <p:cNvPr id="3" name="Fußzeilenplatzhalter 2"/>
          <p:cNvSpPr>
            <a:spLocks noGrp="1"/>
          </p:cNvSpPr>
          <p:nvPr>
            <p:ph type="ftr" sz="quarter" idx="11"/>
          </p:nvPr>
        </p:nvSpPr>
        <p:spPr/>
        <p:txBody>
          <a:bodyPr/>
          <a:lstStyle/>
          <a:p>
            <a:r>
              <a:rPr lang="en-US" dirty="0"/>
              <a:t>Thomas Kürner,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8</a:t>
            </a:fld>
            <a:endParaRPr lang="en-US"/>
          </a:p>
        </p:txBody>
      </p:sp>
    </p:spTree>
    <p:extLst>
      <p:ext uri="{BB962C8B-B14F-4D97-AF65-F5344CB8AC3E}">
        <p14:creationId xmlns:p14="http://schemas.microsoft.com/office/powerpoint/2010/main" val="25590893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Time Line </a:t>
            </a:r>
            <a:r>
              <a:rPr lang="de-DE" dirty="0" err="1" smtClean="0"/>
              <a:t>for</a:t>
            </a:r>
            <a:r>
              <a:rPr lang="de-DE" dirty="0" smtClean="0"/>
              <a:t> TG3ma</a:t>
            </a:r>
            <a:endParaRPr lang="de-DE" dirty="0"/>
          </a:p>
        </p:txBody>
      </p:sp>
      <p:sp>
        <p:nvSpPr>
          <p:cNvPr id="3" name="Inhaltsplatzhalter 2"/>
          <p:cNvSpPr>
            <a:spLocks noGrp="1"/>
          </p:cNvSpPr>
          <p:nvPr>
            <p:ph idx="1"/>
          </p:nvPr>
        </p:nvSpPr>
        <p:spPr/>
        <p:txBody>
          <a:bodyPr/>
          <a:lstStyle/>
          <a:p>
            <a:pPr lvl="1">
              <a:lnSpc>
                <a:spcPct val="150000"/>
              </a:lnSpc>
            </a:pPr>
            <a:r>
              <a:rPr lang="en-US" sz="1800" dirty="0"/>
              <a:t>January 2022 </a:t>
            </a:r>
            <a:r>
              <a:rPr lang="en-US" sz="1800" dirty="0" smtClean="0"/>
              <a:t>	</a:t>
            </a:r>
            <a:r>
              <a:rPr lang="en-US" sz="1800" dirty="0"/>
              <a:t>Kick-Off; Issuing Call for Proposals</a:t>
            </a:r>
          </a:p>
          <a:p>
            <a:pPr lvl="1">
              <a:lnSpc>
                <a:spcPct val="150000"/>
              </a:lnSpc>
            </a:pPr>
            <a:r>
              <a:rPr lang="en-US" sz="1800" dirty="0"/>
              <a:t>March 2022 </a:t>
            </a:r>
            <a:r>
              <a:rPr lang="en-US" sz="1800" dirty="0" smtClean="0"/>
              <a:t>	Roll-up </a:t>
            </a:r>
            <a:r>
              <a:rPr lang="en-US" sz="1800" dirty="0"/>
              <a:t>available ; start reviewing the roll-up </a:t>
            </a:r>
            <a:r>
              <a:rPr lang="en-US" sz="1800" dirty="0" smtClean="0"/>
              <a:t>				version</a:t>
            </a:r>
            <a:r>
              <a:rPr lang="en-US" sz="1800" dirty="0"/>
              <a:t>;  Listening proposals;</a:t>
            </a:r>
          </a:p>
          <a:p>
            <a:pPr lvl="1">
              <a:lnSpc>
                <a:spcPct val="150000"/>
              </a:lnSpc>
            </a:pPr>
            <a:r>
              <a:rPr lang="en-US" sz="1800" dirty="0"/>
              <a:t>May 2022 </a:t>
            </a:r>
            <a:r>
              <a:rPr lang="en-US" sz="1800" dirty="0" smtClean="0"/>
              <a:t>		 </a:t>
            </a:r>
            <a:r>
              <a:rPr lang="en-US" sz="1800" dirty="0"/>
              <a:t>start drafting </a:t>
            </a:r>
            <a:r>
              <a:rPr lang="en-US" sz="1800" dirty="0" smtClean="0"/>
              <a:t>D0</a:t>
            </a:r>
            <a:endParaRPr lang="en-US" sz="1800" dirty="0"/>
          </a:p>
          <a:p>
            <a:pPr lvl="1">
              <a:lnSpc>
                <a:spcPct val="150000"/>
              </a:lnSpc>
            </a:pPr>
            <a:r>
              <a:rPr lang="en-US" sz="1800" dirty="0"/>
              <a:t>July 2022 </a:t>
            </a:r>
            <a:r>
              <a:rPr lang="en-US" sz="1800" dirty="0" smtClean="0"/>
              <a:t>		Starting LB</a:t>
            </a:r>
            <a:endParaRPr lang="en-US" sz="1800" dirty="0"/>
          </a:p>
          <a:p>
            <a:pPr lvl="1">
              <a:lnSpc>
                <a:spcPct val="150000"/>
              </a:lnSpc>
            </a:pPr>
            <a:r>
              <a:rPr lang="en-US" sz="1800" dirty="0"/>
              <a:t>September 2022 </a:t>
            </a:r>
            <a:r>
              <a:rPr lang="en-US" sz="1800" dirty="0" smtClean="0"/>
              <a:t>	LB Comment Resolution</a:t>
            </a:r>
            <a:endParaRPr lang="en-US" sz="1800" dirty="0"/>
          </a:p>
          <a:p>
            <a:pPr lvl="1">
              <a:lnSpc>
                <a:spcPct val="150000"/>
              </a:lnSpc>
            </a:pPr>
            <a:r>
              <a:rPr lang="en-US" sz="1800" dirty="0"/>
              <a:t>November 2022 </a:t>
            </a:r>
            <a:r>
              <a:rPr lang="en-US" sz="1800" dirty="0" smtClean="0"/>
              <a:t>	Starting SB</a:t>
            </a:r>
            <a:endParaRPr lang="en-US" sz="1800" dirty="0"/>
          </a:p>
          <a:p>
            <a:pPr lvl="1">
              <a:lnSpc>
                <a:spcPct val="150000"/>
              </a:lnSpc>
            </a:pPr>
            <a:r>
              <a:rPr lang="en-US" sz="1800" dirty="0"/>
              <a:t>January 2023 </a:t>
            </a:r>
            <a:r>
              <a:rPr lang="en-US" sz="1800" dirty="0" smtClean="0"/>
              <a:t>	SB Comment Resolution</a:t>
            </a:r>
            <a:endParaRPr lang="en-US" sz="1800" dirty="0"/>
          </a:p>
          <a:p>
            <a:pPr lvl="1">
              <a:lnSpc>
                <a:spcPct val="150000"/>
              </a:lnSpc>
            </a:pPr>
            <a:r>
              <a:rPr lang="en-US" sz="1800" dirty="0"/>
              <a:t>March 2023 </a:t>
            </a:r>
            <a:r>
              <a:rPr lang="en-US" sz="1800" dirty="0" smtClean="0"/>
              <a:t>	Submission </a:t>
            </a:r>
            <a:r>
              <a:rPr lang="en-US" sz="1800" dirty="0"/>
              <a:t>to </a:t>
            </a:r>
            <a:r>
              <a:rPr lang="en-US" sz="1800" dirty="0" err="1"/>
              <a:t>RevCom</a:t>
            </a:r>
            <a:endParaRPr lang="en-US" sz="1800" dirty="0"/>
          </a:p>
          <a:p>
            <a:pPr lvl="1"/>
            <a:endParaRPr lang="de-DE" sz="1800" dirty="0" smtClean="0"/>
          </a:p>
          <a:p>
            <a:endParaRPr lang="de-DE" sz="2000" dirty="0"/>
          </a:p>
        </p:txBody>
      </p:sp>
      <p:sp>
        <p:nvSpPr>
          <p:cNvPr id="4" name="Datumsplatzhalter 3"/>
          <p:cNvSpPr>
            <a:spLocks noGrp="1"/>
          </p:cNvSpPr>
          <p:nvPr>
            <p:ph type="dt" sz="half" idx="10"/>
          </p:nvPr>
        </p:nvSpPr>
        <p:spPr/>
        <p:txBody>
          <a:bodyPr/>
          <a:lstStyle/>
          <a:p>
            <a:r>
              <a:rPr lang="en-US" dirty="0" smtClean="0"/>
              <a:t>January 2022</a:t>
            </a:r>
            <a:endParaRPr lang="en-US" dirty="0"/>
          </a:p>
        </p:txBody>
      </p:sp>
      <p:sp>
        <p:nvSpPr>
          <p:cNvPr id="5" name="Fußzeilenplatzhalter 4"/>
          <p:cNvSpPr>
            <a:spLocks noGrp="1"/>
          </p:cNvSpPr>
          <p:nvPr>
            <p:ph type="ftr" sz="quarter" idx="11"/>
          </p:nvPr>
        </p:nvSpPr>
        <p:spPr/>
        <p:txBody>
          <a:bodyPr/>
          <a:lstStyle/>
          <a:p>
            <a:r>
              <a:rPr lang="en-US" dirty="0"/>
              <a:t>Thomas Kürner, TU Braunschweig</a:t>
            </a:r>
          </a:p>
        </p:txBody>
      </p:sp>
      <p:sp>
        <p:nvSpPr>
          <p:cNvPr id="6" name="Foliennummernplatzhalter 5"/>
          <p:cNvSpPr>
            <a:spLocks noGrp="1"/>
          </p:cNvSpPr>
          <p:nvPr>
            <p:ph type="sldNum" sz="quarter" idx="12"/>
          </p:nvPr>
        </p:nvSpPr>
        <p:spPr/>
        <p:txBody>
          <a:bodyPr/>
          <a:lstStyle/>
          <a:p>
            <a:r>
              <a:rPr lang="en-US"/>
              <a:t>Slide </a:t>
            </a:r>
            <a:fld id="{D8E7F6C2-DF2F-4116-8D71-DCDEFB590920}" type="slidenum">
              <a:rPr lang="en-US" smtClean="0"/>
              <a:pPr/>
              <a:t>9</a:t>
            </a:fld>
            <a:endParaRPr lang="en-US"/>
          </a:p>
        </p:txBody>
      </p:sp>
    </p:spTree>
    <p:extLst>
      <p:ext uri="{BB962C8B-B14F-4D97-AF65-F5344CB8AC3E}">
        <p14:creationId xmlns:p14="http://schemas.microsoft.com/office/powerpoint/2010/main" val="1025612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433</Words>
  <Application>Microsoft Office PowerPoint</Application>
  <PresentationFormat>Bildschirmpräsentation (4:3)</PresentationFormat>
  <Paragraphs>106</Paragraphs>
  <Slides>10</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10</vt:i4>
      </vt:variant>
    </vt:vector>
  </HeadingPairs>
  <TitlesOfParts>
    <vt:vector size="13" baseType="lpstr">
      <vt:lpstr>Arial</vt:lpstr>
      <vt:lpstr>Times New Roman</vt:lpstr>
      <vt:lpstr>IEEE-P802_15</vt:lpstr>
      <vt:lpstr>PowerPoint-Präsentation</vt:lpstr>
      <vt:lpstr>Kick-Off Meeting TG3ma</vt:lpstr>
      <vt:lpstr>Agenda</vt:lpstr>
      <vt:lpstr>Election of TG officers</vt:lpstr>
      <vt:lpstr>Changes Targeted in the revision </vt:lpstr>
      <vt:lpstr>300 GHz Frequency Extension</vt:lpstr>
      <vt:lpstr>Reference to IEEE Std. 802.1D</vt:lpstr>
      <vt:lpstr>Fixing the RIFS issue </vt:lpstr>
      <vt:lpstr>Time Line for TG3ma</vt:lpstr>
      <vt:lpstr>Next Meetings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Thomas Kuerner</cp:lastModifiedBy>
  <cp:revision>200</cp:revision>
  <cp:lastPrinted>1998-02-10T13:28:06Z</cp:lastPrinted>
  <dcterms:created xsi:type="dcterms:W3CDTF">2012-11-14T22:04:21Z</dcterms:created>
  <dcterms:modified xsi:type="dcterms:W3CDTF">2022-01-22T22:19:22Z</dcterms:modified>
</cp:coreProperties>
</file>