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8"/>
  </p:notesMasterIdLst>
  <p:sldIdLst>
    <p:sldId id="287" r:id="rId2"/>
    <p:sldId id="294" r:id="rId3"/>
    <p:sldId id="290" r:id="rId4"/>
    <p:sldId id="2367" r:id="rId5"/>
    <p:sldId id="339" r:id="rId6"/>
    <p:sldId id="2368" r:id="rId7"/>
    <p:sldId id="289" r:id="rId8"/>
    <p:sldId id="291" r:id="rId9"/>
    <p:sldId id="2375" r:id="rId10"/>
    <p:sldId id="2373" r:id="rId11"/>
    <p:sldId id="2371" r:id="rId12"/>
    <p:sldId id="2374" r:id="rId13"/>
    <p:sldId id="2370" r:id="rId14"/>
    <p:sldId id="2376" r:id="rId15"/>
    <p:sldId id="2369" r:id="rId16"/>
    <p:sldId id="292" r:id="rId1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46" autoAdjust="0"/>
  </p:normalViewPr>
  <p:slideViewPr>
    <p:cSldViewPr>
      <p:cViewPr varScale="1">
        <p:scale>
          <a:sx n="82" d="100"/>
          <a:sy n="82" d="100"/>
        </p:scale>
        <p:origin x="1454"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DBB2675E-2543-480B-9341-14DF21D2A9E4}"/>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D8441A4B-C8F1-421B-BFD4-7C4535D1B56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964572D5-EAF6-480C-A47F-7F185CD9FC7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A09F5A63-9ACA-441F-8797-737BAFA22727}"/>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5CCB7DB9-1F33-40AB-8B30-6AD99F061223}"/>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DF5EB4C-758B-40DF-861B-72DE761D8D92}"/>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B8CC2DE0-C2CA-4CD4-A8D1-62048B8A649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C2A8C07D-8F30-41BE-8373-3275BDD4AE62}"/>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9B4854D6-B5D7-43AF-86C0-166CE15C555B}"/>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51885309-2C31-4A38-A5F4-B970CDB66FD5}"/>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E21D6726-4968-4DDF-B276-2B91C2ED46EC}"/>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F33BEF00-42D9-4225-9656-74514336F233}"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78CFD82E-96FC-4978-91FA-B528F1711260}"/>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a:solidFill>
                  <a:srgbClr val="000000"/>
                </a:solidFill>
              </a:rPr>
              <a:t>Tentative agenda Full WG</a:t>
            </a:r>
          </a:p>
        </p:txBody>
      </p:sp>
      <p:sp>
        <p:nvSpPr>
          <p:cNvPr id="3086" name="Line 13">
            <a:extLst>
              <a:ext uri="{FF2B5EF4-FFF2-40B4-BE49-F238E27FC236}">
                <a16:creationId xmlns:a16="http://schemas.microsoft.com/office/drawing/2014/main" id="{8988423A-ACF6-41FA-A7AE-41302CDBC11A}"/>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63FBAD52-009D-4E02-85CE-B25777F16115}"/>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C2370FC7-7DE4-4BAF-9641-5A93EC51769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443F1407-FCE1-4ACD-93DB-9FC2DBCCE1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1D19F68A-143A-4BC6-A76F-0CC825C81D53}"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3D307FAF-885D-4A93-ABA0-A4FB8F135E00}"/>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9912359E-9FAC-4CC6-A470-1F9161D91EBB}"/>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31AFB73-C54B-4141-A5D8-889609458DC2}"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7C9F74CF-5586-45AE-8778-70EFC00C6B0D}"/>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F3902F45-C35A-42F6-B3B8-8D3C506BCEF8}"/>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4BA97CBF-D27F-45D7-97AE-0EBE097928A4}"/>
              </a:ext>
            </a:extLst>
          </p:cNvPr>
          <p:cNvSpPr>
            <a:spLocks noGrp="1" noChangeArrowheads="1"/>
          </p:cNvSpPr>
          <p:nvPr>
            <p:ph type="sldNum" idx="10"/>
          </p:nvPr>
        </p:nvSpPr>
        <p:spPr>
          <a:ln/>
        </p:spPr>
        <p:txBody>
          <a:bodyPr/>
          <a:lstStyle>
            <a:lvl1pPr>
              <a:defRPr/>
            </a:lvl1pPr>
          </a:lstStyle>
          <a:p>
            <a:pPr>
              <a:defRPr/>
            </a:pPr>
            <a:r>
              <a:rPr lang="en-US" altLang="en-US"/>
              <a:t>Slide </a:t>
            </a:r>
            <a:fld id="{50C83FAC-7061-47E3-8B34-546EA1F1313E}" type="slidenum">
              <a:rPr lang="en-US" altLang="en-US" smtClean="0"/>
              <a:pPr>
                <a:defRPr/>
              </a:pPr>
              <a:t>‹#›</a:t>
            </a:fld>
            <a:endParaRPr lang="en-US" altLang="en-US"/>
          </a:p>
        </p:txBody>
      </p:sp>
    </p:spTree>
    <p:extLst>
      <p:ext uri="{BB962C8B-B14F-4D97-AF65-F5344CB8AC3E}">
        <p14:creationId xmlns:p14="http://schemas.microsoft.com/office/powerpoint/2010/main" val="44578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2E304BE4-42A7-4314-86FF-4E6FFB788120}"/>
              </a:ext>
            </a:extLst>
          </p:cNvPr>
          <p:cNvSpPr>
            <a:spLocks noGrp="1" noChangeArrowheads="1"/>
          </p:cNvSpPr>
          <p:nvPr>
            <p:ph type="sldNum" idx="10"/>
          </p:nvPr>
        </p:nvSpPr>
        <p:spPr>
          <a:ln/>
        </p:spPr>
        <p:txBody>
          <a:bodyPr/>
          <a:lstStyle>
            <a:lvl1pPr>
              <a:defRPr/>
            </a:lvl1pPr>
          </a:lstStyle>
          <a:p>
            <a:pPr>
              <a:defRPr/>
            </a:pPr>
            <a:r>
              <a:rPr lang="en-US" altLang="en-US"/>
              <a:t>Slide </a:t>
            </a:r>
            <a:fld id="{D9D1A179-F821-4A8D-A04A-165EC1E138A3}" type="slidenum">
              <a:rPr lang="en-US" altLang="en-US" smtClean="0"/>
              <a:pPr>
                <a:defRPr/>
              </a:pPr>
              <a:t>‹#›</a:t>
            </a:fld>
            <a:endParaRPr lang="en-US" altLang="en-US"/>
          </a:p>
        </p:txBody>
      </p:sp>
    </p:spTree>
    <p:extLst>
      <p:ext uri="{BB962C8B-B14F-4D97-AF65-F5344CB8AC3E}">
        <p14:creationId xmlns:p14="http://schemas.microsoft.com/office/powerpoint/2010/main" val="364257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D30657B6-4C92-4205-A34F-41E5965BB2D9}"/>
              </a:ext>
            </a:extLst>
          </p:cNvPr>
          <p:cNvSpPr>
            <a:spLocks noGrp="1" noChangeArrowheads="1"/>
          </p:cNvSpPr>
          <p:nvPr>
            <p:ph type="sldNum" idx="10"/>
          </p:nvPr>
        </p:nvSpPr>
        <p:spPr>
          <a:ln/>
        </p:spPr>
        <p:txBody>
          <a:bodyPr/>
          <a:lstStyle>
            <a:lvl1pPr>
              <a:defRPr/>
            </a:lvl1pPr>
          </a:lstStyle>
          <a:p>
            <a:pPr>
              <a:defRPr/>
            </a:pPr>
            <a:r>
              <a:rPr lang="en-US" altLang="en-US"/>
              <a:t>Slide </a:t>
            </a:r>
            <a:fld id="{A2F296E4-C80C-4616-AB4D-1E9490E26D1E}" type="slidenum">
              <a:rPr lang="en-US" altLang="en-US" smtClean="0"/>
              <a:pPr>
                <a:defRPr/>
              </a:pPr>
              <a:t>‹#›</a:t>
            </a:fld>
            <a:endParaRPr lang="en-US" altLang="en-US"/>
          </a:p>
        </p:txBody>
      </p:sp>
    </p:spTree>
    <p:extLst>
      <p:ext uri="{BB962C8B-B14F-4D97-AF65-F5344CB8AC3E}">
        <p14:creationId xmlns:p14="http://schemas.microsoft.com/office/powerpoint/2010/main" val="287953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046013A4-8FE8-4229-B7BC-2E688C5D7D61}"/>
              </a:ext>
            </a:extLst>
          </p:cNvPr>
          <p:cNvSpPr>
            <a:spLocks noGrp="1" noChangeArrowheads="1"/>
          </p:cNvSpPr>
          <p:nvPr>
            <p:ph type="sldNum" idx="10"/>
          </p:nvPr>
        </p:nvSpPr>
        <p:spPr>
          <a:ln/>
        </p:spPr>
        <p:txBody>
          <a:bodyPr/>
          <a:lstStyle>
            <a:lvl1pPr>
              <a:defRPr/>
            </a:lvl1pPr>
          </a:lstStyle>
          <a:p>
            <a:pPr>
              <a:defRPr/>
            </a:pPr>
            <a:r>
              <a:rPr lang="en-US" altLang="en-US"/>
              <a:t>Slide </a:t>
            </a:r>
            <a:fld id="{F187470B-50EF-4A48-B024-330BF2280833}" type="slidenum">
              <a:rPr lang="en-US" altLang="en-US" smtClean="0"/>
              <a:pPr>
                <a:defRPr/>
              </a:pPr>
              <a:t>‹#›</a:t>
            </a:fld>
            <a:endParaRPr lang="en-US" altLang="en-US"/>
          </a:p>
        </p:txBody>
      </p:sp>
    </p:spTree>
    <p:extLst>
      <p:ext uri="{BB962C8B-B14F-4D97-AF65-F5344CB8AC3E}">
        <p14:creationId xmlns:p14="http://schemas.microsoft.com/office/powerpoint/2010/main" val="4203259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385868EA-6B24-4679-8575-B1EC0BDE143E}"/>
              </a:ext>
            </a:extLst>
          </p:cNvPr>
          <p:cNvSpPr>
            <a:spLocks noGrp="1" noChangeArrowheads="1"/>
          </p:cNvSpPr>
          <p:nvPr>
            <p:ph type="sldNum" idx="10"/>
          </p:nvPr>
        </p:nvSpPr>
        <p:spPr>
          <a:ln/>
        </p:spPr>
        <p:txBody>
          <a:bodyPr/>
          <a:lstStyle>
            <a:lvl1pPr>
              <a:defRPr/>
            </a:lvl1pPr>
          </a:lstStyle>
          <a:p>
            <a:pPr>
              <a:defRPr/>
            </a:pPr>
            <a:r>
              <a:rPr lang="en-US" altLang="en-US"/>
              <a:t>Slide </a:t>
            </a:r>
            <a:fld id="{A4F93A1E-0EC3-45BF-AB9B-BEB974D014DF}" type="slidenum">
              <a:rPr lang="en-US" altLang="en-US" smtClean="0"/>
              <a:pPr>
                <a:defRPr/>
              </a:pPr>
              <a:t>‹#›</a:t>
            </a:fld>
            <a:endParaRPr lang="en-US" altLang="en-US"/>
          </a:p>
        </p:txBody>
      </p:sp>
    </p:spTree>
    <p:extLst>
      <p:ext uri="{BB962C8B-B14F-4D97-AF65-F5344CB8AC3E}">
        <p14:creationId xmlns:p14="http://schemas.microsoft.com/office/powerpoint/2010/main" val="11446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1BF61E6B-9EC9-441F-9987-FFA0CCDD413A}"/>
              </a:ext>
            </a:extLst>
          </p:cNvPr>
          <p:cNvSpPr>
            <a:spLocks noGrp="1" noChangeArrowheads="1"/>
          </p:cNvSpPr>
          <p:nvPr>
            <p:ph type="sldNum" idx="10"/>
          </p:nvPr>
        </p:nvSpPr>
        <p:spPr>
          <a:ln/>
        </p:spPr>
        <p:txBody>
          <a:bodyPr/>
          <a:lstStyle>
            <a:lvl1pPr>
              <a:defRPr/>
            </a:lvl1pPr>
          </a:lstStyle>
          <a:p>
            <a:pPr>
              <a:defRPr/>
            </a:pPr>
            <a:r>
              <a:rPr lang="en-US" altLang="en-US"/>
              <a:t>Slide </a:t>
            </a:r>
            <a:fld id="{3E6F861A-ECE9-40DC-8824-99AB8188EE7A}" type="slidenum">
              <a:rPr lang="en-US" altLang="en-US" smtClean="0"/>
              <a:pPr>
                <a:defRPr/>
              </a:pPr>
              <a:t>‹#›</a:t>
            </a:fld>
            <a:endParaRPr lang="en-US" altLang="en-US"/>
          </a:p>
        </p:txBody>
      </p:sp>
    </p:spTree>
    <p:extLst>
      <p:ext uri="{BB962C8B-B14F-4D97-AF65-F5344CB8AC3E}">
        <p14:creationId xmlns:p14="http://schemas.microsoft.com/office/powerpoint/2010/main" val="3262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24DD9AAD-0056-4686-B95A-C7969BC1627B}"/>
              </a:ext>
            </a:extLst>
          </p:cNvPr>
          <p:cNvSpPr>
            <a:spLocks noGrp="1" noChangeArrowheads="1"/>
          </p:cNvSpPr>
          <p:nvPr>
            <p:ph type="sldNum" idx="10"/>
          </p:nvPr>
        </p:nvSpPr>
        <p:spPr>
          <a:ln/>
        </p:spPr>
        <p:txBody>
          <a:bodyPr/>
          <a:lstStyle>
            <a:lvl1pPr>
              <a:defRPr/>
            </a:lvl1pPr>
          </a:lstStyle>
          <a:p>
            <a:pPr>
              <a:defRPr/>
            </a:pPr>
            <a:r>
              <a:rPr lang="en-US" altLang="en-US"/>
              <a:t>Slide </a:t>
            </a:r>
            <a:fld id="{667EDA30-9F71-4BC3-81D1-F1FAB6E38F0B}" type="slidenum">
              <a:rPr lang="en-US" altLang="en-US" smtClean="0"/>
              <a:pPr>
                <a:defRPr/>
              </a:pPr>
              <a:t>‹#›</a:t>
            </a:fld>
            <a:endParaRPr lang="en-US" altLang="en-US"/>
          </a:p>
        </p:txBody>
      </p:sp>
    </p:spTree>
    <p:extLst>
      <p:ext uri="{BB962C8B-B14F-4D97-AF65-F5344CB8AC3E}">
        <p14:creationId xmlns:p14="http://schemas.microsoft.com/office/powerpoint/2010/main" val="846429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B52FA981-EC35-44EF-AF17-588288BFE7D3}"/>
              </a:ext>
            </a:extLst>
          </p:cNvPr>
          <p:cNvSpPr>
            <a:spLocks noGrp="1" noChangeArrowheads="1"/>
          </p:cNvSpPr>
          <p:nvPr>
            <p:ph type="sldNum" idx="10"/>
          </p:nvPr>
        </p:nvSpPr>
        <p:spPr>
          <a:ln/>
        </p:spPr>
        <p:txBody>
          <a:bodyPr/>
          <a:lstStyle>
            <a:lvl1pPr>
              <a:defRPr/>
            </a:lvl1pPr>
          </a:lstStyle>
          <a:p>
            <a:pPr>
              <a:defRPr/>
            </a:pPr>
            <a:r>
              <a:rPr lang="en-US" altLang="en-US"/>
              <a:t>Slide </a:t>
            </a:r>
            <a:fld id="{19C68974-EEA2-4D2F-A1A8-D72DCE18A17D}" type="slidenum">
              <a:rPr lang="en-US" altLang="en-US" smtClean="0"/>
              <a:pPr>
                <a:defRPr/>
              </a:pPr>
              <a:t>‹#›</a:t>
            </a:fld>
            <a:endParaRPr lang="en-US" altLang="en-US"/>
          </a:p>
        </p:txBody>
      </p:sp>
    </p:spTree>
    <p:extLst>
      <p:ext uri="{BB962C8B-B14F-4D97-AF65-F5344CB8AC3E}">
        <p14:creationId xmlns:p14="http://schemas.microsoft.com/office/powerpoint/2010/main" val="2788498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C00876E-350D-4D03-93EB-648C7A335E8A}"/>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B223389C-7FC9-4CDC-9216-560B2E2AA30A}" type="slidenum">
              <a:rPr lang="en-US" altLang="en-US" smtClean="0"/>
              <a:pPr>
                <a:defRPr/>
              </a:pPr>
              <a:t>‹#›</a:t>
            </a:fld>
            <a:endParaRPr lang="en-US" altLang="en-US"/>
          </a:p>
        </p:txBody>
      </p:sp>
    </p:spTree>
    <p:extLst>
      <p:ext uri="{BB962C8B-B14F-4D97-AF65-F5344CB8AC3E}">
        <p14:creationId xmlns:p14="http://schemas.microsoft.com/office/powerpoint/2010/main" val="1654630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2EA9C053-BCCF-4245-BD7E-160D55CFD636}"/>
              </a:ext>
            </a:extLst>
          </p:cNvPr>
          <p:cNvSpPr>
            <a:spLocks noGrp="1" noChangeArrowheads="1"/>
          </p:cNvSpPr>
          <p:nvPr>
            <p:ph type="sldNum" idx="10"/>
          </p:nvPr>
        </p:nvSpPr>
        <p:spPr>
          <a:ln/>
        </p:spPr>
        <p:txBody>
          <a:bodyPr/>
          <a:lstStyle>
            <a:lvl1pPr>
              <a:defRPr/>
            </a:lvl1pPr>
          </a:lstStyle>
          <a:p>
            <a:pPr>
              <a:defRPr/>
            </a:pPr>
            <a:r>
              <a:rPr lang="en-US" altLang="en-US"/>
              <a:t>Slide </a:t>
            </a:r>
            <a:fld id="{44E57BA6-73D9-46BC-9601-C5871ADE566B}" type="slidenum">
              <a:rPr lang="en-US" altLang="en-US" smtClean="0"/>
              <a:pPr>
                <a:defRPr/>
              </a:pPr>
              <a:t>‹#›</a:t>
            </a:fld>
            <a:endParaRPr lang="en-US" altLang="en-US"/>
          </a:p>
        </p:txBody>
      </p:sp>
    </p:spTree>
    <p:extLst>
      <p:ext uri="{BB962C8B-B14F-4D97-AF65-F5344CB8AC3E}">
        <p14:creationId xmlns:p14="http://schemas.microsoft.com/office/powerpoint/2010/main" val="1202563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F52B0C1B-AA54-481B-B49F-81D333E3C5F8}"/>
              </a:ext>
            </a:extLst>
          </p:cNvPr>
          <p:cNvSpPr>
            <a:spLocks noGrp="1" noChangeArrowheads="1"/>
          </p:cNvSpPr>
          <p:nvPr>
            <p:ph type="sldNum" idx="10"/>
          </p:nvPr>
        </p:nvSpPr>
        <p:spPr>
          <a:ln/>
        </p:spPr>
        <p:txBody>
          <a:bodyPr/>
          <a:lstStyle>
            <a:lvl1pPr>
              <a:defRPr/>
            </a:lvl1pPr>
          </a:lstStyle>
          <a:p>
            <a:pPr>
              <a:defRPr/>
            </a:pPr>
            <a:r>
              <a:rPr lang="en-US" altLang="en-US"/>
              <a:t>Slide </a:t>
            </a:r>
            <a:fld id="{B9204739-805A-439F-9ECC-6C617845C270}" type="slidenum">
              <a:rPr lang="en-US" altLang="en-US" smtClean="0"/>
              <a:pPr>
                <a:defRPr/>
              </a:pPr>
              <a:t>‹#›</a:t>
            </a:fld>
            <a:endParaRPr lang="en-US" altLang="en-US"/>
          </a:p>
        </p:txBody>
      </p:sp>
    </p:spTree>
    <p:extLst>
      <p:ext uri="{BB962C8B-B14F-4D97-AF65-F5344CB8AC3E}">
        <p14:creationId xmlns:p14="http://schemas.microsoft.com/office/powerpoint/2010/main" val="1387717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C8DA5A66-34FF-4562-9C40-77151CB71738}"/>
              </a:ext>
            </a:extLst>
          </p:cNvPr>
          <p:cNvSpPr>
            <a:spLocks noChangeArrowheads="1"/>
          </p:cNvSpPr>
          <p:nvPr/>
        </p:nvSpPr>
        <p:spPr bwMode="auto">
          <a:xfrm>
            <a:off x="4572000" y="412750"/>
            <a:ext cx="3962400" cy="184150"/>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15-22-0054-01-wng0</a:t>
            </a:r>
          </a:p>
        </p:txBody>
      </p:sp>
      <p:sp>
        <p:nvSpPr>
          <p:cNvPr id="1027" name="Line 2">
            <a:extLst>
              <a:ext uri="{FF2B5EF4-FFF2-40B4-BE49-F238E27FC236}">
                <a16:creationId xmlns:a16="http://schemas.microsoft.com/office/drawing/2014/main" id="{37B57FA5-7DF9-478B-9C04-AB7D27B2644F}"/>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3DA4FAC4-8155-4755-8A13-20F6E498B844}"/>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A97FC7B-2796-41F5-A58D-B09B750BC005}"/>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2022</a:t>
            </a:r>
          </a:p>
        </p:txBody>
      </p:sp>
      <p:sp>
        <p:nvSpPr>
          <p:cNvPr id="1030" name="Text Box 6">
            <a:extLst>
              <a:ext uri="{FF2B5EF4-FFF2-40B4-BE49-F238E27FC236}">
                <a16:creationId xmlns:a16="http://schemas.microsoft.com/office/drawing/2014/main" id="{43BBA0B5-7231-4E45-ADB5-AC975CA065C9}"/>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86097410-5DD0-42D7-A951-0CB8F6979812}"/>
              </a:ext>
            </a:extLst>
          </p:cNvPr>
          <p:cNvSpPr>
            <a:spLocks noGrp="1" noChangeArrowheads="1"/>
          </p:cNvSpPr>
          <p:nvPr>
            <p:ph type="title"/>
          </p:nvPr>
        </p:nvSpPr>
        <p:spPr bwMode="auto">
          <a:xfrm>
            <a:off x="697929" y="685800"/>
            <a:ext cx="7827962"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a:t>Click to edit the title text format</a:t>
            </a:r>
          </a:p>
        </p:txBody>
      </p:sp>
      <p:sp>
        <p:nvSpPr>
          <p:cNvPr id="1032" name="Rectangle 8">
            <a:extLst>
              <a:ext uri="{FF2B5EF4-FFF2-40B4-BE49-F238E27FC236}">
                <a16:creationId xmlns:a16="http://schemas.microsoft.com/office/drawing/2014/main" id="{743471BB-D862-400C-837E-123085CF6583}"/>
              </a:ext>
            </a:extLst>
          </p:cNvPr>
          <p:cNvSpPr>
            <a:spLocks noGrp="1" noChangeArrowheads="1"/>
          </p:cNvSpPr>
          <p:nvPr>
            <p:ph type="body" idx="1"/>
          </p:nvPr>
        </p:nvSpPr>
        <p:spPr bwMode="auto">
          <a:xfrm>
            <a:off x="683568" y="1371600"/>
            <a:ext cx="7827962"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2D29DD0D-33E2-49A5-AB32-8E2A57CA604B}"/>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28FAE075-7E69-4343-85A3-53F09785CD80}"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43" r:id="rId7"/>
    <p:sldLayoutId id="2147483739" r:id="rId8"/>
    <p:sldLayoutId id="2147483740" r:id="rId9"/>
    <p:sldLayoutId id="2147483741" r:id="rId10"/>
    <p:sldLayoutId id="2147483742"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grouper.ieee.org/groups/802/15/pub/Meeting_Plan.html" TargetMode="External"/><Relationship Id="rId2" Type="http://schemas.openxmlformats.org/officeDocument/2006/relationships/hyperlink" Target="https://touchpoint.eventsair.com/ieee-802-wireless-interim-session-jan-2022/registration/Site/Registe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touchpoint.eventsair.com/ieee-802-wireless-interim-session-jan-2022/registration/Site/Registe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E32AE682-7C1B-4FFC-962A-3B25DB70C035}"/>
              </a:ext>
            </a:extLst>
          </p:cNvPr>
          <p:cNvSpPr>
            <a:spLocks noChangeArrowheads="1"/>
          </p:cNvSpPr>
          <p:nvPr/>
        </p:nvSpPr>
        <p:spPr bwMode="auto">
          <a:xfrm>
            <a:off x="323528" y="762000"/>
            <a:ext cx="8568952"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8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Wireless Next Generation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20 January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a:t>
            </a:r>
            <a:r>
              <a:rPr lang="en-US" altLang="en-US" sz="1600" dirty="0" err="1">
                <a:latin typeface="Times New Roman" panose="02020603050405020304" pitchFamily="18" charset="0"/>
              </a:rPr>
              <a:t>ben.rolfe</a:t>
            </a:r>
            <a:r>
              <a:rPr lang="en-US" altLang="en-US" sz="1600" dirty="0">
                <a:latin typeface="Times New Roman" panose="02020603050405020304" pitchFamily="18" charset="0"/>
              </a:rPr>
              <a:t>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Wireless Next Generation Standing Committee</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Agenda and Meeting Slides for the January 2022 WNG meeting</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Stimulate thoughts for the next round of innovations and for other purposes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20E13-4D9C-4632-8401-6BB0AA62316A}"/>
              </a:ext>
            </a:extLst>
          </p:cNvPr>
          <p:cNvSpPr>
            <a:spLocks noGrp="1"/>
          </p:cNvSpPr>
          <p:nvPr>
            <p:ph type="title"/>
          </p:nvPr>
        </p:nvSpPr>
        <p:spPr/>
        <p:txBody>
          <a:bodyPr/>
          <a:lstStyle/>
          <a:p>
            <a:r>
              <a:rPr lang="en-US" dirty="0"/>
              <a:t>802.1 and 802.15 Collaboration</a:t>
            </a:r>
          </a:p>
        </p:txBody>
      </p:sp>
      <p:sp>
        <p:nvSpPr>
          <p:cNvPr id="3" name="Content Placeholder 2">
            <a:extLst>
              <a:ext uri="{FF2B5EF4-FFF2-40B4-BE49-F238E27FC236}">
                <a16:creationId xmlns:a16="http://schemas.microsoft.com/office/drawing/2014/main" id="{D8B50668-FE02-41A3-A045-8D786BF9F565}"/>
              </a:ext>
            </a:extLst>
          </p:cNvPr>
          <p:cNvSpPr>
            <a:spLocks noGrp="1"/>
          </p:cNvSpPr>
          <p:nvPr>
            <p:ph idx="1"/>
          </p:nvPr>
        </p:nvSpPr>
        <p:spPr/>
        <p:txBody>
          <a:bodyPr>
            <a:normAutofit fontScale="92500" lnSpcReduction="10000"/>
          </a:bodyPr>
          <a:lstStyle/>
          <a:p>
            <a:pPr marL="457200" indent="-457200">
              <a:buFont typeface="Arial" panose="020B0604020202020204" pitchFamily="34" charset="0"/>
              <a:buChar char="•"/>
            </a:pPr>
            <a:r>
              <a:rPr lang="en-US" dirty="0"/>
              <a:t>Goals:</a:t>
            </a:r>
          </a:p>
          <a:p>
            <a:pPr marL="857250" lvl="1" indent="-457200">
              <a:buFont typeface="Arial" panose="020B0604020202020204" pitchFamily="34" charset="0"/>
              <a:buChar char="•"/>
            </a:pPr>
            <a:r>
              <a:rPr lang="en-US" dirty="0"/>
              <a:t>Global 802 technical coherence</a:t>
            </a:r>
          </a:p>
          <a:p>
            <a:pPr marL="857250" lvl="1" indent="-457200">
              <a:buFont typeface="Arial" panose="020B0604020202020204" pitchFamily="34" charset="0"/>
              <a:buChar char="•"/>
            </a:pPr>
            <a:r>
              <a:rPr lang="en-US" dirty="0"/>
              <a:t>Leverage experience across working groups</a:t>
            </a:r>
          </a:p>
          <a:p>
            <a:pPr marL="457200" indent="-457200">
              <a:buFont typeface="Arial" panose="020B0604020202020204" pitchFamily="34" charset="0"/>
              <a:buChar char="•"/>
            </a:pPr>
            <a:r>
              <a:rPr lang="en-US" dirty="0"/>
              <a:t>Collaboration with 802.1 and 802.15 underway</a:t>
            </a:r>
          </a:p>
          <a:p>
            <a:pPr marL="857250" lvl="1" indent="-457200">
              <a:buFont typeface="Arial" panose="020B0604020202020204" pitchFamily="34" charset="0"/>
              <a:buChar char="•"/>
            </a:pPr>
            <a:r>
              <a:rPr lang="en-US" dirty="0"/>
              <a:t>May spawn new projects in either/both WGs</a:t>
            </a:r>
          </a:p>
          <a:p>
            <a:pPr marL="857250" lvl="1" indent="-457200">
              <a:buFont typeface="Arial" panose="020B0604020202020204" pitchFamily="34" charset="0"/>
              <a:buChar char="•"/>
            </a:pPr>
            <a:r>
              <a:rPr lang="en-US" dirty="0"/>
              <a:t>Concepts of mutual interest: how to adapt features of various 802.1 standards to applications and use cases for 802.15 standards</a:t>
            </a:r>
          </a:p>
          <a:p>
            <a:pPr marL="857250" lvl="1" indent="-457200">
              <a:buFont typeface="Arial" panose="020B0604020202020204" pitchFamily="34" charset="0"/>
              <a:buChar char="•"/>
            </a:pPr>
            <a:r>
              <a:rPr lang="en-US" dirty="0"/>
              <a:t>Many technical topics have been identified</a:t>
            </a:r>
          </a:p>
          <a:p>
            <a:endParaRPr lang="en-US" dirty="0"/>
          </a:p>
        </p:txBody>
      </p:sp>
      <p:sp>
        <p:nvSpPr>
          <p:cNvPr id="4" name="Slide Number Placeholder 3">
            <a:extLst>
              <a:ext uri="{FF2B5EF4-FFF2-40B4-BE49-F238E27FC236}">
                <a16:creationId xmlns:a16="http://schemas.microsoft.com/office/drawing/2014/main" id="{94E35E59-358A-40B2-8FC6-1207D54BC881}"/>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10</a:t>
            </a:fld>
            <a:endParaRPr lang="en-US" altLang="en-US"/>
          </a:p>
        </p:txBody>
      </p:sp>
    </p:spTree>
    <p:extLst>
      <p:ext uri="{BB962C8B-B14F-4D97-AF65-F5344CB8AC3E}">
        <p14:creationId xmlns:p14="http://schemas.microsoft.com/office/powerpoint/2010/main" val="1284214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683568" y="685801"/>
            <a:ext cx="7842895" cy="510952"/>
          </a:xfrm>
        </p:spPr>
        <p:txBody>
          <a:bodyPr/>
          <a:lstStyle/>
          <a:p>
            <a:r>
              <a:rPr lang="en-US" altLang="en-US" dirty="0"/>
              <a:t>Itemized list of topics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683568" y="1340768"/>
            <a:ext cx="7848872" cy="5040561"/>
          </a:xfrm>
        </p:spPr>
        <p:txBody>
          <a:bodyPr>
            <a:normAutofit fontScale="70000" lnSpcReduction="20000"/>
          </a:bodyPr>
          <a:lstStyle/>
          <a:p>
            <a:pPr marL="0" indent="0">
              <a:tabLst>
                <a:tab pos="457200" algn="l"/>
              </a:tabLst>
            </a:pPr>
            <a:r>
              <a:rPr lang="en-US" sz="2400" dirty="0"/>
              <a:t>Address questions</a:t>
            </a:r>
          </a:p>
          <a:p>
            <a:pPr>
              <a:buFont typeface="Arial" panose="020B0604020202020204" pitchFamily="34" charset="0"/>
              <a:buChar char="•"/>
              <a:tabLst>
                <a:tab pos="457200" algn="l"/>
              </a:tabLst>
            </a:pPr>
            <a:r>
              <a:rPr lang="en-US" sz="2200" dirty="0"/>
              <a:t>Supporting non-globally unique addresses and/or non-static addresses</a:t>
            </a:r>
          </a:p>
          <a:p>
            <a:pPr>
              <a:buFont typeface="Arial" panose="020B0604020202020204" pitchFamily="34" charset="0"/>
              <a:buChar char="•"/>
              <a:tabLst>
                <a:tab pos="457200" algn="l"/>
              </a:tabLst>
            </a:pPr>
            <a:r>
              <a:rPr lang="en-US" sz="2200" dirty="0"/>
              <a:t>E.g. randomized or truncated</a:t>
            </a:r>
            <a:endParaRPr lang="en-US" sz="1800" dirty="0"/>
          </a:p>
          <a:p>
            <a:pPr marL="0" indent="0">
              <a:tabLst>
                <a:tab pos="457200" algn="l"/>
              </a:tabLst>
            </a:pPr>
            <a:r>
              <a:rPr lang="en-US" sz="2400" dirty="0"/>
              <a:t>Bridging and barriers beyond addressing</a:t>
            </a:r>
          </a:p>
          <a:p>
            <a:pPr>
              <a:buFont typeface="Arial" panose="020B0604020202020204" pitchFamily="34" charset="0"/>
              <a:buChar char="•"/>
              <a:tabLst>
                <a:tab pos="914400" algn="l"/>
              </a:tabLst>
            </a:pPr>
            <a:r>
              <a:rPr lang="en-US" sz="2200" dirty="0"/>
              <a:t>Timing, data volumes, energy consumption</a:t>
            </a:r>
          </a:p>
          <a:p>
            <a:pPr>
              <a:buFont typeface="Arial" panose="020B0604020202020204" pitchFamily="34" charset="0"/>
              <a:buChar char="•"/>
              <a:tabLst>
                <a:tab pos="914400" algn="l"/>
              </a:tabLst>
            </a:pPr>
            <a:r>
              <a:rPr lang="en-US" sz="2200" dirty="0"/>
              <a:t>Performance and reliability assumptions built into 802.1</a:t>
            </a:r>
          </a:p>
          <a:p>
            <a:pPr>
              <a:buFont typeface="Arial" panose="020B0604020202020204" pitchFamily="34" charset="0"/>
              <a:buChar char="•"/>
              <a:tabLst>
                <a:tab pos="914400" algn="l"/>
              </a:tabLst>
            </a:pPr>
            <a:r>
              <a:rPr lang="en-US" sz="2200" dirty="0"/>
              <a:t>Wireless in shared spectrum vs dedicated medium (no guarantees)</a:t>
            </a:r>
          </a:p>
          <a:p>
            <a:pPr>
              <a:buFont typeface="Arial" panose="020B0604020202020204" pitchFamily="34" charset="0"/>
              <a:buChar char="•"/>
              <a:tabLst>
                <a:tab pos="914400" algn="l"/>
              </a:tabLst>
            </a:pPr>
            <a:r>
              <a:rPr lang="en-US" sz="2200" dirty="0"/>
              <a:t>Network topology and characteristics assumed</a:t>
            </a:r>
          </a:p>
          <a:p>
            <a:pPr>
              <a:buFont typeface="Arial" panose="020B0604020202020204" pitchFamily="34" charset="0"/>
              <a:buChar char="•"/>
              <a:tabLst>
                <a:tab pos="914400" algn="l"/>
              </a:tabLst>
            </a:pPr>
            <a:r>
              <a:rPr lang="en-US" sz="2200" dirty="0"/>
              <a:t>Handling different frame sizes from one medium to another</a:t>
            </a:r>
          </a:p>
          <a:p>
            <a:pPr>
              <a:buFont typeface="Arial" panose="020B0604020202020204" pitchFamily="34" charset="0"/>
              <a:buChar char="•"/>
              <a:tabLst>
                <a:tab pos="914400" algn="l"/>
              </a:tabLst>
            </a:pPr>
            <a:r>
              <a:rPr lang="en-US" sz="2200" dirty="0"/>
              <a:t>Issues we don’t even know about</a:t>
            </a:r>
          </a:p>
          <a:p>
            <a:pPr marL="0" marR="0" lvl="0" indent="0">
              <a:tabLst>
                <a:tab pos="457200" algn="l"/>
              </a:tabLst>
            </a:pPr>
            <a:r>
              <a:rPr lang="en-US" sz="2400" dirty="0"/>
              <a:t>Other 802.1 Features</a:t>
            </a:r>
          </a:p>
          <a:p>
            <a:pPr>
              <a:buFont typeface="Arial" panose="020B0604020202020204" pitchFamily="34" charset="0"/>
              <a:buChar char="•"/>
              <a:tabLst>
                <a:tab pos="914400" algn="l"/>
              </a:tabLst>
            </a:pPr>
            <a:r>
              <a:rPr lang="en-US" sz="2200" dirty="0"/>
              <a:t>What are the barriers to applying 802.1 to the uncertain world of wireless?</a:t>
            </a:r>
          </a:p>
          <a:p>
            <a:pPr>
              <a:buFont typeface="Arial" panose="020B0604020202020204" pitchFamily="34" charset="0"/>
              <a:buChar char="•"/>
              <a:tabLst>
                <a:tab pos="914400" algn="l"/>
              </a:tabLst>
            </a:pPr>
            <a:r>
              <a:rPr lang="en-US" sz="2200" dirty="0"/>
              <a:t>Flexible network topologies and sizes </a:t>
            </a:r>
          </a:p>
          <a:p>
            <a:pPr>
              <a:buFont typeface="Arial" panose="020B0604020202020204" pitchFamily="34" charset="0"/>
              <a:buChar char="•"/>
              <a:tabLst>
                <a:tab pos="914400" algn="l"/>
              </a:tabLst>
            </a:pPr>
            <a:r>
              <a:rPr lang="en-US" sz="2200" dirty="0"/>
              <a:t>Working without a single controller</a:t>
            </a:r>
          </a:p>
          <a:p>
            <a:pPr>
              <a:buFont typeface="Arial" panose="020B0604020202020204" pitchFamily="34" charset="0"/>
              <a:buChar char="•"/>
              <a:tabLst>
                <a:tab pos="914400" algn="l"/>
              </a:tabLst>
            </a:pPr>
            <a:r>
              <a:rPr lang="en-US" sz="2200" dirty="0"/>
              <a:t>TSN in non-deterministic wireless networks</a:t>
            </a:r>
          </a:p>
          <a:p>
            <a:pPr>
              <a:buFont typeface="Arial" panose="020B0604020202020204" pitchFamily="34" charset="0"/>
              <a:buChar char="•"/>
              <a:tabLst>
                <a:tab pos="914400" algn="l"/>
              </a:tabLst>
            </a:pPr>
            <a:r>
              <a:rPr lang="en-US" sz="2200" dirty="0"/>
              <a:t>Considerations with integrating with non-802 networks (smart city, IoT)</a:t>
            </a:r>
          </a:p>
          <a:p>
            <a:pPr>
              <a:buFont typeface="Arial" panose="020B0604020202020204" pitchFamily="34" charset="0"/>
              <a:buChar char="•"/>
              <a:tabLst>
                <a:tab pos="914400" algn="l"/>
              </a:tabLst>
            </a:pPr>
            <a:r>
              <a:rPr lang="en-US" sz="2200" dirty="0"/>
              <a:t>What else should be of interest (usefulness) to 802.15 adopters? </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11</a:t>
            </a:fld>
            <a:endParaRPr lang="en-US" altLang="en-US" dirty="0">
              <a:solidFill>
                <a:schemeClr val="tx1"/>
              </a:solidFill>
            </a:endParaRPr>
          </a:p>
        </p:txBody>
      </p:sp>
    </p:spTree>
    <p:extLst>
      <p:ext uri="{BB962C8B-B14F-4D97-AF65-F5344CB8AC3E}">
        <p14:creationId xmlns:p14="http://schemas.microsoft.com/office/powerpoint/2010/main" val="819416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Summary Questions</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539552" y="1805781"/>
            <a:ext cx="8280920" cy="4575547"/>
          </a:xfrm>
        </p:spPr>
        <p:txBody>
          <a:bodyPr>
            <a:normAutofit fontScale="85000" lnSpcReduction="10000"/>
          </a:bodyPr>
          <a:lstStyle/>
          <a:p>
            <a:pPr marL="0" indent="0">
              <a:spcBef>
                <a:spcPts val="1200"/>
              </a:spcBef>
              <a:spcAft>
                <a:spcPts val="1200"/>
              </a:spcAft>
              <a:tabLst>
                <a:tab pos="457200" algn="l"/>
              </a:tabLst>
            </a:pPr>
            <a:r>
              <a:rPr lang="en-US" sz="2400" dirty="0">
                <a:solidFill>
                  <a:schemeClr val="tx1"/>
                </a:solidFill>
              </a:rPr>
              <a:t>What should WG15 members do with this information?</a:t>
            </a:r>
          </a:p>
          <a:p>
            <a:pPr>
              <a:spcBef>
                <a:spcPts val="1200"/>
              </a:spcBef>
              <a:spcAft>
                <a:spcPts val="1200"/>
              </a:spcAft>
              <a:buFont typeface="Wingdings" panose="05000000000000000000" pitchFamily="2" charset="2"/>
              <a:buChar char="v"/>
              <a:tabLst>
                <a:tab pos="457200" algn="l"/>
              </a:tabLst>
            </a:pPr>
            <a:r>
              <a:rPr lang="en-US" sz="2400" dirty="0">
                <a:solidFill>
                  <a:schemeClr val="tx1"/>
                </a:solidFill>
              </a:rPr>
              <a:t>Consider the following questions and bring your thoughts to the joint 802.15/802.1 Effort</a:t>
            </a:r>
          </a:p>
          <a:p>
            <a:pPr>
              <a:spcBef>
                <a:spcPts val="1200"/>
              </a:spcBef>
              <a:spcAft>
                <a:spcPts val="1200"/>
              </a:spcAft>
              <a:buFont typeface="Wingdings" panose="05000000000000000000" pitchFamily="2" charset="2"/>
              <a:buChar char="v"/>
              <a:tabLst>
                <a:tab pos="457200" algn="l"/>
              </a:tabLst>
            </a:pPr>
            <a:r>
              <a:rPr lang="en-US" sz="2400" dirty="0">
                <a:solidFill>
                  <a:schemeClr val="tx1"/>
                </a:solidFill>
              </a:rPr>
              <a:t>We have the experts on 802.15 standards and how they are used in the real world</a:t>
            </a:r>
          </a:p>
          <a:p>
            <a:pPr marL="0" indent="0">
              <a:spcBef>
                <a:spcPts val="1200"/>
              </a:spcBef>
              <a:spcAft>
                <a:spcPts val="1200"/>
              </a:spcAft>
              <a:tabLst>
                <a:tab pos="457200" algn="l"/>
              </a:tabLst>
            </a:pPr>
            <a:r>
              <a:rPr lang="en-US" sz="2400" b="1" dirty="0">
                <a:solidFill>
                  <a:schemeClr val="tx1"/>
                </a:solidFill>
              </a:rPr>
              <a:t>The key questions:</a:t>
            </a:r>
          </a:p>
          <a:p>
            <a:pPr marL="290513">
              <a:spcBef>
                <a:spcPts val="1200"/>
              </a:spcBef>
              <a:spcAft>
                <a:spcPts val="1200"/>
              </a:spcAft>
              <a:buFont typeface="Wingdings" panose="05000000000000000000" pitchFamily="2" charset="2"/>
              <a:buChar char="v"/>
              <a:tabLst>
                <a:tab pos="457200" algn="l"/>
              </a:tabLst>
            </a:pPr>
            <a:r>
              <a:rPr lang="en-US" sz="2400" b="1" dirty="0">
                <a:solidFill>
                  <a:schemeClr val="tx1"/>
                </a:solidFill>
              </a:rPr>
              <a:t>What features make sense for 802.15 family of wireless media?</a:t>
            </a:r>
          </a:p>
          <a:p>
            <a:pPr marL="290513">
              <a:spcBef>
                <a:spcPts val="1200"/>
              </a:spcBef>
              <a:spcAft>
                <a:spcPts val="1200"/>
              </a:spcAft>
              <a:buFont typeface="Wingdings" panose="05000000000000000000" pitchFamily="2" charset="2"/>
              <a:buChar char="v"/>
              <a:tabLst>
                <a:tab pos="457200" algn="l"/>
              </a:tabLst>
            </a:pPr>
            <a:r>
              <a:rPr lang="en-US" sz="2400" b="1" dirty="0">
                <a:solidFill>
                  <a:schemeClr val="tx1"/>
                </a:solidFill>
              </a:rPr>
              <a:t>What are the barriers to using 802.1 features?</a:t>
            </a:r>
          </a:p>
          <a:p>
            <a:pPr marL="290513">
              <a:spcBef>
                <a:spcPts val="1200"/>
              </a:spcBef>
              <a:spcAft>
                <a:spcPts val="1200"/>
              </a:spcAft>
              <a:buFont typeface="Wingdings" panose="05000000000000000000" pitchFamily="2" charset="2"/>
              <a:buChar char="v"/>
              <a:tabLst>
                <a:tab pos="457200" algn="l"/>
              </a:tabLst>
            </a:pPr>
            <a:r>
              <a:rPr lang="en-US" sz="2400" b="1" dirty="0">
                <a:solidFill>
                  <a:schemeClr val="tx1"/>
                </a:solidFill>
              </a:rPr>
              <a:t>What are considered “essential to be called 802.1 compliant”?</a:t>
            </a:r>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59A14E3C-6B9B-4CBB-ADA5-EC89A9C8A74F}" type="slidenum">
              <a:rPr lang="en-US" altLang="en-US" smtClean="0">
                <a:solidFill>
                  <a:schemeClr val="tx1"/>
                </a:solidFill>
              </a:rPr>
              <a:pPr/>
              <a:t>12</a:t>
            </a:fld>
            <a:endParaRPr lang="en-US" altLang="en-US" dirty="0">
              <a:solidFill>
                <a:schemeClr val="tx1"/>
              </a:solidFill>
            </a:endParaRPr>
          </a:p>
        </p:txBody>
      </p:sp>
    </p:spTree>
    <p:extLst>
      <p:ext uri="{BB962C8B-B14F-4D97-AF65-F5344CB8AC3E}">
        <p14:creationId xmlns:p14="http://schemas.microsoft.com/office/powerpoint/2010/main" val="2710041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BFFBE-EE02-4CAF-9F8C-1B17C543277D}"/>
              </a:ext>
            </a:extLst>
          </p:cNvPr>
          <p:cNvSpPr>
            <a:spLocks noGrp="1"/>
          </p:cNvSpPr>
          <p:nvPr>
            <p:ph type="title"/>
          </p:nvPr>
        </p:nvSpPr>
        <p:spPr/>
        <p:txBody>
          <a:bodyPr/>
          <a:lstStyle/>
          <a:p>
            <a:r>
              <a:rPr lang="en-US" dirty="0"/>
              <a:t>Future Planning</a:t>
            </a:r>
          </a:p>
        </p:txBody>
      </p:sp>
      <p:sp>
        <p:nvSpPr>
          <p:cNvPr id="3" name="Content Placeholder 2">
            <a:extLst>
              <a:ext uri="{FF2B5EF4-FFF2-40B4-BE49-F238E27FC236}">
                <a16:creationId xmlns:a16="http://schemas.microsoft.com/office/drawing/2014/main" id="{A157D02B-37D1-4EB0-AEB8-8061992091E5}"/>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en-US" dirty="0"/>
              <a:t>IEEE 802 Tech Talks</a:t>
            </a:r>
          </a:p>
          <a:p>
            <a:pPr marL="857250" lvl="1" indent="-457200">
              <a:buFont typeface="Arial" panose="020B0604020202020204" pitchFamily="34" charset="0"/>
              <a:buChar char="•"/>
            </a:pPr>
            <a:r>
              <a:rPr lang="en-US" dirty="0"/>
              <a:t>Brief overview of a technical activity within 802</a:t>
            </a:r>
          </a:p>
          <a:p>
            <a:pPr marL="857250" lvl="1" indent="-457200">
              <a:buFont typeface="Arial" panose="020B0604020202020204" pitchFamily="34" charset="0"/>
              <a:buChar char="•"/>
            </a:pPr>
            <a:r>
              <a:rPr lang="en-US" dirty="0"/>
              <a:t>Intended for external education and generate interest and participation</a:t>
            </a:r>
          </a:p>
          <a:p>
            <a:pPr marL="857250" lvl="1" indent="-457200">
              <a:buFont typeface="Arial" panose="020B0604020202020204" pitchFamily="34" charset="0"/>
              <a:buChar char="•"/>
            </a:pPr>
            <a:r>
              <a:rPr lang="en-US" dirty="0"/>
              <a:t>Current schedule full through Sept 2022</a:t>
            </a:r>
          </a:p>
          <a:p>
            <a:pPr marL="857250" lvl="1" indent="-457200">
              <a:buFont typeface="Arial" panose="020B0604020202020204" pitchFamily="34" charset="0"/>
              <a:buChar char="•"/>
            </a:pPr>
            <a:r>
              <a:rPr lang="en-US" dirty="0"/>
              <a:t>Opportunity for future tech talks to showcase specific work</a:t>
            </a:r>
          </a:p>
          <a:p>
            <a:pPr marL="457200" indent="-457200">
              <a:buFont typeface="Arial" panose="020B0604020202020204" pitchFamily="34" charset="0"/>
              <a:buChar char="•"/>
            </a:pPr>
            <a:r>
              <a:rPr lang="en-US" dirty="0"/>
              <a:t>WNG provides an opportunity to “dry run” a tech talk</a:t>
            </a:r>
          </a:p>
        </p:txBody>
      </p:sp>
      <p:sp>
        <p:nvSpPr>
          <p:cNvPr id="4" name="Slide Number Placeholder 3">
            <a:extLst>
              <a:ext uri="{FF2B5EF4-FFF2-40B4-BE49-F238E27FC236}">
                <a16:creationId xmlns:a16="http://schemas.microsoft.com/office/drawing/2014/main" id="{4461093B-E3BC-4525-B863-D88D47D6EBF5}"/>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13</a:t>
            </a:fld>
            <a:endParaRPr lang="en-US" altLang="en-US"/>
          </a:p>
        </p:txBody>
      </p:sp>
    </p:spTree>
    <p:extLst>
      <p:ext uri="{BB962C8B-B14F-4D97-AF65-F5344CB8AC3E}">
        <p14:creationId xmlns:p14="http://schemas.microsoft.com/office/powerpoint/2010/main" val="3055541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BFCE6-BF9F-4BC4-A951-DBA0F3A566B3}"/>
              </a:ext>
            </a:extLst>
          </p:cNvPr>
          <p:cNvSpPr>
            <a:spLocks noGrp="1"/>
          </p:cNvSpPr>
          <p:nvPr>
            <p:ph type="title"/>
          </p:nvPr>
        </p:nvSpPr>
        <p:spPr/>
        <p:txBody>
          <a:bodyPr/>
          <a:lstStyle/>
          <a:p>
            <a:r>
              <a:rPr lang="en-US" dirty="0"/>
              <a:t>Possible Tech Talk Topics</a:t>
            </a:r>
          </a:p>
        </p:txBody>
      </p:sp>
      <p:sp>
        <p:nvSpPr>
          <p:cNvPr id="3" name="Content Placeholder 2">
            <a:extLst>
              <a:ext uri="{FF2B5EF4-FFF2-40B4-BE49-F238E27FC236}">
                <a16:creationId xmlns:a16="http://schemas.microsoft.com/office/drawing/2014/main" id="{BD518048-B06F-4252-B973-4E761E4121A3}"/>
              </a:ext>
            </a:extLst>
          </p:cNvPr>
          <p:cNvSpPr>
            <a:spLocks noGrp="1"/>
          </p:cNvSpPr>
          <p:nvPr>
            <p:ph idx="1"/>
          </p:nvPr>
        </p:nvSpPr>
        <p:spPr/>
        <p:txBody>
          <a:bodyPr/>
          <a:lstStyle/>
          <a:p>
            <a:pPr marL="457200" indent="-457200">
              <a:buFont typeface="Arial" panose="020B0604020202020204" pitchFamily="34" charset="0"/>
              <a:buChar char="•"/>
            </a:pPr>
            <a:r>
              <a:rPr lang="en-US" dirty="0"/>
              <a:t>15.7a Optical</a:t>
            </a:r>
          </a:p>
          <a:p>
            <a:pPr marL="457200" indent="-457200">
              <a:buFont typeface="Arial" panose="020B0604020202020204" pitchFamily="34" charset="0"/>
              <a:buChar char="•"/>
            </a:pPr>
            <a:r>
              <a:rPr lang="en-US" dirty="0"/>
              <a:t>15.13 More optical</a:t>
            </a:r>
          </a:p>
          <a:p>
            <a:pPr marL="457200" indent="-457200">
              <a:buFont typeface="Arial" panose="020B0604020202020204" pitchFamily="34" charset="0"/>
              <a:buChar char="•"/>
            </a:pPr>
            <a:r>
              <a:rPr lang="en-US" dirty="0"/>
              <a:t>15.4z/ab UWB</a:t>
            </a:r>
          </a:p>
          <a:p>
            <a:pPr marL="457200" indent="-457200">
              <a:buFont typeface="Arial" panose="020B0604020202020204" pitchFamily="34" charset="0"/>
              <a:buChar char="•"/>
            </a:pPr>
            <a:r>
              <a:rPr lang="en-US" dirty="0"/>
              <a:t>15.3 THz</a:t>
            </a:r>
          </a:p>
          <a:p>
            <a:pPr marL="457200" indent="-457200">
              <a:buFont typeface="Arial" panose="020B0604020202020204" pitchFamily="34" charset="0"/>
              <a:buChar char="•"/>
            </a:pPr>
            <a:r>
              <a:rPr lang="en-US" dirty="0"/>
              <a:t>16t</a:t>
            </a:r>
          </a:p>
          <a:p>
            <a:pPr marL="457200" indent="-457200">
              <a:buFont typeface="Arial" panose="020B0604020202020204" pitchFamily="34" charset="0"/>
              <a:buChar char="•"/>
            </a:pPr>
            <a:r>
              <a:rPr lang="en-US" dirty="0"/>
              <a:t>15.6a </a:t>
            </a:r>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E105BA1D-2767-42DA-9BFC-7BB595BFBB8B}"/>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14</a:t>
            </a:fld>
            <a:endParaRPr lang="en-US" altLang="en-US"/>
          </a:p>
        </p:txBody>
      </p:sp>
    </p:spTree>
    <p:extLst>
      <p:ext uri="{BB962C8B-B14F-4D97-AF65-F5344CB8AC3E}">
        <p14:creationId xmlns:p14="http://schemas.microsoft.com/office/powerpoint/2010/main" val="328993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6F78-8F37-4A48-9598-FC10F9E873FF}"/>
              </a:ext>
            </a:extLst>
          </p:cNvPr>
          <p:cNvSpPr>
            <a:spLocks noGrp="1"/>
          </p:cNvSpPr>
          <p:nvPr>
            <p:ph type="title"/>
          </p:nvPr>
        </p:nvSpPr>
        <p:spPr/>
        <p:txBody>
          <a:bodyPr/>
          <a:lstStyle/>
          <a:p>
            <a:r>
              <a:rPr lang="en-US" dirty="0"/>
              <a:t>Reminders and Announcements</a:t>
            </a:r>
          </a:p>
        </p:txBody>
      </p:sp>
      <p:sp>
        <p:nvSpPr>
          <p:cNvPr id="3" name="Content Placeholder 2">
            <a:extLst>
              <a:ext uri="{FF2B5EF4-FFF2-40B4-BE49-F238E27FC236}">
                <a16:creationId xmlns:a16="http://schemas.microsoft.com/office/drawing/2014/main" id="{C990304D-815A-4D8E-BC3D-FCF3CA65D62F}"/>
              </a:ext>
            </a:extLst>
          </p:cNvPr>
          <p:cNvSpPr>
            <a:spLocks noGrp="1"/>
          </p:cNvSpPr>
          <p:nvPr>
            <p:ph idx="1"/>
          </p:nvPr>
        </p:nvSpPr>
        <p:spPr>
          <a:xfrm>
            <a:off x="683568" y="1628800"/>
            <a:ext cx="7827962" cy="4611663"/>
          </a:xfrm>
        </p:spPr>
        <p:txBody>
          <a:bodyPr/>
          <a:lstStyle/>
          <a:p>
            <a:pPr marL="457200" indent="-457200">
              <a:buFont typeface="Arial" panose="020B0604020202020204" pitchFamily="34" charset="0"/>
              <a:buChar char="•"/>
            </a:pPr>
            <a:r>
              <a:rPr lang="en-US" dirty="0"/>
              <a:t>Register if you haven’t already!</a:t>
            </a:r>
          </a:p>
          <a:p>
            <a:pPr marL="457200" indent="-457200">
              <a:buFont typeface="Arial" panose="020B0604020202020204" pitchFamily="34" charset="0"/>
              <a:buChar char="•"/>
            </a:pPr>
            <a:r>
              <a:rPr lang="en-US" dirty="0"/>
              <a:t>Registration for the March plenary is open (</a:t>
            </a:r>
            <a:r>
              <a:rPr lang="en-US" dirty="0">
                <a:hlinkClick r:id="rId2"/>
              </a:rPr>
              <a:t>http://802world.org/plenary/</a:t>
            </a:r>
            <a:r>
              <a:rPr lang="en-US" dirty="0"/>
              <a:t>)</a:t>
            </a:r>
          </a:p>
          <a:p>
            <a:pPr marL="857250" lvl="1" indent="-457200">
              <a:buFont typeface="Arial" panose="020B0604020202020204" pitchFamily="34" charset="0"/>
              <a:buChar char="•"/>
            </a:pPr>
            <a:r>
              <a:rPr lang="en-US" dirty="0"/>
              <a:t>Early bird rate ends 28-January-2022</a:t>
            </a:r>
          </a:p>
          <a:p>
            <a:pPr marL="457200" indent="-457200">
              <a:buFont typeface="Arial" panose="020B0604020202020204" pitchFamily="34" charset="0"/>
              <a:buChar char="•"/>
            </a:pPr>
            <a:r>
              <a:rPr lang="en-US" dirty="0"/>
              <a:t>Call for Contributions for WNG March 2022:  Provide your request to the WNG chair</a:t>
            </a:r>
          </a:p>
          <a:p>
            <a:pPr marL="0" indent="0"/>
            <a:endParaRPr lang="en-US" dirty="0"/>
          </a:p>
        </p:txBody>
      </p:sp>
      <p:sp>
        <p:nvSpPr>
          <p:cNvPr id="4" name="Slide Number Placeholder 3">
            <a:extLst>
              <a:ext uri="{FF2B5EF4-FFF2-40B4-BE49-F238E27FC236}">
                <a16:creationId xmlns:a16="http://schemas.microsoft.com/office/drawing/2014/main" id="{E6D99336-F45F-41EB-A962-E9DDD38FC85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15</a:t>
            </a:fld>
            <a:endParaRPr lang="en-US" altLang="en-US"/>
          </a:p>
        </p:txBody>
      </p:sp>
    </p:spTree>
    <p:extLst>
      <p:ext uri="{BB962C8B-B14F-4D97-AF65-F5344CB8AC3E}">
        <p14:creationId xmlns:p14="http://schemas.microsoft.com/office/powerpoint/2010/main" val="3172994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6E826-D8CF-4E67-95C7-CF03D66C8399}"/>
              </a:ext>
            </a:extLst>
          </p:cNvPr>
          <p:cNvSpPr>
            <a:spLocks noGrp="1"/>
          </p:cNvSpPr>
          <p:nvPr>
            <p:ph type="title"/>
          </p:nvPr>
        </p:nvSpPr>
        <p:spPr>
          <a:xfrm>
            <a:off x="762000" y="685800"/>
            <a:ext cx="7764463" cy="1663080"/>
          </a:xfrm>
        </p:spPr>
        <p:txBody>
          <a:bodyPr/>
          <a:lstStyle/>
          <a:p>
            <a:r>
              <a:rPr lang="en-US" dirty="0"/>
              <a:t>Meeting Adjourned</a:t>
            </a:r>
            <a:br>
              <a:rPr lang="en-US" dirty="0"/>
            </a:br>
            <a:r>
              <a:rPr lang="en-US" dirty="0"/>
              <a:t>Thanks</a:t>
            </a:r>
          </a:p>
        </p:txBody>
      </p:sp>
      <p:sp>
        <p:nvSpPr>
          <p:cNvPr id="3" name="Content Placeholder 2">
            <a:extLst>
              <a:ext uri="{FF2B5EF4-FFF2-40B4-BE49-F238E27FC236}">
                <a16:creationId xmlns:a16="http://schemas.microsoft.com/office/drawing/2014/main" id="{2FC8F5AB-F26E-4B44-BD40-B52F18C600AE}"/>
              </a:ext>
            </a:extLst>
          </p:cNvPr>
          <p:cNvSpPr>
            <a:spLocks noGrp="1"/>
          </p:cNvSpPr>
          <p:nvPr>
            <p:ph idx="1"/>
          </p:nvPr>
        </p:nvSpPr>
        <p:spPr/>
        <p:txBody>
          <a:bodyPr/>
          <a:lstStyle/>
          <a:p>
            <a:br>
              <a:rPr lang="en-US" dirty="0"/>
            </a:br>
            <a:endParaRPr lang="en-US" dirty="0"/>
          </a:p>
        </p:txBody>
      </p:sp>
      <p:sp>
        <p:nvSpPr>
          <p:cNvPr id="4" name="Slide Number Placeholder 3">
            <a:extLst>
              <a:ext uri="{FF2B5EF4-FFF2-40B4-BE49-F238E27FC236}">
                <a16:creationId xmlns:a16="http://schemas.microsoft.com/office/drawing/2014/main" id="{AECD7437-CBED-42EB-9F69-D31E6BF30A83}"/>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16</a:t>
            </a:fld>
            <a:endParaRPr lang="en-US" altLang="en-US"/>
          </a:p>
        </p:txBody>
      </p:sp>
      <p:pic>
        <p:nvPicPr>
          <p:cNvPr id="9" name="Picture 8" descr="Something shinny to look at&#10;">
            <a:extLst>
              <a:ext uri="{FF2B5EF4-FFF2-40B4-BE49-F238E27FC236}">
                <a16:creationId xmlns:a16="http://schemas.microsoft.com/office/drawing/2014/main" id="{85FEEA46-6246-42B0-AF3A-F80A33C27734}"/>
              </a:ext>
            </a:extLst>
          </p:cNvPr>
          <p:cNvPicPr>
            <a:picLocks noChangeAspect="1"/>
          </p:cNvPicPr>
          <p:nvPr/>
        </p:nvPicPr>
        <p:blipFill>
          <a:blip r:embed="rId2"/>
          <a:stretch>
            <a:fillRect/>
          </a:stretch>
        </p:blipFill>
        <p:spPr>
          <a:xfrm>
            <a:off x="2134263" y="2420888"/>
            <a:ext cx="4875474" cy="3657600"/>
          </a:xfrm>
          <a:prstGeom prst="rect">
            <a:avLst/>
          </a:prstGeom>
        </p:spPr>
      </p:pic>
      <p:sp>
        <p:nvSpPr>
          <p:cNvPr id="10" name="TextBox 9">
            <a:extLst>
              <a:ext uri="{FF2B5EF4-FFF2-40B4-BE49-F238E27FC236}">
                <a16:creationId xmlns:a16="http://schemas.microsoft.com/office/drawing/2014/main" id="{3DAE2A70-4795-402D-9668-85AE2F73C3CE}"/>
              </a:ext>
            </a:extLst>
          </p:cNvPr>
          <p:cNvSpPr txBox="1"/>
          <p:nvPr/>
        </p:nvSpPr>
        <p:spPr>
          <a:xfrm>
            <a:off x="2134263" y="6093296"/>
            <a:ext cx="4875473" cy="246221"/>
          </a:xfrm>
          <a:prstGeom prst="rect">
            <a:avLst/>
          </a:prstGeom>
          <a:noFill/>
        </p:spPr>
        <p:txBody>
          <a:bodyPr wrap="square" rtlCol="0">
            <a:spAutoFit/>
          </a:bodyPr>
          <a:lstStyle/>
          <a:p>
            <a:pPr algn="ctr"/>
            <a:r>
              <a:rPr lang="en-US" sz="1000" i="1" dirty="0">
                <a:solidFill>
                  <a:schemeClr val="accent1">
                    <a:lumMod val="50000"/>
                  </a:schemeClr>
                </a:solidFill>
                <a:latin typeface="+mj-lt"/>
              </a:rPr>
              <a:t>Something Shiny to look at while mingling </a:t>
            </a:r>
          </a:p>
        </p:txBody>
      </p:sp>
    </p:spTree>
    <p:extLst>
      <p:ext uri="{BB962C8B-B14F-4D97-AF65-F5344CB8AC3E}">
        <p14:creationId xmlns:p14="http://schemas.microsoft.com/office/powerpoint/2010/main" val="59586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E30072B-69E3-4040-BB84-6C8397A65041}"/>
              </a:ext>
            </a:extLst>
          </p:cNvPr>
          <p:cNvSpPr>
            <a:spLocks noGrp="1"/>
          </p:cNvSpPr>
          <p:nvPr>
            <p:ph type="sldNum" idx="10"/>
          </p:nvPr>
        </p:nvSpPr>
        <p:spPr/>
        <p:txBody>
          <a:bodyPr/>
          <a:lstStyle/>
          <a:p>
            <a:pPr>
              <a:defRPr/>
            </a:pPr>
            <a:r>
              <a:rPr lang="en-US" altLang="en-US" dirty="0"/>
              <a:t>Slide</a:t>
            </a:r>
            <a:fld id="{B223389C-7FC9-4CDC-9216-560B2E2AA30A}" type="slidenum">
              <a:rPr lang="en-US" altLang="en-US" smtClean="0"/>
              <a:pPr>
                <a:defRPr/>
              </a:pPr>
              <a:t>2</a:t>
            </a:fld>
            <a:endParaRPr lang="en-US" altLang="en-US" dirty="0"/>
          </a:p>
        </p:txBody>
      </p:sp>
      <p:pic>
        <p:nvPicPr>
          <p:cNvPr id="3" name="Picture 4">
            <a:extLst>
              <a:ext uri="{FF2B5EF4-FFF2-40B4-BE49-F238E27FC236}">
                <a16:creationId xmlns:a16="http://schemas.microsoft.com/office/drawing/2014/main" id="{3429626F-69F1-444A-8227-790AB7D5D2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331594" y="-1227138"/>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A5487A7-AFD3-477B-98C7-8F904D723B77}"/>
              </a:ext>
            </a:extLst>
          </p:cNvPr>
          <p:cNvSpPr/>
          <p:nvPr/>
        </p:nvSpPr>
        <p:spPr bwMode="auto">
          <a:xfrm>
            <a:off x="1979712" y="2060848"/>
            <a:ext cx="5544616" cy="2736304"/>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8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rPr>
              <a:t>January 2022 </a:t>
            </a:r>
            <a:r>
              <a:rPr lang="en-US" sz="2800" dirty="0">
                <a:latin typeface="Lucida Console" panose="020B0609040504020204" pitchFamily="49" charset="0"/>
                <a:ea typeface="ＭＳ Ｐゴシック" charset="0"/>
                <a:cs typeface="ＭＳ Ｐゴシック" charset="0"/>
              </a:rPr>
              <a:t>Wireless Interim</a:t>
            </a:r>
            <a:endParaRPr kumimoji="0" lang="en-US" sz="2800" b="0" i="0" u="none" strike="noStrike" cap="none" normalizeH="0" baseline="0" dirty="0">
              <a:ln>
                <a:noFill/>
              </a:ln>
              <a:solidFill>
                <a:schemeClr val="bg1"/>
              </a:solidFill>
              <a:effectLst/>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dirty="0">
                <a:latin typeface="Lucida Console" panose="020B0609040504020204" pitchFamily="49" charset="0"/>
                <a:ea typeface="ＭＳ Ｐゴシック" charset="0"/>
                <a:cs typeface="ＭＳ Ｐゴシック" charset="0"/>
              </a:rPr>
              <a:t>Virtual Session</a:t>
            </a: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lang="en-US" sz="2800" dirty="0">
              <a:latin typeface="Lucida Console" panose="020B0609040504020204" pitchFamily="49" charset="0"/>
              <a:ea typeface="ＭＳ Ｐゴシック" charset="0"/>
              <a:cs typeface="ＭＳ Ｐゴシック" charset="0"/>
            </a:endParaRPr>
          </a:p>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2800" b="1" dirty="0">
                <a:solidFill>
                  <a:schemeClr val="accent5">
                    <a:lumMod val="50000"/>
                  </a:schemeClr>
                </a:solidFill>
                <a:latin typeface="Lucida Console" panose="020B0609040504020204" pitchFamily="49" charset="0"/>
                <a:ea typeface="ＭＳ Ｐゴシック" charset="0"/>
                <a:cs typeface="ＭＳ Ｐゴシック" charset="0"/>
              </a:rPr>
              <a:t>Meeting will begin at 10 minutes after the hour</a:t>
            </a:r>
          </a:p>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pic>
        <p:nvPicPr>
          <p:cNvPr id="6" name="Picture 5" descr="A cup of coffee with a spoon&#10;&#10;Description automatically generated">
            <a:extLst>
              <a:ext uri="{FF2B5EF4-FFF2-40B4-BE49-F238E27FC236}">
                <a16:creationId xmlns:a16="http://schemas.microsoft.com/office/drawing/2014/main" id="{936A7375-7020-4366-BC3D-F13F6E9F3F5D}"/>
              </a:ext>
            </a:extLst>
          </p:cNvPr>
          <p:cNvPicPr>
            <a:picLocks noChangeAspect="1"/>
          </p:cNvPicPr>
          <p:nvPr/>
        </p:nvPicPr>
        <p:blipFill>
          <a:blip r:embed="rId3"/>
          <a:stretch>
            <a:fillRect/>
          </a:stretch>
        </p:blipFill>
        <p:spPr>
          <a:xfrm>
            <a:off x="3939766" y="4869160"/>
            <a:ext cx="1623442" cy="1216061"/>
          </a:xfrm>
          <a:prstGeom prst="rect">
            <a:avLst/>
          </a:prstGeom>
        </p:spPr>
      </p:pic>
    </p:spTree>
    <p:extLst>
      <p:ext uri="{BB962C8B-B14F-4D97-AF65-F5344CB8AC3E}">
        <p14:creationId xmlns:p14="http://schemas.microsoft.com/office/powerpoint/2010/main" val="2242880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95DFC2B-1D4F-477E-AA39-DE175FD2D460}"/>
              </a:ext>
            </a:extLst>
          </p:cNvPr>
          <p:cNvSpPr>
            <a:spLocks noGrp="1" noChangeArrowheads="1"/>
          </p:cNvSpPr>
          <p:nvPr>
            <p:ph type="title"/>
          </p:nvPr>
        </p:nvSpPr>
        <p:spPr/>
        <p:txBody>
          <a:bodyPr/>
          <a:lstStyle/>
          <a:p>
            <a:r>
              <a:rPr lang="en-US" altLang="en-US" dirty="0"/>
              <a:t>Electronic Interim</a:t>
            </a:r>
          </a:p>
        </p:txBody>
      </p:sp>
      <p:sp>
        <p:nvSpPr>
          <p:cNvPr id="3" name="Content Placeholder 2">
            <a:extLst>
              <a:ext uri="{FF2B5EF4-FFF2-40B4-BE49-F238E27FC236}">
                <a16:creationId xmlns:a16="http://schemas.microsoft.com/office/drawing/2014/main" id="{F9D7DC5A-B787-4A7B-91BC-03D5687918DF}"/>
              </a:ext>
            </a:extLst>
          </p:cNvPr>
          <p:cNvSpPr>
            <a:spLocks noGrp="1"/>
          </p:cNvSpPr>
          <p:nvPr>
            <p:ph idx="1"/>
          </p:nvPr>
        </p:nvSpPr>
        <p:spPr>
          <a:xfrm>
            <a:off x="609600" y="1371600"/>
            <a:ext cx="6842125" cy="4868863"/>
          </a:xfrm>
        </p:spPr>
        <p:txBody>
          <a:bodyPr>
            <a:normAutofit/>
          </a:bodyPr>
          <a:lstStyle/>
          <a:p>
            <a:pPr marL="457200" indent="-457200">
              <a:buFont typeface="Arial" panose="020B0604020202020204" pitchFamily="34" charset="0"/>
              <a:buChar char="•"/>
              <a:defRPr/>
            </a:pPr>
            <a:r>
              <a:rPr lang="en-US" dirty="0"/>
              <a:t>Please remember to enter your attendance in IMAT</a:t>
            </a:r>
          </a:p>
          <a:p>
            <a:pPr marL="0" indent="0">
              <a:defRPr/>
            </a:pPr>
            <a:endParaRPr lang="en-US" dirty="0"/>
          </a:p>
          <a:p>
            <a:pPr marL="0" indent="0" algn="ctr">
              <a:defRPr/>
            </a:pPr>
            <a:r>
              <a:rPr lang="en-US" dirty="0"/>
              <a:t>Reminder: </a:t>
            </a:r>
          </a:p>
          <a:p>
            <a:pPr marL="457200" indent="-457200">
              <a:buFont typeface="Arial" panose="020B0604020202020204" pitchFamily="34" charset="0"/>
              <a:buChar char="•"/>
              <a:defRPr/>
            </a:pPr>
            <a:r>
              <a:rPr lang="en-US" dirty="0"/>
              <a:t>This is a non-PAR activity</a:t>
            </a:r>
          </a:p>
          <a:p>
            <a:pPr marL="457200" indent="-457200">
              <a:buFont typeface="Arial" panose="020B0604020202020204" pitchFamily="34" charset="0"/>
              <a:buChar char="•"/>
              <a:defRPr/>
            </a:pPr>
            <a:r>
              <a:rPr lang="en-US" dirty="0"/>
              <a:t>All the rules of conduct apply  </a:t>
            </a:r>
            <a:r>
              <a:rPr lang="en-US" sz="2000" dirty="0">
                <a:hlinkClick r:id="rId2"/>
              </a:rPr>
              <a:t>https://grouper.ieee.org/groups/802/sapolicies.shtml</a:t>
            </a:r>
            <a:endParaRPr lang="en-US" sz="2000" dirty="0"/>
          </a:p>
          <a:p>
            <a:pPr marL="457200" indent="-457200">
              <a:buFont typeface="Arial" panose="020B0604020202020204" pitchFamily="34" charset="0"/>
              <a:buChar char="•"/>
              <a:defRPr/>
            </a:pPr>
            <a:endParaRPr lang="en-US" dirty="0"/>
          </a:p>
          <a:p>
            <a:pPr>
              <a:defRPr/>
            </a:pPr>
            <a:endParaRPr lang="en-US" dirty="0"/>
          </a:p>
        </p:txBody>
      </p:sp>
      <p:sp>
        <p:nvSpPr>
          <p:cNvPr id="6148" name="Slide Number Placeholder 3">
            <a:extLst>
              <a:ext uri="{FF2B5EF4-FFF2-40B4-BE49-F238E27FC236}">
                <a16:creationId xmlns:a16="http://schemas.microsoft.com/office/drawing/2014/main" id="{620DF0F6-F496-4351-B289-BF3E1D38D2D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ADBE66FB-16EE-4F8E-8A1C-C3B088C12397}" type="slidenum">
              <a:rPr lang="en-US" altLang="en-US" smtClean="0">
                <a:solidFill>
                  <a:schemeClr val="tx1"/>
                </a:solidFill>
              </a:rPr>
              <a:pPr/>
              <a:t>3</a:t>
            </a:fld>
            <a:endParaRPr lang="en-US" altLang="en-US">
              <a:solidFill>
                <a:schemeClr val="tx1"/>
              </a:solidFill>
            </a:endParaRPr>
          </a:p>
        </p:txBody>
      </p:sp>
      <p:pic>
        <p:nvPicPr>
          <p:cNvPr id="6149" name="Picture 4">
            <a:extLst>
              <a:ext uri="{FF2B5EF4-FFF2-40B4-BE49-F238E27FC236}">
                <a16:creationId xmlns:a16="http://schemas.microsoft.com/office/drawing/2014/main" id="{E4B5EFBB-E1F7-4566-8290-1C54B694293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p:txBody>
          <a:bodyPr anchor="t"/>
          <a:lstStyle/>
          <a:p>
            <a:r>
              <a:rPr lang="en-US" sz="3600" dirty="0"/>
              <a:t>Registration for 802 LMSC Plenaries and 802 Wireless Interims</a:t>
            </a:r>
            <a:endParaRPr lang="en-US" sz="3600" kern="0" dirty="0"/>
          </a:p>
        </p:txBody>
      </p:sp>
      <p:sp>
        <p:nvSpPr>
          <p:cNvPr id="3" name="Content Placeholder 2"/>
          <p:cNvSpPr>
            <a:spLocks noGrp="1"/>
          </p:cNvSpPr>
          <p:nvPr>
            <p:ph idx="1"/>
          </p:nvPr>
        </p:nvSpPr>
        <p:spPr>
          <a:xfrm>
            <a:off x="683568" y="2132856"/>
            <a:ext cx="7827962" cy="4107607"/>
          </a:xfrm>
        </p:spPr>
        <p:txBody>
          <a:bodyPr/>
          <a:lstStyle/>
          <a:p>
            <a:pPr>
              <a:buFont typeface="Arial" panose="020B0604020202020204" pitchFamily="34" charset="0"/>
              <a:buChar char="•"/>
            </a:pPr>
            <a:r>
              <a:rPr lang="en-US" sz="2000" b="1" dirty="0">
                <a:solidFill>
                  <a:srgbClr val="FF0000"/>
                </a:solidFill>
              </a:rPr>
              <a:t>This 802.15 meeting (WNG)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a:r>
            <a:r>
              <a:rPr lang="en-US" sz="2000" dirty="0">
                <a:hlinkClick r:id="rId2"/>
              </a:rPr>
              <a:t>here</a:t>
            </a:r>
            <a:r>
              <a:rPr lang="en-US" sz="2000" dirty="0"/>
              <a:t> or follow the registration link here </a:t>
            </a:r>
            <a:r>
              <a:rPr lang="en-US" sz="2000" dirty="0">
                <a:hlinkClick r:id="rId3"/>
              </a:rPr>
              <a:t>Meeting Information</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2885718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79CF-92CA-440F-84BF-5CDB15D37C2C}"/>
              </a:ext>
            </a:extLst>
          </p:cNvPr>
          <p:cNvSpPr>
            <a:spLocks noGrp="1"/>
          </p:cNvSpPr>
          <p:nvPr>
            <p:ph type="title"/>
          </p:nvPr>
        </p:nvSpPr>
        <p:spPr/>
        <p:txBody>
          <a:bodyPr/>
          <a:lstStyle/>
          <a:p>
            <a:r>
              <a:rPr lang="en-US" dirty="0"/>
              <a:t>Registration Reminder</a:t>
            </a:r>
          </a:p>
        </p:txBody>
      </p:sp>
      <p:sp>
        <p:nvSpPr>
          <p:cNvPr id="3" name="Content Placeholder 2">
            <a:extLst>
              <a:ext uri="{FF2B5EF4-FFF2-40B4-BE49-F238E27FC236}">
                <a16:creationId xmlns:a16="http://schemas.microsoft.com/office/drawing/2014/main" id="{0ADF0000-D525-40EF-8CF9-48F27950C1F1}"/>
              </a:ext>
            </a:extLst>
          </p:cNvPr>
          <p:cNvSpPr>
            <a:spLocks noGrp="1"/>
          </p:cNvSpPr>
          <p:nvPr>
            <p:ph idx="1"/>
          </p:nvPr>
        </p:nvSpPr>
        <p:spPr>
          <a:xfrm>
            <a:off x="609600" y="3861048"/>
            <a:ext cx="7764463" cy="2379415"/>
          </a:xfrm>
        </p:spPr>
        <p:txBody>
          <a:bodyPr/>
          <a:lstStyle/>
          <a:p>
            <a:pPr algn="ctr"/>
            <a:r>
              <a:rPr lang="en-US" b="1" dirty="0">
                <a:solidFill>
                  <a:srgbClr val="FF0000"/>
                </a:solidFill>
              </a:rPr>
              <a:t>Please Register now if you have not already done so!</a:t>
            </a:r>
          </a:p>
          <a:p>
            <a:pPr algn="ctr"/>
            <a:r>
              <a:rPr lang="en-US" sz="3200" dirty="0"/>
              <a:t>Register </a:t>
            </a:r>
            <a:r>
              <a:rPr lang="en-US" sz="3200" dirty="0">
                <a:hlinkClick r:id="rId2"/>
              </a:rPr>
              <a:t>here</a:t>
            </a:r>
            <a:r>
              <a:rPr lang="en-US" sz="3200" dirty="0"/>
              <a:t> </a:t>
            </a:r>
            <a:endParaRPr lang="en-US" b="1" dirty="0">
              <a:solidFill>
                <a:srgbClr val="FF0000"/>
              </a:solidFill>
            </a:endParaRPr>
          </a:p>
        </p:txBody>
      </p:sp>
      <p:sp>
        <p:nvSpPr>
          <p:cNvPr id="4" name="Slide Number Placeholder 3">
            <a:extLst>
              <a:ext uri="{FF2B5EF4-FFF2-40B4-BE49-F238E27FC236}">
                <a16:creationId xmlns:a16="http://schemas.microsoft.com/office/drawing/2014/main" id="{1EC91B6D-D934-4B52-9B30-5CD72D31A161}"/>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6</a:t>
            </a:fld>
            <a:endParaRPr lang="en-US" altLang="en-US"/>
          </a:p>
        </p:txBody>
      </p:sp>
      <p:pic>
        <p:nvPicPr>
          <p:cNvPr id="6" name="Picture 5" descr="A picture containing indoor&#10;&#10;Description automatically generated">
            <a:extLst>
              <a:ext uri="{FF2B5EF4-FFF2-40B4-BE49-F238E27FC236}">
                <a16:creationId xmlns:a16="http://schemas.microsoft.com/office/drawing/2014/main" id="{6387793C-1F55-44F8-93A3-927C43D81F29}"/>
              </a:ext>
            </a:extLst>
          </p:cNvPr>
          <p:cNvPicPr>
            <a:picLocks noChangeAspect="1"/>
          </p:cNvPicPr>
          <p:nvPr/>
        </p:nvPicPr>
        <p:blipFill>
          <a:blip r:embed="rId3"/>
          <a:stretch>
            <a:fillRect/>
          </a:stretch>
        </p:blipFill>
        <p:spPr>
          <a:xfrm>
            <a:off x="3707705" y="1550409"/>
            <a:ext cx="1728589" cy="1878591"/>
          </a:xfrm>
          <a:prstGeom prst="rect">
            <a:avLst/>
          </a:prstGeom>
        </p:spPr>
      </p:pic>
    </p:spTree>
    <p:extLst>
      <p:ext uri="{BB962C8B-B14F-4D97-AF65-F5344CB8AC3E}">
        <p14:creationId xmlns:p14="http://schemas.microsoft.com/office/powerpoint/2010/main" val="385437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62E815-511C-4C20-9618-D06793E51411}"/>
              </a:ext>
            </a:extLst>
          </p:cNvPr>
          <p:cNvSpPr>
            <a:spLocks noGrp="1"/>
          </p:cNvSpPr>
          <p:nvPr>
            <p:ph idx="1"/>
          </p:nvPr>
        </p:nvSpPr>
        <p:spPr>
          <a:xfrm>
            <a:off x="611188" y="765175"/>
            <a:ext cx="7153275" cy="5789613"/>
          </a:xfrm>
        </p:spPr>
        <p:txBody>
          <a:bodyPr>
            <a:normAutofit/>
          </a:bodyPr>
          <a:lstStyle/>
          <a:p>
            <a:pPr marL="0" indent="0" algn="ctr">
              <a:defRPr/>
            </a:pPr>
            <a:r>
              <a:rPr lang="en-US" b="1" dirty="0"/>
              <a:t>Agenda 20 January 2022</a:t>
            </a:r>
          </a:p>
          <a:p>
            <a:pPr marL="0" indent="0" algn="ctr">
              <a:defRPr/>
            </a:pPr>
            <a:endParaRPr lang="en-US" dirty="0"/>
          </a:p>
          <a:p>
            <a:pPr marL="514350" indent="-514350">
              <a:buFont typeface="+mj-lt"/>
              <a:buAutoNum type="arabicPeriod"/>
              <a:defRPr/>
            </a:pPr>
            <a:r>
              <a:rPr lang="en-US" sz="2800" dirty="0"/>
              <a:t>Opening and Meeting Reminders</a:t>
            </a:r>
          </a:p>
          <a:p>
            <a:pPr marL="514350" indent="-514350">
              <a:buFont typeface="+mj-lt"/>
              <a:buAutoNum type="arabicPeriod"/>
              <a:defRPr/>
            </a:pPr>
            <a:r>
              <a:rPr lang="en-US" sz="2800" dirty="0"/>
              <a:t>Presentations</a:t>
            </a:r>
          </a:p>
          <a:p>
            <a:pPr marL="914400" lvl="1" indent="-514350">
              <a:buFont typeface="+mj-lt"/>
              <a:buAutoNum type="arabicPeriod"/>
              <a:defRPr/>
            </a:pPr>
            <a:r>
              <a:rPr lang="en-US" sz="2400" dirty="0"/>
              <a:t>TG 12 concepts and future  (Kinney)</a:t>
            </a:r>
          </a:p>
          <a:p>
            <a:pPr marL="914400" lvl="1" indent="-514350">
              <a:buFont typeface="+mj-lt"/>
              <a:buAutoNum type="arabicPeriod"/>
              <a:defRPr/>
            </a:pPr>
            <a:r>
              <a:rPr lang="en-US" sz="2400" dirty="0"/>
              <a:t>Collaboration with 802.1 report (Rolfe)</a:t>
            </a:r>
          </a:p>
          <a:p>
            <a:pPr marL="514350" indent="-514350">
              <a:buFont typeface="+mj-lt"/>
              <a:buAutoNum type="arabicPeriod"/>
              <a:defRPr/>
            </a:pPr>
            <a:r>
              <a:rPr lang="en-US" sz="2800" dirty="0"/>
              <a:t>Future planning</a:t>
            </a:r>
          </a:p>
          <a:p>
            <a:pPr marL="514350" indent="-514350">
              <a:buFont typeface="+mj-lt"/>
              <a:buAutoNum type="arabicPeriod"/>
              <a:defRPr/>
            </a:pPr>
            <a:r>
              <a:rPr lang="en-US" sz="2800" dirty="0"/>
              <a:t>Any other business</a:t>
            </a:r>
          </a:p>
          <a:p>
            <a:pPr marL="914400" lvl="1" indent="-514350">
              <a:buFont typeface="+mj-lt"/>
              <a:buAutoNum type="arabicPeriod"/>
              <a:defRPr/>
            </a:pPr>
            <a:r>
              <a:rPr lang="en-US" sz="2400" dirty="0"/>
              <a:t>Reminders and announcements</a:t>
            </a:r>
          </a:p>
          <a:p>
            <a:pPr marL="514350" indent="-514350">
              <a:buFont typeface="+mj-lt"/>
              <a:buAutoNum type="arabicPeriod"/>
              <a:defRPr/>
            </a:pPr>
            <a:r>
              <a:rPr lang="en-US" sz="2800" dirty="0"/>
              <a:t>Adjourn</a:t>
            </a:r>
          </a:p>
          <a:p>
            <a:pPr marL="514350" indent="-514350">
              <a:buFont typeface="+mj-lt"/>
              <a:buAutoNum type="arabicPeriod"/>
              <a:defRPr/>
            </a:pPr>
            <a:endParaRPr lang="en-US" dirty="0"/>
          </a:p>
          <a:p>
            <a:pPr marL="914400" lvl="1" indent="-514350">
              <a:buFont typeface="+mj-lt"/>
              <a:buAutoNum type="arabicPeriod"/>
              <a:defRPr/>
            </a:pPr>
            <a:endParaRPr lang="en-US" dirty="0"/>
          </a:p>
          <a:p>
            <a:pPr marL="914400" lvl="1" indent="-514350">
              <a:buFont typeface="+mj-lt"/>
              <a:buAutoNum type="arabicPeriod"/>
              <a:defRPr/>
            </a:pPr>
            <a:endParaRPr lang="en-US" dirty="0"/>
          </a:p>
        </p:txBody>
      </p:sp>
      <p:sp>
        <p:nvSpPr>
          <p:cNvPr id="7171" name="Slide Number Placeholder 3">
            <a:extLst>
              <a:ext uri="{FF2B5EF4-FFF2-40B4-BE49-F238E27FC236}">
                <a16:creationId xmlns:a16="http://schemas.microsoft.com/office/drawing/2014/main" id="{912F2507-FF66-46D2-958C-409346330F58}"/>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BF741CE6-E1D1-414E-BA5D-AE210D83D8FD}" type="slidenum">
              <a:rPr lang="en-US" altLang="en-US" smtClean="0">
                <a:solidFill>
                  <a:schemeClr val="tx1"/>
                </a:solidFill>
              </a:rPr>
              <a:pPr/>
              <a:t>7</a:t>
            </a:fld>
            <a:endParaRPr lang="en-US" altLang="en-US">
              <a:solidFill>
                <a:schemeClr val="tx1"/>
              </a:solidFill>
            </a:endParaRPr>
          </a:p>
        </p:txBody>
      </p:sp>
      <p:pic>
        <p:nvPicPr>
          <p:cNvPr id="7172" name="Picture 4">
            <a:extLst>
              <a:ext uri="{FF2B5EF4-FFF2-40B4-BE49-F238E27FC236}">
                <a16:creationId xmlns:a16="http://schemas.microsoft.com/office/drawing/2014/main" id="{99A76B1B-0395-4D1B-8A43-4EC98E1DDEC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64463" y="765175"/>
            <a:ext cx="839787" cy="554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AEB19B6E-81F7-4A8C-8A00-BF923F2A0E56}"/>
              </a:ext>
            </a:extLst>
          </p:cNvPr>
          <p:cNvSpPr>
            <a:spLocks noGrp="1" noChangeArrowheads="1"/>
          </p:cNvSpPr>
          <p:nvPr>
            <p:ph type="title"/>
          </p:nvPr>
        </p:nvSpPr>
        <p:spPr/>
        <p:txBody>
          <a:bodyPr/>
          <a:lstStyle/>
          <a:p>
            <a:r>
              <a:rPr lang="en-US" altLang="en-US"/>
              <a:t>The usual question</a:t>
            </a:r>
          </a:p>
        </p:txBody>
      </p:sp>
      <p:sp>
        <p:nvSpPr>
          <p:cNvPr id="8195" name="Content Placeholder 2">
            <a:extLst>
              <a:ext uri="{FF2B5EF4-FFF2-40B4-BE49-F238E27FC236}">
                <a16:creationId xmlns:a16="http://schemas.microsoft.com/office/drawing/2014/main" id="{DF5C1296-A821-40E7-9DD0-BD061E116DB6}"/>
              </a:ext>
            </a:extLst>
          </p:cNvPr>
          <p:cNvSpPr>
            <a:spLocks noGrp="1" noChangeArrowheads="1"/>
          </p:cNvSpPr>
          <p:nvPr>
            <p:ph idx="1"/>
          </p:nvPr>
        </p:nvSpPr>
        <p:spPr>
          <a:xfrm>
            <a:off x="609600" y="1658938"/>
            <a:ext cx="7764463" cy="4540250"/>
          </a:xfrm>
        </p:spPr>
        <p:txBody>
          <a:bodyPr/>
          <a:lstStyle/>
          <a:p>
            <a:pPr algn="ctr"/>
            <a:r>
              <a:rPr lang="en-US" altLang="en-US"/>
              <a:t>What do you propose the Working Group do next?</a:t>
            </a:r>
          </a:p>
        </p:txBody>
      </p:sp>
      <p:sp>
        <p:nvSpPr>
          <p:cNvPr id="8196" name="Slide Number Placeholder 3">
            <a:extLst>
              <a:ext uri="{FF2B5EF4-FFF2-40B4-BE49-F238E27FC236}">
                <a16:creationId xmlns:a16="http://schemas.microsoft.com/office/drawing/2014/main" id="{45279CAC-0D66-4307-86AD-EF794AADA3E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3458A483-0AB5-4C47-AA9E-4A8C85883CFD}" type="slidenum">
              <a:rPr lang="en-US" altLang="en-US" smtClean="0">
                <a:solidFill>
                  <a:schemeClr val="tx1"/>
                </a:solidFill>
              </a:rPr>
              <a:pPr/>
              <a:t>8</a:t>
            </a:fld>
            <a:endParaRPr lang="en-US" altLang="en-US">
              <a:solidFill>
                <a:schemeClr val="tx1"/>
              </a:solidFill>
            </a:endParaRPr>
          </a:p>
        </p:txBody>
      </p:sp>
      <p:pic>
        <p:nvPicPr>
          <p:cNvPr id="5" name="Picture 4" descr="A picture containing text, cup, coffee, indoor&#10;&#10;Description automatically generated">
            <a:extLst>
              <a:ext uri="{FF2B5EF4-FFF2-40B4-BE49-F238E27FC236}">
                <a16:creationId xmlns:a16="http://schemas.microsoft.com/office/drawing/2014/main" id="{E16B743C-D726-48F9-9CF8-DFD3819F1E94}"/>
              </a:ext>
            </a:extLst>
          </p:cNvPr>
          <p:cNvPicPr>
            <a:picLocks noChangeAspect="1"/>
          </p:cNvPicPr>
          <p:nvPr/>
        </p:nvPicPr>
        <p:blipFill>
          <a:blip r:embed="rId2"/>
          <a:stretch>
            <a:fillRect/>
          </a:stretch>
        </p:blipFill>
        <p:spPr>
          <a:xfrm>
            <a:off x="3265646" y="2924944"/>
            <a:ext cx="2612708" cy="31242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A260B-6A7D-4BDB-8ED7-0041C1AB468E}"/>
              </a:ext>
            </a:extLst>
          </p:cNvPr>
          <p:cNvSpPr>
            <a:spLocks noGrp="1"/>
          </p:cNvSpPr>
          <p:nvPr>
            <p:ph type="title"/>
          </p:nvPr>
        </p:nvSpPr>
        <p:spPr>
          <a:xfrm>
            <a:off x="762000" y="685800"/>
            <a:ext cx="7764463" cy="1735088"/>
          </a:xfrm>
        </p:spPr>
        <p:txBody>
          <a:bodyPr/>
          <a:lstStyle/>
          <a:p>
            <a:r>
              <a:rPr lang="en-US" sz="4000" dirty="0"/>
              <a:t>Collaboration with 802.1 report</a:t>
            </a:r>
            <a:endParaRPr lang="en-US" dirty="0"/>
          </a:p>
        </p:txBody>
      </p:sp>
      <p:sp>
        <p:nvSpPr>
          <p:cNvPr id="3" name="Content Placeholder 2">
            <a:extLst>
              <a:ext uri="{FF2B5EF4-FFF2-40B4-BE49-F238E27FC236}">
                <a16:creationId xmlns:a16="http://schemas.microsoft.com/office/drawing/2014/main" id="{4A16BDCD-CB1C-4403-B498-1F0AD525D7D6}"/>
              </a:ext>
            </a:extLst>
          </p:cNvPr>
          <p:cNvSpPr>
            <a:spLocks noGrp="1"/>
          </p:cNvSpPr>
          <p:nvPr>
            <p:ph idx="1"/>
          </p:nvPr>
        </p:nvSpPr>
        <p:spPr>
          <a:xfrm>
            <a:off x="609600" y="3284984"/>
            <a:ext cx="7764463" cy="2955479"/>
          </a:xfrm>
        </p:spPr>
        <p:txBody>
          <a:bodyPr/>
          <a:lstStyle/>
          <a:p>
            <a:pPr algn="ctr"/>
            <a:r>
              <a:rPr lang="en-US" dirty="0"/>
              <a:t>B. Rolfe, Blind Creek Associates</a:t>
            </a:r>
          </a:p>
        </p:txBody>
      </p:sp>
      <p:sp>
        <p:nvSpPr>
          <p:cNvPr id="4" name="Slide Number Placeholder 3">
            <a:extLst>
              <a:ext uri="{FF2B5EF4-FFF2-40B4-BE49-F238E27FC236}">
                <a16:creationId xmlns:a16="http://schemas.microsoft.com/office/drawing/2014/main" id="{349052B1-FAA1-4540-860A-BB53221DD782}"/>
              </a:ext>
            </a:extLst>
          </p:cNvPr>
          <p:cNvSpPr>
            <a:spLocks noGrp="1"/>
          </p:cNvSpPr>
          <p:nvPr>
            <p:ph type="sldNum" idx="10"/>
          </p:nvPr>
        </p:nvSpPr>
        <p:spPr/>
        <p:txBody>
          <a:bodyPr/>
          <a:lstStyle/>
          <a:p>
            <a:pPr>
              <a:defRPr/>
            </a:pPr>
            <a:r>
              <a:rPr lang="en-US" altLang="en-US"/>
              <a:t>Slide </a:t>
            </a:r>
            <a:fld id="{F187470B-50EF-4A48-B024-330BF2280833}" type="slidenum">
              <a:rPr lang="en-US" altLang="en-US" smtClean="0"/>
              <a:pPr>
                <a:defRPr/>
              </a:pPr>
              <a:t>9</a:t>
            </a:fld>
            <a:endParaRPr lang="en-US" altLang="en-US"/>
          </a:p>
        </p:txBody>
      </p:sp>
    </p:spTree>
    <p:extLst>
      <p:ext uri="{BB962C8B-B14F-4D97-AF65-F5344CB8AC3E}">
        <p14:creationId xmlns:p14="http://schemas.microsoft.com/office/powerpoint/2010/main" val="2227751264"/>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9116</TotalTime>
  <Words>936</Words>
  <Application>Microsoft Office PowerPoint</Application>
  <PresentationFormat>On-screen Show (4:3)</PresentationFormat>
  <Paragraphs>125</Paragraphs>
  <Slides>16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Lucida Console</vt:lpstr>
      <vt:lpstr>Times New Roman</vt:lpstr>
      <vt:lpstr>Wingdings</vt:lpstr>
      <vt:lpstr>Office Theme</vt:lpstr>
      <vt:lpstr>PowerPoint Presentation</vt:lpstr>
      <vt:lpstr>PowerPoint Presentation</vt:lpstr>
      <vt:lpstr>Electronic Interim</vt:lpstr>
      <vt:lpstr>Registration for 802 LMSC Plenaries and 802 Wireless Interims</vt:lpstr>
      <vt:lpstr>Deadbeat Consequences (Deadbeat: in default of paying registration fee for a prior mtg.)</vt:lpstr>
      <vt:lpstr>Registration Reminder</vt:lpstr>
      <vt:lpstr>PowerPoint Presentation</vt:lpstr>
      <vt:lpstr>The usual question</vt:lpstr>
      <vt:lpstr>Collaboration with 802.1 report</vt:lpstr>
      <vt:lpstr>802.1 and 802.15 Collaboration</vt:lpstr>
      <vt:lpstr>Itemized list of topics</vt:lpstr>
      <vt:lpstr>Summary Questions</vt:lpstr>
      <vt:lpstr>Future Planning</vt:lpstr>
      <vt:lpstr>Possible Tech Talk Topics</vt:lpstr>
      <vt:lpstr>Reminders and Announcements</vt:lpstr>
      <vt:lpstr>Meeting 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Phil Beecher</dc:creator>
  <cp:keywords/>
  <dc:description/>
  <cp:lastModifiedBy>Benjamin Rolfe</cp:lastModifiedBy>
  <cp:revision>81</cp:revision>
  <cp:lastPrinted>2000-03-07T00:55:37Z</cp:lastPrinted>
  <dcterms:created xsi:type="dcterms:W3CDTF">2016-01-17T22:48:36Z</dcterms:created>
  <dcterms:modified xsi:type="dcterms:W3CDTF">2022-01-20T17:57:24Z</dcterms:modified>
  <cp:category/>
</cp:coreProperties>
</file>