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287" r:id="rId2"/>
    <p:sldId id="294" r:id="rId3"/>
    <p:sldId id="290" r:id="rId4"/>
    <p:sldId id="2367" r:id="rId5"/>
    <p:sldId id="339" r:id="rId6"/>
    <p:sldId id="2368" r:id="rId7"/>
    <p:sldId id="289" r:id="rId8"/>
    <p:sldId id="291" r:id="rId9"/>
    <p:sldId id="2375" r:id="rId10"/>
    <p:sldId id="2373" r:id="rId11"/>
    <p:sldId id="2371" r:id="rId12"/>
    <p:sldId id="2374" r:id="rId13"/>
    <p:sldId id="2370" r:id="rId14"/>
    <p:sldId id="2369" r:id="rId15"/>
    <p:sldId id="292" r:id="rId1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133" d="100"/>
          <a:sy n="133" d="100"/>
        </p:scale>
        <p:origin x="1646"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15-22-0054-01-wng0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2021</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97929" y="685800"/>
            <a:ext cx="78279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83568"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rouper.ieee.org/groups/802/15/pub/Meeting_Plan.html" TargetMode="External"/><Relationship Id="rId2" Type="http://schemas.openxmlformats.org/officeDocument/2006/relationships/hyperlink" Target="https://touchpoint.eventsair.com/ieee-802-wireless-interim-session-jan-2022/registration/Site/Regist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touchpoint.eventsair.com/ieee-802-wireless-interim-session-jan-2022/registration/Site/Regist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323528" y="762000"/>
            <a:ext cx="8568952"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8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20 January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 Standing Committee</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January 2022 WNG meeting</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Stimulate thoughts for the next round of innovations and for other purposes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20E13-4D9C-4632-8401-6BB0AA62316A}"/>
              </a:ext>
            </a:extLst>
          </p:cNvPr>
          <p:cNvSpPr>
            <a:spLocks noGrp="1"/>
          </p:cNvSpPr>
          <p:nvPr>
            <p:ph type="title"/>
          </p:nvPr>
        </p:nvSpPr>
        <p:spPr/>
        <p:txBody>
          <a:bodyPr/>
          <a:lstStyle/>
          <a:p>
            <a:r>
              <a:rPr lang="en-US" dirty="0"/>
              <a:t>802.1 and 802.15 Collaboration</a:t>
            </a:r>
          </a:p>
        </p:txBody>
      </p:sp>
      <p:sp>
        <p:nvSpPr>
          <p:cNvPr id="3" name="Content Placeholder 2">
            <a:extLst>
              <a:ext uri="{FF2B5EF4-FFF2-40B4-BE49-F238E27FC236}">
                <a16:creationId xmlns:a16="http://schemas.microsoft.com/office/drawing/2014/main" id="{D8B50668-FE02-41A3-A045-8D786BF9F565}"/>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Goals:</a:t>
            </a:r>
          </a:p>
          <a:p>
            <a:pPr marL="857250" lvl="1" indent="-457200">
              <a:buFont typeface="Arial" panose="020B0604020202020204" pitchFamily="34" charset="0"/>
              <a:buChar char="•"/>
            </a:pPr>
            <a:r>
              <a:rPr lang="en-US" dirty="0"/>
              <a:t>Global 802 technical coherence</a:t>
            </a:r>
          </a:p>
          <a:p>
            <a:pPr marL="857250" lvl="1" indent="-457200">
              <a:buFont typeface="Arial" panose="020B0604020202020204" pitchFamily="34" charset="0"/>
              <a:buChar char="•"/>
            </a:pPr>
            <a:r>
              <a:rPr lang="en-US" dirty="0"/>
              <a:t>Leverage experience across working groups</a:t>
            </a:r>
          </a:p>
          <a:p>
            <a:pPr marL="457200" indent="-457200">
              <a:buFont typeface="Arial" panose="020B0604020202020204" pitchFamily="34" charset="0"/>
              <a:buChar char="•"/>
            </a:pPr>
            <a:r>
              <a:rPr lang="en-US" dirty="0"/>
              <a:t>Collaboration with 802.1 and 802.15 underway</a:t>
            </a:r>
          </a:p>
          <a:p>
            <a:pPr marL="857250" lvl="1" indent="-457200">
              <a:buFont typeface="Arial" panose="020B0604020202020204" pitchFamily="34" charset="0"/>
              <a:buChar char="•"/>
            </a:pPr>
            <a:r>
              <a:rPr lang="en-US" dirty="0"/>
              <a:t>May spawn new projects in either/both WGs</a:t>
            </a:r>
          </a:p>
          <a:p>
            <a:pPr marL="857250" lvl="1" indent="-457200">
              <a:buFont typeface="Arial" panose="020B0604020202020204" pitchFamily="34" charset="0"/>
              <a:buChar char="•"/>
            </a:pPr>
            <a:r>
              <a:rPr lang="en-US" dirty="0"/>
              <a:t>Concepts of mutual interest: how to adapt features of various 802.1 standards to applications and use cases for 802.15 standards</a:t>
            </a:r>
          </a:p>
          <a:p>
            <a:pPr marL="857250" lvl="1" indent="-457200">
              <a:buFont typeface="Arial" panose="020B0604020202020204" pitchFamily="34" charset="0"/>
              <a:buChar char="•"/>
            </a:pPr>
            <a:r>
              <a:rPr lang="en-US" dirty="0"/>
              <a:t>Many technical topics have been identified</a:t>
            </a:r>
          </a:p>
          <a:p>
            <a:endParaRPr lang="en-US" dirty="0"/>
          </a:p>
        </p:txBody>
      </p:sp>
      <p:sp>
        <p:nvSpPr>
          <p:cNvPr id="4" name="Slide Number Placeholder 3">
            <a:extLst>
              <a:ext uri="{FF2B5EF4-FFF2-40B4-BE49-F238E27FC236}">
                <a16:creationId xmlns:a16="http://schemas.microsoft.com/office/drawing/2014/main" id="{94E35E59-358A-40B2-8FC6-1207D54BC881}"/>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10</a:t>
            </a:fld>
            <a:endParaRPr lang="en-US" altLang="en-US"/>
          </a:p>
        </p:txBody>
      </p:sp>
    </p:spTree>
    <p:extLst>
      <p:ext uri="{BB962C8B-B14F-4D97-AF65-F5344CB8AC3E}">
        <p14:creationId xmlns:p14="http://schemas.microsoft.com/office/powerpoint/2010/main" val="1284214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683568" y="685801"/>
            <a:ext cx="7842895" cy="510952"/>
          </a:xfrm>
        </p:spPr>
        <p:txBody>
          <a:bodyPr/>
          <a:lstStyle/>
          <a:p>
            <a:r>
              <a:rPr lang="en-US" altLang="en-US" dirty="0"/>
              <a:t>Itemized list of topics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683568" y="1340768"/>
            <a:ext cx="7848872" cy="5040561"/>
          </a:xfrm>
        </p:spPr>
        <p:txBody>
          <a:bodyPr>
            <a:normAutofit fontScale="70000" lnSpcReduction="20000"/>
          </a:bodyPr>
          <a:lstStyle/>
          <a:p>
            <a:pPr marL="0" indent="0">
              <a:tabLst>
                <a:tab pos="457200" algn="l"/>
              </a:tabLst>
            </a:pPr>
            <a:r>
              <a:rPr lang="en-US" sz="2400" dirty="0"/>
              <a:t>Address questions</a:t>
            </a:r>
          </a:p>
          <a:p>
            <a:pPr>
              <a:buFont typeface="Arial" panose="020B0604020202020204" pitchFamily="34" charset="0"/>
              <a:buChar char="•"/>
              <a:tabLst>
                <a:tab pos="457200" algn="l"/>
              </a:tabLst>
            </a:pPr>
            <a:r>
              <a:rPr lang="en-US" sz="2200" dirty="0"/>
              <a:t>Supporting non-globally unique addresses and/or non-static addresses</a:t>
            </a:r>
          </a:p>
          <a:p>
            <a:pPr>
              <a:buFont typeface="Arial" panose="020B0604020202020204" pitchFamily="34" charset="0"/>
              <a:buChar char="•"/>
              <a:tabLst>
                <a:tab pos="457200" algn="l"/>
              </a:tabLst>
            </a:pPr>
            <a:r>
              <a:rPr lang="en-US" sz="2200" dirty="0"/>
              <a:t>E.g. randomized or truncated</a:t>
            </a:r>
            <a:endParaRPr lang="en-US" sz="1800" dirty="0"/>
          </a:p>
          <a:p>
            <a:pPr marL="0" indent="0">
              <a:tabLst>
                <a:tab pos="457200" algn="l"/>
              </a:tabLst>
            </a:pPr>
            <a:r>
              <a:rPr lang="en-US" sz="2400" dirty="0"/>
              <a:t>Bridging and barriers beyond addressing</a:t>
            </a:r>
          </a:p>
          <a:p>
            <a:pPr>
              <a:buFont typeface="Arial" panose="020B0604020202020204" pitchFamily="34" charset="0"/>
              <a:buChar char="•"/>
              <a:tabLst>
                <a:tab pos="914400" algn="l"/>
              </a:tabLst>
            </a:pPr>
            <a:r>
              <a:rPr lang="en-US" sz="2200" dirty="0"/>
              <a:t>Timing, data volumes, energy consumption</a:t>
            </a:r>
          </a:p>
          <a:p>
            <a:pPr>
              <a:buFont typeface="Arial" panose="020B0604020202020204" pitchFamily="34" charset="0"/>
              <a:buChar char="•"/>
              <a:tabLst>
                <a:tab pos="914400" algn="l"/>
              </a:tabLst>
            </a:pPr>
            <a:r>
              <a:rPr lang="en-US" sz="2200" dirty="0"/>
              <a:t>Performance and reliability assumptions built into 802.1</a:t>
            </a:r>
          </a:p>
          <a:p>
            <a:pPr>
              <a:buFont typeface="Arial" panose="020B0604020202020204" pitchFamily="34" charset="0"/>
              <a:buChar char="•"/>
              <a:tabLst>
                <a:tab pos="914400" algn="l"/>
              </a:tabLst>
            </a:pPr>
            <a:r>
              <a:rPr lang="en-US" sz="2200" dirty="0"/>
              <a:t>Wireless in shared spectrum vs dedicated medium (no guarantees)</a:t>
            </a:r>
          </a:p>
          <a:p>
            <a:pPr>
              <a:buFont typeface="Arial" panose="020B0604020202020204" pitchFamily="34" charset="0"/>
              <a:buChar char="•"/>
              <a:tabLst>
                <a:tab pos="914400" algn="l"/>
              </a:tabLst>
            </a:pPr>
            <a:r>
              <a:rPr lang="en-US" sz="2200" dirty="0"/>
              <a:t>Network topology and characteristics assumed</a:t>
            </a:r>
          </a:p>
          <a:p>
            <a:pPr>
              <a:buFont typeface="Arial" panose="020B0604020202020204" pitchFamily="34" charset="0"/>
              <a:buChar char="•"/>
              <a:tabLst>
                <a:tab pos="914400" algn="l"/>
              </a:tabLst>
            </a:pPr>
            <a:r>
              <a:rPr lang="en-US" sz="2200" dirty="0"/>
              <a:t>Handling different frame sizes from one medium to another</a:t>
            </a:r>
          </a:p>
          <a:p>
            <a:pPr>
              <a:buFont typeface="Arial" panose="020B0604020202020204" pitchFamily="34" charset="0"/>
              <a:buChar char="•"/>
              <a:tabLst>
                <a:tab pos="914400" algn="l"/>
              </a:tabLst>
            </a:pPr>
            <a:r>
              <a:rPr lang="en-US" sz="2200" dirty="0"/>
              <a:t>Issues we don’t even know about</a:t>
            </a:r>
          </a:p>
          <a:p>
            <a:pPr marL="0" marR="0" lvl="0" indent="0">
              <a:tabLst>
                <a:tab pos="457200" algn="l"/>
              </a:tabLst>
            </a:pPr>
            <a:r>
              <a:rPr lang="en-US" sz="2400" dirty="0"/>
              <a:t>Other 802.1 Features</a:t>
            </a:r>
          </a:p>
          <a:p>
            <a:pPr>
              <a:buFont typeface="Arial" panose="020B0604020202020204" pitchFamily="34" charset="0"/>
              <a:buChar char="•"/>
              <a:tabLst>
                <a:tab pos="914400" algn="l"/>
              </a:tabLst>
            </a:pPr>
            <a:r>
              <a:rPr lang="en-US" sz="2200" dirty="0"/>
              <a:t>What are the barriers to applying 802.1 to the uncertain world of wireless?</a:t>
            </a:r>
          </a:p>
          <a:p>
            <a:pPr>
              <a:buFont typeface="Arial" panose="020B0604020202020204" pitchFamily="34" charset="0"/>
              <a:buChar char="•"/>
              <a:tabLst>
                <a:tab pos="914400" algn="l"/>
              </a:tabLst>
            </a:pPr>
            <a:r>
              <a:rPr lang="en-US" sz="2200" dirty="0"/>
              <a:t>Flexible network topologies and sizes </a:t>
            </a:r>
          </a:p>
          <a:p>
            <a:pPr>
              <a:buFont typeface="Arial" panose="020B0604020202020204" pitchFamily="34" charset="0"/>
              <a:buChar char="•"/>
              <a:tabLst>
                <a:tab pos="914400" algn="l"/>
              </a:tabLst>
            </a:pPr>
            <a:r>
              <a:rPr lang="en-US" sz="2200" dirty="0"/>
              <a:t>Working without a single controller</a:t>
            </a:r>
          </a:p>
          <a:p>
            <a:pPr>
              <a:buFont typeface="Arial" panose="020B0604020202020204" pitchFamily="34" charset="0"/>
              <a:buChar char="•"/>
              <a:tabLst>
                <a:tab pos="914400" algn="l"/>
              </a:tabLst>
            </a:pPr>
            <a:r>
              <a:rPr lang="en-US" sz="2200" dirty="0"/>
              <a:t>TSN in non-deterministic wireless networks</a:t>
            </a:r>
          </a:p>
          <a:p>
            <a:pPr>
              <a:buFont typeface="Arial" panose="020B0604020202020204" pitchFamily="34" charset="0"/>
              <a:buChar char="•"/>
              <a:tabLst>
                <a:tab pos="914400" algn="l"/>
              </a:tabLst>
            </a:pPr>
            <a:r>
              <a:rPr lang="en-US" sz="2200" dirty="0"/>
              <a:t>Considerations with integrating with non-802 networks (smart city, IoT)</a:t>
            </a:r>
          </a:p>
          <a:p>
            <a:pPr>
              <a:buFont typeface="Arial" panose="020B0604020202020204" pitchFamily="34" charset="0"/>
              <a:buChar char="•"/>
              <a:tabLst>
                <a:tab pos="914400" algn="l"/>
              </a:tabLst>
            </a:pPr>
            <a:r>
              <a:rPr lang="en-US" sz="2200" dirty="0"/>
              <a:t>What else should be of interest (usefulness) to 802.15 adopters? </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11</a:t>
            </a:fld>
            <a:endParaRPr lang="en-US" altLang="en-US" dirty="0">
              <a:solidFill>
                <a:schemeClr val="tx1"/>
              </a:solidFill>
            </a:endParaRPr>
          </a:p>
        </p:txBody>
      </p:sp>
    </p:spTree>
    <p:extLst>
      <p:ext uri="{BB962C8B-B14F-4D97-AF65-F5344CB8AC3E}">
        <p14:creationId xmlns:p14="http://schemas.microsoft.com/office/powerpoint/2010/main" val="819416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Summary Questions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280920" cy="4575547"/>
          </a:xfrm>
        </p:spPr>
        <p:txBody>
          <a:bodyPr>
            <a:normAutofit fontScale="85000" lnSpcReduction="10000"/>
          </a:bodyPr>
          <a:lstStyle/>
          <a:p>
            <a:pPr marL="0" indent="0">
              <a:spcBef>
                <a:spcPts val="1200"/>
              </a:spcBef>
              <a:spcAft>
                <a:spcPts val="1200"/>
              </a:spcAft>
              <a:tabLst>
                <a:tab pos="457200" algn="l"/>
              </a:tabLst>
            </a:pPr>
            <a:r>
              <a:rPr lang="en-US" sz="2400" dirty="0">
                <a:solidFill>
                  <a:schemeClr val="tx1"/>
                </a:solidFill>
              </a:rPr>
              <a:t>What should WG15 members do with this information?</a:t>
            </a:r>
          </a:p>
          <a:p>
            <a:pPr>
              <a:spcBef>
                <a:spcPts val="1200"/>
              </a:spcBef>
              <a:spcAft>
                <a:spcPts val="1200"/>
              </a:spcAft>
              <a:buFont typeface="Wingdings" panose="05000000000000000000" pitchFamily="2" charset="2"/>
              <a:buChar char="v"/>
              <a:tabLst>
                <a:tab pos="457200" algn="l"/>
              </a:tabLst>
            </a:pPr>
            <a:r>
              <a:rPr lang="en-US" sz="2400" dirty="0">
                <a:solidFill>
                  <a:schemeClr val="tx1"/>
                </a:solidFill>
              </a:rPr>
              <a:t>Consider the following questions and bring your thoughts to the joint 802.15/802.1 Effort</a:t>
            </a:r>
          </a:p>
          <a:p>
            <a:pPr>
              <a:spcBef>
                <a:spcPts val="1200"/>
              </a:spcBef>
              <a:spcAft>
                <a:spcPts val="1200"/>
              </a:spcAft>
              <a:buFont typeface="Wingdings" panose="05000000000000000000" pitchFamily="2" charset="2"/>
              <a:buChar char="v"/>
              <a:tabLst>
                <a:tab pos="457200" algn="l"/>
              </a:tabLst>
            </a:pPr>
            <a:r>
              <a:rPr lang="en-US" sz="2400" dirty="0">
                <a:solidFill>
                  <a:schemeClr val="tx1"/>
                </a:solidFill>
              </a:rPr>
              <a:t>We have the experts on 802.15 standards and how they are used in the real world</a:t>
            </a:r>
          </a:p>
          <a:p>
            <a:pPr marL="0" indent="0">
              <a:spcBef>
                <a:spcPts val="1200"/>
              </a:spcBef>
              <a:spcAft>
                <a:spcPts val="1200"/>
              </a:spcAft>
              <a:tabLst>
                <a:tab pos="457200" algn="l"/>
              </a:tabLst>
            </a:pPr>
            <a:r>
              <a:rPr lang="en-US" sz="2400" b="1" dirty="0">
                <a:solidFill>
                  <a:schemeClr val="tx1"/>
                </a:solidFill>
              </a:rPr>
              <a:t>The key questions:</a:t>
            </a:r>
          </a:p>
          <a:p>
            <a:pPr marL="290513">
              <a:spcBef>
                <a:spcPts val="1200"/>
              </a:spcBef>
              <a:spcAft>
                <a:spcPts val="1200"/>
              </a:spcAft>
              <a:buFont typeface="Wingdings" panose="05000000000000000000" pitchFamily="2" charset="2"/>
              <a:buChar char="v"/>
              <a:tabLst>
                <a:tab pos="457200" algn="l"/>
              </a:tabLst>
            </a:pPr>
            <a:r>
              <a:rPr lang="en-US" sz="2400" b="1" dirty="0">
                <a:solidFill>
                  <a:schemeClr val="tx1"/>
                </a:solidFill>
              </a:rPr>
              <a:t>What features make sense on a wireless medium?</a:t>
            </a:r>
          </a:p>
          <a:p>
            <a:pPr marL="290513">
              <a:spcBef>
                <a:spcPts val="1200"/>
              </a:spcBef>
              <a:spcAft>
                <a:spcPts val="1200"/>
              </a:spcAft>
              <a:buFont typeface="Wingdings" panose="05000000000000000000" pitchFamily="2" charset="2"/>
              <a:buChar char="v"/>
              <a:tabLst>
                <a:tab pos="457200" algn="l"/>
              </a:tabLst>
            </a:pPr>
            <a:r>
              <a:rPr lang="en-US" sz="2400" b="1" dirty="0">
                <a:solidFill>
                  <a:schemeClr val="tx1"/>
                </a:solidFill>
              </a:rPr>
              <a:t>What are the barriers to using 802.1 features?</a:t>
            </a:r>
          </a:p>
          <a:p>
            <a:pPr marL="290513">
              <a:spcBef>
                <a:spcPts val="1200"/>
              </a:spcBef>
              <a:spcAft>
                <a:spcPts val="1200"/>
              </a:spcAft>
              <a:buFont typeface="Wingdings" panose="05000000000000000000" pitchFamily="2" charset="2"/>
              <a:buChar char="v"/>
              <a:tabLst>
                <a:tab pos="457200" algn="l"/>
              </a:tabLst>
            </a:pPr>
            <a:r>
              <a:rPr lang="en-US" sz="2400" b="1" dirty="0">
                <a:solidFill>
                  <a:schemeClr val="tx1"/>
                </a:solidFill>
              </a:rPr>
              <a:t>What are considered “essential to be called 802.1 compliant”?</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12</a:t>
            </a:fld>
            <a:endParaRPr lang="en-US" altLang="en-US" dirty="0">
              <a:solidFill>
                <a:schemeClr val="tx1"/>
              </a:solidFill>
            </a:endParaRPr>
          </a:p>
        </p:txBody>
      </p:sp>
    </p:spTree>
    <p:extLst>
      <p:ext uri="{BB962C8B-B14F-4D97-AF65-F5344CB8AC3E}">
        <p14:creationId xmlns:p14="http://schemas.microsoft.com/office/powerpoint/2010/main" val="271004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FFBE-EE02-4CAF-9F8C-1B17C543277D}"/>
              </a:ext>
            </a:extLst>
          </p:cNvPr>
          <p:cNvSpPr>
            <a:spLocks noGrp="1"/>
          </p:cNvSpPr>
          <p:nvPr>
            <p:ph type="title"/>
          </p:nvPr>
        </p:nvSpPr>
        <p:spPr/>
        <p:txBody>
          <a:bodyPr/>
          <a:lstStyle/>
          <a:p>
            <a:r>
              <a:rPr lang="en-US" dirty="0"/>
              <a:t>Future Planning</a:t>
            </a:r>
          </a:p>
        </p:txBody>
      </p:sp>
      <p:sp>
        <p:nvSpPr>
          <p:cNvPr id="3" name="Content Placeholder 2">
            <a:extLst>
              <a:ext uri="{FF2B5EF4-FFF2-40B4-BE49-F238E27FC236}">
                <a16:creationId xmlns:a16="http://schemas.microsoft.com/office/drawing/2014/main" id="{A157D02B-37D1-4EB0-AEB8-8061992091E5}"/>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IEEE 802 Tech Talks</a:t>
            </a:r>
          </a:p>
          <a:p>
            <a:pPr marL="857250" lvl="1" indent="-457200">
              <a:buFont typeface="Arial" panose="020B0604020202020204" pitchFamily="34" charset="0"/>
              <a:buChar char="•"/>
            </a:pPr>
            <a:r>
              <a:rPr lang="en-US" dirty="0"/>
              <a:t>Brief overview of a technical activity within 802</a:t>
            </a:r>
          </a:p>
          <a:p>
            <a:pPr marL="857250" lvl="1" indent="-457200">
              <a:buFont typeface="Arial" panose="020B0604020202020204" pitchFamily="34" charset="0"/>
              <a:buChar char="•"/>
            </a:pPr>
            <a:r>
              <a:rPr lang="en-US" dirty="0"/>
              <a:t>Intended for external education and generate interest and participation</a:t>
            </a:r>
          </a:p>
          <a:p>
            <a:pPr marL="857250" lvl="1" indent="-457200">
              <a:buFont typeface="Arial" panose="020B0604020202020204" pitchFamily="34" charset="0"/>
              <a:buChar char="•"/>
            </a:pPr>
            <a:r>
              <a:rPr lang="en-US" dirty="0"/>
              <a:t>Current schedule full through Sept 2022</a:t>
            </a:r>
          </a:p>
          <a:p>
            <a:pPr marL="857250" lvl="1" indent="-457200">
              <a:buFont typeface="Arial" panose="020B0604020202020204" pitchFamily="34" charset="0"/>
              <a:buChar char="•"/>
            </a:pPr>
            <a:r>
              <a:rPr lang="en-US" dirty="0"/>
              <a:t>Opportunity for future tech talks to showcase specific work</a:t>
            </a:r>
          </a:p>
        </p:txBody>
      </p:sp>
      <p:sp>
        <p:nvSpPr>
          <p:cNvPr id="4" name="Slide Number Placeholder 3">
            <a:extLst>
              <a:ext uri="{FF2B5EF4-FFF2-40B4-BE49-F238E27FC236}">
                <a16:creationId xmlns:a16="http://schemas.microsoft.com/office/drawing/2014/main" id="{4461093B-E3BC-4525-B863-D88D47D6EBF5}"/>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13</a:t>
            </a:fld>
            <a:endParaRPr lang="en-US" altLang="en-US"/>
          </a:p>
        </p:txBody>
      </p:sp>
    </p:spTree>
    <p:extLst>
      <p:ext uri="{BB962C8B-B14F-4D97-AF65-F5344CB8AC3E}">
        <p14:creationId xmlns:p14="http://schemas.microsoft.com/office/powerpoint/2010/main" val="305554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6F78-8F37-4A48-9598-FC10F9E873FF}"/>
              </a:ext>
            </a:extLst>
          </p:cNvPr>
          <p:cNvSpPr>
            <a:spLocks noGrp="1"/>
          </p:cNvSpPr>
          <p:nvPr>
            <p:ph type="title"/>
          </p:nvPr>
        </p:nvSpPr>
        <p:spPr/>
        <p:txBody>
          <a:bodyPr/>
          <a:lstStyle/>
          <a:p>
            <a:r>
              <a:rPr lang="en-US" dirty="0"/>
              <a:t>Reminders and Announcements</a:t>
            </a:r>
          </a:p>
        </p:txBody>
      </p:sp>
      <p:sp>
        <p:nvSpPr>
          <p:cNvPr id="3" name="Content Placeholder 2">
            <a:extLst>
              <a:ext uri="{FF2B5EF4-FFF2-40B4-BE49-F238E27FC236}">
                <a16:creationId xmlns:a16="http://schemas.microsoft.com/office/drawing/2014/main" id="{C990304D-815A-4D8E-BC3D-FCF3CA65D62F}"/>
              </a:ext>
            </a:extLst>
          </p:cNvPr>
          <p:cNvSpPr>
            <a:spLocks noGrp="1"/>
          </p:cNvSpPr>
          <p:nvPr>
            <p:ph idx="1"/>
          </p:nvPr>
        </p:nvSpPr>
        <p:spPr>
          <a:xfrm>
            <a:off x="683568" y="1628800"/>
            <a:ext cx="7827962" cy="4611663"/>
          </a:xfrm>
        </p:spPr>
        <p:txBody>
          <a:bodyPr/>
          <a:lstStyle/>
          <a:p>
            <a:pPr marL="457200" indent="-457200">
              <a:buFont typeface="Arial" panose="020B0604020202020204" pitchFamily="34" charset="0"/>
              <a:buChar char="•"/>
            </a:pPr>
            <a:r>
              <a:rPr lang="en-US" dirty="0"/>
              <a:t>Register if you haven’t already!</a:t>
            </a:r>
          </a:p>
          <a:p>
            <a:pPr marL="457200" indent="-457200">
              <a:buFont typeface="Arial" panose="020B0604020202020204" pitchFamily="34" charset="0"/>
              <a:buChar char="•"/>
            </a:pPr>
            <a:r>
              <a:rPr lang="en-US" dirty="0"/>
              <a:t>Registration for the March plenary is open (</a:t>
            </a:r>
            <a:r>
              <a:rPr lang="en-US" dirty="0">
                <a:hlinkClick r:id="rId2"/>
              </a:rPr>
              <a:t>http://802world.org/plenary/</a:t>
            </a:r>
            <a:r>
              <a:rPr lang="en-US" dirty="0"/>
              <a:t>)</a:t>
            </a:r>
          </a:p>
          <a:p>
            <a:pPr marL="857250" lvl="1" indent="-457200">
              <a:buFont typeface="Arial" panose="020B0604020202020204" pitchFamily="34" charset="0"/>
              <a:buChar char="•"/>
            </a:pPr>
            <a:r>
              <a:rPr lang="en-US" dirty="0"/>
              <a:t>Early bird rate ends 28-January-2022</a:t>
            </a:r>
          </a:p>
          <a:p>
            <a:pPr marL="457200" indent="-457200">
              <a:buFont typeface="Arial" panose="020B0604020202020204" pitchFamily="34" charset="0"/>
              <a:buChar char="•"/>
            </a:pPr>
            <a:r>
              <a:rPr lang="en-US" dirty="0"/>
              <a:t>Call for Contributions for WNG March 2022:  Provide your request to the WNG chair</a:t>
            </a:r>
          </a:p>
          <a:p>
            <a:pPr marL="0" indent="0"/>
            <a:endParaRPr lang="en-US" dirty="0"/>
          </a:p>
        </p:txBody>
      </p:sp>
      <p:sp>
        <p:nvSpPr>
          <p:cNvPr id="4" name="Slide Number Placeholder 3">
            <a:extLst>
              <a:ext uri="{FF2B5EF4-FFF2-40B4-BE49-F238E27FC236}">
                <a16:creationId xmlns:a16="http://schemas.microsoft.com/office/drawing/2014/main" id="{E6D99336-F45F-41EB-A962-E9DDD38FC85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14</a:t>
            </a:fld>
            <a:endParaRPr lang="en-US" altLang="en-US"/>
          </a:p>
        </p:txBody>
      </p:sp>
    </p:spTree>
    <p:extLst>
      <p:ext uri="{BB962C8B-B14F-4D97-AF65-F5344CB8AC3E}">
        <p14:creationId xmlns:p14="http://schemas.microsoft.com/office/powerpoint/2010/main" val="317299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a:xfrm>
            <a:off x="762000" y="685800"/>
            <a:ext cx="7764463" cy="1663080"/>
          </a:xfrm>
        </p:spPr>
        <p:txBody>
          <a:bodyPr/>
          <a:lstStyle/>
          <a:p>
            <a:r>
              <a:rPr lang="en-US" dirty="0"/>
              <a:t>Meeting Adjourned</a:t>
            </a:r>
            <a:br>
              <a:rPr lang="en-US" dirty="0"/>
            </a:br>
            <a:r>
              <a:rPr lang="en-US" dirty="0"/>
              <a:t>Thanks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15</a:t>
            </a:fld>
            <a:endParaRPr lang="en-US" altLang="en-US"/>
          </a:p>
        </p:txBody>
      </p:sp>
      <p:pic>
        <p:nvPicPr>
          <p:cNvPr id="9" name="Picture 8" descr="Something shinny to look at&#10;">
            <a:extLst>
              <a:ext uri="{FF2B5EF4-FFF2-40B4-BE49-F238E27FC236}">
                <a16:creationId xmlns:a16="http://schemas.microsoft.com/office/drawing/2014/main" id="{85FEEA46-6246-42B0-AF3A-F80A33C27734}"/>
              </a:ext>
            </a:extLst>
          </p:cNvPr>
          <p:cNvPicPr>
            <a:picLocks noChangeAspect="1"/>
          </p:cNvPicPr>
          <p:nvPr/>
        </p:nvPicPr>
        <p:blipFill>
          <a:blip r:embed="rId2"/>
          <a:stretch>
            <a:fillRect/>
          </a:stretch>
        </p:blipFill>
        <p:spPr>
          <a:xfrm>
            <a:off x="2134263" y="2420888"/>
            <a:ext cx="4875474" cy="3657600"/>
          </a:xfrm>
          <a:prstGeom prst="rect">
            <a:avLst/>
          </a:prstGeom>
        </p:spPr>
      </p:pic>
      <p:sp>
        <p:nvSpPr>
          <p:cNvPr id="10" name="TextBox 9">
            <a:extLst>
              <a:ext uri="{FF2B5EF4-FFF2-40B4-BE49-F238E27FC236}">
                <a16:creationId xmlns:a16="http://schemas.microsoft.com/office/drawing/2014/main" id="{3DAE2A70-4795-402D-9668-85AE2F73C3CE}"/>
              </a:ext>
            </a:extLst>
          </p:cNvPr>
          <p:cNvSpPr txBox="1"/>
          <p:nvPr/>
        </p:nvSpPr>
        <p:spPr>
          <a:xfrm>
            <a:off x="2134263" y="6093296"/>
            <a:ext cx="4875473" cy="246221"/>
          </a:xfrm>
          <a:prstGeom prst="rect">
            <a:avLst/>
          </a:prstGeom>
          <a:noFill/>
        </p:spPr>
        <p:txBody>
          <a:bodyPr wrap="square" rtlCol="0">
            <a:spAutoFit/>
          </a:bodyPr>
          <a:lstStyle/>
          <a:p>
            <a:pPr algn="ctr"/>
            <a:r>
              <a:rPr lang="en-US" sz="1000" i="1" dirty="0">
                <a:solidFill>
                  <a:schemeClr val="accent1">
                    <a:lumMod val="50000"/>
                  </a:schemeClr>
                </a:solidFill>
                <a:latin typeface="+mj-lt"/>
              </a:rPr>
              <a:t>Something Shiny to look at while mingling </a:t>
            </a:r>
          </a:p>
        </p:txBody>
      </p:sp>
    </p:spTree>
    <p:extLst>
      <p:ext uri="{BB962C8B-B14F-4D97-AF65-F5344CB8AC3E}">
        <p14:creationId xmlns:p14="http://schemas.microsoft.com/office/powerpoint/2010/main" val="59586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0072B-69E3-4040-BB84-6C8397A65041}"/>
              </a:ext>
            </a:extLst>
          </p:cNvPr>
          <p:cNvSpPr>
            <a:spLocks noGrp="1"/>
          </p:cNvSpPr>
          <p:nvPr>
            <p:ph type="sldNum" idx="10"/>
          </p:nvPr>
        </p:nvSpPr>
        <p:spPr/>
        <p:txBody>
          <a:bodyPr/>
          <a:lstStyle/>
          <a:p>
            <a:pPr>
              <a:defRPr/>
            </a:pPr>
            <a:r>
              <a:rPr lang="en-US" altLang="en-US" dirty="0"/>
              <a:t>Slide</a:t>
            </a:r>
            <a:fld id="{B223389C-7FC9-4CDC-9216-560B2E2AA30A}" type="slidenum">
              <a:rPr lang="en-US" altLang="en-US" smtClean="0"/>
              <a:pPr>
                <a:defRPr/>
              </a:pPr>
              <a:t>2</a:t>
            </a:fld>
            <a:endParaRPr lang="en-US" altLang="en-US" dirty="0"/>
          </a:p>
        </p:txBody>
      </p:sp>
      <p:pic>
        <p:nvPicPr>
          <p:cNvPr id="3" name="Picture 4">
            <a:extLst>
              <a:ext uri="{FF2B5EF4-FFF2-40B4-BE49-F238E27FC236}">
                <a16:creationId xmlns:a16="http://schemas.microsoft.com/office/drawing/2014/main" id="{3429626F-69F1-444A-8227-790AB7D5D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331594" y="-1227138"/>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A5487A7-AFD3-477B-98C7-8F904D723B77}"/>
              </a:ext>
            </a:extLst>
          </p:cNvPr>
          <p:cNvSpPr/>
          <p:nvPr/>
        </p:nvSpPr>
        <p:spPr bwMode="auto">
          <a:xfrm>
            <a:off x="1979712" y="2060848"/>
            <a:ext cx="5544616" cy="2736304"/>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8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rPr>
              <a:t>January 2021 </a:t>
            </a:r>
            <a:r>
              <a:rPr lang="en-US" sz="2800" dirty="0">
                <a:latin typeface="Lucida Console" panose="020B0609040504020204" pitchFamily="49" charset="0"/>
                <a:ea typeface="ＭＳ Ｐゴシック" charset="0"/>
                <a:cs typeface="ＭＳ Ｐゴシック" charset="0"/>
              </a:rPr>
              <a:t>Wireless Interim</a:t>
            </a:r>
            <a:endParaRPr kumimoji="0" lang="en-US" sz="28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Lucida Console" panose="020B0609040504020204" pitchFamily="49" charset="0"/>
                <a:ea typeface="ＭＳ Ｐゴシック" charset="0"/>
                <a:cs typeface="ＭＳ Ｐゴシック" charset="0"/>
              </a:rPr>
              <a:t>Virtual Session</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lang="en-US" sz="2800" dirty="0">
              <a:latin typeface="Lucida Console" panose="020B0609040504020204" pitchFamily="49" charset="0"/>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b="1" dirty="0">
                <a:solidFill>
                  <a:schemeClr val="accent5">
                    <a:lumMod val="50000"/>
                  </a:schemeClr>
                </a:solidFill>
                <a:latin typeface="Lucida Console" panose="020B0609040504020204" pitchFamily="49" charset="0"/>
                <a:ea typeface="ＭＳ Ｐゴシック" charset="0"/>
                <a:cs typeface="ＭＳ Ｐゴシック" charset="0"/>
              </a:rPr>
              <a:t>Meeting will begin at 10 minutes after the hour</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pic>
        <p:nvPicPr>
          <p:cNvPr id="6" name="Picture 5" descr="A cup of coffee with a spoon&#10;&#10;Description automatically generated">
            <a:extLst>
              <a:ext uri="{FF2B5EF4-FFF2-40B4-BE49-F238E27FC236}">
                <a16:creationId xmlns:a16="http://schemas.microsoft.com/office/drawing/2014/main" id="{936A7375-7020-4366-BC3D-F13F6E9F3F5D}"/>
              </a:ext>
            </a:extLst>
          </p:cNvPr>
          <p:cNvPicPr>
            <a:picLocks noChangeAspect="1"/>
          </p:cNvPicPr>
          <p:nvPr/>
        </p:nvPicPr>
        <p:blipFill>
          <a:blip r:embed="rId3"/>
          <a:stretch>
            <a:fillRect/>
          </a:stretch>
        </p:blipFill>
        <p:spPr>
          <a:xfrm>
            <a:off x="3939766" y="4869160"/>
            <a:ext cx="1623442" cy="1216061"/>
          </a:xfrm>
          <a:prstGeom prst="rect">
            <a:avLst/>
          </a:prstGeom>
        </p:spPr>
      </p:pic>
    </p:spTree>
    <p:extLst>
      <p:ext uri="{BB962C8B-B14F-4D97-AF65-F5344CB8AC3E}">
        <p14:creationId xmlns:p14="http://schemas.microsoft.com/office/powerpoint/2010/main" val="224288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Electronic Interim</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p:txBody>
          <a:bodyPr anchor="t"/>
          <a:lstStyle/>
          <a:p>
            <a:r>
              <a:rPr lang="en-US" sz="3600" dirty="0"/>
              <a:t>Registration for 802 LMSC Plenaries and 802 Wireless Interims</a:t>
            </a:r>
            <a:endParaRPr lang="en-US" sz="3600" kern="0" dirty="0"/>
          </a:p>
        </p:txBody>
      </p:sp>
      <p:sp>
        <p:nvSpPr>
          <p:cNvPr id="3" name="Content Placeholder 2"/>
          <p:cNvSpPr>
            <a:spLocks noGrp="1"/>
          </p:cNvSpPr>
          <p:nvPr>
            <p:ph idx="1"/>
          </p:nvPr>
        </p:nvSpPr>
        <p:spPr>
          <a:xfrm>
            <a:off x="683568" y="2132856"/>
            <a:ext cx="7827962" cy="4107607"/>
          </a:xfrm>
        </p:spPr>
        <p:txBody>
          <a:bodyPr/>
          <a:lstStyle/>
          <a:p>
            <a:pPr>
              <a:buFont typeface="Arial" panose="020B0604020202020204" pitchFamily="34" charset="0"/>
              <a:buChar char="•"/>
            </a:pPr>
            <a:r>
              <a:rPr lang="en-US" sz="2000" b="1" dirty="0">
                <a:solidFill>
                  <a:srgbClr val="FF0000"/>
                </a:solidFill>
              </a:rPr>
              <a:t>This 802.15 meeting (WNG)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a:r>
            <a:r>
              <a:rPr lang="en-US" sz="2000" dirty="0">
                <a:hlinkClick r:id="rId2"/>
              </a:rPr>
              <a:t>here</a:t>
            </a:r>
            <a:r>
              <a:rPr lang="en-US" sz="2000" dirty="0"/>
              <a:t> or follow the registration link here </a:t>
            </a:r>
            <a:r>
              <a:rPr lang="en-US" sz="2000" dirty="0">
                <a:hlinkClick r:id="rId3"/>
              </a:rPr>
              <a:t>Meeting Information</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288571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79CF-92CA-440F-84BF-5CDB15D37C2C}"/>
              </a:ext>
            </a:extLst>
          </p:cNvPr>
          <p:cNvSpPr>
            <a:spLocks noGrp="1"/>
          </p:cNvSpPr>
          <p:nvPr>
            <p:ph type="title"/>
          </p:nvPr>
        </p:nvSpPr>
        <p:spPr/>
        <p:txBody>
          <a:bodyPr/>
          <a:lstStyle/>
          <a:p>
            <a:r>
              <a:rPr lang="en-US" dirty="0"/>
              <a:t>Registration Reminder</a:t>
            </a:r>
          </a:p>
        </p:txBody>
      </p:sp>
      <p:sp>
        <p:nvSpPr>
          <p:cNvPr id="3" name="Content Placeholder 2">
            <a:extLst>
              <a:ext uri="{FF2B5EF4-FFF2-40B4-BE49-F238E27FC236}">
                <a16:creationId xmlns:a16="http://schemas.microsoft.com/office/drawing/2014/main" id="{0ADF0000-D525-40EF-8CF9-48F27950C1F1}"/>
              </a:ext>
            </a:extLst>
          </p:cNvPr>
          <p:cNvSpPr>
            <a:spLocks noGrp="1"/>
          </p:cNvSpPr>
          <p:nvPr>
            <p:ph idx="1"/>
          </p:nvPr>
        </p:nvSpPr>
        <p:spPr>
          <a:xfrm>
            <a:off x="609600" y="3861048"/>
            <a:ext cx="7764463" cy="2379415"/>
          </a:xfrm>
        </p:spPr>
        <p:txBody>
          <a:bodyPr/>
          <a:lstStyle/>
          <a:p>
            <a:pPr algn="ctr"/>
            <a:r>
              <a:rPr lang="en-US" b="1" dirty="0">
                <a:solidFill>
                  <a:srgbClr val="FF0000"/>
                </a:solidFill>
              </a:rPr>
              <a:t>Please Register now if you have not already done so!</a:t>
            </a:r>
          </a:p>
          <a:p>
            <a:pPr algn="ctr"/>
            <a:r>
              <a:rPr lang="en-US" sz="3200" dirty="0"/>
              <a:t>Register </a:t>
            </a:r>
            <a:r>
              <a:rPr lang="en-US" sz="3200" dirty="0">
                <a:hlinkClick r:id="rId2"/>
              </a:rPr>
              <a:t>here</a:t>
            </a:r>
            <a:r>
              <a:rPr lang="en-US" sz="3200" dirty="0"/>
              <a:t> </a:t>
            </a:r>
            <a:endParaRPr lang="en-US" b="1" dirty="0">
              <a:solidFill>
                <a:srgbClr val="FF0000"/>
              </a:solidFill>
            </a:endParaRPr>
          </a:p>
        </p:txBody>
      </p:sp>
      <p:sp>
        <p:nvSpPr>
          <p:cNvPr id="4" name="Slide Number Placeholder 3">
            <a:extLst>
              <a:ext uri="{FF2B5EF4-FFF2-40B4-BE49-F238E27FC236}">
                <a16:creationId xmlns:a16="http://schemas.microsoft.com/office/drawing/2014/main" id="{1EC91B6D-D934-4B52-9B30-5CD72D31A161}"/>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pic>
        <p:nvPicPr>
          <p:cNvPr id="6" name="Picture 5" descr="A picture containing indoor&#10;&#10;Description automatically generated">
            <a:extLst>
              <a:ext uri="{FF2B5EF4-FFF2-40B4-BE49-F238E27FC236}">
                <a16:creationId xmlns:a16="http://schemas.microsoft.com/office/drawing/2014/main" id="{6387793C-1F55-44F8-93A3-927C43D81F29}"/>
              </a:ext>
            </a:extLst>
          </p:cNvPr>
          <p:cNvPicPr>
            <a:picLocks noChangeAspect="1"/>
          </p:cNvPicPr>
          <p:nvPr/>
        </p:nvPicPr>
        <p:blipFill>
          <a:blip r:embed="rId3"/>
          <a:stretch>
            <a:fillRect/>
          </a:stretch>
        </p:blipFill>
        <p:spPr>
          <a:xfrm>
            <a:off x="3707705" y="1550409"/>
            <a:ext cx="1728589" cy="1878591"/>
          </a:xfrm>
          <a:prstGeom prst="rect">
            <a:avLst/>
          </a:prstGeom>
        </p:spPr>
      </p:pic>
    </p:spTree>
    <p:extLst>
      <p:ext uri="{BB962C8B-B14F-4D97-AF65-F5344CB8AC3E}">
        <p14:creationId xmlns:p14="http://schemas.microsoft.com/office/powerpoint/2010/main" val="385437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20 January 2022</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a:t>
            </a:r>
          </a:p>
          <a:p>
            <a:pPr marL="914400" lvl="1" indent="-514350">
              <a:buFont typeface="+mj-lt"/>
              <a:buAutoNum type="arabicPeriod"/>
              <a:defRPr/>
            </a:pPr>
            <a:r>
              <a:rPr lang="en-US" sz="2400" dirty="0"/>
              <a:t>TG 12 concepts and future  (Kinney)</a:t>
            </a:r>
          </a:p>
          <a:p>
            <a:pPr marL="914400" lvl="1" indent="-514350">
              <a:buFont typeface="+mj-lt"/>
              <a:buAutoNum type="arabicPeriod"/>
              <a:defRPr/>
            </a:pPr>
            <a:r>
              <a:rPr lang="en-US" sz="2400" dirty="0"/>
              <a:t>Collaboration with 802.1 report (Rolfe)</a:t>
            </a:r>
          </a:p>
          <a:p>
            <a:pPr marL="514350" indent="-514350">
              <a:buFont typeface="+mj-lt"/>
              <a:buAutoNum type="arabicPeriod"/>
              <a:defRPr/>
            </a:pPr>
            <a:r>
              <a:rPr lang="en-US" sz="2800" dirty="0"/>
              <a:t>Future planning</a:t>
            </a:r>
          </a:p>
          <a:p>
            <a:pPr marL="514350" indent="-514350">
              <a:buFont typeface="+mj-lt"/>
              <a:buAutoNum type="arabicPeriod"/>
              <a:defRPr/>
            </a:pPr>
            <a:r>
              <a:rPr lang="en-US" sz="2800" dirty="0"/>
              <a:t>Any other business</a:t>
            </a:r>
          </a:p>
          <a:p>
            <a:pPr marL="914400" lvl="1" indent="-514350">
              <a:buFont typeface="+mj-lt"/>
              <a:buAutoNum type="arabicPeriod"/>
              <a:defRPr/>
            </a:pPr>
            <a:r>
              <a:rPr lang="en-US" sz="2400" dirty="0"/>
              <a:t>Reminders and announcements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7</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8</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260B-6A7D-4BDB-8ED7-0041C1AB468E}"/>
              </a:ext>
            </a:extLst>
          </p:cNvPr>
          <p:cNvSpPr>
            <a:spLocks noGrp="1"/>
          </p:cNvSpPr>
          <p:nvPr>
            <p:ph type="title"/>
          </p:nvPr>
        </p:nvSpPr>
        <p:spPr>
          <a:xfrm>
            <a:off x="762000" y="685800"/>
            <a:ext cx="7764463" cy="1735088"/>
          </a:xfrm>
        </p:spPr>
        <p:txBody>
          <a:bodyPr/>
          <a:lstStyle/>
          <a:p>
            <a:r>
              <a:rPr lang="en-US" sz="4000" dirty="0"/>
              <a:t>Collaboration with 802.1 report</a:t>
            </a:r>
            <a:endParaRPr lang="en-US" dirty="0"/>
          </a:p>
        </p:txBody>
      </p:sp>
      <p:sp>
        <p:nvSpPr>
          <p:cNvPr id="3" name="Content Placeholder 2">
            <a:extLst>
              <a:ext uri="{FF2B5EF4-FFF2-40B4-BE49-F238E27FC236}">
                <a16:creationId xmlns:a16="http://schemas.microsoft.com/office/drawing/2014/main" id="{4A16BDCD-CB1C-4403-B498-1F0AD525D7D6}"/>
              </a:ext>
            </a:extLst>
          </p:cNvPr>
          <p:cNvSpPr>
            <a:spLocks noGrp="1"/>
          </p:cNvSpPr>
          <p:nvPr>
            <p:ph idx="1"/>
          </p:nvPr>
        </p:nvSpPr>
        <p:spPr>
          <a:xfrm>
            <a:off x="609600" y="3284984"/>
            <a:ext cx="7764463" cy="2955479"/>
          </a:xfrm>
        </p:spPr>
        <p:txBody>
          <a:bodyPr/>
          <a:lstStyle/>
          <a:p>
            <a:pPr algn="ctr"/>
            <a:r>
              <a:rPr lang="en-US" dirty="0"/>
              <a:t>B. Rolfe, Blind Creek Associates</a:t>
            </a:r>
          </a:p>
        </p:txBody>
      </p:sp>
      <p:sp>
        <p:nvSpPr>
          <p:cNvPr id="4" name="Slide Number Placeholder 3">
            <a:extLst>
              <a:ext uri="{FF2B5EF4-FFF2-40B4-BE49-F238E27FC236}">
                <a16:creationId xmlns:a16="http://schemas.microsoft.com/office/drawing/2014/main" id="{349052B1-FAA1-4540-860A-BB53221DD782}"/>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9</a:t>
            </a:fld>
            <a:endParaRPr lang="en-US" altLang="en-US"/>
          </a:p>
        </p:txBody>
      </p:sp>
    </p:spTree>
    <p:extLst>
      <p:ext uri="{BB962C8B-B14F-4D97-AF65-F5344CB8AC3E}">
        <p14:creationId xmlns:p14="http://schemas.microsoft.com/office/powerpoint/2010/main" val="222775126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8956</TotalTime>
  <Words>903</Words>
  <Application>Microsoft Office PowerPoint</Application>
  <PresentationFormat>On-screen Show (4:3)</PresentationFormat>
  <Paragraphs>116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Lucida Console</vt:lpstr>
      <vt:lpstr>Times New Roman</vt:lpstr>
      <vt:lpstr>Wingdings</vt:lpstr>
      <vt:lpstr>Office Theme</vt:lpstr>
      <vt:lpstr>PowerPoint Presentation</vt:lpstr>
      <vt:lpstr>PowerPoint Presentation</vt:lpstr>
      <vt:lpstr>Electronic Interim</vt:lpstr>
      <vt:lpstr>Registration for 802 LMSC Plenaries and 802 Wireless Interims</vt:lpstr>
      <vt:lpstr>Deadbeat Consequences (Deadbeat: in default of paying registration fee for a prior mtg.)</vt:lpstr>
      <vt:lpstr>Registration Reminder</vt:lpstr>
      <vt:lpstr>PowerPoint Presentation</vt:lpstr>
      <vt:lpstr>The usual question</vt:lpstr>
      <vt:lpstr>Collaboration with 802.1 report</vt:lpstr>
      <vt:lpstr>802.1 and 802.15 Collaboration</vt:lpstr>
      <vt:lpstr>Itemized list of topics</vt:lpstr>
      <vt:lpstr>Summary Questions</vt:lpstr>
      <vt:lpstr>Future Planning</vt:lpstr>
      <vt:lpstr>Reminders and Announcements</vt:lpstr>
      <vt:lpstr>Meeting 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79</cp:revision>
  <cp:lastPrinted>2000-03-07T00:55:37Z</cp:lastPrinted>
  <dcterms:created xsi:type="dcterms:W3CDTF">2016-01-17T22:48:36Z</dcterms:created>
  <dcterms:modified xsi:type="dcterms:W3CDTF">2022-01-20T15:16:57Z</dcterms:modified>
  <cp:category/>
</cp:coreProperties>
</file>