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17"/>
  </p:notesMasterIdLst>
  <p:sldIdLst>
    <p:sldId id="318" r:id="rId2"/>
    <p:sldId id="311" r:id="rId3"/>
    <p:sldId id="319" r:id="rId4"/>
    <p:sldId id="320" r:id="rId5"/>
    <p:sldId id="321" r:id="rId6"/>
    <p:sldId id="322" r:id="rId7"/>
    <p:sldId id="324" r:id="rId8"/>
    <p:sldId id="325" r:id="rId9"/>
    <p:sldId id="326" r:id="rId10"/>
    <p:sldId id="327" r:id="rId11"/>
    <p:sldId id="328" r:id="rId12"/>
    <p:sldId id="329" r:id="rId13"/>
    <p:sldId id="330" r:id="rId14"/>
    <p:sldId id="331" r:id="rId15"/>
    <p:sldId id="333" r:id="rId16"/>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86" d="100"/>
          <a:sy n="86" d="100"/>
        </p:scale>
        <p:origin x="135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430577"/>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January 2022</a:t>
            </a:r>
            <a:endParaRPr dirty="0"/>
          </a:p>
        </p:txBody>
      </p:sp>
      <p:sp>
        <p:nvSpPr>
          <p:cNvPr id="16" name="Google Shape;16;p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P802.15-22-0053-00-6a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dirty="0">
                <a:solidFill>
                  <a:schemeClr val="dk1"/>
                </a:solidFill>
                <a:latin typeface="Times New Roman"/>
                <a:ea typeface="Times New Roman"/>
                <a:cs typeface="Times New Roman"/>
                <a:sym typeface="Times New Roman"/>
              </a:rPr>
              <a:t>January 2022</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Hernandez, Kohno, Kobayashi, Kim (YNU)</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lang="en-US" sz="1600" b="0"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Review of joint 802.1, 802.15 session.	</a:t>
            </a:r>
            <a:endParaRPr lang="en-US"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January</a:t>
            </a:r>
            <a:r>
              <a:rPr lang="en-US" sz="1600" b="0" i="0" u="none" strike="noStrike" cap="none" dirty="0">
                <a:solidFill>
                  <a:schemeClr val="dk2"/>
                </a:solidFill>
                <a:latin typeface="Times New Roman"/>
                <a:ea typeface="Times New Roman"/>
                <a:cs typeface="Times New Roman"/>
                <a:sym typeface="Times New Roman"/>
              </a:rPr>
              <a:t> 19th, 2022 </a:t>
            </a:r>
            <a:endParaRPr lang="en-US"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Marco Hernandez</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Ryuji Kohno</a:t>
            </a:r>
            <a:r>
              <a:rPr lang="en-US" sz="1600" baseline="30000" dirty="0">
                <a:solidFill>
                  <a:schemeClr val="dk2"/>
                </a:solidFill>
                <a:latin typeface="Times New Roman"/>
                <a:ea typeface="Times New Roman"/>
                <a:cs typeface="Times New Roman"/>
                <a:sym typeface="Times New Roman"/>
              </a:rPr>
              <a:t>1,2</a:t>
            </a:r>
            <a:r>
              <a:rPr lang="en-US" sz="1600" dirty="0">
                <a:solidFill>
                  <a:schemeClr val="dk2"/>
                </a:solidFill>
                <a:latin typeface="Times New Roman"/>
                <a:ea typeface="Times New Roman"/>
                <a:cs typeface="Times New Roman"/>
                <a:sym typeface="Times New Roman"/>
              </a:rPr>
              <a:t>, Takumi Kobayashi</a:t>
            </a:r>
            <a:r>
              <a:rPr lang="en-US" sz="1600" baseline="30000" dirty="0">
                <a:solidFill>
                  <a:schemeClr val="dk2"/>
                </a:solidFill>
                <a:latin typeface="Times New Roman"/>
                <a:ea typeface="Times New Roman"/>
                <a:cs typeface="Times New Roman"/>
                <a:sym typeface="Times New Roman"/>
              </a:rPr>
              <a:t>1,2</a:t>
            </a:r>
            <a:r>
              <a:rPr lang="en-US" sz="1600" dirty="0">
                <a:solidFill>
                  <a:schemeClr val="dk2"/>
                </a:solidFill>
                <a:latin typeface="Times New Roman"/>
                <a:ea typeface="Times New Roman"/>
                <a:cs typeface="Times New Roman"/>
                <a:sym typeface="Times New Roman"/>
              </a:rPr>
              <a:t>, Minsoo Kim</a:t>
            </a:r>
            <a:r>
              <a:rPr lang="en-US" sz="1600" baseline="30000" dirty="0">
                <a:solidFill>
                  <a:schemeClr val="dk2"/>
                </a:solidFill>
                <a:latin typeface="Times New Roman"/>
                <a:ea typeface="Times New Roman"/>
                <a:cs typeface="Times New Roman"/>
                <a:sym typeface="Times New Roman"/>
              </a:rPr>
              <a:t>1</a:t>
            </a:r>
            <a:r>
              <a:rPr lang="en-US" sz="1600" b="0" i="0" u="none" strike="noStrike" cap="none" dirty="0">
                <a:solidFill>
                  <a:srgbClr val="FF0000"/>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1</a:t>
            </a:r>
            <a:r>
              <a:rPr lang="en-US" sz="1600" dirty="0">
                <a:solidFill>
                  <a:schemeClr val="dk1"/>
                </a:solidFill>
                <a:latin typeface="Times New Roman"/>
                <a:ea typeface="Times New Roman"/>
                <a:cs typeface="Times New Roman"/>
                <a:sym typeface="Times New Roman"/>
              </a:rPr>
              <a:t>Yokosuka Research Park International Alliance Institute (YRP-IAI), Japan;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Yokohama National University (YNU), Japan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i="0" u="none" strike="noStrike" cap="none" baseline="30000" dirty="0">
                <a:solidFill>
                  <a:schemeClr val="dk2"/>
                </a:solidFill>
                <a:latin typeface="Times New Roman"/>
                <a:ea typeface="Times New Roman"/>
                <a:cs typeface="Times New Roman"/>
                <a:sym typeface="Times New Roman"/>
              </a:rPr>
              <a:t>1</a:t>
            </a:r>
            <a:r>
              <a:rPr lang="en-US" sz="1600" i="0" u="none" strike="noStrike" cap="none" dirty="0">
                <a:solidFill>
                  <a:schemeClr val="dk2"/>
                </a:solidFill>
                <a:latin typeface="Times New Roman"/>
                <a:ea typeface="Times New Roman"/>
                <a:cs typeface="Times New Roman"/>
                <a:sym typeface="Times New Roman"/>
              </a:rPr>
              <a:t>YRP 1,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dirty="0">
                <a:solidFill>
                  <a:schemeClr val="dk1"/>
                </a:solidFill>
                <a:latin typeface="Times New Roman"/>
                <a:ea typeface="Times New Roman"/>
                <a:cs typeface="Times New Roman"/>
                <a:sym typeface="Times New Roman"/>
              </a:rPr>
              <a:t>79-5 Tokiwadai, Hodogaya-ku, Yokohama, 240-8501 Japan</a:t>
            </a:r>
            <a:endParaRPr dirty="0"/>
          </a:p>
          <a:p>
            <a:pPr>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 </a:t>
            </a:r>
            <a:r>
              <a:rPr lang="en-US" sz="1600" baseline="30000" dirty="0">
                <a:solidFill>
                  <a:schemeClr val="dk1"/>
                </a:solidFill>
                <a:latin typeface="Times New Roman"/>
                <a:ea typeface="Times New Roman"/>
                <a:cs typeface="Times New Roman"/>
                <a:sym typeface="Times New Roman"/>
              </a:rPr>
              <a:t>2</a:t>
            </a:r>
            <a:r>
              <a:rPr lang="en-US" sz="1600" b="0" i="0" u="none" strike="noStrike" cap="none" dirty="0">
                <a:solidFill>
                  <a:schemeClr val="dk1"/>
                </a:solidFill>
                <a:latin typeface="Times New Roman"/>
                <a:ea typeface="Times New Roman"/>
                <a:cs typeface="Times New Roman"/>
                <a:sym typeface="Times New Roman"/>
              </a:rPr>
              <a:t>+81 </a:t>
            </a:r>
            <a:r>
              <a:rPr lang="en-US" sz="1600" dirty="0">
                <a:solidFill>
                  <a:schemeClr val="dk1"/>
                </a:solidFill>
                <a:latin typeface="Times New Roman"/>
                <a:ea typeface="Times New Roman"/>
                <a:cs typeface="Times New Roman"/>
                <a:sym typeface="Times New Roman"/>
              </a:rPr>
              <a:t>90-5408-0611,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Fax:</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baseline="30000" dirty="0">
                <a:solidFill>
                  <a:schemeClr val="dk2"/>
                </a:solidFill>
                <a:latin typeface="Times New Roman"/>
                <a:ea typeface="Times New Roman"/>
                <a:cs typeface="Times New Roman"/>
                <a:sym typeface="Times New Roman"/>
              </a:rPr>
              <a:t>2</a:t>
            </a:r>
            <a:r>
              <a:rPr lang="en-US" sz="1600" dirty="0">
                <a:solidFill>
                  <a:schemeClr val="dk2"/>
                </a:solidFill>
                <a:latin typeface="Times New Roman"/>
                <a:ea typeface="Times New Roman"/>
                <a:cs typeface="Times New Roman"/>
                <a:sym typeface="Times New Roman"/>
              </a:rPr>
              <a:t>+81-45-383-5528</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 </a:t>
            </a:r>
            <a:r>
              <a:rPr lang="en-US" sz="1600" dirty="0">
                <a:solidFill>
                  <a:schemeClr val="dk2"/>
                </a:solidFill>
                <a:latin typeface="Times New Roman"/>
                <a:ea typeface="Times New Roman"/>
                <a:cs typeface="Times New Roman"/>
                <a:sym typeface="Times New Roman"/>
              </a:rPr>
              <a:t>Marco.Hernandez@ieee.org; </a:t>
            </a:r>
            <a:r>
              <a:rPr lang="en-US" sz="1600" dirty="0">
                <a:solidFill>
                  <a:schemeClr val="dk2"/>
                </a:solidFill>
                <a:latin typeface="+mn-lt"/>
                <a:ea typeface="Times New Roman"/>
                <a:cs typeface="Times New Roman"/>
                <a:sym typeface="Times New Roman"/>
              </a:rPr>
              <a:t>kohno@ynu.ac.jp; </a:t>
            </a:r>
            <a:r>
              <a:rPr lang="es-MX" sz="1600" dirty="0">
                <a:latin typeface="+mn-lt"/>
              </a:rPr>
              <a:t>Kobayashi-Takumi-ch@ynu.ac.jp</a:t>
            </a:r>
            <a:r>
              <a:rPr lang="en-US" sz="1600" dirty="0">
                <a:latin typeface="+mn-lt"/>
              </a:rPr>
              <a:t>; Minsoo@minsookim.com</a:t>
            </a:r>
            <a:endParaRPr sz="1600" dirty="0">
              <a:latin typeface="+mn-lt"/>
            </a:endParaRPr>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1"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 </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Material for discussion.</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This document has been prepared to assist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0BEBD-723A-401E-9932-E4A757F5982A}"/>
              </a:ext>
            </a:extLst>
          </p:cNvPr>
          <p:cNvSpPr>
            <a:spLocks noGrp="1"/>
          </p:cNvSpPr>
          <p:nvPr>
            <p:ph type="title"/>
          </p:nvPr>
        </p:nvSpPr>
        <p:spPr/>
        <p:txBody>
          <a:bodyPr/>
          <a:lstStyle/>
          <a:p>
            <a:r>
              <a:rPr lang="en-US" dirty="0"/>
              <a:t>IEC 62657</a:t>
            </a:r>
          </a:p>
        </p:txBody>
      </p:sp>
      <p:sp>
        <p:nvSpPr>
          <p:cNvPr id="3" name="Text Placeholder 2">
            <a:extLst>
              <a:ext uri="{FF2B5EF4-FFF2-40B4-BE49-F238E27FC236}">
                <a16:creationId xmlns:a16="http://schemas.microsoft.com/office/drawing/2014/main" id="{917224A3-5F91-45B1-8620-6B380760FCD9}"/>
              </a:ext>
            </a:extLst>
          </p:cNvPr>
          <p:cNvSpPr>
            <a:spLocks noGrp="1"/>
          </p:cNvSpPr>
          <p:nvPr>
            <p:ph type="body" idx="1"/>
          </p:nvPr>
        </p:nvSpPr>
        <p:spPr/>
        <p:txBody>
          <a:bodyPr/>
          <a:lstStyle/>
          <a:p>
            <a:pPr>
              <a:spcBef>
                <a:spcPts val="0"/>
              </a:spcBef>
              <a:spcAft>
                <a:spcPts val="0"/>
              </a:spcAft>
            </a:pPr>
            <a:r>
              <a:rPr lang="en-US" sz="2400" dirty="0">
                <a:solidFill>
                  <a:srgbClr val="0E101A"/>
                </a:solidFill>
                <a:effectLst/>
                <a:latin typeface="+mn-lt"/>
              </a:rPr>
              <a:t>We were told to check IEC 62657 for coexistence. </a:t>
            </a:r>
          </a:p>
          <a:p>
            <a:pPr>
              <a:spcBef>
                <a:spcPts val="0"/>
              </a:spcBef>
              <a:spcAft>
                <a:spcPts val="0"/>
              </a:spcAft>
            </a:pPr>
            <a:r>
              <a:rPr lang="en-US" sz="2400" dirty="0">
                <a:solidFill>
                  <a:srgbClr val="0E101A"/>
                </a:solidFill>
                <a:effectLst/>
                <a:latin typeface="+mn-lt"/>
              </a:rPr>
              <a:t> IEC 62657-1:2017 </a:t>
            </a:r>
          </a:p>
          <a:p>
            <a:pPr lvl="1">
              <a:spcBef>
                <a:spcPts val="0"/>
              </a:spcBef>
            </a:pPr>
            <a:r>
              <a:rPr lang="en-US" sz="2000" dirty="0">
                <a:solidFill>
                  <a:srgbClr val="0E101A"/>
                </a:solidFill>
                <a:effectLst/>
                <a:latin typeface="+mn-lt"/>
              </a:rPr>
              <a:t>Industrial communication networks: Part 1: Wireless communication requirements and spectrum considerations.  </a:t>
            </a:r>
          </a:p>
          <a:p>
            <a:pPr lvl="1">
              <a:spcBef>
                <a:spcPts val="0"/>
              </a:spcBef>
            </a:pPr>
            <a:r>
              <a:rPr lang="en-US" sz="2000" dirty="0">
                <a:solidFill>
                  <a:srgbClr val="0E101A"/>
                </a:solidFill>
                <a:effectLst/>
                <a:latin typeface="+mn-lt"/>
              </a:rPr>
              <a:t>“Wireless communication requirements dictated by the applications of wireless communication systems in industrial automation. The requirements are specified in a way that is independent of the wireless technology employed.”</a:t>
            </a:r>
          </a:p>
          <a:p>
            <a:pPr lvl="1">
              <a:spcBef>
                <a:spcPts val="0"/>
              </a:spcBef>
            </a:pPr>
            <a:r>
              <a:rPr lang="en-US" sz="2000" dirty="0">
                <a:solidFill>
                  <a:srgbClr val="0E101A"/>
                </a:solidFill>
                <a:effectLst/>
                <a:latin typeface="+mn-lt"/>
              </a:rPr>
              <a:t>“The requirements are described in detail  and in such a way as to be understood by a large audience, including readers who are not familiar with  the industry applications.”</a:t>
            </a:r>
          </a:p>
          <a:p>
            <a:endParaRPr lang="en-US" dirty="0"/>
          </a:p>
        </p:txBody>
      </p:sp>
      <p:sp>
        <p:nvSpPr>
          <p:cNvPr id="4" name="Date Placeholder 3">
            <a:extLst>
              <a:ext uri="{FF2B5EF4-FFF2-40B4-BE49-F238E27FC236}">
                <a16:creationId xmlns:a16="http://schemas.microsoft.com/office/drawing/2014/main" id="{7DD4A18A-9EE5-4A73-81D3-FE0E31E27398}"/>
              </a:ext>
            </a:extLst>
          </p:cNvPr>
          <p:cNvSpPr>
            <a:spLocks noGrp="1"/>
          </p:cNvSpPr>
          <p:nvPr>
            <p:ph type="dt" idx="10"/>
          </p:nvPr>
        </p:nvSpPr>
        <p:spPr/>
        <p:txBody>
          <a:bodyPr/>
          <a:lstStyle/>
          <a:p>
            <a:r>
              <a:rPr lang="en-US"/>
              <a:t>January 2022</a:t>
            </a:r>
            <a:endParaRPr lang="en-US" dirty="0"/>
          </a:p>
        </p:txBody>
      </p:sp>
      <p:sp>
        <p:nvSpPr>
          <p:cNvPr id="5" name="Footer Placeholder 4">
            <a:extLst>
              <a:ext uri="{FF2B5EF4-FFF2-40B4-BE49-F238E27FC236}">
                <a16:creationId xmlns:a16="http://schemas.microsoft.com/office/drawing/2014/main" id="{8ED03EAE-AC77-4559-88F7-F9BC73D84FC1}"/>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EBA4F784-ACB0-43EF-860C-EBF770546094}"/>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Tree>
    <p:extLst>
      <p:ext uri="{BB962C8B-B14F-4D97-AF65-F5344CB8AC3E}">
        <p14:creationId xmlns:p14="http://schemas.microsoft.com/office/powerpoint/2010/main" val="40390111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3D25E-EC96-4D13-BEFA-1F241575F7DD}"/>
              </a:ext>
            </a:extLst>
          </p:cNvPr>
          <p:cNvSpPr>
            <a:spLocks noGrp="1"/>
          </p:cNvSpPr>
          <p:nvPr>
            <p:ph type="title"/>
          </p:nvPr>
        </p:nvSpPr>
        <p:spPr/>
        <p:txBody>
          <a:bodyPr/>
          <a:lstStyle/>
          <a:p>
            <a:r>
              <a:rPr lang="en-US" dirty="0"/>
              <a:t>IEC 62657</a:t>
            </a:r>
          </a:p>
        </p:txBody>
      </p:sp>
      <p:sp>
        <p:nvSpPr>
          <p:cNvPr id="3" name="Text Placeholder 2">
            <a:extLst>
              <a:ext uri="{FF2B5EF4-FFF2-40B4-BE49-F238E27FC236}">
                <a16:creationId xmlns:a16="http://schemas.microsoft.com/office/drawing/2014/main" id="{9488C325-9517-4443-B21B-2D50716694A2}"/>
              </a:ext>
            </a:extLst>
          </p:cNvPr>
          <p:cNvSpPr>
            <a:spLocks noGrp="1"/>
          </p:cNvSpPr>
          <p:nvPr>
            <p:ph type="body" idx="1"/>
          </p:nvPr>
        </p:nvSpPr>
        <p:spPr/>
        <p:txBody>
          <a:bodyPr/>
          <a:lstStyle/>
          <a:p>
            <a:r>
              <a:rPr lang="en-US" sz="2400" dirty="0">
                <a:latin typeface="+mn-lt"/>
              </a:rPr>
              <a:t>Part 2: Coexistence management</a:t>
            </a:r>
          </a:p>
          <a:p>
            <a:pPr lvl="1"/>
            <a:r>
              <a:rPr lang="en-US" sz="2000" dirty="0">
                <a:latin typeface="+mn-lt"/>
              </a:rPr>
              <a:t>Specifies the fundamental assumptions, concepts, parameters, and procedures for wireless communication coexistence of Part I;</a:t>
            </a:r>
          </a:p>
          <a:p>
            <a:pPr lvl="1"/>
            <a:r>
              <a:rPr lang="en-US" sz="2000" dirty="0">
                <a:latin typeface="+mn-lt"/>
              </a:rPr>
              <a:t>Specifies coexistence parameters and how they are used in an application requiring wireless coexistence of Part I;  </a:t>
            </a:r>
            <a:endParaRPr lang="en-US" sz="2000" b="1" dirty="0">
              <a:latin typeface="+mn-lt"/>
            </a:endParaRPr>
          </a:p>
          <a:p>
            <a:r>
              <a:rPr lang="en-US" sz="2400" dirty="0">
                <a:latin typeface="+mn-lt"/>
              </a:rPr>
              <a:t>$750.00</a:t>
            </a:r>
          </a:p>
        </p:txBody>
      </p:sp>
      <p:sp>
        <p:nvSpPr>
          <p:cNvPr id="4" name="Date Placeholder 3">
            <a:extLst>
              <a:ext uri="{FF2B5EF4-FFF2-40B4-BE49-F238E27FC236}">
                <a16:creationId xmlns:a16="http://schemas.microsoft.com/office/drawing/2014/main" id="{8A090708-DAFE-48ED-A4F9-738A27A4094D}"/>
              </a:ext>
            </a:extLst>
          </p:cNvPr>
          <p:cNvSpPr>
            <a:spLocks noGrp="1"/>
          </p:cNvSpPr>
          <p:nvPr>
            <p:ph type="dt" idx="10"/>
          </p:nvPr>
        </p:nvSpPr>
        <p:spPr/>
        <p:txBody>
          <a:bodyPr/>
          <a:lstStyle/>
          <a:p>
            <a:r>
              <a:rPr lang="en-US"/>
              <a:t>January 2022</a:t>
            </a:r>
            <a:endParaRPr lang="en-US" dirty="0"/>
          </a:p>
        </p:txBody>
      </p:sp>
      <p:sp>
        <p:nvSpPr>
          <p:cNvPr id="5" name="Footer Placeholder 4">
            <a:extLst>
              <a:ext uri="{FF2B5EF4-FFF2-40B4-BE49-F238E27FC236}">
                <a16:creationId xmlns:a16="http://schemas.microsoft.com/office/drawing/2014/main" id="{6843B918-3704-4F72-AE39-A367ED4450E6}"/>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5CF3F9ED-E2A4-4806-AA23-A8CA0D54E2AE}"/>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11</a:t>
            </a:fld>
            <a:endParaRPr dirty="0"/>
          </a:p>
        </p:txBody>
      </p:sp>
    </p:spTree>
    <p:extLst>
      <p:ext uri="{BB962C8B-B14F-4D97-AF65-F5344CB8AC3E}">
        <p14:creationId xmlns:p14="http://schemas.microsoft.com/office/powerpoint/2010/main" val="37147365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B466C-6A6B-48EC-B76D-1111523149C1}"/>
              </a:ext>
            </a:extLst>
          </p:cNvPr>
          <p:cNvSpPr>
            <a:spLocks noGrp="1"/>
          </p:cNvSpPr>
          <p:nvPr>
            <p:ph type="title"/>
          </p:nvPr>
        </p:nvSpPr>
        <p:spPr/>
        <p:txBody>
          <a:bodyPr/>
          <a:lstStyle/>
          <a:p>
            <a:r>
              <a:rPr lang="en-US" dirty="0"/>
              <a:t>Ben’s presentation</a:t>
            </a:r>
          </a:p>
        </p:txBody>
      </p:sp>
      <p:sp>
        <p:nvSpPr>
          <p:cNvPr id="3" name="Text Placeholder 2">
            <a:extLst>
              <a:ext uri="{FF2B5EF4-FFF2-40B4-BE49-F238E27FC236}">
                <a16:creationId xmlns:a16="http://schemas.microsoft.com/office/drawing/2014/main" id="{5537055E-BE21-43AF-83B3-3A63561B32DB}"/>
              </a:ext>
            </a:extLst>
          </p:cNvPr>
          <p:cNvSpPr>
            <a:spLocks noGrp="1"/>
          </p:cNvSpPr>
          <p:nvPr>
            <p:ph type="body" idx="1"/>
          </p:nvPr>
        </p:nvSpPr>
        <p:spPr/>
        <p:txBody>
          <a:bodyPr/>
          <a:lstStyle/>
          <a:p>
            <a:r>
              <a:rPr lang="en-US" altLang="en-US" sz="2400" dirty="0">
                <a:latin typeface="Times New Roman" panose="02020603050405020304" pitchFamily="18" charset="0"/>
              </a:rPr>
              <a:t>15-22-0036-00-0000-list-of-topics-for-802-15-802-1  </a:t>
            </a:r>
          </a:p>
          <a:p>
            <a:r>
              <a:rPr lang="en-US" sz="2400" dirty="0">
                <a:latin typeface="+mn-lt"/>
              </a:rPr>
              <a:t>A very concise list of items to address. </a:t>
            </a:r>
          </a:p>
          <a:p>
            <a:r>
              <a:rPr lang="en-US" sz="2400" dirty="0">
                <a:latin typeface="+mn-lt"/>
              </a:rPr>
              <a:t>The more contentious items are </a:t>
            </a:r>
          </a:p>
          <a:p>
            <a:pPr lvl="1"/>
            <a:r>
              <a:rPr lang="en-US" sz="2000" dirty="0">
                <a:latin typeface="+mn-lt"/>
              </a:rPr>
              <a:t>the incompatibility of MAC addresses and </a:t>
            </a:r>
          </a:p>
          <a:p>
            <a:pPr lvl="1"/>
            <a:r>
              <a:rPr lang="en-US" sz="2000" dirty="0">
                <a:latin typeface="+mn-lt"/>
              </a:rPr>
              <a:t>802.1 Stds that have been developed for wired networks. Uncertain what to change, modify for wireless networks.  </a:t>
            </a:r>
          </a:p>
          <a:p>
            <a:r>
              <a:rPr lang="en-US" sz="2400" dirty="0">
                <a:latin typeface="+mn-lt"/>
              </a:rPr>
              <a:t>The efforts by 802.1 and 802.15 are a work in progress.</a:t>
            </a:r>
          </a:p>
        </p:txBody>
      </p:sp>
      <p:sp>
        <p:nvSpPr>
          <p:cNvPr id="4" name="Date Placeholder 3">
            <a:extLst>
              <a:ext uri="{FF2B5EF4-FFF2-40B4-BE49-F238E27FC236}">
                <a16:creationId xmlns:a16="http://schemas.microsoft.com/office/drawing/2014/main" id="{B5BDC608-662E-4EFC-8DA0-893767D1F119}"/>
              </a:ext>
            </a:extLst>
          </p:cNvPr>
          <p:cNvSpPr>
            <a:spLocks noGrp="1"/>
          </p:cNvSpPr>
          <p:nvPr>
            <p:ph type="dt" idx="10"/>
          </p:nvPr>
        </p:nvSpPr>
        <p:spPr/>
        <p:txBody>
          <a:bodyPr/>
          <a:lstStyle/>
          <a:p>
            <a:r>
              <a:rPr lang="en-US"/>
              <a:t>January 2022</a:t>
            </a:r>
            <a:endParaRPr lang="en-US" dirty="0"/>
          </a:p>
        </p:txBody>
      </p:sp>
      <p:sp>
        <p:nvSpPr>
          <p:cNvPr id="5" name="Footer Placeholder 4">
            <a:extLst>
              <a:ext uri="{FF2B5EF4-FFF2-40B4-BE49-F238E27FC236}">
                <a16:creationId xmlns:a16="http://schemas.microsoft.com/office/drawing/2014/main" id="{E9148EF5-5A10-4247-9395-31770E1F264A}"/>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CCA5A4EF-72D6-4DC1-9D5F-D7C8067DE12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12</a:t>
            </a:fld>
            <a:endParaRPr dirty="0"/>
          </a:p>
        </p:txBody>
      </p:sp>
    </p:spTree>
    <p:extLst>
      <p:ext uri="{BB962C8B-B14F-4D97-AF65-F5344CB8AC3E}">
        <p14:creationId xmlns:p14="http://schemas.microsoft.com/office/powerpoint/2010/main" val="3677278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A7D4B-5859-42DF-BE56-C3D7F3E4141F}"/>
              </a:ext>
            </a:extLst>
          </p:cNvPr>
          <p:cNvSpPr>
            <a:spLocks noGrp="1"/>
          </p:cNvSpPr>
          <p:nvPr>
            <p:ph type="title"/>
          </p:nvPr>
        </p:nvSpPr>
        <p:spPr/>
        <p:txBody>
          <a:bodyPr/>
          <a:lstStyle/>
          <a:p>
            <a:r>
              <a:rPr lang="en-US" sz="3200" b="0" i="0" u="none" strike="noStrike" baseline="0" dirty="0">
                <a:solidFill>
                  <a:srgbClr val="424456"/>
                </a:solidFill>
                <a:latin typeface="Arial" panose="020B0604020202020204" pitchFamily="34" charset="0"/>
                <a:cs typeface="Arial" panose="020B0604020202020204" pitchFamily="34" charset="0"/>
              </a:rPr>
              <a:t>Roger Marks’s presentation</a:t>
            </a:r>
            <a:endParaRPr lang="en-US" sz="5400" dirty="0">
              <a:latin typeface="Arial" panose="020B0604020202020204" pitchFamily="34" charset="0"/>
              <a:cs typeface="Arial" panose="020B0604020202020204" pitchFamily="34" charset="0"/>
            </a:endParaRPr>
          </a:p>
        </p:txBody>
      </p:sp>
      <p:sp>
        <p:nvSpPr>
          <p:cNvPr id="3" name="Text Placeholder 2">
            <a:extLst>
              <a:ext uri="{FF2B5EF4-FFF2-40B4-BE49-F238E27FC236}">
                <a16:creationId xmlns:a16="http://schemas.microsoft.com/office/drawing/2014/main" id="{46BB9593-388E-46E9-AE84-585E70B84A5D}"/>
              </a:ext>
            </a:extLst>
          </p:cNvPr>
          <p:cNvSpPr>
            <a:spLocks noGrp="1"/>
          </p:cNvSpPr>
          <p:nvPr>
            <p:ph type="body" idx="1"/>
          </p:nvPr>
        </p:nvSpPr>
        <p:spPr/>
        <p:txBody>
          <a:bodyPr/>
          <a:lstStyle/>
          <a:p>
            <a:pPr algn="l"/>
            <a:r>
              <a:rPr lang="en-US" sz="2400" b="0" i="0" u="none" strike="noStrike" baseline="0" dirty="0">
                <a:latin typeface="+mn-lt"/>
              </a:rPr>
              <a:t>“Bridging Frames with 64-bit addresses”</a:t>
            </a:r>
          </a:p>
          <a:p>
            <a:pPr algn="l"/>
            <a:r>
              <a:rPr lang="en-US" sz="2400" dirty="0">
                <a:latin typeface="+mn-lt"/>
              </a:rPr>
              <a:t>It described some techniques to bridge or map 64-bit MAC addresses onto 48-bit MAC addresses.  </a:t>
            </a:r>
          </a:p>
          <a:p>
            <a:pPr lvl="1"/>
            <a:r>
              <a:rPr lang="en-US" sz="2000" dirty="0">
                <a:latin typeface="+mn-lt"/>
              </a:rPr>
              <a:t>In a little of context, 802.1 Stds use 48-bit MAC addresses because of legacy to Ethernet. </a:t>
            </a:r>
          </a:p>
          <a:p>
            <a:pPr lvl="1"/>
            <a:r>
              <a:rPr lang="en-US" sz="2000" dirty="0">
                <a:latin typeface="+mn-lt"/>
              </a:rPr>
              <a:t>Network controllers that use EUI 64-bit (MAC address) such as 802.15.4 cannot talk to another network controller that use EUI 48-bit such as the MAC bridge of 802.1Q. </a:t>
            </a:r>
          </a:p>
          <a:p>
            <a:pPr lvl="1"/>
            <a:r>
              <a:rPr lang="en-US" sz="2000" dirty="0">
                <a:latin typeface="+mn-lt"/>
              </a:rPr>
              <a:t>64-bit to 48-bit is not trivial. It looses uniqueness. Collisions.  </a:t>
            </a:r>
          </a:p>
          <a:p>
            <a:pPr lvl="1"/>
            <a:r>
              <a:rPr lang="en-US" sz="2000" dirty="0">
                <a:latin typeface="+mn-lt"/>
              </a:rPr>
              <a:t>In practice, people have adapted to make this bridge in higher layers.</a:t>
            </a:r>
          </a:p>
          <a:p>
            <a:pPr lvl="1"/>
            <a:endParaRPr lang="en-US" sz="2000" dirty="0">
              <a:latin typeface="+mn-lt"/>
            </a:endParaRPr>
          </a:p>
          <a:p>
            <a:pPr lvl="1"/>
            <a:endParaRPr lang="en-US" sz="2000" dirty="0">
              <a:latin typeface="+mn-lt"/>
            </a:endParaRPr>
          </a:p>
        </p:txBody>
      </p:sp>
      <p:sp>
        <p:nvSpPr>
          <p:cNvPr id="4" name="Date Placeholder 3">
            <a:extLst>
              <a:ext uri="{FF2B5EF4-FFF2-40B4-BE49-F238E27FC236}">
                <a16:creationId xmlns:a16="http://schemas.microsoft.com/office/drawing/2014/main" id="{EFB258D2-0CBD-43C9-9E24-4E39E6C5EB64}"/>
              </a:ext>
            </a:extLst>
          </p:cNvPr>
          <p:cNvSpPr>
            <a:spLocks noGrp="1"/>
          </p:cNvSpPr>
          <p:nvPr>
            <p:ph type="dt" idx="10"/>
          </p:nvPr>
        </p:nvSpPr>
        <p:spPr/>
        <p:txBody>
          <a:bodyPr/>
          <a:lstStyle/>
          <a:p>
            <a:r>
              <a:rPr lang="en-US"/>
              <a:t>January 2022</a:t>
            </a:r>
            <a:endParaRPr lang="en-US" dirty="0"/>
          </a:p>
        </p:txBody>
      </p:sp>
      <p:sp>
        <p:nvSpPr>
          <p:cNvPr id="5" name="Footer Placeholder 4">
            <a:extLst>
              <a:ext uri="{FF2B5EF4-FFF2-40B4-BE49-F238E27FC236}">
                <a16:creationId xmlns:a16="http://schemas.microsoft.com/office/drawing/2014/main" id="{143FA795-766E-40FE-9F25-4B8DB21CCF5E}"/>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E283B500-FA4D-4701-9A55-D476C8C3104E}"/>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13</a:t>
            </a:fld>
            <a:endParaRPr dirty="0"/>
          </a:p>
        </p:txBody>
      </p:sp>
    </p:spTree>
    <p:extLst>
      <p:ext uri="{BB962C8B-B14F-4D97-AF65-F5344CB8AC3E}">
        <p14:creationId xmlns:p14="http://schemas.microsoft.com/office/powerpoint/2010/main" val="6388309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619BC84-94BB-453A-BDF5-BE0F8407D540}"/>
              </a:ext>
            </a:extLst>
          </p:cNvPr>
          <p:cNvSpPr>
            <a:spLocks noGrp="1"/>
          </p:cNvSpPr>
          <p:nvPr>
            <p:ph type="dt" idx="10"/>
          </p:nvPr>
        </p:nvSpPr>
        <p:spPr/>
        <p:txBody>
          <a:bodyPr/>
          <a:lstStyle/>
          <a:p>
            <a:r>
              <a:rPr lang="en-US"/>
              <a:t>January 2022</a:t>
            </a:r>
            <a:endParaRPr lang="en-US" dirty="0"/>
          </a:p>
        </p:txBody>
      </p:sp>
      <p:sp>
        <p:nvSpPr>
          <p:cNvPr id="5" name="Footer Placeholder 4">
            <a:extLst>
              <a:ext uri="{FF2B5EF4-FFF2-40B4-BE49-F238E27FC236}">
                <a16:creationId xmlns:a16="http://schemas.microsoft.com/office/drawing/2014/main" id="{F0DDD706-B844-470D-848A-BE1D1CA24ACE}"/>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B8310D67-D0B7-44D4-8F51-47E366DBA8A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14</a:t>
            </a:fld>
            <a:endParaRPr dirty="0"/>
          </a:p>
        </p:txBody>
      </p:sp>
      <p:pic>
        <p:nvPicPr>
          <p:cNvPr id="8" name="Picture 7">
            <a:extLst>
              <a:ext uri="{FF2B5EF4-FFF2-40B4-BE49-F238E27FC236}">
                <a16:creationId xmlns:a16="http://schemas.microsoft.com/office/drawing/2014/main" id="{5FD756EC-F149-426E-97F9-2FEDDCFB96FE}"/>
              </a:ext>
            </a:extLst>
          </p:cNvPr>
          <p:cNvPicPr>
            <a:picLocks noChangeAspect="1"/>
          </p:cNvPicPr>
          <p:nvPr/>
        </p:nvPicPr>
        <p:blipFill>
          <a:blip r:embed="rId2"/>
          <a:stretch>
            <a:fillRect/>
          </a:stretch>
        </p:blipFill>
        <p:spPr>
          <a:xfrm>
            <a:off x="1425867" y="1482571"/>
            <a:ext cx="5857106" cy="4137763"/>
          </a:xfrm>
          <a:prstGeom prst="rect">
            <a:avLst/>
          </a:prstGeom>
        </p:spPr>
      </p:pic>
      <p:sp>
        <p:nvSpPr>
          <p:cNvPr id="9" name="TextBox 8">
            <a:extLst>
              <a:ext uri="{FF2B5EF4-FFF2-40B4-BE49-F238E27FC236}">
                <a16:creationId xmlns:a16="http://schemas.microsoft.com/office/drawing/2014/main" id="{23C678A8-8046-493C-81DD-096D734A84F8}"/>
              </a:ext>
            </a:extLst>
          </p:cNvPr>
          <p:cNvSpPr txBox="1"/>
          <p:nvPr/>
        </p:nvSpPr>
        <p:spPr>
          <a:xfrm>
            <a:off x="3213138" y="762644"/>
            <a:ext cx="2156360" cy="584775"/>
          </a:xfrm>
          <a:prstGeom prst="rect">
            <a:avLst/>
          </a:prstGeom>
          <a:noFill/>
        </p:spPr>
        <p:txBody>
          <a:bodyPr wrap="none" rtlCol="0">
            <a:spAutoFit/>
          </a:bodyPr>
          <a:lstStyle/>
          <a:p>
            <a:r>
              <a:rPr lang="en-US" sz="3200" dirty="0">
                <a:latin typeface="+mn-lt"/>
              </a:rPr>
              <a:t>Ideal World</a:t>
            </a:r>
          </a:p>
        </p:txBody>
      </p:sp>
    </p:spTree>
    <p:extLst>
      <p:ext uri="{BB962C8B-B14F-4D97-AF65-F5344CB8AC3E}">
        <p14:creationId xmlns:p14="http://schemas.microsoft.com/office/powerpoint/2010/main" val="26827341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DA6FC-D94B-43ED-A681-D9492FF65FF4}"/>
              </a:ext>
            </a:extLst>
          </p:cNvPr>
          <p:cNvSpPr>
            <a:spLocks noGrp="1"/>
          </p:cNvSpPr>
          <p:nvPr>
            <p:ph type="title"/>
          </p:nvPr>
        </p:nvSpPr>
        <p:spPr/>
        <p:txBody>
          <a:bodyPr/>
          <a:lstStyle/>
          <a:p>
            <a:r>
              <a:rPr lang="en-US" sz="3200" dirty="0"/>
              <a:t>Subject to checking the 15.4 security clause</a:t>
            </a:r>
          </a:p>
        </p:txBody>
      </p:sp>
      <p:sp>
        <p:nvSpPr>
          <p:cNvPr id="3" name="Text Placeholder 2">
            <a:extLst>
              <a:ext uri="{FF2B5EF4-FFF2-40B4-BE49-F238E27FC236}">
                <a16:creationId xmlns:a16="http://schemas.microsoft.com/office/drawing/2014/main" id="{27C82E7F-0C87-4A03-A201-D13B259D9334}"/>
              </a:ext>
            </a:extLst>
          </p:cNvPr>
          <p:cNvSpPr>
            <a:spLocks noGrp="1"/>
          </p:cNvSpPr>
          <p:nvPr>
            <p:ph type="body" idx="1"/>
          </p:nvPr>
        </p:nvSpPr>
        <p:spPr/>
        <p:txBody>
          <a:bodyPr/>
          <a:lstStyle/>
          <a:p>
            <a:r>
              <a:rPr lang="en-US" sz="2400" dirty="0">
                <a:latin typeface="+mn-lt"/>
              </a:rPr>
              <a:t>There is some optimism. However, the security protocols of 15.4 may be difficult to harmonize. </a:t>
            </a:r>
          </a:p>
          <a:p>
            <a:r>
              <a:rPr lang="en-US" sz="2400" dirty="0">
                <a:latin typeface="+mn-lt"/>
              </a:rPr>
              <a:t>It seems security primitives use MAC source address and MAC destination address (authentication, encryption). </a:t>
            </a:r>
          </a:p>
          <a:p>
            <a:r>
              <a:rPr lang="en-US" sz="2400" dirty="0">
                <a:latin typeface="+mn-lt"/>
              </a:rPr>
              <a:t>If that is the case, 15.4 receivers must know the source MAC address. Otherwise, it is not able to decrypt or correctly authenticate.  </a:t>
            </a:r>
          </a:p>
        </p:txBody>
      </p:sp>
      <p:sp>
        <p:nvSpPr>
          <p:cNvPr id="4" name="Date Placeholder 3">
            <a:extLst>
              <a:ext uri="{FF2B5EF4-FFF2-40B4-BE49-F238E27FC236}">
                <a16:creationId xmlns:a16="http://schemas.microsoft.com/office/drawing/2014/main" id="{31CADF51-8A14-4074-BD4F-5289359CEC51}"/>
              </a:ext>
            </a:extLst>
          </p:cNvPr>
          <p:cNvSpPr>
            <a:spLocks noGrp="1"/>
          </p:cNvSpPr>
          <p:nvPr>
            <p:ph type="dt" idx="10"/>
          </p:nvPr>
        </p:nvSpPr>
        <p:spPr/>
        <p:txBody>
          <a:bodyPr/>
          <a:lstStyle/>
          <a:p>
            <a:r>
              <a:rPr lang="en-US"/>
              <a:t>January 2022</a:t>
            </a:r>
            <a:endParaRPr lang="en-US" dirty="0"/>
          </a:p>
        </p:txBody>
      </p:sp>
      <p:sp>
        <p:nvSpPr>
          <p:cNvPr id="5" name="Footer Placeholder 4">
            <a:extLst>
              <a:ext uri="{FF2B5EF4-FFF2-40B4-BE49-F238E27FC236}">
                <a16:creationId xmlns:a16="http://schemas.microsoft.com/office/drawing/2014/main" id="{82F538A4-9E74-4192-A593-F649C1B943DE}"/>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82C8EF3B-B6E7-4021-9F4C-9C084561976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15</a:t>
            </a:fld>
            <a:endParaRPr dirty="0"/>
          </a:p>
        </p:txBody>
      </p:sp>
    </p:spTree>
    <p:extLst>
      <p:ext uri="{BB962C8B-B14F-4D97-AF65-F5344CB8AC3E}">
        <p14:creationId xmlns:p14="http://schemas.microsoft.com/office/powerpoint/2010/main" val="195751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9CD04D-7DAA-4CEF-A8C8-7498229E4C47}"/>
              </a:ext>
            </a:extLst>
          </p:cNvPr>
          <p:cNvSpPr>
            <a:spLocks noGrp="1"/>
          </p:cNvSpPr>
          <p:nvPr>
            <p:ph type="title"/>
          </p:nvPr>
        </p:nvSpPr>
        <p:spPr/>
        <p:txBody>
          <a:bodyPr/>
          <a:lstStyle/>
          <a:p>
            <a:r>
              <a:rPr lang="en-US" dirty="0"/>
              <a:t>Introduction</a:t>
            </a:r>
          </a:p>
        </p:txBody>
      </p:sp>
      <p:sp>
        <p:nvSpPr>
          <p:cNvPr id="3" name="Text Placeholder 2">
            <a:extLst>
              <a:ext uri="{FF2B5EF4-FFF2-40B4-BE49-F238E27FC236}">
                <a16:creationId xmlns:a16="http://schemas.microsoft.com/office/drawing/2014/main" id="{33285C34-F45A-4C57-B173-046938351697}"/>
              </a:ext>
            </a:extLst>
          </p:cNvPr>
          <p:cNvSpPr>
            <a:spLocks noGrp="1"/>
          </p:cNvSpPr>
          <p:nvPr>
            <p:ph type="body" idx="1"/>
          </p:nvPr>
        </p:nvSpPr>
        <p:spPr/>
        <p:txBody>
          <a:bodyPr/>
          <a:lstStyle/>
          <a:p>
            <a:r>
              <a:rPr lang="en-US" sz="2400" dirty="0">
                <a:latin typeface="+mn-lt"/>
                <a:cs typeface="Times New Roman" panose="02020603050405020304" pitchFamily="18" charset="0"/>
              </a:rPr>
              <a:t>The objective is to review and discuss activities of the different 802 groups to combine their synergies for better 802 implementations while combining the contributions of 802.1 in terms of 802 architecture and higher layers with 802.11 and 802.15 PHY and MAC specifications. </a:t>
            </a:r>
          </a:p>
          <a:p>
            <a:r>
              <a:rPr lang="en-US" sz="2400" dirty="0">
                <a:latin typeface="+mn-lt"/>
                <a:cs typeface="Times New Roman" panose="02020603050405020304" pitchFamily="18" charset="0"/>
              </a:rPr>
              <a:t> </a:t>
            </a:r>
          </a:p>
          <a:p>
            <a:pPr lvl="1"/>
            <a:r>
              <a:rPr lang="en-US" sz="2000" dirty="0">
                <a:latin typeface="+mn-lt"/>
                <a:cs typeface="Times New Roman" panose="02020603050405020304" pitchFamily="18" charset="0"/>
              </a:rPr>
              <a:t>1</a:t>
            </a:r>
            <a:r>
              <a:rPr lang="en-US" sz="2000" baseline="30000" dirty="0">
                <a:latin typeface="+mn-lt"/>
                <a:cs typeface="Times New Roman" panose="02020603050405020304" pitchFamily="18" charset="0"/>
              </a:rPr>
              <a:t>st</a:t>
            </a:r>
            <a:r>
              <a:rPr lang="en-US" sz="2000" dirty="0">
                <a:latin typeface="+mn-lt"/>
                <a:cs typeface="Times New Roman" panose="02020603050405020304" pitchFamily="18" charset="0"/>
              </a:rPr>
              <a:t> technical meeting on December 2</a:t>
            </a:r>
            <a:r>
              <a:rPr lang="en-US" sz="2000" baseline="30000" dirty="0">
                <a:latin typeface="+mn-lt"/>
                <a:cs typeface="Times New Roman" panose="02020603050405020304" pitchFamily="18" charset="0"/>
              </a:rPr>
              <a:t>nd</a:t>
            </a:r>
            <a:r>
              <a:rPr lang="en-US" sz="2000" dirty="0">
                <a:latin typeface="+mn-lt"/>
                <a:cs typeface="Times New Roman" panose="02020603050405020304" pitchFamily="18" charset="0"/>
              </a:rPr>
              <a:t>, 2021.</a:t>
            </a:r>
          </a:p>
          <a:p>
            <a:pPr lvl="1"/>
            <a:r>
              <a:rPr lang="en-US" sz="2000" dirty="0">
                <a:latin typeface="+mn-lt"/>
                <a:cs typeface="Times New Roman" panose="02020603050405020304" pitchFamily="18" charset="0"/>
              </a:rPr>
              <a:t>2</a:t>
            </a:r>
            <a:r>
              <a:rPr lang="en-US" sz="2000" baseline="30000" dirty="0">
                <a:latin typeface="+mn-lt"/>
                <a:cs typeface="Times New Roman" panose="02020603050405020304" pitchFamily="18" charset="0"/>
              </a:rPr>
              <a:t>nd</a:t>
            </a:r>
            <a:r>
              <a:rPr lang="en-US" sz="2000" dirty="0">
                <a:latin typeface="+mn-lt"/>
                <a:cs typeface="Times New Roman" panose="02020603050405020304" pitchFamily="18" charset="0"/>
              </a:rPr>
              <a:t> meeting on January 19</a:t>
            </a:r>
            <a:r>
              <a:rPr lang="en-US" sz="2000" baseline="30000" dirty="0">
                <a:latin typeface="+mn-lt"/>
                <a:cs typeface="Times New Roman" panose="02020603050405020304" pitchFamily="18" charset="0"/>
              </a:rPr>
              <a:t>th</a:t>
            </a:r>
            <a:r>
              <a:rPr lang="en-US" sz="2000" dirty="0">
                <a:latin typeface="+mn-lt"/>
                <a:cs typeface="Times New Roman" panose="02020603050405020304" pitchFamily="18" charset="0"/>
              </a:rPr>
              <a:t>, 2022.</a:t>
            </a:r>
          </a:p>
        </p:txBody>
      </p:sp>
      <p:sp>
        <p:nvSpPr>
          <p:cNvPr id="4" name="Date Placeholder 3">
            <a:extLst>
              <a:ext uri="{FF2B5EF4-FFF2-40B4-BE49-F238E27FC236}">
                <a16:creationId xmlns:a16="http://schemas.microsoft.com/office/drawing/2014/main" id="{6CB65B52-723B-42D2-A637-61A231847495}"/>
              </a:ext>
            </a:extLst>
          </p:cNvPr>
          <p:cNvSpPr>
            <a:spLocks noGrp="1"/>
          </p:cNvSpPr>
          <p:nvPr>
            <p:ph type="dt" idx="10"/>
          </p:nvPr>
        </p:nvSpPr>
        <p:spPr/>
        <p:txBody>
          <a:bodyPr/>
          <a:lstStyle/>
          <a:p>
            <a:r>
              <a:rPr lang="en-US" dirty="0"/>
              <a:t>January 2022</a:t>
            </a:r>
          </a:p>
        </p:txBody>
      </p:sp>
      <p:sp>
        <p:nvSpPr>
          <p:cNvPr id="5" name="Footer Placeholder 4">
            <a:extLst>
              <a:ext uri="{FF2B5EF4-FFF2-40B4-BE49-F238E27FC236}">
                <a16:creationId xmlns:a16="http://schemas.microsoft.com/office/drawing/2014/main" id="{D6278CE2-7384-4479-A819-5DDA91812C88}"/>
              </a:ext>
            </a:extLst>
          </p:cNvPr>
          <p:cNvSpPr>
            <a:spLocks noGrp="1"/>
          </p:cNvSpPr>
          <p:nvPr>
            <p:ph type="ftr" idx="11"/>
          </p:nvPr>
        </p:nvSpPr>
        <p:spPr/>
        <p:txBody>
          <a:bodyPr/>
          <a:lstStyle/>
          <a:p>
            <a:r>
              <a:rPr lang="en-US" dirty="0"/>
              <a:t>Hernandez, Kohno, Kobayashi, Kim (YNU)</a:t>
            </a:r>
          </a:p>
        </p:txBody>
      </p:sp>
      <p:sp>
        <p:nvSpPr>
          <p:cNvPr id="6" name="Slide Number Placeholder 5">
            <a:extLst>
              <a:ext uri="{FF2B5EF4-FFF2-40B4-BE49-F238E27FC236}">
                <a16:creationId xmlns:a16="http://schemas.microsoft.com/office/drawing/2014/main" id="{0F10F1C4-A902-4CD2-9402-9CE51C2E5E9D}"/>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2</a:t>
            </a:fld>
            <a:endParaRPr dirty="0"/>
          </a:p>
        </p:txBody>
      </p:sp>
    </p:spTree>
    <p:extLst>
      <p:ext uri="{BB962C8B-B14F-4D97-AF65-F5344CB8AC3E}">
        <p14:creationId xmlns:p14="http://schemas.microsoft.com/office/powerpoint/2010/main" val="25263152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E4F0A-5E42-4FC9-AC64-4CDBAE520695}"/>
              </a:ext>
            </a:extLst>
          </p:cNvPr>
          <p:cNvSpPr>
            <a:spLocks noGrp="1"/>
          </p:cNvSpPr>
          <p:nvPr>
            <p:ph type="title"/>
          </p:nvPr>
        </p:nvSpPr>
        <p:spPr/>
        <p:txBody>
          <a:bodyPr/>
          <a:lstStyle/>
          <a:p>
            <a:r>
              <a:rPr lang="en-US" dirty="0"/>
              <a:t>Presentations December 2nd</a:t>
            </a:r>
          </a:p>
        </p:txBody>
      </p:sp>
      <p:sp>
        <p:nvSpPr>
          <p:cNvPr id="3" name="Text Placeholder 2">
            <a:extLst>
              <a:ext uri="{FF2B5EF4-FFF2-40B4-BE49-F238E27FC236}">
                <a16:creationId xmlns:a16="http://schemas.microsoft.com/office/drawing/2014/main" id="{7D3AEF9C-7D2D-4455-84C5-81CCC134BD2F}"/>
              </a:ext>
            </a:extLst>
          </p:cNvPr>
          <p:cNvSpPr>
            <a:spLocks noGrp="1"/>
          </p:cNvSpPr>
          <p:nvPr>
            <p:ph type="body" idx="1"/>
          </p:nvPr>
        </p:nvSpPr>
        <p:spPr/>
        <p:txBody>
          <a:bodyPr/>
          <a:lstStyle/>
          <a:p>
            <a:r>
              <a:rPr lang="en-US" sz="2400" i="0" u="none" strike="noStrike" baseline="0" dirty="0">
                <a:latin typeface="+mn-lt"/>
              </a:rPr>
              <a:t>IEEE Std 802 – A history </a:t>
            </a:r>
          </a:p>
          <a:p>
            <a:pPr lvl="1"/>
            <a:r>
              <a:rPr lang="en-US" sz="2000" dirty="0">
                <a:latin typeface="+mn-lt"/>
              </a:rPr>
              <a:t>The evolution of 802 architecture (OSI model).</a:t>
            </a:r>
          </a:p>
          <a:p>
            <a:pPr lvl="1"/>
            <a:r>
              <a:rPr lang="en-US" sz="2000" dirty="0">
                <a:latin typeface="+mn-lt"/>
              </a:rPr>
              <a:t>A point was the use EUI-48, EUI-64 in contexts where both universal and locally assigned MAC addresses, a point of contention with 802.15.4.</a:t>
            </a:r>
          </a:p>
          <a:p>
            <a:r>
              <a:rPr lang="en-US" sz="2400" dirty="0">
                <a:latin typeface="+mn-lt"/>
              </a:rPr>
              <a:t>Extended Unique Identifiers (EUI) are assigned to a network interface controller for use as a network address in a communications network (MAC address).</a:t>
            </a:r>
          </a:p>
          <a:p>
            <a:pPr lvl="1"/>
            <a:r>
              <a:rPr lang="en-US" sz="2000" dirty="0">
                <a:latin typeface="+mn-lt"/>
              </a:rPr>
              <a:t>15.4 uses 64-bit MAC addresses, while 802.1 Stds specify the use of 48-bit MAC addresses. </a:t>
            </a:r>
          </a:p>
          <a:p>
            <a:pPr lvl="1"/>
            <a:r>
              <a:rPr lang="en-US" sz="2000" dirty="0">
                <a:latin typeface="+mn-lt"/>
              </a:rPr>
              <a:t>64-bit to 48-bit loses uniqueness. </a:t>
            </a:r>
          </a:p>
        </p:txBody>
      </p:sp>
      <p:sp>
        <p:nvSpPr>
          <p:cNvPr id="4" name="Date Placeholder 3">
            <a:extLst>
              <a:ext uri="{FF2B5EF4-FFF2-40B4-BE49-F238E27FC236}">
                <a16:creationId xmlns:a16="http://schemas.microsoft.com/office/drawing/2014/main" id="{301F63DC-C739-42C6-A8ED-F8416AC1353D}"/>
              </a:ext>
            </a:extLst>
          </p:cNvPr>
          <p:cNvSpPr>
            <a:spLocks noGrp="1"/>
          </p:cNvSpPr>
          <p:nvPr>
            <p:ph type="dt" idx="10"/>
          </p:nvPr>
        </p:nvSpPr>
        <p:spPr/>
        <p:txBody>
          <a:bodyPr/>
          <a:lstStyle/>
          <a:p>
            <a:r>
              <a:rPr lang="en-US" dirty="0"/>
              <a:t>January 2022</a:t>
            </a:r>
          </a:p>
        </p:txBody>
      </p:sp>
      <p:sp>
        <p:nvSpPr>
          <p:cNvPr id="5" name="Footer Placeholder 4">
            <a:extLst>
              <a:ext uri="{FF2B5EF4-FFF2-40B4-BE49-F238E27FC236}">
                <a16:creationId xmlns:a16="http://schemas.microsoft.com/office/drawing/2014/main" id="{3D71DDBE-0748-4A15-A174-AAFA8DD578BE}"/>
              </a:ext>
            </a:extLst>
          </p:cNvPr>
          <p:cNvSpPr>
            <a:spLocks noGrp="1"/>
          </p:cNvSpPr>
          <p:nvPr>
            <p:ph type="ftr" idx="11"/>
          </p:nvPr>
        </p:nvSpPr>
        <p:spPr/>
        <p:txBody>
          <a:bodyPr/>
          <a:lstStyle/>
          <a:p>
            <a:r>
              <a:rPr lang="en-US" dirty="0"/>
              <a:t>Hernandez, Kohno, Kobayashi, Kim (YNU)</a:t>
            </a:r>
          </a:p>
        </p:txBody>
      </p:sp>
      <p:sp>
        <p:nvSpPr>
          <p:cNvPr id="6" name="Slide Number Placeholder 5">
            <a:extLst>
              <a:ext uri="{FF2B5EF4-FFF2-40B4-BE49-F238E27FC236}">
                <a16:creationId xmlns:a16="http://schemas.microsoft.com/office/drawing/2014/main" id="{102EAA86-DC58-41C4-BC3A-5257DC2BBA55}"/>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3</a:t>
            </a:fld>
            <a:endParaRPr dirty="0"/>
          </a:p>
        </p:txBody>
      </p:sp>
    </p:spTree>
    <p:extLst>
      <p:ext uri="{BB962C8B-B14F-4D97-AF65-F5344CB8AC3E}">
        <p14:creationId xmlns:p14="http://schemas.microsoft.com/office/powerpoint/2010/main" val="19113402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9232D-EDD8-418F-99B5-1D45D6937D86}"/>
              </a:ext>
            </a:extLst>
          </p:cNvPr>
          <p:cNvSpPr>
            <a:spLocks noGrp="1"/>
          </p:cNvSpPr>
          <p:nvPr>
            <p:ph type="title"/>
          </p:nvPr>
        </p:nvSpPr>
        <p:spPr/>
        <p:txBody>
          <a:bodyPr/>
          <a:lstStyle/>
          <a:p>
            <a:r>
              <a:rPr lang="en-US" dirty="0"/>
              <a:t>802.15 presentation</a:t>
            </a:r>
          </a:p>
        </p:txBody>
      </p:sp>
      <p:sp>
        <p:nvSpPr>
          <p:cNvPr id="3" name="Text Placeholder 2">
            <a:extLst>
              <a:ext uri="{FF2B5EF4-FFF2-40B4-BE49-F238E27FC236}">
                <a16:creationId xmlns:a16="http://schemas.microsoft.com/office/drawing/2014/main" id="{7318996A-A65C-4A6A-AC95-CC2AF0AA7004}"/>
              </a:ext>
            </a:extLst>
          </p:cNvPr>
          <p:cNvSpPr>
            <a:spLocks noGrp="1"/>
          </p:cNvSpPr>
          <p:nvPr>
            <p:ph type="body" idx="1"/>
          </p:nvPr>
        </p:nvSpPr>
        <p:spPr/>
        <p:txBody>
          <a:bodyPr/>
          <a:lstStyle/>
          <a:p>
            <a:r>
              <a:rPr lang="en-US" sz="2400" dirty="0">
                <a:latin typeface="+mn-lt"/>
              </a:rPr>
              <a:t>Ben’s presentation: “802.15 Presentation @ 802.1 Dec. 2nd, 2021 </a:t>
            </a:r>
            <a:r>
              <a:rPr lang="en-US" sz="2400">
                <a:latin typeface="+mn-lt"/>
              </a:rPr>
              <a:t>Technical Plenary”</a:t>
            </a:r>
            <a:endParaRPr lang="en-US" sz="2400" dirty="0">
              <a:latin typeface="+mn-lt"/>
            </a:endParaRPr>
          </a:p>
          <a:p>
            <a:r>
              <a:rPr lang="en-US" sz="2400" dirty="0">
                <a:latin typeface="+mn-lt"/>
              </a:rPr>
              <a:t>Summary: </a:t>
            </a:r>
          </a:p>
          <a:p>
            <a:pPr lvl="1"/>
            <a:r>
              <a:rPr lang="en-US" sz="2000" dirty="0">
                <a:latin typeface="+mn-lt"/>
              </a:rPr>
              <a:t>15.4 requires deeper understanding to bridge 802.1 support.</a:t>
            </a:r>
          </a:p>
          <a:p>
            <a:pPr lvl="1"/>
            <a:r>
              <a:rPr lang="en-US" sz="2000" dirty="0">
                <a:latin typeface="+mn-lt"/>
              </a:rPr>
              <a:t>What should be of interest (usefulness) to 802.15 adopters? </a:t>
            </a:r>
          </a:p>
          <a:p>
            <a:pPr lvl="1"/>
            <a:r>
              <a:rPr lang="en-US" sz="2000" dirty="0">
                <a:latin typeface="+mn-lt"/>
              </a:rPr>
              <a:t>What are the barriers to applying 802.1 to the uncertain world of wireless?</a:t>
            </a:r>
          </a:p>
          <a:p>
            <a:r>
              <a:rPr lang="en-US" sz="2400" dirty="0">
                <a:latin typeface="+mn-lt"/>
              </a:rPr>
              <a:t>These and other points will be addressed in future meetings.</a:t>
            </a:r>
          </a:p>
          <a:p>
            <a:endParaRPr lang="en-US" sz="2400" dirty="0">
              <a:latin typeface="+mn-lt"/>
            </a:endParaRPr>
          </a:p>
        </p:txBody>
      </p:sp>
      <p:sp>
        <p:nvSpPr>
          <p:cNvPr id="4" name="Date Placeholder 3">
            <a:extLst>
              <a:ext uri="{FF2B5EF4-FFF2-40B4-BE49-F238E27FC236}">
                <a16:creationId xmlns:a16="http://schemas.microsoft.com/office/drawing/2014/main" id="{2B8EEBF5-0AA4-4CC9-A73F-19B17FB684E6}"/>
              </a:ext>
            </a:extLst>
          </p:cNvPr>
          <p:cNvSpPr>
            <a:spLocks noGrp="1"/>
          </p:cNvSpPr>
          <p:nvPr>
            <p:ph type="dt" idx="10"/>
          </p:nvPr>
        </p:nvSpPr>
        <p:spPr/>
        <p:txBody>
          <a:bodyPr/>
          <a:lstStyle/>
          <a:p>
            <a:r>
              <a:rPr lang="en-US"/>
              <a:t>January 2022</a:t>
            </a:r>
            <a:endParaRPr lang="en-US" dirty="0"/>
          </a:p>
        </p:txBody>
      </p:sp>
      <p:sp>
        <p:nvSpPr>
          <p:cNvPr id="5" name="Footer Placeholder 4">
            <a:extLst>
              <a:ext uri="{FF2B5EF4-FFF2-40B4-BE49-F238E27FC236}">
                <a16:creationId xmlns:a16="http://schemas.microsoft.com/office/drawing/2014/main" id="{D6C8E7A3-841A-42D2-9CF8-C3B689277C42}"/>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0EB702DA-56AC-4D76-A27C-C64E5B33CE01}"/>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Tree>
    <p:extLst>
      <p:ext uri="{BB962C8B-B14F-4D97-AF65-F5344CB8AC3E}">
        <p14:creationId xmlns:p14="http://schemas.microsoft.com/office/powerpoint/2010/main" val="2290031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7124D-8C08-473C-B4C6-23A66185208F}"/>
              </a:ext>
            </a:extLst>
          </p:cNvPr>
          <p:cNvSpPr>
            <a:spLocks noGrp="1"/>
          </p:cNvSpPr>
          <p:nvPr>
            <p:ph type="title"/>
          </p:nvPr>
        </p:nvSpPr>
        <p:spPr/>
        <p:txBody>
          <a:bodyPr/>
          <a:lstStyle/>
          <a:p>
            <a:r>
              <a:rPr lang="en-US" dirty="0"/>
              <a:t>Presentations January 19th</a:t>
            </a:r>
          </a:p>
        </p:txBody>
      </p:sp>
      <p:sp>
        <p:nvSpPr>
          <p:cNvPr id="3" name="Text Placeholder 2">
            <a:extLst>
              <a:ext uri="{FF2B5EF4-FFF2-40B4-BE49-F238E27FC236}">
                <a16:creationId xmlns:a16="http://schemas.microsoft.com/office/drawing/2014/main" id="{E98C11BC-5455-43A7-A9A6-8B126A22895F}"/>
              </a:ext>
            </a:extLst>
          </p:cNvPr>
          <p:cNvSpPr>
            <a:spLocks noGrp="1"/>
          </p:cNvSpPr>
          <p:nvPr>
            <p:ph type="body" idx="1"/>
          </p:nvPr>
        </p:nvSpPr>
        <p:spPr/>
        <p:txBody>
          <a:bodyPr/>
          <a:lstStyle/>
          <a:p>
            <a:r>
              <a:rPr lang="en-US" sz="2400" b="0" i="0" u="none" strike="noStrike" dirty="0">
                <a:solidFill>
                  <a:schemeClr val="tx1"/>
                </a:solidFill>
                <a:effectLst/>
                <a:latin typeface="+mn-lt"/>
              </a:rPr>
              <a:t>15-22-0024-00-06a </a:t>
            </a:r>
            <a:r>
              <a:rPr lang="en-US" sz="2400" b="0" i="0" u="none" strike="noStrike" cap="none" dirty="0">
                <a:solidFill>
                  <a:schemeClr val="dk2"/>
                </a:solidFill>
                <a:latin typeface="+mn-lt"/>
                <a:ea typeface="Times New Roman"/>
                <a:cs typeface="Times New Roman"/>
                <a:sym typeface="Times New Roman"/>
              </a:rPr>
              <a:t>MAC Bridging for Time-Sensitive Networking of 802.15.6a</a:t>
            </a:r>
          </a:p>
          <a:p>
            <a:r>
              <a:rPr lang="en-US" sz="2400" dirty="0">
                <a:latin typeface="+mn-lt"/>
              </a:rPr>
              <a:t>The objective was to present some 15.6a ideas to leverage 802.1 TSN Stds  </a:t>
            </a:r>
          </a:p>
          <a:p>
            <a:pPr lvl="1"/>
            <a:r>
              <a:rPr lang="en-US" sz="2000" dirty="0">
                <a:latin typeface="+mn-lt"/>
              </a:rPr>
              <a:t>802.1 domain is from LLC layer up (OSI)</a:t>
            </a:r>
          </a:p>
          <a:p>
            <a:r>
              <a:rPr lang="en-US" sz="2400" b="1" dirty="0">
                <a:latin typeface="+mn-lt"/>
              </a:rPr>
              <a:t>1)</a:t>
            </a:r>
            <a:r>
              <a:rPr lang="en-US" sz="2400" dirty="0">
                <a:latin typeface="+mn-lt"/>
              </a:rPr>
              <a:t> Some ideas of using concepts of TSN Stds adapted to 15.6a BANs for coexistence.</a:t>
            </a:r>
          </a:p>
          <a:p>
            <a:pPr lvl="1"/>
            <a:r>
              <a:rPr lang="en-US" sz="2000" dirty="0">
                <a:latin typeface="+mn-lt"/>
              </a:rPr>
              <a:t>Example: 802.1Q-2018 mechanisms for filtering and relaying MAC/LLC frames to guarantee QoS and latency.  </a:t>
            </a:r>
          </a:p>
          <a:p>
            <a:pPr lvl="1"/>
            <a:r>
              <a:rPr lang="en-US" sz="2000" dirty="0">
                <a:latin typeface="+mn-lt"/>
              </a:rPr>
              <a:t>How to reuse them for C2C communications.  </a:t>
            </a:r>
          </a:p>
        </p:txBody>
      </p:sp>
      <p:sp>
        <p:nvSpPr>
          <p:cNvPr id="4" name="Date Placeholder 3">
            <a:extLst>
              <a:ext uri="{FF2B5EF4-FFF2-40B4-BE49-F238E27FC236}">
                <a16:creationId xmlns:a16="http://schemas.microsoft.com/office/drawing/2014/main" id="{346D779D-57FD-4D77-A9E0-140E0349CAA7}"/>
              </a:ext>
            </a:extLst>
          </p:cNvPr>
          <p:cNvSpPr>
            <a:spLocks noGrp="1"/>
          </p:cNvSpPr>
          <p:nvPr>
            <p:ph type="dt" idx="10"/>
          </p:nvPr>
        </p:nvSpPr>
        <p:spPr/>
        <p:txBody>
          <a:bodyPr/>
          <a:lstStyle/>
          <a:p>
            <a:r>
              <a:rPr lang="en-US"/>
              <a:t>January 2022</a:t>
            </a:r>
            <a:endParaRPr lang="en-US" dirty="0"/>
          </a:p>
        </p:txBody>
      </p:sp>
      <p:sp>
        <p:nvSpPr>
          <p:cNvPr id="5" name="Footer Placeholder 4">
            <a:extLst>
              <a:ext uri="{FF2B5EF4-FFF2-40B4-BE49-F238E27FC236}">
                <a16:creationId xmlns:a16="http://schemas.microsoft.com/office/drawing/2014/main" id="{E3B806A9-74F4-4DA0-814A-E6C665C1D87B}"/>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B15BFD34-8DF3-44AA-9CAF-A3A215121B13}"/>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Tree>
    <p:extLst>
      <p:ext uri="{BB962C8B-B14F-4D97-AF65-F5344CB8AC3E}">
        <p14:creationId xmlns:p14="http://schemas.microsoft.com/office/powerpoint/2010/main" val="2448041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556D2-C1F3-4E9D-A885-473FAFEAD967}"/>
              </a:ext>
            </a:extLst>
          </p:cNvPr>
          <p:cNvSpPr>
            <a:spLocks noGrp="1"/>
          </p:cNvSpPr>
          <p:nvPr>
            <p:ph type="title"/>
          </p:nvPr>
        </p:nvSpPr>
        <p:spPr/>
        <p:txBody>
          <a:bodyPr/>
          <a:lstStyle/>
          <a:p>
            <a:r>
              <a:rPr lang="en-US" dirty="0"/>
              <a:t>Presentations January 19</a:t>
            </a:r>
            <a:r>
              <a:rPr lang="en-US" baseline="30000" dirty="0"/>
              <a:t>th</a:t>
            </a:r>
            <a:r>
              <a:rPr lang="en-US" dirty="0"/>
              <a:t> </a:t>
            </a:r>
          </a:p>
        </p:txBody>
      </p:sp>
      <p:sp>
        <p:nvSpPr>
          <p:cNvPr id="3" name="Text Placeholder 2">
            <a:extLst>
              <a:ext uri="{FF2B5EF4-FFF2-40B4-BE49-F238E27FC236}">
                <a16:creationId xmlns:a16="http://schemas.microsoft.com/office/drawing/2014/main" id="{96E50E22-3936-4EC5-9928-8077577CA906}"/>
              </a:ext>
            </a:extLst>
          </p:cNvPr>
          <p:cNvSpPr>
            <a:spLocks noGrp="1"/>
          </p:cNvSpPr>
          <p:nvPr>
            <p:ph type="body" idx="1"/>
          </p:nvPr>
        </p:nvSpPr>
        <p:spPr/>
        <p:txBody>
          <a:bodyPr/>
          <a:lstStyle/>
          <a:p>
            <a:r>
              <a:rPr lang="en-US" sz="2400" b="1" dirty="0">
                <a:latin typeface="+mn-lt"/>
              </a:rPr>
              <a:t>2) </a:t>
            </a:r>
            <a:r>
              <a:rPr lang="en-US" sz="2400" dirty="0">
                <a:latin typeface="+mn-lt"/>
              </a:rPr>
              <a:t>Application of TSN Stds to interconnect BAN networks to another network via 802.1Q bridging.</a:t>
            </a:r>
          </a:p>
          <a:p>
            <a:pPr lvl="1"/>
            <a:r>
              <a:rPr lang="en-US" sz="2000" dirty="0">
                <a:latin typeface="+mn-lt"/>
              </a:rPr>
              <a:t>Concept:  </a:t>
            </a:r>
          </a:p>
        </p:txBody>
      </p:sp>
      <p:sp>
        <p:nvSpPr>
          <p:cNvPr id="4" name="Date Placeholder 3">
            <a:extLst>
              <a:ext uri="{FF2B5EF4-FFF2-40B4-BE49-F238E27FC236}">
                <a16:creationId xmlns:a16="http://schemas.microsoft.com/office/drawing/2014/main" id="{1073048D-6F19-4521-AF7B-EFA03F35C93E}"/>
              </a:ext>
            </a:extLst>
          </p:cNvPr>
          <p:cNvSpPr>
            <a:spLocks noGrp="1"/>
          </p:cNvSpPr>
          <p:nvPr>
            <p:ph type="dt" idx="10"/>
          </p:nvPr>
        </p:nvSpPr>
        <p:spPr/>
        <p:txBody>
          <a:bodyPr/>
          <a:lstStyle/>
          <a:p>
            <a:r>
              <a:rPr lang="en-US"/>
              <a:t>January 2022</a:t>
            </a:r>
            <a:endParaRPr lang="en-US" dirty="0"/>
          </a:p>
        </p:txBody>
      </p:sp>
      <p:sp>
        <p:nvSpPr>
          <p:cNvPr id="5" name="Footer Placeholder 4">
            <a:extLst>
              <a:ext uri="{FF2B5EF4-FFF2-40B4-BE49-F238E27FC236}">
                <a16:creationId xmlns:a16="http://schemas.microsoft.com/office/drawing/2014/main" id="{35D3ED08-D8E4-48D8-A32D-50BD1DBDF567}"/>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D2BC19E0-602A-4637-A2A7-78874BBA0024}"/>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pic>
        <p:nvPicPr>
          <p:cNvPr id="13" name="Picture 12">
            <a:extLst>
              <a:ext uri="{FF2B5EF4-FFF2-40B4-BE49-F238E27FC236}">
                <a16:creationId xmlns:a16="http://schemas.microsoft.com/office/drawing/2014/main" id="{A7AAE4E3-40CE-4C14-A0E8-AA810033BC0A}"/>
              </a:ext>
            </a:extLst>
          </p:cNvPr>
          <p:cNvPicPr>
            <a:picLocks noChangeAspect="1"/>
          </p:cNvPicPr>
          <p:nvPr/>
        </p:nvPicPr>
        <p:blipFill>
          <a:blip r:embed="rId2"/>
          <a:stretch>
            <a:fillRect/>
          </a:stretch>
        </p:blipFill>
        <p:spPr>
          <a:xfrm>
            <a:off x="4087741" y="4609941"/>
            <a:ext cx="5056259" cy="1806184"/>
          </a:xfrm>
          <a:prstGeom prst="rect">
            <a:avLst/>
          </a:prstGeom>
        </p:spPr>
      </p:pic>
      <p:pic>
        <p:nvPicPr>
          <p:cNvPr id="15" name="Picture 14">
            <a:extLst>
              <a:ext uri="{FF2B5EF4-FFF2-40B4-BE49-F238E27FC236}">
                <a16:creationId xmlns:a16="http://schemas.microsoft.com/office/drawing/2014/main" id="{4D035C19-7417-4848-860A-AAD801FA02C4}"/>
              </a:ext>
            </a:extLst>
          </p:cNvPr>
          <p:cNvPicPr>
            <a:picLocks noChangeAspect="1"/>
          </p:cNvPicPr>
          <p:nvPr/>
        </p:nvPicPr>
        <p:blipFill>
          <a:blip r:embed="rId3"/>
          <a:stretch>
            <a:fillRect/>
          </a:stretch>
        </p:blipFill>
        <p:spPr>
          <a:xfrm>
            <a:off x="390545" y="3373829"/>
            <a:ext cx="4077296" cy="2139204"/>
          </a:xfrm>
          <a:prstGeom prst="rect">
            <a:avLst/>
          </a:prstGeom>
        </p:spPr>
      </p:pic>
    </p:spTree>
    <p:extLst>
      <p:ext uri="{BB962C8B-B14F-4D97-AF65-F5344CB8AC3E}">
        <p14:creationId xmlns:p14="http://schemas.microsoft.com/office/powerpoint/2010/main" val="4166637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0BDC3825-76DD-469E-8F92-2238D90D6B12}"/>
              </a:ext>
            </a:extLst>
          </p:cNvPr>
          <p:cNvSpPr>
            <a:spLocks noGrp="1"/>
          </p:cNvSpPr>
          <p:nvPr>
            <p:ph type="dt" idx="10"/>
          </p:nvPr>
        </p:nvSpPr>
        <p:spPr/>
        <p:txBody>
          <a:bodyPr/>
          <a:lstStyle/>
          <a:p>
            <a:r>
              <a:rPr lang="en-US"/>
              <a:t>January 2022</a:t>
            </a:r>
            <a:endParaRPr lang="en-US" dirty="0"/>
          </a:p>
        </p:txBody>
      </p:sp>
      <p:sp>
        <p:nvSpPr>
          <p:cNvPr id="5" name="Footer Placeholder 4">
            <a:extLst>
              <a:ext uri="{FF2B5EF4-FFF2-40B4-BE49-F238E27FC236}">
                <a16:creationId xmlns:a16="http://schemas.microsoft.com/office/drawing/2014/main" id="{528B848E-7F68-4A06-8505-343D5D25B1F7}"/>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129E7DB5-0245-43FB-8590-CC9729CAD1D7}"/>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
        <p:nvSpPr>
          <p:cNvPr id="7" name="Oval 6">
            <a:extLst>
              <a:ext uri="{FF2B5EF4-FFF2-40B4-BE49-F238E27FC236}">
                <a16:creationId xmlns:a16="http://schemas.microsoft.com/office/drawing/2014/main" id="{B8BFE228-780F-41C2-89B6-FFAD0E617671}"/>
              </a:ext>
            </a:extLst>
          </p:cNvPr>
          <p:cNvSpPr/>
          <p:nvPr/>
        </p:nvSpPr>
        <p:spPr>
          <a:xfrm>
            <a:off x="5433210" y="1637667"/>
            <a:ext cx="3371545" cy="2896915"/>
          </a:xfrm>
          <a:prstGeom prst="ellipse">
            <a:avLst/>
          </a:prstGeom>
          <a:solidFill>
            <a:srgbClr val="00AC1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92F6C6"/>
              </a:solidFill>
            </a:endParaRPr>
          </a:p>
        </p:txBody>
      </p:sp>
      <p:sp>
        <p:nvSpPr>
          <p:cNvPr id="8" name="Oval 7">
            <a:extLst>
              <a:ext uri="{FF2B5EF4-FFF2-40B4-BE49-F238E27FC236}">
                <a16:creationId xmlns:a16="http://schemas.microsoft.com/office/drawing/2014/main" id="{BEDC62C3-D88B-4999-B011-E32101AA6824}"/>
              </a:ext>
            </a:extLst>
          </p:cNvPr>
          <p:cNvSpPr/>
          <p:nvPr/>
        </p:nvSpPr>
        <p:spPr>
          <a:xfrm>
            <a:off x="3047724" y="1618787"/>
            <a:ext cx="2708527" cy="3226950"/>
          </a:xfrm>
          <a:prstGeom prst="ellipse">
            <a:avLst/>
          </a:prstGeom>
          <a:solidFill>
            <a:srgbClr val="7DA8F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a:extLst>
              <a:ext uri="{FF2B5EF4-FFF2-40B4-BE49-F238E27FC236}">
                <a16:creationId xmlns:a16="http://schemas.microsoft.com/office/drawing/2014/main" id="{6AAF7790-224B-4211-8484-03AE4F55B357}"/>
              </a:ext>
            </a:extLst>
          </p:cNvPr>
          <p:cNvSpPr/>
          <p:nvPr/>
        </p:nvSpPr>
        <p:spPr>
          <a:xfrm>
            <a:off x="2244089" y="4061483"/>
            <a:ext cx="3227563" cy="2204550"/>
          </a:xfrm>
          <a:prstGeom prst="ellipse">
            <a:avLst/>
          </a:prstGeom>
          <a:solidFill>
            <a:srgbClr val="FFC000">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59310C46-678A-4C89-87B8-5B0BD819C5E5}"/>
              </a:ext>
            </a:extLst>
          </p:cNvPr>
          <p:cNvSpPr/>
          <p:nvPr/>
        </p:nvSpPr>
        <p:spPr>
          <a:xfrm>
            <a:off x="208915" y="1582935"/>
            <a:ext cx="3163772" cy="3187522"/>
          </a:xfrm>
          <a:prstGeom prst="ellipse">
            <a:avLst/>
          </a:prstGeom>
          <a:solidFill>
            <a:srgbClr val="FF858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Right 10">
            <a:extLst>
              <a:ext uri="{FF2B5EF4-FFF2-40B4-BE49-F238E27FC236}">
                <a16:creationId xmlns:a16="http://schemas.microsoft.com/office/drawing/2014/main" id="{0790F0E5-FF60-4FC7-8D59-C2AE1236D7E3}"/>
              </a:ext>
            </a:extLst>
          </p:cNvPr>
          <p:cNvSpPr/>
          <p:nvPr/>
        </p:nvSpPr>
        <p:spPr>
          <a:xfrm>
            <a:off x="1897635" y="2152681"/>
            <a:ext cx="2891790" cy="1560306"/>
          </a:xfrm>
          <a:prstGeom prst="rightArrow">
            <a:avLst>
              <a:gd name="adj1" fmla="val 50000"/>
              <a:gd name="adj2" fmla="val 61667"/>
            </a:avLst>
          </a:prstGeom>
          <a:solidFill>
            <a:srgbClr val="BD92D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643E827-5489-4C78-B87F-4C43A73EFF0D}"/>
              </a:ext>
            </a:extLst>
          </p:cNvPr>
          <p:cNvSpPr/>
          <p:nvPr/>
        </p:nvSpPr>
        <p:spPr>
          <a:xfrm>
            <a:off x="339245" y="2863404"/>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sp>
        <p:nvSpPr>
          <p:cNvPr id="13" name="Rectangle 12">
            <a:extLst>
              <a:ext uri="{FF2B5EF4-FFF2-40B4-BE49-F238E27FC236}">
                <a16:creationId xmlns:a16="http://schemas.microsoft.com/office/drawing/2014/main" id="{2FD8CE03-0151-4D0A-A91C-2F6E32CCDEBE}"/>
              </a:ext>
            </a:extLst>
          </p:cNvPr>
          <p:cNvSpPr/>
          <p:nvPr/>
        </p:nvSpPr>
        <p:spPr>
          <a:xfrm>
            <a:off x="1197609" y="3703792"/>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sp>
        <p:nvSpPr>
          <p:cNvPr id="14" name="Rectangle 13">
            <a:extLst>
              <a:ext uri="{FF2B5EF4-FFF2-40B4-BE49-F238E27FC236}">
                <a16:creationId xmlns:a16="http://schemas.microsoft.com/office/drawing/2014/main" id="{C282A542-0707-4CA9-A0D7-2DA4E3A8EDF6}"/>
              </a:ext>
            </a:extLst>
          </p:cNvPr>
          <p:cNvSpPr/>
          <p:nvPr/>
        </p:nvSpPr>
        <p:spPr>
          <a:xfrm>
            <a:off x="6856316" y="2459555"/>
            <a:ext cx="1709420" cy="94694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Server</a:t>
            </a:r>
          </a:p>
          <a:p>
            <a:pPr algn="ctr"/>
            <a:r>
              <a:rPr lang="en-US" dirty="0"/>
              <a:t>/ Nurse station</a:t>
            </a:r>
          </a:p>
          <a:p>
            <a:pPr algn="ctr"/>
            <a:r>
              <a:rPr lang="en-US" dirty="0"/>
              <a:t> / etc.</a:t>
            </a:r>
          </a:p>
        </p:txBody>
      </p:sp>
      <p:sp>
        <p:nvSpPr>
          <p:cNvPr id="15" name="Rectangle 14">
            <a:extLst>
              <a:ext uri="{FF2B5EF4-FFF2-40B4-BE49-F238E27FC236}">
                <a16:creationId xmlns:a16="http://schemas.microsoft.com/office/drawing/2014/main" id="{C7952875-C93D-45D7-8542-6C7F84623715}"/>
              </a:ext>
            </a:extLst>
          </p:cNvPr>
          <p:cNvSpPr/>
          <p:nvPr/>
        </p:nvSpPr>
        <p:spPr>
          <a:xfrm>
            <a:off x="5094800" y="2678834"/>
            <a:ext cx="1259841"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Access Point</a:t>
            </a:r>
          </a:p>
        </p:txBody>
      </p:sp>
      <p:cxnSp>
        <p:nvCxnSpPr>
          <p:cNvPr id="16" name="Straight Connector 15">
            <a:extLst>
              <a:ext uri="{FF2B5EF4-FFF2-40B4-BE49-F238E27FC236}">
                <a16:creationId xmlns:a16="http://schemas.microsoft.com/office/drawing/2014/main" id="{BAB2C5C7-3476-4671-8E4F-B99EA640B76D}"/>
              </a:ext>
            </a:extLst>
          </p:cNvPr>
          <p:cNvCxnSpPr>
            <a:cxnSpLocks/>
            <a:stCxn id="31" idx="3"/>
            <a:endCxn id="15" idx="1"/>
          </p:cNvCxnSpPr>
          <p:nvPr/>
        </p:nvCxnSpPr>
        <p:spPr>
          <a:xfrm flipV="1">
            <a:off x="4140200" y="2932834"/>
            <a:ext cx="954600" cy="1"/>
          </a:xfrm>
          <a:prstGeom prst="line">
            <a:avLst/>
          </a:prstGeom>
          <a:ln w="38100">
            <a:prstDash val="dash"/>
          </a:ln>
        </p:spPr>
        <p:style>
          <a:lnRef idx="1">
            <a:schemeClr val="dk1"/>
          </a:lnRef>
          <a:fillRef idx="0">
            <a:schemeClr val="dk1"/>
          </a:fillRef>
          <a:effectRef idx="0">
            <a:schemeClr val="dk1"/>
          </a:effectRef>
          <a:fontRef idx="minor">
            <a:schemeClr val="tx1"/>
          </a:fontRef>
        </p:style>
      </p:cxnSp>
      <p:cxnSp>
        <p:nvCxnSpPr>
          <p:cNvPr id="17" name="Straight Connector 16">
            <a:extLst>
              <a:ext uri="{FF2B5EF4-FFF2-40B4-BE49-F238E27FC236}">
                <a16:creationId xmlns:a16="http://schemas.microsoft.com/office/drawing/2014/main" id="{ACBDE4E9-B5A6-4786-9F70-162E98567EE4}"/>
              </a:ext>
            </a:extLst>
          </p:cNvPr>
          <p:cNvCxnSpPr>
            <a:cxnSpLocks/>
            <a:stCxn id="15" idx="3"/>
            <a:endCxn id="14" idx="1"/>
          </p:cNvCxnSpPr>
          <p:nvPr/>
        </p:nvCxnSpPr>
        <p:spPr>
          <a:xfrm>
            <a:off x="6354641" y="2932834"/>
            <a:ext cx="501675" cy="195"/>
          </a:xfrm>
          <a:prstGeom prst="line">
            <a:avLst/>
          </a:prstGeom>
          <a:ln w="38100">
            <a:prstDash val="dash"/>
          </a:ln>
        </p:spPr>
        <p:style>
          <a:lnRef idx="1">
            <a:schemeClr val="dk1"/>
          </a:lnRef>
          <a:fillRef idx="0">
            <a:schemeClr val="dk1"/>
          </a:fillRef>
          <a:effectRef idx="0">
            <a:schemeClr val="dk1"/>
          </a:effectRef>
          <a:fontRef idx="minor">
            <a:schemeClr val="tx1"/>
          </a:fontRef>
        </p:style>
      </p:cxnSp>
      <p:sp>
        <p:nvSpPr>
          <p:cNvPr id="18" name="TextBox 17">
            <a:extLst>
              <a:ext uri="{FF2B5EF4-FFF2-40B4-BE49-F238E27FC236}">
                <a16:creationId xmlns:a16="http://schemas.microsoft.com/office/drawing/2014/main" id="{6F276435-4A48-4063-9EF4-A27D8C77C14E}"/>
              </a:ext>
            </a:extLst>
          </p:cNvPr>
          <p:cNvSpPr txBox="1"/>
          <p:nvPr/>
        </p:nvSpPr>
        <p:spPr>
          <a:xfrm>
            <a:off x="3466625" y="3770332"/>
            <a:ext cx="5561331" cy="523220"/>
          </a:xfrm>
          <a:prstGeom prst="rect">
            <a:avLst/>
          </a:prstGeom>
          <a:noFill/>
        </p:spPr>
        <p:txBody>
          <a:bodyPr wrap="square" rtlCol="0">
            <a:spAutoFit/>
          </a:bodyPr>
          <a:lstStyle/>
          <a:p>
            <a:r>
              <a:rPr lang="en-US" dirty="0">
                <a:solidFill>
                  <a:srgbClr val="7030A0"/>
                </a:solidFill>
              </a:rPr>
              <a:t>As a bridge, a BAN coordinator may relay frames to outer network.</a:t>
            </a:r>
          </a:p>
          <a:p>
            <a:r>
              <a:rPr lang="en-US" b="1" dirty="0">
                <a:solidFill>
                  <a:srgbClr val="7030A0"/>
                </a:solidFill>
              </a:rPr>
              <a:t>And those frames may be from other BAN coordinator.</a:t>
            </a:r>
          </a:p>
        </p:txBody>
      </p:sp>
      <p:sp>
        <p:nvSpPr>
          <p:cNvPr id="19" name="Rectangle 18">
            <a:extLst>
              <a:ext uri="{FF2B5EF4-FFF2-40B4-BE49-F238E27FC236}">
                <a16:creationId xmlns:a16="http://schemas.microsoft.com/office/drawing/2014/main" id="{E94D8D49-7014-454C-A115-4E6B691DA5F3}"/>
              </a:ext>
            </a:extLst>
          </p:cNvPr>
          <p:cNvSpPr/>
          <p:nvPr/>
        </p:nvSpPr>
        <p:spPr>
          <a:xfrm>
            <a:off x="2955290" y="5472597"/>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sp>
        <p:nvSpPr>
          <p:cNvPr id="20" name="Rectangle 19">
            <a:extLst>
              <a:ext uri="{FF2B5EF4-FFF2-40B4-BE49-F238E27FC236}">
                <a16:creationId xmlns:a16="http://schemas.microsoft.com/office/drawing/2014/main" id="{79DD6BB9-2786-44F3-87E5-2DA0847D0AB5}"/>
              </a:ext>
            </a:extLst>
          </p:cNvPr>
          <p:cNvSpPr/>
          <p:nvPr/>
        </p:nvSpPr>
        <p:spPr>
          <a:xfrm>
            <a:off x="2828289" y="4580249"/>
            <a:ext cx="146304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Coordinator</a:t>
            </a:r>
          </a:p>
        </p:txBody>
      </p:sp>
      <p:cxnSp>
        <p:nvCxnSpPr>
          <p:cNvPr id="21" name="Straight Connector 20">
            <a:extLst>
              <a:ext uri="{FF2B5EF4-FFF2-40B4-BE49-F238E27FC236}">
                <a16:creationId xmlns:a16="http://schemas.microsoft.com/office/drawing/2014/main" id="{5446D09D-9FC0-4496-ABF1-29AFF47525C4}"/>
              </a:ext>
            </a:extLst>
          </p:cNvPr>
          <p:cNvCxnSpPr>
            <a:cxnSpLocks/>
            <a:stCxn id="19" idx="0"/>
            <a:endCxn id="20" idx="2"/>
          </p:cNvCxnSpPr>
          <p:nvPr/>
        </p:nvCxnSpPr>
        <p:spPr>
          <a:xfrm flipV="1">
            <a:off x="3478530" y="5088249"/>
            <a:ext cx="81279" cy="384348"/>
          </a:xfrm>
          <a:prstGeom prst="line">
            <a:avLst/>
          </a:prstGeom>
          <a:ln w="38100">
            <a:prstDash val="sysDot"/>
          </a:ln>
        </p:spPr>
        <p:style>
          <a:lnRef idx="1">
            <a:schemeClr val="dk1"/>
          </a:lnRef>
          <a:fillRef idx="0">
            <a:schemeClr val="dk1"/>
          </a:fillRef>
          <a:effectRef idx="0">
            <a:schemeClr val="dk1"/>
          </a:effectRef>
          <a:fontRef idx="minor">
            <a:schemeClr val="tx1"/>
          </a:fontRef>
        </p:style>
      </p:cxnSp>
      <p:sp>
        <p:nvSpPr>
          <p:cNvPr id="22" name="Rectangle 21">
            <a:extLst>
              <a:ext uri="{FF2B5EF4-FFF2-40B4-BE49-F238E27FC236}">
                <a16:creationId xmlns:a16="http://schemas.microsoft.com/office/drawing/2014/main" id="{03CBE4DE-8428-4D58-BF8A-CDA3026D95FB}"/>
              </a:ext>
            </a:extLst>
          </p:cNvPr>
          <p:cNvSpPr/>
          <p:nvPr/>
        </p:nvSpPr>
        <p:spPr>
          <a:xfrm>
            <a:off x="4257532" y="5167831"/>
            <a:ext cx="1046480" cy="50800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Node</a:t>
            </a:r>
          </a:p>
        </p:txBody>
      </p:sp>
      <p:cxnSp>
        <p:nvCxnSpPr>
          <p:cNvPr id="23" name="Straight Connector 22">
            <a:extLst>
              <a:ext uri="{FF2B5EF4-FFF2-40B4-BE49-F238E27FC236}">
                <a16:creationId xmlns:a16="http://schemas.microsoft.com/office/drawing/2014/main" id="{CC41C405-14A3-4E07-A829-2E5D8937AFEB}"/>
              </a:ext>
            </a:extLst>
          </p:cNvPr>
          <p:cNvCxnSpPr>
            <a:cxnSpLocks/>
            <a:stCxn id="22" idx="0"/>
            <a:endCxn id="20" idx="3"/>
          </p:cNvCxnSpPr>
          <p:nvPr/>
        </p:nvCxnSpPr>
        <p:spPr>
          <a:xfrm flipH="1" flipV="1">
            <a:off x="4291329" y="4834249"/>
            <a:ext cx="489443" cy="333582"/>
          </a:xfrm>
          <a:prstGeom prst="line">
            <a:avLst/>
          </a:prstGeom>
          <a:ln w="38100">
            <a:prstDash val="sysDot"/>
          </a:ln>
        </p:spPr>
        <p:style>
          <a:lnRef idx="1">
            <a:schemeClr val="dk1"/>
          </a:lnRef>
          <a:fillRef idx="0">
            <a:schemeClr val="dk1"/>
          </a:fillRef>
          <a:effectRef idx="0">
            <a:schemeClr val="dk1"/>
          </a:effectRef>
          <a:fontRef idx="minor">
            <a:schemeClr val="tx1"/>
          </a:fontRef>
        </p:style>
      </p:cxnSp>
      <p:sp>
        <p:nvSpPr>
          <p:cNvPr id="24" name="TextBox 23">
            <a:extLst>
              <a:ext uri="{FF2B5EF4-FFF2-40B4-BE49-F238E27FC236}">
                <a16:creationId xmlns:a16="http://schemas.microsoft.com/office/drawing/2014/main" id="{46A3DE62-2CE0-4F3A-A275-D0B460BB42E1}"/>
              </a:ext>
            </a:extLst>
          </p:cNvPr>
          <p:cNvSpPr txBox="1"/>
          <p:nvPr/>
        </p:nvSpPr>
        <p:spPr>
          <a:xfrm>
            <a:off x="1251733" y="1747140"/>
            <a:ext cx="1166516" cy="400110"/>
          </a:xfrm>
          <a:prstGeom prst="rect">
            <a:avLst/>
          </a:prstGeom>
          <a:noFill/>
        </p:spPr>
        <p:txBody>
          <a:bodyPr wrap="square" rtlCol="0">
            <a:spAutoFit/>
          </a:bodyPr>
          <a:lstStyle/>
          <a:p>
            <a:r>
              <a:rPr lang="en-US" sz="2000" b="1" dirty="0">
                <a:solidFill>
                  <a:srgbClr val="FF8585"/>
                </a:solidFill>
              </a:rPr>
              <a:t>BAN # 1</a:t>
            </a:r>
          </a:p>
        </p:txBody>
      </p:sp>
      <p:sp>
        <p:nvSpPr>
          <p:cNvPr id="25" name="TextBox 24">
            <a:extLst>
              <a:ext uri="{FF2B5EF4-FFF2-40B4-BE49-F238E27FC236}">
                <a16:creationId xmlns:a16="http://schemas.microsoft.com/office/drawing/2014/main" id="{A389EDBC-DCA8-4F66-BAE1-9DEF3B71AB9A}"/>
              </a:ext>
            </a:extLst>
          </p:cNvPr>
          <p:cNvSpPr txBox="1"/>
          <p:nvPr/>
        </p:nvSpPr>
        <p:spPr>
          <a:xfrm>
            <a:off x="3864969" y="1747140"/>
            <a:ext cx="1045494" cy="400110"/>
          </a:xfrm>
          <a:prstGeom prst="rect">
            <a:avLst/>
          </a:prstGeom>
          <a:noFill/>
        </p:spPr>
        <p:txBody>
          <a:bodyPr wrap="square" rtlCol="0">
            <a:spAutoFit/>
          </a:bodyPr>
          <a:lstStyle/>
          <a:p>
            <a:r>
              <a:rPr lang="en-US" sz="2000" b="1" dirty="0">
                <a:solidFill>
                  <a:srgbClr val="7DA8FF"/>
                </a:solidFill>
              </a:rPr>
              <a:t>WLAN</a:t>
            </a:r>
          </a:p>
        </p:txBody>
      </p:sp>
      <p:sp>
        <p:nvSpPr>
          <p:cNvPr id="26" name="TextBox 25">
            <a:extLst>
              <a:ext uri="{FF2B5EF4-FFF2-40B4-BE49-F238E27FC236}">
                <a16:creationId xmlns:a16="http://schemas.microsoft.com/office/drawing/2014/main" id="{4328A3FF-716B-4163-848B-24DB5C3694D8}"/>
              </a:ext>
            </a:extLst>
          </p:cNvPr>
          <p:cNvSpPr txBox="1"/>
          <p:nvPr/>
        </p:nvSpPr>
        <p:spPr>
          <a:xfrm>
            <a:off x="2216249" y="5063451"/>
            <a:ext cx="1175240" cy="400110"/>
          </a:xfrm>
          <a:prstGeom prst="rect">
            <a:avLst/>
          </a:prstGeom>
          <a:noFill/>
        </p:spPr>
        <p:txBody>
          <a:bodyPr wrap="square" rtlCol="0">
            <a:spAutoFit/>
          </a:bodyPr>
          <a:lstStyle/>
          <a:p>
            <a:r>
              <a:rPr lang="en-US" sz="2000" b="1" dirty="0">
                <a:solidFill>
                  <a:srgbClr val="FFC000"/>
                </a:solidFill>
              </a:rPr>
              <a:t>BAN # 2</a:t>
            </a:r>
          </a:p>
        </p:txBody>
      </p:sp>
      <p:sp>
        <p:nvSpPr>
          <p:cNvPr id="27" name="TextBox 26">
            <a:extLst>
              <a:ext uri="{FF2B5EF4-FFF2-40B4-BE49-F238E27FC236}">
                <a16:creationId xmlns:a16="http://schemas.microsoft.com/office/drawing/2014/main" id="{2A1874C7-C9F1-4C02-B4BE-638856C924CA}"/>
              </a:ext>
            </a:extLst>
          </p:cNvPr>
          <p:cNvSpPr txBox="1"/>
          <p:nvPr/>
        </p:nvSpPr>
        <p:spPr>
          <a:xfrm>
            <a:off x="6400035" y="1747140"/>
            <a:ext cx="1045494" cy="400110"/>
          </a:xfrm>
          <a:prstGeom prst="rect">
            <a:avLst/>
          </a:prstGeom>
          <a:noFill/>
        </p:spPr>
        <p:txBody>
          <a:bodyPr wrap="square" rtlCol="0">
            <a:spAutoFit/>
          </a:bodyPr>
          <a:lstStyle/>
          <a:p>
            <a:pPr algn="ctr"/>
            <a:r>
              <a:rPr lang="en-US" sz="2000" b="1" dirty="0">
                <a:solidFill>
                  <a:srgbClr val="00AC10"/>
                </a:solidFill>
              </a:rPr>
              <a:t>LAN</a:t>
            </a:r>
          </a:p>
        </p:txBody>
      </p:sp>
      <p:sp>
        <p:nvSpPr>
          <p:cNvPr id="28" name="TextBox 27">
            <a:extLst>
              <a:ext uri="{FF2B5EF4-FFF2-40B4-BE49-F238E27FC236}">
                <a16:creationId xmlns:a16="http://schemas.microsoft.com/office/drawing/2014/main" id="{99DAF49E-5C12-4E42-B782-A4EF43D228C3}"/>
              </a:ext>
            </a:extLst>
          </p:cNvPr>
          <p:cNvSpPr txBox="1"/>
          <p:nvPr/>
        </p:nvSpPr>
        <p:spPr>
          <a:xfrm>
            <a:off x="388805" y="2331787"/>
            <a:ext cx="930899" cy="523220"/>
          </a:xfrm>
          <a:prstGeom prst="rect">
            <a:avLst/>
          </a:prstGeom>
          <a:noFill/>
        </p:spPr>
        <p:txBody>
          <a:bodyPr wrap="square" rtlCol="0">
            <a:spAutoFit/>
          </a:bodyPr>
          <a:lstStyle/>
          <a:p>
            <a:pPr algn="ctr"/>
            <a:r>
              <a:rPr lang="en-US" b="1" dirty="0">
                <a:solidFill>
                  <a:schemeClr val="tx1"/>
                </a:solidFill>
              </a:rPr>
              <a:t>Sensor</a:t>
            </a:r>
          </a:p>
          <a:p>
            <a:pPr algn="ctr"/>
            <a:r>
              <a:rPr lang="en-US" b="1" dirty="0">
                <a:solidFill>
                  <a:schemeClr val="tx1"/>
                </a:solidFill>
              </a:rPr>
              <a:t>(Talker)</a:t>
            </a:r>
          </a:p>
        </p:txBody>
      </p:sp>
      <p:sp>
        <p:nvSpPr>
          <p:cNvPr id="29" name="TextBox 28">
            <a:extLst>
              <a:ext uri="{FF2B5EF4-FFF2-40B4-BE49-F238E27FC236}">
                <a16:creationId xmlns:a16="http://schemas.microsoft.com/office/drawing/2014/main" id="{63FA7879-C24B-4049-8FF6-876E6F64405D}"/>
              </a:ext>
            </a:extLst>
          </p:cNvPr>
          <p:cNvSpPr txBox="1"/>
          <p:nvPr/>
        </p:nvSpPr>
        <p:spPr>
          <a:xfrm>
            <a:off x="1271248" y="4205568"/>
            <a:ext cx="930899" cy="523220"/>
          </a:xfrm>
          <a:prstGeom prst="rect">
            <a:avLst/>
          </a:prstGeom>
          <a:noFill/>
        </p:spPr>
        <p:txBody>
          <a:bodyPr wrap="square" rtlCol="0">
            <a:spAutoFit/>
          </a:bodyPr>
          <a:lstStyle/>
          <a:p>
            <a:pPr algn="ctr"/>
            <a:r>
              <a:rPr lang="en-US" b="1" dirty="0">
                <a:solidFill>
                  <a:schemeClr val="tx1"/>
                </a:solidFill>
              </a:rPr>
              <a:t>Sensor</a:t>
            </a:r>
          </a:p>
          <a:p>
            <a:pPr algn="ctr"/>
            <a:r>
              <a:rPr lang="en-US" b="1" dirty="0">
                <a:solidFill>
                  <a:schemeClr val="tx1"/>
                </a:solidFill>
              </a:rPr>
              <a:t>(Talker)</a:t>
            </a:r>
          </a:p>
        </p:txBody>
      </p:sp>
      <p:grpSp>
        <p:nvGrpSpPr>
          <p:cNvPr id="30" name="Group 29">
            <a:extLst>
              <a:ext uri="{FF2B5EF4-FFF2-40B4-BE49-F238E27FC236}">
                <a16:creationId xmlns:a16="http://schemas.microsoft.com/office/drawing/2014/main" id="{D10F3BD7-FC58-442C-8A20-31BF3D544476}"/>
              </a:ext>
            </a:extLst>
          </p:cNvPr>
          <p:cNvGrpSpPr/>
          <p:nvPr/>
        </p:nvGrpSpPr>
        <p:grpSpPr>
          <a:xfrm>
            <a:off x="2002230" y="2604654"/>
            <a:ext cx="2137970" cy="656361"/>
            <a:chOff x="1765157" y="3026250"/>
            <a:chExt cx="2137970" cy="656361"/>
          </a:xfrm>
        </p:grpSpPr>
        <p:sp>
          <p:nvSpPr>
            <p:cNvPr id="31" name="Rectangle 30">
              <a:extLst>
                <a:ext uri="{FF2B5EF4-FFF2-40B4-BE49-F238E27FC236}">
                  <a16:creationId xmlns:a16="http://schemas.microsoft.com/office/drawing/2014/main" id="{6F0EA8AF-7A8E-48B2-A776-5D0E6C35516C}"/>
                </a:ext>
              </a:extLst>
            </p:cNvPr>
            <p:cNvSpPr/>
            <p:nvPr/>
          </p:nvSpPr>
          <p:spPr>
            <a:xfrm>
              <a:off x="1765157" y="3026250"/>
              <a:ext cx="2137970" cy="656361"/>
            </a:xfrm>
            <a:prstGeom prst="rect">
              <a:avLst/>
            </a:prstGeom>
            <a:ln cmpd="sng">
              <a:extLst>
                <a:ext uri="{C807C97D-BFC1-408E-A445-0C87EB9F89A2}">
                  <ask:lineSketchStyleProps xmlns:ask="http://schemas.microsoft.com/office/drawing/2018/sketchyshapes" sd="1219033472">
                    <a:custGeom>
                      <a:avLst/>
                      <a:gdLst>
                        <a:gd name="connsiteX0" fmla="*/ 0 w 1463040"/>
                        <a:gd name="connsiteY0" fmla="*/ 0 h 508000"/>
                        <a:gd name="connsiteX1" fmla="*/ 516941 w 1463040"/>
                        <a:gd name="connsiteY1" fmla="*/ 0 h 508000"/>
                        <a:gd name="connsiteX2" fmla="*/ 1019251 w 1463040"/>
                        <a:gd name="connsiteY2" fmla="*/ 0 h 508000"/>
                        <a:gd name="connsiteX3" fmla="*/ 1463040 w 1463040"/>
                        <a:gd name="connsiteY3" fmla="*/ 0 h 508000"/>
                        <a:gd name="connsiteX4" fmla="*/ 1463040 w 1463040"/>
                        <a:gd name="connsiteY4" fmla="*/ 508000 h 508000"/>
                        <a:gd name="connsiteX5" fmla="*/ 1004621 w 1463040"/>
                        <a:gd name="connsiteY5" fmla="*/ 508000 h 508000"/>
                        <a:gd name="connsiteX6" fmla="*/ 516941 w 1463040"/>
                        <a:gd name="connsiteY6" fmla="*/ 508000 h 508000"/>
                        <a:gd name="connsiteX7" fmla="*/ 0 w 1463040"/>
                        <a:gd name="connsiteY7" fmla="*/ 508000 h 508000"/>
                        <a:gd name="connsiteX8" fmla="*/ 0 w 1463040"/>
                        <a:gd name="connsiteY8" fmla="*/ 0 h 5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3040" h="508000" fill="none" extrusionOk="0">
                          <a:moveTo>
                            <a:pt x="0" y="0"/>
                          </a:moveTo>
                          <a:cubicBezTo>
                            <a:pt x="136660" y="-19241"/>
                            <a:pt x="386945" y="8804"/>
                            <a:pt x="516941" y="0"/>
                          </a:cubicBezTo>
                          <a:cubicBezTo>
                            <a:pt x="646937" y="-8804"/>
                            <a:pt x="869028" y="50775"/>
                            <a:pt x="1019251" y="0"/>
                          </a:cubicBezTo>
                          <a:cubicBezTo>
                            <a:pt x="1169474" y="-50775"/>
                            <a:pt x="1277517" y="33212"/>
                            <a:pt x="1463040" y="0"/>
                          </a:cubicBezTo>
                          <a:cubicBezTo>
                            <a:pt x="1520521" y="103369"/>
                            <a:pt x="1408519" y="359960"/>
                            <a:pt x="1463040" y="508000"/>
                          </a:cubicBezTo>
                          <a:cubicBezTo>
                            <a:pt x="1280426" y="554154"/>
                            <a:pt x="1174582" y="505208"/>
                            <a:pt x="1004621" y="508000"/>
                          </a:cubicBezTo>
                          <a:cubicBezTo>
                            <a:pt x="834660" y="510792"/>
                            <a:pt x="753177" y="488220"/>
                            <a:pt x="516941" y="508000"/>
                          </a:cubicBezTo>
                          <a:cubicBezTo>
                            <a:pt x="280705" y="527780"/>
                            <a:pt x="171946" y="482827"/>
                            <a:pt x="0" y="508000"/>
                          </a:cubicBezTo>
                          <a:cubicBezTo>
                            <a:pt x="-25344" y="256525"/>
                            <a:pt x="17473" y="110214"/>
                            <a:pt x="0" y="0"/>
                          </a:cubicBezTo>
                          <a:close/>
                        </a:path>
                        <a:path w="1463040" h="508000" stroke="0" extrusionOk="0">
                          <a:moveTo>
                            <a:pt x="0" y="0"/>
                          </a:moveTo>
                          <a:cubicBezTo>
                            <a:pt x="117783" y="-55411"/>
                            <a:pt x="314389" y="6827"/>
                            <a:pt x="473050" y="0"/>
                          </a:cubicBezTo>
                          <a:cubicBezTo>
                            <a:pt x="631711" y="-6827"/>
                            <a:pt x="802254" y="16964"/>
                            <a:pt x="916838" y="0"/>
                          </a:cubicBezTo>
                          <a:cubicBezTo>
                            <a:pt x="1031422" y="-16964"/>
                            <a:pt x="1274133" y="30966"/>
                            <a:pt x="1463040" y="0"/>
                          </a:cubicBezTo>
                          <a:cubicBezTo>
                            <a:pt x="1502187" y="167181"/>
                            <a:pt x="1409360" y="374382"/>
                            <a:pt x="1463040" y="508000"/>
                          </a:cubicBezTo>
                          <a:cubicBezTo>
                            <a:pt x="1251268" y="516624"/>
                            <a:pt x="1209502" y="470071"/>
                            <a:pt x="1004621" y="508000"/>
                          </a:cubicBezTo>
                          <a:cubicBezTo>
                            <a:pt x="799740" y="545929"/>
                            <a:pt x="712234" y="506873"/>
                            <a:pt x="487680" y="508000"/>
                          </a:cubicBezTo>
                          <a:cubicBezTo>
                            <a:pt x="263126" y="509127"/>
                            <a:pt x="127079" y="505318"/>
                            <a:pt x="0" y="508000"/>
                          </a:cubicBezTo>
                          <a:cubicBezTo>
                            <a:pt x="-56421" y="358389"/>
                            <a:pt x="36541" y="124947"/>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89682F36-3E44-4A02-BA3D-615E67B32AB8}"/>
                </a:ext>
              </a:extLst>
            </p:cNvPr>
            <p:cNvSpPr/>
            <p:nvPr/>
          </p:nvSpPr>
          <p:spPr>
            <a:xfrm>
              <a:off x="3020206" y="3100430"/>
              <a:ext cx="792027" cy="508000"/>
            </a:xfrm>
            <a:prstGeom prst="rect">
              <a:avLst/>
            </a:prstGeom>
            <a:ln cmpd="sng">
              <a:extLst>
                <a:ext uri="{C807C97D-BFC1-408E-A445-0C87EB9F89A2}">
                  <ask:lineSketchStyleProps xmlns:ask="http://schemas.microsoft.com/office/drawing/2018/sketchyshapes" sd="1219033472">
                    <a:custGeom>
                      <a:avLst/>
                      <a:gdLst>
                        <a:gd name="connsiteX0" fmla="*/ 0 w 1463040"/>
                        <a:gd name="connsiteY0" fmla="*/ 0 h 508000"/>
                        <a:gd name="connsiteX1" fmla="*/ 516941 w 1463040"/>
                        <a:gd name="connsiteY1" fmla="*/ 0 h 508000"/>
                        <a:gd name="connsiteX2" fmla="*/ 1019251 w 1463040"/>
                        <a:gd name="connsiteY2" fmla="*/ 0 h 508000"/>
                        <a:gd name="connsiteX3" fmla="*/ 1463040 w 1463040"/>
                        <a:gd name="connsiteY3" fmla="*/ 0 h 508000"/>
                        <a:gd name="connsiteX4" fmla="*/ 1463040 w 1463040"/>
                        <a:gd name="connsiteY4" fmla="*/ 508000 h 508000"/>
                        <a:gd name="connsiteX5" fmla="*/ 1004621 w 1463040"/>
                        <a:gd name="connsiteY5" fmla="*/ 508000 h 508000"/>
                        <a:gd name="connsiteX6" fmla="*/ 516941 w 1463040"/>
                        <a:gd name="connsiteY6" fmla="*/ 508000 h 508000"/>
                        <a:gd name="connsiteX7" fmla="*/ 0 w 1463040"/>
                        <a:gd name="connsiteY7" fmla="*/ 508000 h 508000"/>
                        <a:gd name="connsiteX8" fmla="*/ 0 w 1463040"/>
                        <a:gd name="connsiteY8" fmla="*/ 0 h 5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3040" h="508000" fill="none" extrusionOk="0">
                          <a:moveTo>
                            <a:pt x="0" y="0"/>
                          </a:moveTo>
                          <a:cubicBezTo>
                            <a:pt x="136660" y="-19241"/>
                            <a:pt x="386945" y="8804"/>
                            <a:pt x="516941" y="0"/>
                          </a:cubicBezTo>
                          <a:cubicBezTo>
                            <a:pt x="646937" y="-8804"/>
                            <a:pt x="869028" y="50775"/>
                            <a:pt x="1019251" y="0"/>
                          </a:cubicBezTo>
                          <a:cubicBezTo>
                            <a:pt x="1169474" y="-50775"/>
                            <a:pt x="1277517" y="33212"/>
                            <a:pt x="1463040" y="0"/>
                          </a:cubicBezTo>
                          <a:cubicBezTo>
                            <a:pt x="1520521" y="103369"/>
                            <a:pt x="1408519" y="359960"/>
                            <a:pt x="1463040" y="508000"/>
                          </a:cubicBezTo>
                          <a:cubicBezTo>
                            <a:pt x="1280426" y="554154"/>
                            <a:pt x="1174582" y="505208"/>
                            <a:pt x="1004621" y="508000"/>
                          </a:cubicBezTo>
                          <a:cubicBezTo>
                            <a:pt x="834660" y="510792"/>
                            <a:pt x="753177" y="488220"/>
                            <a:pt x="516941" y="508000"/>
                          </a:cubicBezTo>
                          <a:cubicBezTo>
                            <a:pt x="280705" y="527780"/>
                            <a:pt x="171946" y="482827"/>
                            <a:pt x="0" y="508000"/>
                          </a:cubicBezTo>
                          <a:cubicBezTo>
                            <a:pt x="-25344" y="256525"/>
                            <a:pt x="17473" y="110214"/>
                            <a:pt x="0" y="0"/>
                          </a:cubicBezTo>
                          <a:close/>
                        </a:path>
                        <a:path w="1463040" h="508000" stroke="0" extrusionOk="0">
                          <a:moveTo>
                            <a:pt x="0" y="0"/>
                          </a:moveTo>
                          <a:cubicBezTo>
                            <a:pt x="117783" y="-55411"/>
                            <a:pt x="314389" y="6827"/>
                            <a:pt x="473050" y="0"/>
                          </a:cubicBezTo>
                          <a:cubicBezTo>
                            <a:pt x="631711" y="-6827"/>
                            <a:pt x="802254" y="16964"/>
                            <a:pt x="916838" y="0"/>
                          </a:cubicBezTo>
                          <a:cubicBezTo>
                            <a:pt x="1031422" y="-16964"/>
                            <a:pt x="1274133" y="30966"/>
                            <a:pt x="1463040" y="0"/>
                          </a:cubicBezTo>
                          <a:cubicBezTo>
                            <a:pt x="1502187" y="167181"/>
                            <a:pt x="1409360" y="374382"/>
                            <a:pt x="1463040" y="508000"/>
                          </a:cubicBezTo>
                          <a:cubicBezTo>
                            <a:pt x="1251268" y="516624"/>
                            <a:pt x="1209502" y="470071"/>
                            <a:pt x="1004621" y="508000"/>
                          </a:cubicBezTo>
                          <a:cubicBezTo>
                            <a:pt x="799740" y="545929"/>
                            <a:pt x="712234" y="506873"/>
                            <a:pt x="487680" y="508000"/>
                          </a:cubicBezTo>
                          <a:cubicBezTo>
                            <a:pt x="263126" y="509127"/>
                            <a:pt x="127079" y="505318"/>
                            <a:pt x="0" y="508000"/>
                          </a:cubicBezTo>
                          <a:cubicBezTo>
                            <a:pt x="-56421" y="358389"/>
                            <a:pt x="36541" y="124947"/>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algn="ctr"/>
              <a:r>
                <a:rPr lang="en-US" dirty="0"/>
                <a:t>WLAN</a:t>
              </a:r>
            </a:p>
            <a:p>
              <a:pPr algn="ctr"/>
              <a:r>
                <a:rPr lang="en-US" dirty="0"/>
                <a:t>terminal</a:t>
              </a:r>
            </a:p>
          </p:txBody>
        </p:sp>
        <p:sp>
          <p:nvSpPr>
            <p:cNvPr id="33" name="Rectangle 32">
              <a:extLst>
                <a:ext uri="{FF2B5EF4-FFF2-40B4-BE49-F238E27FC236}">
                  <a16:creationId xmlns:a16="http://schemas.microsoft.com/office/drawing/2014/main" id="{31C810DE-0B05-466A-BCF9-6D502F53ABBA}"/>
                </a:ext>
              </a:extLst>
            </p:cNvPr>
            <p:cNvSpPr/>
            <p:nvPr/>
          </p:nvSpPr>
          <p:spPr>
            <a:xfrm>
              <a:off x="1862818" y="3100430"/>
              <a:ext cx="1068026" cy="508000"/>
            </a:xfrm>
            <a:prstGeom prst="rect">
              <a:avLst/>
            </a:prstGeom>
            <a:ln cmpd="sng">
              <a:extLst>
                <a:ext uri="{C807C97D-BFC1-408E-A445-0C87EB9F89A2}">
                  <ask:lineSketchStyleProps xmlns:ask="http://schemas.microsoft.com/office/drawing/2018/sketchyshapes" sd="1219033472">
                    <a:custGeom>
                      <a:avLst/>
                      <a:gdLst>
                        <a:gd name="connsiteX0" fmla="*/ 0 w 1463040"/>
                        <a:gd name="connsiteY0" fmla="*/ 0 h 508000"/>
                        <a:gd name="connsiteX1" fmla="*/ 516941 w 1463040"/>
                        <a:gd name="connsiteY1" fmla="*/ 0 h 508000"/>
                        <a:gd name="connsiteX2" fmla="*/ 1019251 w 1463040"/>
                        <a:gd name="connsiteY2" fmla="*/ 0 h 508000"/>
                        <a:gd name="connsiteX3" fmla="*/ 1463040 w 1463040"/>
                        <a:gd name="connsiteY3" fmla="*/ 0 h 508000"/>
                        <a:gd name="connsiteX4" fmla="*/ 1463040 w 1463040"/>
                        <a:gd name="connsiteY4" fmla="*/ 508000 h 508000"/>
                        <a:gd name="connsiteX5" fmla="*/ 1004621 w 1463040"/>
                        <a:gd name="connsiteY5" fmla="*/ 508000 h 508000"/>
                        <a:gd name="connsiteX6" fmla="*/ 516941 w 1463040"/>
                        <a:gd name="connsiteY6" fmla="*/ 508000 h 508000"/>
                        <a:gd name="connsiteX7" fmla="*/ 0 w 1463040"/>
                        <a:gd name="connsiteY7" fmla="*/ 508000 h 508000"/>
                        <a:gd name="connsiteX8" fmla="*/ 0 w 1463040"/>
                        <a:gd name="connsiteY8" fmla="*/ 0 h 50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63040" h="508000" fill="none" extrusionOk="0">
                          <a:moveTo>
                            <a:pt x="0" y="0"/>
                          </a:moveTo>
                          <a:cubicBezTo>
                            <a:pt x="136660" y="-19241"/>
                            <a:pt x="386945" y="8804"/>
                            <a:pt x="516941" y="0"/>
                          </a:cubicBezTo>
                          <a:cubicBezTo>
                            <a:pt x="646937" y="-8804"/>
                            <a:pt x="869028" y="50775"/>
                            <a:pt x="1019251" y="0"/>
                          </a:cubicBezTo>
                          <a:cubicBezTo>
                            <a:pt x="1169474" y="-50775"/>
                            <a:pt x="1277517" y="33212"/>
                            <a:pt x="1463040" y="0"/>
                          </a:cubicBezTo>
                          <a:cubicBezTo>
                            <a:pt x="1520521" y="103369"/>
                            <a:pt x="1408519" y="359960"/>
                            <a:pt x="1463040" y="508000"/>
                          </a:cubicBezTo>
                          <a:cubicBezTo>
                            <a:pt x="1280426" y="554154"/>
                            <a:pt x="1174582" y="505208"/>
                            <a:pt x="1004621" y="508000"/>
                          </a:cubicBezTo>
                          <a:cubicBezTo>
                            <a:pt x="834660" y="510792"/>
                            <a:pt x="753177" y="488220"/>
                            <a:pt x="516941" y="508000"/>
                          </a:cubicBezTo>
                          <a:cubicBezTo>
                            <a:pt x="280705" y="527780"/>
                            <a:pt x="171946" y="482827"/>
                            <a:pt x="0" y="508000"/>
                          </a:cubicBezTo>
                          <a:cubicBezTo>
                            <a:pt x="-25344" y="256525"/>
                            <a:pt x="17473" y="110214"/>
                            <a:pt x="0" y="0"/>
                          </a:cubicBezTo>
                          <a:close/>
                        </a:path>
                        <a:path w="1463040" h="508000" stroke="0" extrusionOk="0">
                          <a:moveTo>
                            <a:pt x="0" y="0"/>
                          </a:moveTo>
                          <a:cubicBezTo>
                            <a:pt x="117783" y="-55411"/>
                            <a:pt x="314389" y="6827"/>
                            <a:pt x="473050" y="0"/>
                          </a:cubicBezTo>
                          <a:cubicBezTo>
                            <a:pt x="631711" y="-6827"/>
                            <a:pt x="802254" y="16964"/>
                            <a:pt x="916838" y="0"/>
                          </a:cubicBezTo>
                          <a:cubicBezTo>
                            <a:pt x="1031422" y="-16964"/>
                            <a:pt x="1274133" y="30966"/>
                            <a:pt x="1463040" y="0"/>
                          </a:cubicBezTo>
                          <a:cubicBezTo>
                            <a:pt x="1502187" y="167181"/>
                            <a:pt x="1409360" y="374382"/>
                            <a:pt x="1463040" y="508000"/>
                          </a:cubicBezTo>
                          <a:cubicBezTo>
                            <a:pt x="1251268" y="516624"/>
                            <a:pt x="1209502" y="470071"/>
                            <a:pt x="1004621" y="508000"/>
                          </a:cubicBezTo>
                          <a:cubicBezTo>
                            <a:pt x="799740" y="545929"/>
                            <a:pt x="712234" y="506873"/>
                            <a:pt x="487680" y="508000"/>
                          </a:cubicBezTo>
                          <a:cubicBezTo>
                            <a:pt x="263126" y="509127"/>
                            <a:pt x="127079" y="505318"/>
                            <a:pt x="0" y="508000"/>
                          </a:cubicBezTo>
                          <a:cubicBezTo>
                            <a:pt x="-56421" y="358389"/>
                            <a:pt x="36541" y="124947"/>
                            <a:pt x="0" y="0"/>
                          </a:cubicBezTo>
                          <a:close/>
                        </a:path>
                      </a:pathLst>
                    </a:custGeom>
                    <ask:type>
                      <ask:lineSketchNone/>
                    </ask:type>
                  </ask:lineSketchStyleProps>
                </a:ext>
              </a:extLst>
            </a:ln>
          </p:spPr>
          <p:style>
            <a:lnRef idx="2">
              <a:schemeClr val="dk1"/>
            </a:lnRef>
            <a:fillRef idx="1">
              <a:schemeClr val="lt1"/>
            </a:fillRef>
            <a:effectRef idx="0">
              <a:schemeClr val="dk1"/>
            </a:effectRef>
            <a:fontRef idx="minor">
              <a:schemeClr val="dk1"/>
            </a:fontRef>
          </p:style>
          <p:txBody>
            <a:bodyPr rtlCol="0" anchor="ctr"/>
            <a:lstStyle/>
            <a:p>
              <a:pPr algn="ctr"/>
              <a:r>
                <a:rPr lang="en-US" dirty="0"/>
                <a:t>BAN</a:t>
              </a:r>
            </a:p>
            <a:p>
              <a:pPr algn="ctr"/>
              <a:r>
                <a:rPr lang="en-US" dirty="0"/>
                <a:t>Coordinator</a:t>
              </a:r>
            </a:p>
          </p:txBody>
        </p:sp>
      </p:grpSp>
      <p:sp>
        <p:nvSpPr>
          <p:cNvPr id="34" name="Arrow: Right 33">
            <a:extLst>
              <a:ext uri="{FF2B5EF4-FFF2-40B4-BE49-F238E27FC236}">
                <a16:creationId xmlns:a16="http://schemas.microsoft.com/office/drawing/2014/main" id="{CCD3D43C-6C28-4270-9D0F-E6A39C8E5537}"/>
              </a:ext>
            </a:extLst>
          </p:cNvPr>
          <p:cNvSpPr/>
          <p:nvPr/>
        </p:nvSpPr>
        <p:spPr>
          <a:xfrm rot="14749498">
            <a:off x="2212174" y="3470666"/>
            <a:ext cx="1596495" cy="832087"/>
          </a:xfrm>
          <a:prstGeom prst="rightArrow">
            <a:avLst>
              <a:gd name="adj1" fmla="val 36309"/>
              <a:gd name="adj2" fmla="val 59421"/>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Box 34">
            <a:extLst>
              <a:ext uri="{FF2B5EF4-FFF2-40B4-BE49-F238E27FC236}">
                <a16:creationId xmlns:a16="http://schemas.microsoft.com/office/drawing/2014/main" id="{5D2ECFB8-A35B-437E-BE0E-8B1DFC9C70EF}"/>
              </a:ext>
            </a:extLst>
          </p:cNvPr>
          <p:cNvSpPr txBox="1"/>
          <p:nvPr/>
        </p:nvSpPr>
        <p:spPr>
          <a:xfrm>
            <a:off x="7155323" y="1979327"/>
            <a:ext cx="1056560" cy="523220"/>
          </a:xfrm>
          <a:prstGeom prst="rect">
            <a:avLst/>
          </a:prstGeom>
          <a:noFill/>
        </p:spPr>
        <p:txBody>
          <a:bodyPr wrap="square" rtlCol="0">
            <a:spAutoFit/>
          </a:bodyPr>
          <a:lstStyle/>
          <a:p>
            <a:pPr algn="ctr"/>
            <a:r>
              <a:rPr lang="en-US" b="1" dirty="0">
                <a:solidFill>
                  <a:schemeClr val="tx1"/>
                </a:solidFill>
              </a:rPr>
              <a:t>Clinician</a:t>
            </a:r>
          </a:p>
          <a:p>
            <a:pPr algn="ctr"/>
            <a:r>
              <a:rPr lang="en-US" b="1" dirty="0">
                <a:solidFill>
                  <a:schemeClr val="tx1"/>
                </a:solidFill>
              </a:rPr>
              <a:t>(Listener)</a:t>
            </a:r>
          </a:p>
        </p:txBody>
      </p:sp>
      <p:cxnSp>
        <p:nvCxnSpPr>
          <p:cNvPr id="36" name="Straight Connector 35">
            <a:extLst>
              <a:ext uri="{FF2B5EF4-FFF2-40B4-BE49-F238E27FC236}">
                <a16:creationId xmlns:a16="http://schemas.microsoft.com/office/drawing/2014/main" id="{107B12CF-C468-4C68-AA4A-FC3FC5592920}"/>
              </a:ext>
            </a:extLst>
          </p:cNvPr>
          <p:cNvCxnSpPr>
            <a:cxnSpLocks/>
            <a:stCxn id="12" idx="3"/>
            <a:endCxn id="33" idx="1"/>
          </p:cNvCxnSpPr>
          <p:nvPr/>
        </p:nvCxnSpPr>
        <p:spPr>
          <a:xfrm flipV="1">
            <a:off x="1385725" y="2932834"/>
            <a:ext cx="714166" cy="184570"/>
          </a:xfrm>
          <a:prstGeom prst="line">
            <a:avLst/>
          </a:prstGeom>
          <a:ln w="38100">
            <a:prstDash val="sysDot"/>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C7C56B02-E22C-493D-AF08-415CC88F4B98}"/>
              </a:ext>
            </a:extLst>
          </p:cNvPr>
          <p:cNvCxnSpPr>
            <a:cxnSpLocks/>
            <a:stCxn id="13" idx="0"/>
            <a:endCxn id="33" idx="2"/>
          </p:cNvCxnSpPr>
          <p:nvPr/>
        </p:nvCxnSpPr>
        <p:spPr>
          <a:xfrm flipV="1">
            <a:off x="1720849" y="3186834"/>
            <a:ext cx="913055" cy="516958"/>
          </a:xfrm>
          <a:prstGeom prst="line">
            <a:avLst/>
          </a:prstGeom>
          <a:ln w="38100">
            <a:prstDash val="sysDot"/>
          </a:ln>
        </p:spPr>
        <p:style>
          <a:lnRef idx="1">
            <a:schemeClr val="dk1"/>
          </a:lnRef>
          <a:fillRef idx="0">
            <a:schemeClr val="dk1"/>
          </a:fillRef>
          <a:effectRef idx="0">
            <a:schemeClr val="dk1"/>
          </a:effectRef>
          <a:fontRef idx="minor">
            <a:schemeClr val="tx1"/>
          </a:fontRef>
        </p:style>
      </p:cxnSp>
      <p:sp>
        <p:nvSpPr>
          <p:cNvPr id="38" name="TextBox 37">
            <a:extLst>
              <a:ext uri="{FF2B5EF4-FFF2-40B4-BE49-F238E27FC236}">
                <a16:creationId xmlns:a16="http://schemas.microsoft.com/office/drawing/2014/main" id="{64024600-0092-473E-8D53-63310C2E2C97}"/>
              </a:ext>
            </a:extLst>
          </p:cNvPr>
          <p:cNvSpPr txBox="1"/>
          <p:nvPr/>
        </p:nvSpPr>
        <p:spPr>
          <a:xfrm>
            <a:off x="2082264" y="5663154"/>
            <a:ext cx="930899" cy="523220"/>
          </a:xfrm>
          <a:prstGeom prst="rect">
            <a:avLst/>
          </a:prstGeom>
          <a:noFill/>
        </p:spPr>
        <p:txBody>
          <a:bodyPr wrap="square" rtlCol="0">
            <a:spAutoFit/>
          </a:bodyPr>
          <a:lstStyle/>
          <a:p>
            <a:pPr algn="ctr"/>
            <a:r>
              <a:rPr lang="en-US" b="1" dirty="0">
                <a:solidFill>
                  <a:schemeClr val="tx1"/>
                </a:solidFill>
              </a:rPr>
              <a:t>Sensor</a:t>
            </a:r>
          </a:p>
          <a:p>
            <a:pPr algn="ctr"/>
            <a:r>
              <a:rPr lang="en-US" b="1" dirty="0">
                <a:solidFill>
                  <a:schemeClr val="tx1"/>
                </a:solidFill>
              </a:rPr>
              <a:t>(Talker)</a:t>
            </a:r>
          </a:p>
        </p:txBody>
      </p:sp>
      <p:sp>
        <p:nvSpPr>
          <p:cNvPr id="39" name="TextBox 38">
            <a:extLst>
              <a:ext uri="{FF2B5EF4-FFF2-40B4-BE49-F238E27FC236}">
                <a16:creationId xmlns:a16="http://schemas.microsoft.com/office/drawing/2014/main" id="{5DA37F0E-1572-487E-AE82-EAE6DECDBDB0}"/>
              </a:ext>
            </a:extLst>
          </p:cNvPr>
          <p:cNvSpPr txBox="1"/>
          <p:nvPr/>
        </p:nvSpPr>
        <p:spPr>
          <a:xfrm>
            <a:off x="4628875" y="5671905"/>
            <a:ext cx="930899" cy="523220"/>
          </a:xfrm>
          <a:prstGeom prst="rect">
            <a:avLst/>
          </a:prstGeom>
          <a:noFill/>
        </p:spPr>
        <p:txBody>
          <a:bodyPr wrap="square" rtlCol="0">
            <a:spAutoFit/>
          </a:bodyPr>
          <a:lstStyle/>
          <a:p>
            <a:pPr algn="ctr"/>
            <a:r>
              <a:rPr lang="en-US" b="1" dirty="0">
                <a:solidFill>
                  <a:schemeClr val="tx1"/>
                </a:solidFill>
              </a:rPr>
              <a:t>Sensor</a:t>
            </a:r>
          </a:p>
          <a:p>
            <a:pPr algn="ctr"/>
            <a:r>
              <a:rPr lang="en-US" b="1" dirty="0">
                <a:solidFill>
                  <a:schemeClr val="tx1"/>
                </a:solidFill>
              </a:rPr>
              <a:t>(Talker)</a:t>
            </a:r>
          </a:p>
        </p:txBody>
      </p:sp>
    </p:spTree>
    <p:extLst>
      <p:ext uri="{BB962C8B-B14F-4D97-AF65-F5344CB8AC3E}">
        <p14:creationId xmlns:p14="http://schemas.microsoft.com/office/powerpoint/2010/main" val="20836427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97AD37-A3B6-4282-9A68-9FB1154977A8}"/>
              </a:ext>
            </a:extLst>
          </p:cNvPr>
          <p:cNvSpPr>
            <a:spLocks noGrp="1"/>
          </p:cNvSpPr>
          <p:nvPr>
            <p:ph type="title"/>
          </p:nvPr>
        </p:nvSpPr>
        <p:spPr/>
        <p:txBody>
          <a:bodyPr/>
          <a:lstStyle/>
          <a:p>
            <a:r>
              <a:rPr lang="en-US" dirty="0"/>
              <a:t>Issues</a:t>
            </a:r>
          </a:p>
        </p:txBody>
      </p:sp>
      <p:sp>
        <p:nvSpPr>
          <p:cNvPr id="3" name="Text Placeholder 2">
            <a:extLst>
              <a:ext uri="{FF2B5EF4-FFF2-40B4-BE49-F238E27FC236}">
                <a16:creationId xmlns:a16="http://schemas.microsoft.com/office/drawing/2014/main" id="{49A54C3F-1AA2-44FD-904B-73A048D77C01}"/>
              </a:ext>
            </a:extLst>
          </p:cNvPr>
          <p:cNvSpPr>
            <a:spLocks noGrp="1"/>
          </p:cNvSpPr>
          <p:nvPr>
            <p:ph type="body" idx="1"/>
          </p:nvPr>
        </p:nvSpPr>
        <p:spPr/>
        <p:txBody>
          <a:bodyPr/>
          <a:lstStyle/>
          <a:p>
            <a:r>
              <a:rPr lang="en-US" sz="2400" dirty="0">
                <a:latin typeface="+mn-lt"/>
              </a:rPr>
              <a:t>The interconnection of networks is known as a profile.    </a:t>
            </a:r>
          </a:p>
          <a:p>
            <a:pPr lvl="1"/>
            <a:r>
              <a:rPr lang="en-US" sz="2000" dirty="0">
                <a:latin typeface="+mn-lt"/>
              </a:rPr>
              <a:t>IEEE Std 802.1BA Audio-Video Bridging (AVB) networks    </a:t>
            </a:r>
          </a:p>
          <a:p>
            <a:pPr lvl="1"/>
            <a:r>
              <a:rPr lang="en-US" sz="2000" dirty="0">
                <a:latin typeface="+mn-lt"/>
              </a:rPr>
              <a:t>IEEE Std 802.1CM TSN for Fronthaul (baseband equip. to BS)     </a:t>
            </a:r>
          </a:p>
          <a:p>
            <a:pPr lvl="1"/>
            <a:r>
              <a:rPr lang="en-US" sz="2000" dirty="0">
                <a:latin typeface="+mn-lt"/>
              </a:rPr>
              <a:t>IEEE Std 802.1CMde Amendment on Sync </a:t>
            </a:r>
            <a:r>
              <a:rPr lang="en-US" sz="2000" dirty="0" err="1">
                <a:latin typeface="+mn-lt"/>
              </a:rPr>
              <a:t>enhacements</a:t>
            </a:r>
            <a:endParaRPr lang="en-US" sz="2000" dirty="0">
              <a:latin typeface="+mn-lt"/>
            </a:endParaRPr>
          </a:p>
          <a:p>
            <a:pPr lvl="1"/>
            <a:r>
              <a:rPr lang="en-US" sz="2000" dirty="0">
                <a:latin typeface="+mn-lt"/>
              </a:rPr>
              <a:t>IEC/IEEE P60802 TSN Profile for Industrial Automation</a:t>
            </a:r>
          </a:p>
          <a:p>
            <a:pPr lvl="1"/>
            <a:r>
              <a:rPr lang="en-US" sz="2000" dirty="0">
                <a:latin typeface="+mn-lt"/>
              </a:rPr>
              <a:t>IEEE P802.1DG TSN Profile for  Automotive In-Vehicle Ethernet</a:t>
            </a:r>
          </a:p>
          <a:p>
            <a:r>
              <a:rPr lang="en-US" sz="2400" dirty="0">
                <a:latin typeface="+mn-lt"/>
              </a:rPr>
              <a:t>All use a cable, no wireless profile. We need to figure out how to support a wireless profile.  </a:t>
            </a:r>
          </a:p>
        </p:txBody>
      </p:sp>
      <p:sp>
        <p:nvSpPr>
          <p:cNvPr id="4" name="Date Placeholder 3">
            <a:extLst>
              <a:ext uri="{FF2B5EF4-FFF2-40B4-BE49-F238E27FC236}">
                <a16:creationId xmlns:a16="http://schemas.microsoft.com/office/drawing/2014/main" id="{DBDCBDDB-2276-4A43-8A45-47E950BAA9FB}"/>
              </a:ext>
            </a:extLst>
          </p:cNvPr>
          <p:cNvSpPr>
            <a:spLocks noGrp="1"/>
          </p:cNvSpPr>
          <p:nvPr>
            <p:ph type="dt" idx="10"/>
          </p:nvPr>
        </p:nvSpPr>
        <p:spPr/>
        <p:txBody>
          <a:bodyPr/>
          <a:lstStyle/>
          <a:p>
            <a:r>
              <a:rPr lang="en-US"/>
              <a:t>January 2022</a:t>
            </a:r>
            <a:endParaRPr lang="en-US" dirty="0"/>
          </a:p>
        </p:txBody>
      </p:sp>
      <p:sp>
        <p:nvSpPr>
          <p:cNvPr id="5" name="Footer Placeholder 4">
            <a:extLst>
              <a:ext uri="{FF2B5EF4-FFF2-40B4-BE49-F238E27FC236}">
                <a16:creationId xmlns:a16="http://schemas.microsoft.com/office/drawing/2014/main" id="{74AAAB00-45BE-4FBB-9764-5FD93E7F8AE4}"/>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30BFBCED-1854-490C-8951-A8EC43BEE887}"/>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Tree>
    <p:extLst>
      <p:ext uri="{BB962C8B-B14F-4D97-AF65-F5344CB8AC3E}">
        <p14:creationId xmlns:p14="http://schemas.microsoft.com/office/powerpoint/2010/main" val="2691031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F0516A-AB82-4B30-917A-4EAAFE00116C}"/>
              </a:ext>
            </a:extLst>
          </p:cNvPr>
          <p:cNvSpPr>
            <a:spLocks noGrp="1"/>
          </p:cNvSpPr>
          <p:nvPr>
            <p:ph type="title"/>
          </p:nvPr>
        </p:nvSpPr>
        <p:spPr/>
        <p:txBody>
          <a:bodyPr/>
          <a:lstStyle/>
          <a:p>
            <a:r>
              <a:rPr lang="en-US" dirty="0"/>
              <a:t>15.6a conclusions</a:t>
            </a:r>
          </a:p>
        </p:txBody>
      </p:sp>
      <p:sp>
        <p:nvSpPr>
          <p:cNvPr id="3" name="Text Placeholder 2">
            <a:extLst>
              <a:ext uri="{FF2B5EF4-FFF2-40B4-BE49-F238E27FC236}">
                <a16:creationId xmlns:a16="http://schemas.microsoft.com/office/drawing/2014/main" id="{E32D1B3E-68E7-4B1F-AAE1-488C0B86FFFE}"/>
              </a:ext>
            </a:extLst>
          </p:cNvPr>
          <p:cNvSpPr>
            <a:spLocks noGrp="1"/>
          </p:cNvSpPr>
          <p:nvPr>
            <p:ph type="body" idx="1"/>
          </p:nvPr>
        </p:nvSpPr>
        <p:spPr/>
        <p:txBody>
          <a:bodyPr/>
          <a:lstStyle/>
          <a:p>
            <a:r>
              <a:rPr lang="en-US" sz="2400" dirty="0">
                <a:latin typeface="+mn-lt"/>
              </a:rPr>
              <a:t>Yesterday’s joint meeting was a step in that direction, among other goals.  </a:t>
            </a:r>
          </a:p>
          <a:p>
            <a:r>
              <a:rPr lang="en-US" sz="2400" dirty="0">
                <a:latin typeface="+mn-lt"/>
              </a:rPr>
              <a:t>We expect more feedback as soon as the collaborative ideas take form in future meetings. </a:t>
            </a:r>
          </a:p>
        </p:txBody>
      </p:sp>
      <p:sp>
        <p:nvSpPr>
          <p:cNvPr id="4" name="Date Placeholder 3">
            <a:extLst>
              <a:ext uri="{FF2B5EF4-FFF2-40B4-BE49-F238E27FC236}">
                <a16:creationId xmlns:a16="http://schemas.microsoft.com/office/drawing/2014/main" id="{6FFFFCCB-0F45-460B-A60E-E1421D8C0CEC}"/>
              </a:ext>
            </a:extLst>
          </p:cNvPr>
          <p:cNvSpPr>
            <a:spLocks noGrp="1"/>
          </p:cNvSpPr>
          <p:nvPr>
            <p:ph type="dt" idx="10"/>
          </p:nvPr>
        </p:nvSpPr>
        <p:spPr/>
        <p:txBody>
          <a:bodyPr/>
          <a:lstStyle/>
          <a:p>
            <a:r>
              <a:rPr lang="en-US"/>
              <a:t>January 2022</a:t>
            </a:r>
            <a:endParaRPr lang="en-US" dirty="0"/>
          </a:p>
        </p:txBody>
      </p:sp>
      <p:sp>
        <p:nvSpPr>
          <p:cNvPr id="5" name="Footer Placeholder 4">
            <a:extLst>
              <a:ext uri="{FF2B5EF4-FFF2-40B4-BE49-F238E27FC236}">
                <a16:creationId xmlns:a16="http://schemas.microsoft.com/office/drawing/2014/main" id="{00AE5C96-FFD7-492A-A3E7-02BD5B3FC85A}"/>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F2350FB9-A7B2-45A2-97D8-42E45381E7F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spTree>
    <p:extLst>
      <p:ext uri="{BB962C8B-B14F-4D97-AF65-F5344CB8AC3E}">
        <p14:creationId xmlns:p14="http://schemas.microsoft.com/office/powerpoint/2010/main" val="1205609557"/>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6646</TotalTime>
  <Words>1333</Words>
  <Application>Microsoft Office PowerPoint</Application>
  <PresentationFormat>On-screen Show (4:3)</PresentationFormat>
  <Paragraphs>166</Paragraphs>
  <Slides>15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15</vt:i4>
      </vt:variant>
    </vt:vector>
  </HeadingPairs>
  <TitlesOfParts>
    <vt:vector size="18" baseType="lpstr">
      <vt:lpstr>Arial</vt:lpstr>
      <vt:lpstr>Times New Roman</vt:lpstr>
      <vt:lpstr>Default Design</vt:lpstr>
      <vt:lpstr>PowerPoint Presentation</vt:lpstr>
      <vt:lpstr>Introduction</vt:lpstr>
      <vt:lpstr>Presentations December 2nd</vt:lpstr>
      <vt:lpstr>802.15 presentation</vt:lpstr>
      <vt:lpstr>Presentations January 19th</vt:lpstr>
      <vt:lpstr>Presentations January 19th </vt:lpstr>
      <vt:lpstr>PowerPoint Presentation</vt:lpstr>
      <vt:lpstr>Issues</vt:lpstr>
      <vt:lpstr>15.6a conclusions</vt:lpstr>
      <vt:lpstr>IEC 62657</vt:lpstr>
      <vt:lpstr>IEC 62657</vt:lpstr>
      <vt:lpstr>Ben’s presentation</vt:lpstr>
      <vt:lpstr>Roger Marks’s presentation</vt:lpstr>
      <vt:lpstr>PowerPoint Presentation</vt:lpstr>
      <vt:lpstr>Subject to checking the 15.4 security clause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349</cp:revision>
  <dcterms:modified xsi:type="dcterms:W3CDTF">2022-01-20T13:37:13Z</dcterms:modified>
</cp:coreProperties>
</file>