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340" r:id="rId4"/>
    <p:sldId id="359" r:id="rId5"/>
    <p:sldId id="354" r:id="rId6"/>
    <p:sldId id="338" r:id="rId7"/>
    <p:sldId id="362" r:id="rId8"/>
    <p:sldId id="355" r:id="rId9"/>
    <p:sldId id="363" r:id="rId10"/>
    <p:sldId id="364" r:id="rId11"/>
    <p:sldId id="360" r:id="rId12"/>
    <p:sldId id="337" r:id="rId13"/>
    <p:sldId id="361" r:id="rId14"/>
    <p:sldId id="349" r:id="rId15"/>
    <p:sldId id="353" r:id="rId16"/>
    <p:sldId id="343" r:id="rId17"/>
    <p:sldId id="35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110" d="100"/>
          <a:sy n="110" d="100"/>
        </p:scale>
        <p:origin x="16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01.&#39033;&#30446;&#36164;&#26009;\02.&#30701;&#36317;&#32452;&#32593;\04.UWB\ppt\link_budget\link_budget_calculation_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2"/>
            </a:solidFill>
            <a:ln>
              <a:noFill/>
            </a:ln>
            <a:effectLst/>
          </c:spPr>
          <c:invertIfNegative val="0"/>
          <c:cat>
            <c:numRef>
              <c:f>'UWB ranging'!$K$22:$O$22</c:f>
              <c:numCache>
                <c:formatCode>General</c:formatCode>
                <c:ptCount val="5"/>
                <c:pt idx="0">
                  <c:v>32</c:v>
                </c:pt>
                <c:pt idx="1">
                  <c:v>16</c:v>
                </c:pt>
                <c:pt idx="2">
                  <c:v>8</c:v>
                </c:pt>
                <c:pt idx="3">
                  <c:v>4</c:v>
                </c:pt>
                <c:pt idx="4">
                  <c:v>2</c:v>
                </c:pt>
              </c:numCache>
            </c:numRef>
          </c:cat>
          <c:val>
            <c:numRef>
              <c:f>'UWB ranging'!$K$23:$O$23</c:f>
              <c:numCache>
                <c:formatCode>General</c:formatCode>
                <c:ptCount val="5"/>
                <c:pt idx="0">
                  <c:v>15.051499783199048</c:v>
                </c:pt>
                <c:pt idx="1">
                  <c:v>12.041199826559236</c:v>
                </c:pt>
                <c:pt idx="2">
                  <c:v>9.0308998699194305</c:v>
                </c:pt>
                <c:pt idx="3">
                  <c:v>6.020599913279618</c:v>
                </c:pt>
                <c:pt idx="4">
                  <c:v>3.0102999566398054</c:v>
                </c:pt>
              </c:numCache>
            </c:numRef>
          </c:val>
        </c:ser>
        <c:dLbls>
          <c:showLegendKey val="0"/>
          <c:showVal val="0"/>
          <c:showCatName val="0"/>
          <c:showSerName val="0"/>
          <c:showPercent val="0"/>
          <c:showBubbleSize val="0"/>
        </c:dLbls>
        <c:gapWidth val="219"/>
        <c:overlap val="-27"/>
        <c:axId val="1037614624"/>
        <c:axId val="1037610272"/>
      </c:barChart>
      <c:catAx>
        <c:axId val="1037614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Number of fragments</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37610272"/>
        <c:crosses val="autoZero"/>
        <c:auto val="1"/>
        <c:lblAlgn val="ctr"/>
        <c:lblOffset val="100"/>
        <c:noMultiLvlLbl val="0"/>
      </c:catAx>
      <c:valAx>
        <c:axId val="1037610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LM improvement</a:t>
                </a:r>
                <a:r>
                  <a:rPr lang="en-US" altLang="zh-CN" baseline="0"/>
                  <a:t> [dB]</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37614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114378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Jan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Jan 2022</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Jan 2022</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Jan 2022</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Ziyang Guo,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zh-CN" sz="1200" b="1" i="0" kern="1200" dirty="0" smtClean="0">
                <a:solidFill>
                  <a:schemeClr val="tx1"/>
                </a:solidFill>
                <a:effectLst/>
                <a:latin typeface="Times New Roman" pitchFamily="18" charset="0"/>
                <a:ea typeface="+mn-ea"/>
                <a:cs typeface="+mn-cs"/>
              </a:rPr>
              <a:t> 15-22-0051-00-04ab </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smtClean="0"/>
              <a:t>Jan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smtClean="0"/>
              <a:t>Ziyang Guo,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14300" y="623779"/>
            <a:ext cx="8991600"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UWB and NB link budget comparison</a:t>
            </a:r>
            <a:r>
              <a:rPr lang="en-US" altLang="en-US" sz="1600" dirty="0">
                <a:solidFill>
                  <a:schemeClr val="tx2"/>
                </a:solidFill>
              </a:rPr>
              <a:t>	</a:t>
            </a:r>
          </a:p>
          <a:p>
            <a:pPr>
              <a:spcBef>
                <a:spcPts val="0"/>
              </a:spcBef>
              <a:spcAft>
                <a:spcPts val="600"/>
              </a:spcAft>
            </a:pPr>
            <a:r>
              <a:rPr lang="en-US" altLang="en-US" sz="1600" b="1" dirty="0">
                <a:solidFill>
                  <a:schemeClr val="tx2"/>
                </a:solidFill>
              </a:rPr>
              <a:t>Date Submitted: </a:t>
            </a:r>
            <a:r>
              <a:rPr lang="en-US" altLang="en-US" sz="1600" dirty="0" smtClean="0">
                <a:solidFill>
                  <a:schemeClr val="tx2"/>
                </a:solidFill>
              </a:rPr>
              <a:t>Jan, 2022</a:t>
            </a:r>
            <a:endParaRPr lang="en-US" altLang="en-US" sz="1600" dirty="0">
              <a:solidFill>
                <a:schemeClr val="tx2"/>
              </a:solidFill>
            </a:endParaRPr>
          </a:p>
          <a:p>
            <a:pPr>
              <a:spcBef>
                <a:spcPts val="0"/>
              </a:spcBef>
              <a:spcAft>
                <a:spcPts val="600"/>
              </a:spcAft>
            </a:pPr>
            <a:r>
              <a:rPr lang="en-US" altLang="en-US" sz="1600" b="1" dirty="0">
                <a:solidFill>
                  <a:schemeClr val="tx2"/>
                </a:solidFill>
              </a:rPr>
              <a:t>Source:</a:t>
            </a:r>
            <a:r>
              <a:rPr lang="en-US" altLang="en-US" sz="1600" dirty="0">
                <a:solidFill>
                  <a:schemeClr val="tx2"/>
                </a:solidFill>
              </a:rPr>
              <a:t> </a:t>
            </a:r>
            <a:r>
              <a:rPr lang="en-US" altLang="zh-CN" sz="1600" dirty="0" smtClean="0">
                <a:solidFill>
                  <a:schemeClr val="tx2"/>
                </a:solidFill>
              </a:rPr>
              <a:t>Ziyang Guo, Peng Liu, </a:t>
            </a:r>
            <a:r>
              <a:rPr lang="en-US" altLang="zh-CN" sz="1600" dirty="0">
                <a:solidFill>
                  <a:schemeClr val="tx2"/>
                </a:solidFill>
              </a:rPr>
              <a:t>Rani Keren, </a:t>
            </a:r>
            <a:r>
              <a:rPr lang="en-US" altLang="zh-CN" sz="1600" dirty="0" smtClean="0">
                <a:solidFill>
                  <a:schemeClr val="tx2"/>
                </a:solidFill>
              </a:rPr>
              <a:t>Xun Yang</a:t>
            </a:r>
            <a:r>
              <a:rPr lang="en-US" altLang="en-US" sz="1600" dirty="0" smtClean="0">
                <a:solidFill>
                  <a:schemeClr val="tx2"/>
                </a:solidFill>
              </a:rPr>
              <a:t> (</a:t>
            </a:r>
            <a:r>
              <a:rPr lang="en-US" altLang="en-US" sz="1600" dirty="0" smtClean="0"/>
              <a:t>Huawei Technologies)</a:t>
            </a:r>
            <a:endParaRPr lang="en-US" altLang="en-US" sz="1600" dirty="0"/>
          </a:p>
          <a:p>
            <a:pPr>
              <a:spcBef>
                <a:spcPts val="0"/>
              </a:spcBef>
              <a:spcAft>
                <a:spcPts val="600"/>
              </a:spcAft>
            </a:pPr>
            <a:r>
              <a:rPr lang="en-US" altLang="en-US" sz="1600" b="1" dirty="0" smtClean="0">
                <a:solidFill>
                  <a:schemeClr val="tx2"/>
                </a:solidFill>
              </a:rPr>
              <a:t>Email:</a:t>
            </a:r>
            <a:r>
              <a:rPr lang="en-US" altLang="en-US" sz="1600" dirty="0" smtClean="0">
                <a:solidFill>
                  <a:schemeClr val="tx2"/>
                </a:solidFill>
              </a:rPr>
              <a:t> guoziyang@huawei.com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Compare link budget between UWB, UNII-3, 15.4 OQPSK, BLE, BLE-coded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Provide more link budget analysis and discuss whether NB signaling is more efficient than UWB signaling. </a:t>
            </a:r>
            <a:endParaRPr lang="en-US" altLang="en-US" sz="1600" dirty="0">
              <a:solidFill>
                <a:schemeClr val="tx2"/>
              </a:solidFill>
            </a:endParaRPr>
          </a:p>
          <a:p>
            <a:pPr algn="just">
              <a:spcBef>
                <a:spcPts val="600"/>
              </a:spcBef>
              <a:spcAft>
                <a:spcPts val="600"/>
              </a:spcAft>
            </a:pPr>
            <a:r>
              <a:rPr lang="en-US" altLang="en-US" sz="1600" b="1" dirty="0">
                <a:solidFill>
                  <a:schemeClr val="tx2"/>
                </a:solidFill>
              </a:rPr>
              <a:t>Notice</a:t>
            </a:r>
            <a:r>
              <a:rPr lang="en-US" altLang="en-US" sz="1600" b="1" dirty="0" smtClean="0">
                <a:solidFill>
                  <a:schemeClr val="tx2"/>
                </a:solidFill>
              </a:rPr>
              <a:t>:</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b="1" dirty="0" smtClean="0">
                <a:solidFill>
                  <a:schemeClr val="tx2"/>
                </a:solidFill>
              </a:rPr>
              <a:t>:</a:t>
            </a:r>
            <a:r>
              <a:rPr lang="en-US" altLang="en-US" sz="1600" dirty="0" smtClean="0">
                <a:solidFill>
                  <a:schemeClr val="tx2"/>
                </a:solidFill>
              </a:rPr>
              <a:t> The </a:t>
            </a:r>
            <a:r>
              <a:rPr lang="en-US" alt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7"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13" name="文本框 12"/>
          <p:cNvSpPr txBox="1"/>
          <p:nvPr/>
        </p:nvSpPr>
        <p:spPr>
          <a:xfrm>
            <a:off x="674648" y="4956443"/>
            <a:ext cx="7918194" cy="1015663"/>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a:t>LM can be </a:t>
            </a:r>
            <a:r>
              <a:rPr lang="en-US" altLang="zh-CN" sz="2000" dirty="0" smtClean="0"/>
              <a:t>boosted by </a:t>
            </a:r>
            <a:r>
              <a:rPr lang="en-US" altLang="zh-CN" sz="2000" dirty="0">
                <a:cs typeface="Times New Roman" panose="02020603050405020304" pitchFamily="18" charset="0"/>
              </a:rPr>
              <a:t>preamble </a:t>
            </a:r>
            <a:r>
              <a:rPr lang="en-US" altLang="zh-CN" sz="2000" dirty="0" smtClean="0">
                <a:cs typeface="Times New Roman" panose="02020603050405020304" pitchFamily="18" charset="0"/>
              </a:rPr>
              <a:t>segmentation</a:t>
            </a:r>
          </a:p>
          <a:p>
            <a:pPr marL="285750" indent="-285750">
              <a:buFont typeface="Arial" panose="020B0604020202020204" pitchFamily="34" charset="0"/>
              <a:buChar char="•"/>
            </a:pPr>
            <a:r>
              <a:rPr lang="en-US" altLang="zh-CN" sz="2000" dirty="0" smtClean="0">
                <a:cs typeface="Times New Roman" panose="02020603050405020304" pitchFamily="18" charset="0"/>
              </a:rPr>
              <a:t>The LM improvement is </a:t>
            </a:r>
            <a:r>
              <a:rPr lang="en-US" altLang="zh-CN" sz="2000" b="1" dirty="0" smtClean="0">
                <a:cs typeface="Times New Roman" panose="02020603050405020304" pitchFamily="18" charset="0"/>
              </a:rPr>
              <a:t>all</a:t>
            </a:r>
            <a:r>
              <a:rPr lang="en-US" altLang="zh-CN" sz="2000" dirty="0" smtClean="0">
                <a:cs typeface="Times New Roman" panose="02020603050405020304" pitchFamily="18" charset="0"/>
              </a:rPr>
              <a:t> from Gating Gain</a:t>
            </a:r>
            <a:r>
              <a:rPr lang="en-US" altLang="zh-CN" sz="2000" dirty="0" smtClean="0"/>
              <a:t>, which is limited by regulation and power amplifier complexity  </a:t>
            </a:r>
            <a:endParaRPr lang="en-US" altLang="zh-CN" sz="2000" dirty="0"/>
          </a:p>
        </p:txBody>
      </p:sp>
      <p:cxnSp>
        <p:nvCxnSpPr>
          <p:cNvPr id="15" name="直接箭头连接符 14"/>
          <p:cNvCxnSpPr/>
          <p:nvPr/>
        </p:nvCxnSpPr>
        <p:spPr bwMode="auto">
          <a:xfrm flipV="1">
            <a:off x="1592746" y="2287624"/>
            <a:ext cx="891022" cy="3492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363056" y="2469918"/>
            <a:ext cx="1328624" cy="923330"/>
          </a:xfrm>
          <a:prstGeom prst="rect">
            <a:avLst/>
          </a:prstGeom>
          <a:noFill/>
        </p:spPr>
        <p:txBody>
          <a:bodyPr wrap="square" rtlCol="0">
            <a:spAutoFit/>
          </a:bodyPr>
          <a:lstStyle/>
          <a:p>
            <a:r>
              <a:rPr lang="en-US" altLang="zh-CN" sz="1800" dirty="0" smtClean="0"/>
              <a:t>Lower than 18dB, stated in [2]</a:t>
            </a:r>
          </a:p>
        </p:txBody>
      </p:sp>
      <p:graphicFrame>
        <p:nvGraphicFramePr>
          <p:cNvPr id="10" name="图表 9"/>
          <p:cNvGraphicFramePr>
            <a:graphicFrameLocks/>
          </p:cNvGraphicFramePr>
          <p:nvPr>
            <p:extLst>
              <p:ext uri="{D42A27DB-BD31-4B8C-83A1-F6EECF244321}">
                <p14:modId xmlns:p14="http://schemas.microsoft.com/office/powerpoint/2010/main" val="3037511727"/>
              </p:ext>
            </p:extLst>
          </p:nvPr>
        </p:nvGraphicFramePr>
        <p:xfrm>
          <a:off x="2324100" y="2018175"/>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9328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11</a:t>
            </a:fld>
            <a:endParaRPr lang="en-US" altLang="en-US"/>
          </a:p>
        </p:txBody>
      </p:sp>
      <p:sp>
        <p:nvSpPr>
          <p:cNvPr id="5" name="文本框 4"/>
          <p:cNvSpPr txBox="1"/>
          <p:nvPr/>
        </p:nvSpPr>
        <p:spPr>
          <a:xfrm>
            <a:off x="899592" y="2636912"/>
            <a:ext cx="7560839" cy="1323439"/>
          </a:xfrm>
          <a:prstGeom prst="rect">
            <a:avLst/>
          </a:prstGeom>
          <a:noFill/>
        </p:spPr>
        <p:txBody>
          <a:bodyPr wrap="square" rtlCol="0">
            <a:spAutoFit/>
          </a:bodyPr>
          <a:lstStyle/>
          <a:p>
            <a:pPr algn="ctr"/>
            <a:r>
              <a:rPr lang="en-US" altLang="zh-CN" sz="4000" dirty="0" smtClean="0"/>
              <a:t>Link Margin Analysis for SYNC Packet Transmission</a:t>
            </a:r>
            <a:endParaRPr lang="zh-CN" altLang="en-US" sz="4000" dirty="0"/>
          </a:p>
        </p:txBody>
      </p:sp>
      <p:sp>
        <p:nvSpPr>
          <p:cNvPr id="7" name="文本框 6"/>
          <p:cNvSpPr txBox="1"/>
          <p:nvPr/>
        </p:nvSpPr>
        <p:spPr>
          <a:xfrm>
            <a:off x="722784" y="4740828"/>
            <a:ext cx="7774631" cy="830997"/>
          </a:xfrm>
          <a:prstGeom prst="rect">
            <a:avLst/>
          </a:prstGeom>
          <a:noFill/>
        </p:spPr>
        <p:txBody>
          <a:bodyPr wrap="square" rtlCol="0">
            <a:spAutoFit/>
          </a:bodyPr>
          <a:lstStyle/>
          <a:p>
            <a:r>
              <a:rPr lang="en-US" altLang="zh-CN" sz="2400" dirty="0" smtClean="0"/>
              <a:t>How to pick the PHY for SYNC packet transmission to get a comparable LM with ranging? </a:t>
            </a:r>
            <a:endParaRPr lang="zh-CN" altLang="en-US" sz="2400" dirty="0"/>
          </a:p>
        </p:txBody>
      </p:sp>
    </p:spTree>
    <p:extLst>
      <p:ext uri="{BB962C8B-B14F-4D97-AF65-F5344CB8AC3E}">
        <p14:creationId xmlns:p14="http://schemas.microsoft.com/office/powerpoint/2010/main" val="227196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r>
              <a:rPr lang="en-US" altLang="zh-CN" smtClean="0"/>
              <a:t>Jan 2022</a:t>
            </a:r>
            <a:endParaRPr lang="en-US" altLang="en-US"/>
          </a:p>
        </p:txBody>
      </p:sp>
      <p:sp>
        <p:nvSpPr>
          <p:cNvPr id="4" name="页脚占位符 3"/>
          <p:cNvSpPr>
            <a:spLocks noGrp="1"/>
          </p:cNvSpPr>
          <p:nvPr>
            <p:ph type="ftr" sz="quarter" idx="11"/>
          </p:nvPr>
        </p:nvSpPr>
        <p:spPr/>
        <p:txBody>
          <a:bodyPr/>
          <a:lstStyle/>
          <a:p>
            <a:r>
              <a:rPr lang="en-US" altLang="en-US" dirty="0" smtClean="0"/>
              <a:t>Ziyang Guo, Huawei</a:t>
            </a:r>
            <a:endParaRPr lang="en-US" altLang="en-US" dirty="0"/>
          </a:p>
        </p:txBody>
      </p:sp>
      <p:sp>
        <p:nvSpPr>
          <p:cNvPr id="5" name="灯片编号占位符 4"/>
          <p:cNvSpPr>
            <a:spLocks noGrp="1"/>
          </p:cNvSpPr>
          <p:nvPr>
            <p:ph type="sldNum" sz="quarter" idx="12"/>
          </p:nvPr>
        </p:nvSpPr>
        <p:spPr/>
        <p:txBody>
          <a:bodyPr/>
          <a:lstStyle/>
          <a:p>
            <a:r>
              <a:rPr lang="en-US" altLang="en-US" smtClean="0"/>
              <a:t>Slide </a:t>
            </a:r>
            <a:fld id="{CA3A8BFF-9C7C-44C4-9364-A9BB01D83082}" type="slidenum">
              <a:rPr lang="en-US" altLang="en-US" smtClean="0"/>
              <a:pPr/>
              <a:t>12</a:t>
            </a:fld>
            <a:endParaRPr lang="en-US" altLang="en-US"/>
          </a:p>
        </p:txBody>
      </p:sp>
      <p:sp>
        <p:nvSpPr>
          <p:cNvPr id="6" name="Content Placeholder 2">
            <a:extLst>
              <a:ext uri="{FF2B5EF4-FFF2-40B4-BE49-F238E27FC236}">
                <a16:creationId xmlns="" xmlns:mc="http://schemas.openxmlformats.org/markup-compatibility/2006" xmlns:a14="http://schemas.microsoft.com/office/drawing/2010/main" xmlns:a16="http://schemas.microsoft.com/office/drawing/2014/main" id="{3D77D80C-4915-4BCF-B49A-1EF4EBDC9805}"/>
              </a:ext>
            </a:extLst>
          </p:cNvPr>
          <p:cNvSpPr txBox="1">
            <a:spLocks/>
          </p:cNvSpPr>
          <p:nvPr/>
        </p:nvSpPr>
        <p:spPr>
          <a:xfrm>
            <a:off x="685800" y="1721286"/>
            <a:ext cx="8278688" cy="946447"/>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altLang="zh-CN" sz="2000" kern="0" dirty="0" smtClean="0">
                <a:latin typeface="Times New Roman" panose="02020603050405020304" pitchFamily="18" charset="0"/>
                <a:cs typeface="Times New Roman" panose="02020603050405020304" pitchFamily="18" charset="0"/>
              </a:rPr>
              <a:t>We would like to perform a</a:t>
            </a:r>
            <a:r>
              <a:rPr lang="en-US" sz="2000" kern="0" dirty="0" smtClean="0">
                <a:latin typeface="Times New Roman" panose="02020603050405020304" pitchFamily="18" charset="0"/>
                <a:cs typeface="Times New Roman" panose="02020603050405020304" pitchFamily="18" charset="0"/>
              </a:rPr>
              <a:t> link budget analysis for the following technologies:</a:t>
            </a:r>
          </a:p>
        </p:txBody>
      </p:sp>
      <mc:AlternateContent xmlns:mc="http://schemas.openxmlformats.org/markup-compatibility/2006" xmlns:a14="http://schemas.microsoft.com/office/drawing/2010/main">
        <mc:Choice Requires="a14">
          <p:graphicFrame>
            <p:nvGraphicFramePr>
              <p:cNvPr id="7" name="Table 8">
                <a:extLst>
                  <a:ext uri="{FF2B5EF4-FFF2-40B4-BE49-F238E27FC236}">
                    <a16:creationId xmlns=""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1120008087"/>
                  </p:ext>
                </p:extLst>
              </p:nvPr>
            </p:nvGraphicFramePr>
            <p:xfrm>
              <a:off x="2715600" y="2487000"/>
              <a:ext cx="4176000" cy="2585720"/>
            </p:xfrm>
            <a:graphic>
              <a:graphicData uri="http://schemas.openxmlformats.org/drawingml/2006/table">
                <a:tbl>
                  <a:tblPr firstRow="1" bandRow="1">
                    <a:tableStyleId>{00A15C55-8517-42AA-B614-E9B94910E393}</a:tableStyleId>
                  </a:tblPr>
                  <a:tblGrid>
                    <a:gridCol w="1584000">
                      <a:extLst>
                        <a:ext uri="{9D8B030D-6E8A-4147-A177-3AD203B41FA5}">
                          <a16:colId xmlns="" xmlns:a16="http://schemas.microsoft.com/office/drawing/2014/main" val="2135345697"/>
                        </a:ext>
                      </a:extLst>
                    </a:gridCol>
                    <a:gridCol w="1296000">
                      <a:extLst>
                        <a:ext uri="{9D8B030D-6E8A-4147-A177-3AD203B41FA5}">
                          <a16:colId xmlns="" xmlns:a16="http://schemas.microsoft.com/office/drawing/2014/main" val="2286580847"/>
                        </a:ext>
                      </a:extLst>
                    </a:gridCol>
                    <a:gridCol w="1296000">
                      <a:extLst>
                        <a:ext uri="{9D8B030D-6E8A-4147-A177-3AD203B41FA5}">
                          <a16:colId xmlns=""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nchor="ctr"/>
                    </a:tc>
                    <a:tc>
                      <a:txBody>
                        <a:bodyPr/>
                        <a:lstStyle/>
                        <a:p>
                          <a:pPr algn="ctr"/>
                          <a14:m>
                            <m:oMath xmlns:m="http://schemas.openxmlformats.org/officeDocument/2006/math">
                              <m:r>
                                <a:rPr lang="en-US" dirty="0" smtClean="0">
                                  <a:latin typeface="Cambria Math" panose="02040503050406030204" pitchFamily="18" charset="0"/>
                                </a:rPr>
                                <m:t>𝐵</m:t>
                              </m:r>
                            </m:oMath>
                          </a14:m>
                          <a:r>
                            <a:rPr lang="en-US" dirty="0"/>
                            <a:t> </a:t>
                          </a:r>
                          <a14:m>
                            <m:oMath xmlns:m="http://schemas.openxmlformats.org/officeDocument/2006/math">
                              <m:r>
                                <a:rPr lang="en-US" dirty="0" smtClean="0">
                                  <a:latin typeface="Cambria Math" panose="02040503050406030204" pitchFamily="18" charset="0"/>
                                </a:rPr>
                                <m:t>(</m:t>
                              </m:r>
                              <m:r>
                                <m:rPr>
                                  <m:sty m:val="p"/>
                                </m:rPr>
                                <a:rPr lang="en-US" dirty="0" smtClean="0">
                                  <a:latin typeface="Cambria Math" panose="02040503050406030204" pitchFamily="18" charset="0"/>
                                </a:rPr>
                                <m:t>MHz</m:t>
                              </m:r>
                              <m:r>
                                <a:rPr lang="en-US" dirty="0" smtClean="0">
                                  <a:latin typeface="Cambria Math" panose="02040503050406030204" pitchFamily="18" charset="0"/>
                                </a:rPr>
                                <m:t>)</m:t>
                              </m:r>
                            </m:oMath>
                          </a14:m>
                          <a:endParaRPr lang="en-US" b="0" dirty="0">
                            <a:solidFill>
                              <a:schemeClr val="bg1"/>
                            </a:solidFill>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rPr>
                                    </m:ctrlPr>
                                  </m:sSubPr>
                                  <m:e>
                                    <m:r>
                                      <a:rPr lang="en-US" dirty="0" smtClean="0">
                                        <a:latin typeface="Cambria Math" panose="02040503050406030204" pitchFamily="18" charset="0"/>
                                      </a:rPr>
                                      <m:t>𝑅</m:t>
                                    </m:r>
                                  </m:e>
                                  <m:sub>
                                    <m:r>
                                      <a:rPr lang="en-US" dirty="0" smtClean="0">
                                        <a:latin typeface="Cambria Math" panose="02040503050406030204" pitchFamily="18" charset="0"/>
                                      </a:rPr>
                                      <m:t>𝑏</m:t>
                                    </m:r>
                                  </m:sub>
                                </m:sSub>
                                <m:r>
                                  <a:rPr lang="en-US" dirty="0" smtClean="0">
                                    <a:latin typeface="Cambria Math" panose="02040503050406030204" pitchFamily="18" charset="0"/>
                                  </a:rPr>
                                  <m:t> (</m:t>
                                </m:r>
                                <m:r>
                                  <m:rPr>
                                    <m:sty m:val="p"/>
                                  </m:rPr>
                                  <a:rPr lang="en-US" dirty="0" smtClean="0">
                                    <a:latin typeface="Cambria Math" panose="02040503050406030204" pitchFamily="18" charset="0"/>
                                  </a:rPr>
                                  <m:t>Mb</m:t>
                                </m:r>
                                <m:r>
                                  <a:rPr lang="en-US" b="0" i="0" dirty="0" smtClean="0">
                                    <a:latin typeface="Cambria Math" panose="02040503050406030204" pitchFamily="18" charset="0"/>
                                  </a:rPr>
                                  <m:t>/</m:t>
                                </m:r>
                                <m:r>
                                  <m:rPr>
                                    <m:sty m:val="p"/>
                                  </m:rPr>
                                  <a:rPr lang="en-US" dirty="0" smtClean="0">
                                    <a:latin typeface="Cambria Math" panose="02040503050406030204" pitchFamily="18" charset="0"/>
                                  </a:rPr>
                                  <m:t>s</m:t>
                                </m:r>
                                <m:r>
                                  <a:rPr lang="en-US" dirty="0" smtClean="0">
                                    <a:latin typeface="Cambria Math" panose="02040503050406030204" pitchFamily="18" charset="0"/>
                                  </a:rPr>
                                  <m:t>)</m:t>
                                </m:r>
                              </m:oMath>
                            </m:oMathPara>
                          </a14:m>
                          <a:endParaRPr lang="en-US" b="0" dirty="0">
                            <a:solidFill>
                              <a:schemeClr val="bg1"/>
                            </a:solidFill>
                          </a:endParaRPr>
                        </a:p>
                      </a:txBody>
                      <a:tcPr anchor="ctr"/>
                    </a:tc>
                    <a:extLst>
                      <a:ext uri="{0D108BD9-81ED-4DB2-BD59-A6C34878D82A}">
                        <a16:rowId xmlns="" xmlns:a16="http://schemas.microsoft.com/office/drawing/2014/main" val="1853546987"/>
                      </a:ext>
                    </a:extLst>
                  </a:tr>
                  <a:tr h="324000">
                    <a:tc>
                      <a:txBody>
                        <a:bodyPr/>
                        <a:lstStyle/>
                        <a:p>
                          <a:r>
                            <a:rPr lang="en-US" dirty="0" smtClean="0"/>
                            <a:t>UWB-0.85</a:t>
                          </a:r>
                        </a:p>
                      </a:txBody>
                      <a:tcPr anchor="ctr"/>
                    </a:tc>
                    <a:tc>
                      <a:txBody>
                        <a:bodyPr/>
                        <a:lstStyle/>
                        <a:p>
                          <a:pPr algn="ctr"/>
                          <a:r>
                            <a:rPr lang="en-US" dirty="0" smtClean="0"/>
                            <a:t>500</a:t>
                          </a:r>
                          <a:endParaRPr lang="en-US" dirty="0"/>
                        </a:p>
                      </a:txBody>
                      <a:tcPr anchor="ctr"/>
                    </a:tc>
                    <a:tc>
                      <a:txBody>
                        <a:bodyPr/>
                        <a:lstStyle/>
                        <a:p>
                          <a:pPr algn="ctr"/>
                          <a:r>
                            <a:rPr lang="en-US" b="0" dirty="0" smtClean="0"/>
                            <a:t>0.85</a:t>
                          </a:r>
                          <a:endParaRPr lang="en-US" dirty="0"/>
                        </a:p>
                      </a:txBody>
                      <a:tcPr anchor="ctr"/>
                    </a:tc>
                    <a:extLst>
                      <a:ext uri="{0D108BD9-81ED-4DB2-BD59-A6C34878D82A}">
                        <a16:rowId xmlns="" xmlns:a16="http://schemas.microsoft.com/office/drawing/2014/main" val="3701545690"/>
                      </a:ext>
                    </a:extLst>
                  </a:tr>
                  <a:tr h="324000">
                    <a:tc>
                      <a:txBody>
                        <a:bodyPr/>
                        <a:lstStyle/>
                        <a:p>
                          <a:r>
                            <a:rPr lang="en-US" dirty="0" smtClean="0"/>
                            <a:t>UWB-6.8</a:t>
                          </a:r>
                        </a:p>
                      </a:txBody>
                      <a:tcPr anchor="ctr"/>
                    </a:tc>
                    <a:tc>
                      <a:txBody>
                        <a:bodyPr/>
                        <a:lstStyle/>
                        <a:p>
                          <a:pPr algn="ctr"/>
                          <a:r>
                            <a:rPr lang="en-US" dirty="0" smtClean="0"/>
                            <a:t>500</a:t>
                          </a:r>
                          <a:endParaRPr lang="en-US" dirty="0"/>
                        </a:p>
                      </a:txBody>
                      <a:tcPr anchor="ctr"/>
                    </a:tc>
                    <a:tc>
                      <a:txBody>
                        <a:bodyPr/>
                        <a:lstStyle/>
                        <a:p>
                          <a:pPr algn="ctr"/>
                          <a:r>
                            <a:rPr lang="en-US" b="0" dirty="0" smtClean="0"/>
                            <a:t>6.8</a:t>
                          </a:r>
                          <a:endParaRPr lang="en-US" dirty="0"/>
                        </a:p>
                      </a:txBody>
                      <a:tcPr anchor="ctr"/>
                    </a:tc>
                  </a:tr>
                  <a:tr h="370840">
                    <a:tc>
                      <a:txBody>
                        <a:bodyPr/>
                        <a:lstStyle/>
                        <a:p>
                          <a:r>
                            <a:rPr lang="en-US" dirty="0" smtClean="0"/>
                            <a:t>UNII-3*</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1.625</a:t>
                          </a:r>
                          <a:endParaRPr lang="en-US" dirty="0"/>
                        </a:p>
                      </a:txBody>
                      <a:tcPr anchor="ctr"/>
                    </a:tc>
                    <a:extLst>
                      <a:ext uri="{0D108BD9-81ED-4DB2-BD59-A6C34878D82A}">
                        <a16:rowId xmlns="" xmlns:a16="http://schemas.microsoft.com/office/drawing/2014/main" val="1286533886"/>
                      </a:ext>
                    </a:extLst>
                  </a:tr>
                  <a:tr h="370840">
                    <a:tc>
                      <a:txBody>
                        <a:bodyPr/>
                        <a:lstStyle/>
                        <a:p>
                          <a:r>
                            <a:rPr lang="en-US" dirty="0" smtClean="0"/>
                            <a:t>OQPSK*</a:t>
                          </a:r>
                        </a:p>
                      </a:txBody>
                      <a:tcPr anchor="ctr"/>
                    </a:tc>
                    <a:tc>
                      <a:txBody>
                        <a:bodyPr/>
                        <a:lstStyle/>
                        <a:p>
                          <a:pPr algn="ctr"/>
                          <a:r>
                            <a:rPr lang="en-US" dirty="0" smtClean="0"/>
                            <a:t>2</a:t>
                          </a:r>
                          <a:endParaRPr lang="en-US" dirty="0"/>
                        </a:p>
                      </a:txBody>
                      <a:tcPr anchor="ctr"/>
                    </a:tc>
                    <a:tc>
                      <a:txBody>
                        <a:bodyPr/>
                        <a:lstStyle/>
                        <a:p>
                          <a:pPr algn="ctr"/>
                          <a:r>
                            <a:rPr lang="en-US" dirty="0" smtClean="0"/>
                            <a:t>0.25</a:t>
                          </a:r>
                          <a:endParaRPr lang="en-US" dirty="0"/>
                        </a:p>
                      </a:txBody>
                      <a:tcPr anchor="ctr"/>
                    </a:tc>
                  </a:tr>
                  <a:tr h="370840">
                    <a:tc>
                      <a:txBody>
                        <a:bodyPr/>
                        <a:lstStyle/>
                        <a:p>
                          <a:r>
                            <a:rPr lang="en-US" dirty="0" smtClean="0"/>
                            <a:t>BLE</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BLE-coded</a:t>
                          </a:r>
                        </a:p>
                      </a:txBody>
                      <a:tcPr anchor="ctr"/>
                    </a:tc>
                    <a:tc>
                      <a:txBody>
                        <a:bodyPr/>
                        <a:lstStyle/>
                        <a:p>
                          <a:pPr algn="ctr"/>
                          <a:r>
                            <a:rPr lang="en-US" dirty="0" smtClean="0"/>
                            <a:t>2</a:t>
                          </a:r>
                          <a:endParaRPr lang="en-US" dirty="0"/>
                        </a:p>
                      </a:txBody>
                      <a:tcPr anchor="ctr"/>
                    </a:tc>
                    <a:tc>
                      <a:txBody>
                        <a:bodyPr/>
                        <a:lstStyle/>
                        <a:p>
                          <a:pPr algn="ctr"/>
                          <a:r>
                            <a:rPr lang="en-US" dirty="0" smtClean="0"/>
                            <a:t>0.125</a:t>
                          </a:r>
                          <a:endParaRPr lang="en-US" dirty="0"/>
                        </a:p>
                      </a:txBody>
                      <a:tcPr anchor="ctr"/>
                    </a:tc>
                  </a:tr>
                </a:tbl>
              </a:graphicData>
            </a:graphic>
          </p:graphicFrame>
        </mc:Choice>
        <mc:Fallback xmlns="">
          <p:graphicFrame>
            <p:nvGraphicFramePr>
              <p:cNvPr id="7" name="Table 8">
                <a:extLst>
                  <a:ext uri="{FF2B5EF4-FFF2-40B4-BE49-F238E27FC236}">
                    <a16:creationId xmlns:a16="http://schemas.microsoft.com/office/drawing/2014/main" xmlns="" xmlns:a14="http://schemas.microsoft.com/office/drawing/2010/main" id="{F74D69F5-55DF-47A1-9B86-0122DED469D7}"/>
                  </a:ext>
                </a:extLst>
              </p:cNvPr>
              <p:cNvGraphicFramePr>
                <a:graphicFrameLocks noGrp="1"/>
              </p:cNvGraphicFramePr>
              <p:nvPr>
                <p:extLst>
                  <p:ext uri="{D42A27DB-BD31-4B8C-83A1-F6EECF244321}">
                    <p14:modId xmlns:p14="http://schemas.microsoft.com/office/powerpoint/2010/main" val="1120008087"/>
                  </p:ext>
                </p:extLst>
              </p:nvPr>
            </p:nvGraphicFramePr>
            <p:xfrm>
              <a:off x="2715600" y="2487000"/>
              <a:ext cx="4176000" cy="2585720"/>
            </p:xfrm>
            <a:graphic>
              <a:graphicData uri="http://schemas.openxmlformats.org/drawingml/2006/table">
                <a:tbl>
                  <a:tblPr firstRow="1" bandRow="1">
                    <a:tableStyleId>{00A15C55-8517-42AA-B614-E9B94910E393}</a:tableStyleId>
                  </a:tblPr>
                  <a:tblGrid>
                    <a:gridCol w="1584000">
                      <a:extLst>
                        <a:ext uri="{9D8B030D-6E8A-4147-A177-3AD203B41FA5}">
                          <a16:colId xmlns:a16="http://schemas.microsoft.com/office/drawing/2014/main" xmlns="" xmlns:a14="http://schemas.microsoft.com/office/drawing/2010/main" val="2135345697"/>
                        </a:ext>
                      </a:extLst>
                    </a:gridCol>
                    <a:gridCol w="1296000">
                      <a:extLst>
                        <a:ext uri="{9D8B030D-6E8A-4147-A177-3AD203B41FA5}">
                          <a16:colId xmlns:a16="http://schemas.microsoft.com/office/drawing/2014/main" xmlns="" xmlns:a14="http://schemas.microsoft.com/office/drawing/2010/main" val="2286580847"/>
                        </a:ext>
                      </a:extLst>
                    </a:gridCol>
                    <a:gridCol w="1296000">
                      <a:extLst>
                        <a:ext uri="{9D8B030D-6E8A-4147-A177-3AD203B41FA5}">
                          <a16:colId xmlns:a16="http://schemas.microsoft.com/office/drawing/2014/main" xmlns="" xmlns:a14="http://schemas.microsoft.com/office/drawing/2010/main" val="934026304"/>
                        </a:ext>
                      </a:extLst>
                    </a:gridCol>
                  </a:tblGrid>
                  <a:tr h="370840">
                    <a:tc>
                      <a:txBody>
                        <a:bodyPr/>
                        <a:lstStyle/>
                        <a:p>
                          <a:pPr algn="ctr"/>
                          <a:r>
                            <a:rPr lang="en-US" dirty="0"/>
                            <a:t>Technology</a:t>
                          </a:r>
                          <a:endParaRPr lang="en-US" b="0" dirty="0">
                            <a:solidFill>
                              <a:schemeClr val="bg1"/>
                            </a:solidFill>
                          </a:endParaRPr>
                        </a:p>
                      </a:txBody>
                      <a:tcPr anchor="ctr"/>
                    </a:tc>
                    <a:tc>
                      <a:txBody>
                        <a:bodyPr/>
                        <a:lstStyle/>
                        <a:p>
                          <a:endParaRPr lang="zh-CN"/>
                        </a:p>
                      </a:txBody>
                      <a:tcPr anchor="ctr">
                        <a:blipFill rotWithShape="0">
                          <a:blip r:embed="rId2"/>
                          <a:stretch>
                            <a:fillRect l="-122535" t="-6557" r="-101878" b="-622951"/>
                          </a:stretch>
                        </a:blipFill>
                      </a:tcPr>
                    </a:tc>
                    <a:tc>
                      <a:txBody>
                        <a:bodyPr/>
                        <a:lstStyle/>
                        <a:p>
                          <a:endParaRPr lang="zh-CN"/>
                        </a:p>
                      </a:txBody>
                      <a:tcPr anchor="ctr">
                        <a:blipFill rotWithShape="0">
                          <a:blip r:embed="rId2"/>
                          <a:stretch>
                            <a:fillRect l="-222535" t="-6557" r="-1878" b="-622951"/>
                          </a:stretch>
                        </a:blipFill>
                      </a:tcPr>
                    </a:tc>
                    <a:extLst>
                      <a:ext uri="{0D108BD9-81ED-4DB2-BD59-A6C34878D82A}">
                        <a16:rowId xmlns:a16="http://schemas.microsoft.com/office/drawing/2014/main" xmlns="" xmlns:a14="http://schemas.microsoft.com/office/drawing/2010/main" val="1853546987"/>
                      </a:ext>
                    </a:extLst>
                  </a:tr>
                  <a:tr h="365760">
                    <a:tc>
                      <a:txBody>
                        <a:bodyPr/>
                        <a:lstStyle/>
                        <a:p>
                          <a:r>
                            <a:rPr lang="en-US" dirty="0" smtClean="0"/>
                            <a:t>UWB-0.85</a:t>
                          </a:r>
                        </a:p>
                      </a:txBody>
                      <a:tcPr anchor="ctr"/>
                    </a:tc>
                    <a:tc>
                      <a:txBody>
                        <a:bodyPr/>
                        <a:lstStyle/>
                        <a:p>
                          <a:pPr algn="ctr"/>
                          <a:r>
                            <a:rPr lang="en-US" dirty="0" smtClean="0"/>
                            <a:t>500</a:t>
                          </a:r>
                          <a:endParaRPr lang="en-US" dirty="0"/>
                        </a:p>
                      </a:txBody>
                      <a:tcPr anchor="ctr"/>
                    </a:tc>
                    <a:tc>
                      <a:txBody>
                        <a:bodyPr/>
                        <a:lstStyle/>
                        <a:p>
                          <a:pPr algn="ctr"/>
                          <a:r>
                            <a:rPr lang="en-US" b="0" dirty="0" smtClean="0"/>
                            <a:t>0.85</a:t>
                          </a:r>
                          <a:endParaRPr lang="en-US" dirty="0"/>
                        </a:p>
                      </a:txBody>
                      <a:tcPr anchor="ctr"/>
                    </a:tc>
                    <a:extLst>
                      <a:ext uri="{0D108BD9-81ED-4DB2-BD59-A6C34878D82A}">
                        <a16:rowId xmlns:a16="http://schemas.microsoft.com/office/drawing/2014/main" xmlns="" xmlns:a14="http://schemas.microsoft.com/office/drawing/2010/main" val="3701545690"/>
                      </a:ext>
                    </a:extLst>
                  </a:tr>
                  <a:tr h="365760">
                    <a:tc>
                      <a:txBody>
                        <a:bodyPr/>
                        <a:lstStyle/>
                        <a:p>
                          <a:r>
                            <a:rPr lang="en-US" dirty="0" smtClean="0"/>
                            <a:t>UWB-6.8</a:t>
                          </a:r>
                        </a:p>
                      </a:txBody>
                      <a:tcPr anchor="ctr"/>
                    </a:tc>
                    <a:tc>
                      <a:txBody>
                        <a:bodyPr/>
                        <a:lstStyle/>
                        <a:p>
                          <a:pPr algn="ctr"/>
                          <a:r>
                            <a:rPr lang="en-US" dirty="0" smtClean="0"/>
                            <a:t>500</a:t>
                          </a:r>
                          <a:endParaRPr lang="en-US" dirty="0"/>
                        </a:p>
                      </a:txBody>
                      <a:tcPr anchor="ctr"/>
                    </a:tc>
                    <a:tc>
                      <a:txBody>
                        <a:bodyPr/>
                        <a:lstStyle/>
                        <a:p>
                          <a:pPr algn="ctr"/>
                          <a:r>
                            <a:rPr lang="en-US" b="0" dirty="0" smtClean="0"/>
                            <a:t>6.8</a:t>
                          </a:r>
                          <a:endParaRPr lang="en-US" dirty="0"/>
                        </a:p>
                      </a:txBody>
                      <a:tcPr anchor="ctr"/>
                    </a:tc>
                  </a:tr>
                  <a:tr h="370840">
                    <a:tc>
                      <a:txBody>
                        <a:bodyPr/>
                        <a:lstStyle/>
                        <a:p>
                          <a:r>
                            <a:rPr lang="en-US" dirty="0" smtClean="0"/>
                            <a:t>UNII-3*</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1.625</a:t>
                          </a:r>
                          <a:endParaRPr lang="en-US" dirty="0"/>
                        </a:p>
                      </a:txBody>
                      <a:tcPr anchor="ctr"/>
                    </a:tc>
                    <a:extLst>
                      <a:ext uri="{0D108BD9-81ED-4DB2-BD59-A6C34878D82A}">
                        <a16:rowId xmlns:a16="http://schemas.microsoft.com/office/drawing/2014/main" xmlns="" xmlns:a14="http://schemas.microsoft.com/office/drawing/2010/main" val="1286533886"/>
                      </a:ext>
                    </a:extLst>
                  </a:tr>
                  <a:tr h="370840">
                    <a:tc>
                      <a:txBody>
                        <a:bodyPr/>
                        <a:lstStyle/>
                        <a:p>
                          <a:r>
                            <a:rPr lang="en-US" dirty="0" smtClean="0"/>
                            <a:t>OQPSK*</a:t>
                          </a:r>
                          <a:endParaRPr lang="en-US" dirty="0" smtClean="0"/>
                        </a:p>
                      </a:txBody>
                      <a:tcPr anchor="ctr"/>
                    </a:tc>
                    <a:tc>
                      <a:txBody>
                        <a:bodyPr/>
                        <a:lstStyle/>
                        <a:p>
                          <a:pPr algn="ctr"/>
                          <a:r>
                            <a:rPr lang="en-US" dirty="0" smtClean="0"/>
                            <a:t>2</a:t>
                          </a:r>
                          <a:endParaRPr lang="en-US" dirty="0"/>
                        </a:p>
                      </a:txBody>
                      <a:tcPr anchor="ctr"/>
                    </a:tc>
                    <a:tc>
                      <a:txBody>
                        <a:bodyPr/>
                        <a:lstStyle/>
                        <a:p>
                          <a:pPr algn="ctr"/>
                          <a:r>
                            <a:rPr lang="en-US" dirty="0" smtClean="0"/>
                            <a:t>0.25</a:t>
                          </a:r>
                          <a:endParaRPr lang="en-US" dirty="0"/>
                        </a:p>
                      </a:txBody>
                      <a:tcPr anchor="ctr"/>
                    </a:tc>
                  </a:tr>
                  <a:tr h="370840">
                    <a:tc>
                      <a:txBody>
                        <a:bodyPr/>
                        <a:lstStyle/>
                        <a:p>
                          <a:r>
                            <a:rPr lang="en-US" dirty="0" smtClean="0"/>
                            <a:t>BLE</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BLE-coded</a:t>
                          </a:r>
                        </a:p>
                      </a:txBody>
                      <a:tcPr anchor="ctr"/>
                    </a:tc>
                    <a:tc>
                      <a:txBody>
                        <a:bodyPr/>
                        <a:lstStyle/>
                        <a:p>
                          <a:pPr algn="ctr"/>
                          <a:r>
                            <a:rPr lang="en-US" dirty="0" smtClean="0"/>
                            <a:t>2</a:t>
                          </a:r>
                          <a:endParaRPr lang="en-US" dirty="0"/>
                        </a:p>
                      </a:txBody>
                      <a:tcPr anchor="ctr"/>
                    </a:tc>
                    <a:tc>
                      <a:txBody>
                        <a:bodyPr/>
                        <a:lstStyle/>
                        <a:p>
                          <a:pPr algn="ctr"/>
                          <a:r>
                            <a:rPr lang="en-US" dirty="0" smtClean="0"/>
                            <a:t>0.125</a:t>
                          </a:r>
                          <a:endParaRPr lang="en-US" dirty="0"/>
                        </a:p>
                      </a:txBody>
                      <a:tcPr anchor="ctr"/>
                    </a:tc>
                  </a:tr>
                </a:tbl>
              </a:graphicData>
            </a:graphic>
          </p:graphicFrame>
        </mc:Fallback>
      </mc:AlternateContent>
      <p:sp>
        <p:nvSpPr>
          <p:cNvPr id="8" name="Title 1">
            <a:extLst>
              <a:ext uri="{FF2B5EF4-FFF2-40B4-BE49-F238E27FC236}">
                <a16:creationId xmlns:a16="http://schemas.microsoft.com/office/drawing/2014/main" xmlns="" id="{748B9AFF-0FB0-4DBE-A01D-CB33971A065D}"/>
              </a:ext>
            </a:extLst>
          </p:cNvPr>
          <p:cNvSpPr>
            <a:spLocks noGrp="1"/>
          </p:cNvSpPr>
          <p:nvPr>
            <p:ph type="title"/>
          </p:nvPr>
        </p:nvSpPr>
        <p:spPr>
          <a:xfrm>
            <a:off x="685800" y="685800"/>
            <a:ext cx="7772400" cy="1066800"/>
          </a:xfrm>
        </p:spPr>
        <p:txBody>
          <a:bodyPr/>
          <a:lstStyle/>
          <a:p>
            <a:r>
              <a:rPr lang="en-US" dirty="0"/>
              <a:t>Technologies of interest</a:t>
            </a:r>
          </a:p>
        </p:txBody>
      </p:sp>
      <mc:AlternateContent xmlns:mc="http://schemas.openxmlformats.org/markup-compatibility/2006" xmlns:a14="http://schemas.microsoft.com/office/drawing/2010/main">
        <mc:Choice Requires="a14">
          <p:sp>
            <p:nvSpPr>
              <p:cNvPr id="2" name="文本框 1"/>
              <p:cNvSpPr txBox="1"/>
              <p:nvPr/>
            </p:nvSpPr>
            <p:spPr>
              <a:xfrm>
                <a:off x="735869" y="5248986"/>
                <a:ext cx="7940587" cy="923330"/>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r>
                      <a:rPr lang="en-US" altLang="zh-CN" sz="1800" dirty="0">
                        <a:latin typeface="Cambria Math" panose="02040503050406030204" pitchFamily="18" charset="0"/>
                      </a:rPr>
                      <m:t>𝐵</m:t>
                    </m:r>
                  </m:oMath>
                </a14:m>
                <a:r>
                  <a:rPr lang="en-US" altLang="zh-CN" sz="1800" dirty="0" smtClean="0"/>
                  <a:t> is bandwidth, </a:t>
                </a:r>
                <a14:m>
                  <m:oMath xmlns:m="http://schemas.openxmlformats.org/officeDocument/2006/math">
                    <m:sSub>
                      <m:sSubPr>
                        <m:ctrlPr>
                          <a:rPr lang="en-US" altLang="zh-CN" sz="1800" i="1" dirty="0">
                            <a:latin typeface="Cambria Math" panose="02040503050406030204" pitchFamily="18" charset="0"/>
                          </a:rPr>
                        </m:ctrlPr>
                      </m:sSubPr>
                      <m:e>
                        <m:r>
                          <a:rPr lang="en-US" altLang="zh-CN" sz="1800" dirty="0">
                            <a:latin typeface="Cambria Math" panose="02040503050406030204" pitchFamily="18" charset="0"/>
                          </a:rPr>
                          <m:t>𝑅</m:t>
                        </m:r>
                      </m:e>
                      <m:sub>
                        <m:r>
                          <a:rPr lang="en-US" altLang="zh-CN" sz="1800" dirty="0">
                            <a:latin typeface="Cambria Math" panose="02040503050406030204" pitchFamily="18" charset="0"/>
                          </a:rPr>
                          <m:t>𝑏</m:t>
                        </m:r>
                      </m:sub>
                    </m:sSub>
                  </m:oMath>
                </a14:m>
                <a:r>
                  <a:rPr lang="en-US" altLang="zh-CN" sz="1800" dirty="0" smtClean="0"/>
                  <a:t> is data rate.</a:t>
                </a:r>
              </a:p>
              <a:p>
                <a:pPr marL="285750" indent="-285750">
                  <a:buFont typeface="Arial" panose="020B0604020202020204" pitchFamily="34" charset="0"/>
                  <a:buChar char="•"/>
                </a:pPr>
                <a:r>
                  <a:rPr lang="en-US" altLang="zh-CN" sz="1800" dirty="0"/>
                  <a:t>UNII-3 </a:t>
                </a:r>
                <a:r>
                  <a:rPr lang="en-US" altLang="zh-CN" sz="1800" dirty="0" smtClean="0"/>
                  <a:t>and OQPSK are NB radios proposed </a:t>
                </a:r>
                <a:r>
                  <a:rPr lang="en-US" altLang="zh-CN" sz="1800" dirty="0"/>
                  <a:t>in </a:t>
                </a:r>
                <a:r>
                  <a:rPr lang="en-US" altLang="zh-CN" sz="1800" dirty="0" smtClean="0"/>
                  <a:t>[2]. </a:t>
                </a:r>
                <a:r>
                  <a:rPr lang="en-US" altLang="zh-CN" sz="1800" dirty="0"/>
                  <a:t>The </a:t>
                </a:r>
                <a:r>
                  <a:rPr lang="en-US" altLang="zh-CN" sz="1800" dirty="0" smtClean="0"/>
                  <a:t>data rate of UNII-3 is calculated from Wi-Fi (20MHz, MCS0, 6.5Mb/s).</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735869" y="5248986"/>
                <a:ext cx="7940587" cy="923330"/>
              </a:xfrm>
              <a:prstGeom prst="rect">
                <a:avLst/>
              </a:prstGeom>
              <a:blipFill rotWithShape="0">
                <a:blip r:embed="rId3"/>
                <a:stretch>
                  <a:fillRect l="-538" t="-3289" b="-92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8370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13</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63728"/>
                <a:ext cx="8105539"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Tx Power: </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𝐵𝑂</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𝐺𝐺</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Rx Sensitivity:</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m:rPr>
                              <m:sty m:val="p"/>
                            </m:rPr>
                            <a:rPr lang="en-US" altLang="zh-CN" sz="1800" i="1">
                              <a:solidFill>
                                <a:schemeClr val="tx1"/>
                              </a:solidFill>
                              <a:latin typeface="Cambria Math" panose="02040503050406030204" pitchFamily="18" charset="0"/>
                              <a:ea typeface="Arial Unicode MS" pitchFamily="34" charset="-128"/>
                              <a:cs typeface="Arial Unicode MS" pitchFamily="34" charset="-128"/>
                            </a:rPr>
                            <m:t>d</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𝐵</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𝑆𝑁𝑅</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oMath>
                  </m:oMathPara>
                </a14:m>
                <a:endParaRPr lang="en-US" sz="1800" b="0" i="1"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i="1">
                          <a:latin typeface="Cambria Math" panose="02040503050406030204" pitchFamily="18" charset="0"/>
                          <a:ea typeface="Arial Unicode MS" pitchFamily="34" charset="-128"/>
                          <a:cs typeface="Arial Unicode MS" pitchFamily="34" charset="-128"/>
                        </a:rPr>
                        <m:t>𝑆𝑁𝑅</m:t>
                      </m:r>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r>
                        <a:rPr lang="en-US" altLang="zh-CN" sz="1800">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𝑆</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𝑁</m:t>
                              </m:r>
                            </m:sub>
                          </m:sSub>
                        </m:den>
                      </m:f>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m:rPr>
                              <m:sty m:val="p"/>
                            </m:rPr>
                            <a:rPr lang="en-US" altLang="zh-CN" sz="1800">
                              <a:latin typeface="Cambria Math" panose="02040503050406030204" pitchFamily="18" charset="0"/>
                              <a:ea typeface="Arial Unicode MS" pitchFamily="34" charset="-128"/>
                              <a:cs typeface="Arial Unicode MS" pitchFamily="34" charset="-128"/>
                            </a:rPr>
                            <m:t>dB</m:t>
                          </m:r>
                        </m:e>
                      </m:d>
                      <m:r>
                        <a:rPr lang="en-US" altLang="zh-CN" sz="1800">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𝐸</m:t>
                              </m:r>
                            </m:e>
                            <m:sub>
                              <m:r>
                                <a:rPr lang="en-US" altLang="zh-CN" sz="1800" i="1">
                                  <a:latin typeface="Cambria Math" panose="02040503050406030204" pitchFamily="18" charset="0"/>
                                  <a:ea typeface="Arial Unicode MS" pitchFamily="34" charset="-128"/>
                                  <a:cs typeface="Arial Unicode MS" pitchFamily="34" charset="-128"/>
                                </a:rPr>
                                <m:t>𝑏</m:t>
                              </m:r>
                            </m:sub>
                          </m:sSub>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𝑅</m:t>
                              </m:r>
                            </m:e>
                            <m:sub>
                              <m:r>
                                <a:rPr lang="en-US" altLang="zh-CN" sz="1800" i="1">
                                  <a:latin typeface="Cambria Math" panose="02040503050406030204" pitchFamily="18" charset="0"/>
                                  <a:ea typeface="Arial Unicode MS" pitchFamily="34" charset="-128"/>
                                  <a:cs typeface="Arial Unicode MS" pitchFamily="34" charset="-128"/>
                                </a:rPr>
                                <m:t>𝑏</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𝑁</m:t>
                              </m:r>
                            </m:e>
                            <m:sub>
                              <m:r>
                                <a:rPr lang="en-US" altLang="zh-CN" sz="1800" i="1">
                                  <a:latin typeface="Cambria Math" panose="02040503050406030204" pitchFamily="18" charset="0"/>
                                  <a:ea typeface="Arial Unicode MS" pitchFamily="34" charset="-128"/>
                                  <a:cs typeface="Arial Unicode MS" pitchFamily="34" charset="-128"/>
                                </a:rPr>
                                <m:t>0</m:t>
                              </m:r>
                            </m:sub>
                          </m:sSub>
                          <m:r>
                            <a:rPr lang="en-US" altLang="zh-CN" sz="1800" i="1">
                              <a:latin typeface="Cambria Math" panose="02040503050406030204" pitchFamily="18" charset="0"/>
                              <a:ea typeface="Arial Unicode MS" pitchFamily="34" charset="-128"/>
                              <a:cs typeface="Arial Unicode MS" pitchFamily="34" charset="-128"/>
                            </a:rPr>
                            <m:t>𝐵</m:t>
                          </m:r>
                        </m:den>
                      </m:f>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𝑑𝐵</m:t>
                      </m:r>
                      <m:r>
                        <a:rPr lang="en-US" altLang="zh-CN" sz="1800" i="1">
                          <a:latin typeface="Cambria Math" panose="02040503050406030204" pitchFamily="18" charset="0"/>
                          <a:ea typeface="Arial Unicode MS" pitchFamily="34" charset="-128"/>
                          <a:cs typeface="Arial Unicode MS" pitchFamily="34" charset="-128"/>
                        </a:rPr>
                        <m:t>]</m:t>
                      </m:r>
                    </m:oMath>
                  </m:oMathPara>
                </a14:m>
                <a:endParaRPr lang="en-US" altLang="zh-CN" sz="1800" i="1"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b="0" i="0"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𝑃𝑆</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𝐷</m:t>
                          </m:r>
                        </m:e>
                        <m:sub>
                          <m:r>
                            <a:rPr lang="en-US" altLang="zh-CN" sz="1800" i="1">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𝐻𝑧</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𝑅</m:t>
                          </m:r>
                        </m:e>
                        <m:sub>
                          <m:r>
                            <a:rPr lang="en-US" altLang="zh-CN" sz="1800" i="1">
                              <a:solidFill>
                                <a:schemeClr val="tx1"/>
                              </a:solidFill>
                              <a:latin typeface="Cambria Math" panose="02040503050406030204" pitchFamily="18" charset="0"/>
                              <a:ea typeface="Arial Unicode MS" pitchFamily="34" charset="-128"/>
                              <a:cs typeface="Arial Unicode MS" pitchFamily="34" charset="-128"/>
                            </a:rPr>
                            <m:t>𝑏</m:t>
                          </m:r>
                        </m:sub>
                      </m:sSub>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𝑑𝐵𝑏𝑖𝑡</m:t>
                          </m:r>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solidFill>
                                <a:schemeClr val="tx1"/>
                              </a:solidFill>
                              <a:latin typeface="Cambria Math" panose="02040503050406030204" pitchFamily="18" charset="0"/>
                              <a:ea typeface="Arial Unicode MS" pitchFamily="34" charset="-128"/>
                              <a:cs typeface="Arial Unicode MS" pitchFamily="34" charset="-128"/>
                            </a:rPr>
                            <m:t>𝑠𝑒𝑐</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𝐸</m:t>
                              </m:r>
                            </m:e>
                            <m:sub>
                              <m:r>
                                <a:rPr lang="en-US" altLang="zh-CN" sz="1800" i="1">
                                  <a:latin typeface="Cambria Math" panose="02040503050406030204" pitchFamily="18" charset="0"/>
                                  <a:ea typeface="Arial Unicode MS" pitchFamily="34" charset="-128"/>
                                  <a:cs typeface="Arial Unicode MS" pitchFamily="34" charset="-128"/>
                                </a:rPr>
                                <m:t>𝑏</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𝑁</m:t>
                              </m:r>
                            </m:e>
                            <m:sub>
                              <m:r>
                                <a:rPr lang="en-US" altLang="zh-CN" sz="1800" i="1">
                                  <a:latin typeface="Cambria Math" panose="02040503050406030204" pitchFamily="18" charset="0"/>
                                  <a:ea typeface="Arial Unicode MS" pitchFamily="34" charset="-128"/>
                                  <a:cs typeface="Arial Unicode MS" pitchFamily="34" charset="-128"/>
                                </a:rPr>
                                <m:t>0</m:t>
                              </m:r>
                            </m:sub>
                          </m:sSub>
                        </m:den>
                      </m:f>
                      <m:r>
                        <a:rPr lang="en-US" altLang="zh-CN" sz="1800">
                          <a:solidFill>
                            <a:schemeClr val="tx1"/>
                          </a:solidFill>
                          <a:latin typeface="Cambria Math" panose="02040503050406030204" pitchFamily="18" charset="0"/>
                          <a:ea typeface="Arial Unicode MS" pitchFamily="34" charset="-128"/>
                          <a:cs typeface="Arial Unicode MS" pitchFamily="34" charset="-128"/>
                        </a:rPr>
                        <m:t>[</m:t>
                      </m:r>
                      <m:r>
                        <m:rPr>
                          <m:sty m:val="p"/>
                        </m:rPr>
                        <a:rPr lang="en-US" altLang="zh-CN" sz="1800">
                          <a:solidFill>
                            <a:schemeClr val="tx1"/>
                          </a:solidFill>
                          <a:latin typeface="Cambria Math" panose="02040503050406030204" pitchFamily="18" charset="0"/>
                          <a:ea typeface="Arial Unicode MS" pitchFamily="34" charset="-128"/>
                          <a:cs typeface="Arial Unicode MS" pitchFamily="34" charset="-128"/>
                        </a:rPr>
                        <m:t>dB</m:t>
                      </m:r>
                      <m:r>
                        <a:rPr lang="en-US" altLang="zh-CN" sz="1800">
                          <a:solidFill>
                            <a:schemeClr val="tx1"/>
                          </a:solidFill>
                          <a:latin typeface="Cambria Math" panose="02040503050406030204" pitchFamily="18" charset="0"/>
                          <a:ea typeface="Arial Unicode MS" pitchFamily="34" charset="-128"/>
                          <a:cs typeface="Arial Unicode MS" pitchFamily="34" charset="-128"/>
                        </a:rPr>
                        <m:t>/</m:t>
                      </m:r>
                      <m:r>
                        <m:rPr>
                          <m:sty m:val="p"/>
                        </m:rPr>
                        <a:rPr lang="en-US" altLang="zh-CN" sz="1800">
                          <a:solidFill>
                            <a:schemeClr val="tx1"/>
                          </a:solidFill>
                          <a:latin typeface="Cambria Math" panose="02040503050406030204" pitchFamily="18" charset="0"/>
                          <a:ea typeface="Arial Unicode MS" pitchFamily="34" charset="-128"/>
                          <a:cs typeface="Arial Unicode MS" pitchFamily="34" charset="-128"/>
                        </a:rPr>
                        <m:t>bit</m:t>
                      </m:r>
                      <m:r>
                        <a:rPr lang="en-US" altLang="zh-CN" sz="180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Link Margin</a:t>
                </a: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i="1">
                          <a:latin typeface="Cambria Math" panose="02040503050406030204" pitchFamily="18" charset="0"/>
                          <a:ea typeface="Arial Unicode MS" pitchFamily="34" charset="-128"/>
                          <a:cs typeface="Arial Unicode MS" pitchFamily="34" charset="-128"/>
                        </a:rPr>
                        <m:t>𝐿𝑀</m:t>
                      </m:r>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r>
                        <a:rPr lang="en-US" altLang="zh-CN" sz="1800">
                          <a:latin typeface="Cambria Math" panose="02040503050406030204" pitchFamily="18" charset="0"/>
                          <a:ea typeface="Arial Unicode MS" pitchFamily="34" charset="-128"/>
                          <a:cs typeface="Arial Unicode MS" pitchFamily="34" charset="-128"/>
                        </a:rPr>
                        <m:t>=</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𝑇𝑥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i="1">
                          <a:latin typeface="Cambria Math" panose="02040503050406030204" pitchFamily="18" charset="0"/>
                          <a:ea typeface="Arial Unicode MS" pitchFamily="34" charset="-128"/>
                          <a:cs typeface="Arial Unicode MS" pitchFamily="34" charset="-128"/>
                        </a:rPr>
                        <m:t>−</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𝑃</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𝐿</m:t>
                          </m:r>
                        </m:e>
                        <m:sub>
                          <m:r>
                            <a:rPr lang="en-US" altLang="zh-CN" sz="1800" i="1">
                              <a:latin typeface="Cambria Math" panose="02040503050406030204" pitchFamily="18" charset="0"/>
                              <a:ea typeface="Arial Unicode MS" pitchFamily="34" charset="-128"/>
                              <a:cs typeface="Arial Unicode MS" pitchFamily="34" charset="-128"/>
                            </a:rPr>
                            <m:t>1</m:t>
                          </m:r>
                          <m:r>
                            <a:rPr lang="en-US" altLang="zh-CN" sz="1800" i="1">
                              <a:latin typeface="Cambria Math" panose="02040503050406030204" pitchFamily="18" charset="0"/>
                              <a:ea typeface="Arial Unicode MS" pitchFamily="34" charset="-128"/>
                              <a:cs typeface="Arial Unicode MS" pitchFamily="34" charset="-128"/>
                            </a:rPr>
                            <m:t>𝑚</m:t>
                          </m:r>
                        </m:sub>
                      </m:sSub>
                    </m:oMath>
                  </m:oMathPara>
                </a14:m>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63728"/>
                <a:ext cx="8105539"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SYNC Packet</a:t>
            </a:r>
            <a:endParaRPr lang="en-US" kern="0" dirty="0"/>
          </a:p>
        </p:txBody>
      </p:sp>
      <p:sp>
        <p:nvSpPr>
          <p:cNvPr id="5" name="文本框 4"/>
          <p:cNvSpPr txBox="1"/>
          <p:nvPr/>
        </p:nvSpPr>
        <p:spPr>
          <a:xfrm>
            <a:off x="6429592" y="5443690"/>
            <a:ext cx="2465120" cy="954107"/>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400" dirty="0" smtClean="0"/>
              <a:t>BO: </a:t>
            </a:r>
            <a:r>
              <a:rPr lang="en-US" altLang="zh-CN" sz="1400" dirty="0" err="1" smtClean="0"/>
              <a:t>backoff</a:t>
            </a:r>
            <a:endParaRPr lang="en-US" altLang="zh-CN" sz="1400" dirty="0" smtClean="0"/>
          </a:p>
          <a:p>
            <a:pPr marL="285750" indent="-285750">
              <a:buFont typeface="Times New Roman" panose="02020603050405020304" pitchFamily="18" charset="0"/>
              <a:buChar char="–"/>
            </a:pPr>
            <a:r>
              <a:rPr lang="en-US" altLang="zh-CN" sz="1400" dirty="0" smtClean="0"/>
              <a:t>GG: gating gain (</a:t>
            </a:r>
            <a:r>
              <a:rPr lang="en-US" altLang="zh-CN" sz="1400" dirty="0" err="1" smtClean="0"/>
              <a:t>Tx</a:t>
            </a:r>
            <a:r>
              <a:rPr lang="en-US" altLang="zh-CN" sz="1400" dirty="0" smtClean="0"/>
              <a:t> power gain </a:t>
            </a:r>
            <a:r>
              <a:rPr lang="en-US" altLang="zh-CN" sz="1400" dirty="0"/>
              <a:t>for s</a:t>
            </a:r>
            <a:r>
              <a:rPr lang="en-US" altLang="zh-CN" sz="1400" dirty="0" smtClean="0"/>
              <a:t>hort packets)</a:t>
            </a:r>
          </a:p>
          <a:p>
            <a:pPr marL="285750" indent="-285750">
              <a:buFont typeface="Times New Roman" panose="02020603050405020304" pitchFamily="18" charset="0"/>
              <a:buChar char="–"/>
            </a:pPr>
            <a:r>
              <a:rPr lang="en-US" altLang="zh-CN" sz="1400" dirty="0" smtClean="0"/>
              <a:t>NF: noise figure</a:t>
            </a:r>
            <a:endParaRPr lang="zh-CN" altLang="en-US" sz="1400" dirty="0"/>
          </a:p>
        </p:txBody>
      </p:sp>
    </p:spTree>
    <p:extLst>
      <p:ext uri="{BB962C8B-B14F-4D97-AF65-F5344CB8AC3E}">
        <p14:creationId xmlns:p14="http://schemas.microsoft.com/office/powerpoint/2010/main" val="2609084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14</a:t>
            </a:fld>
            <a:endParaRPr lang="en-US" altLang="en-US"/>
          </a:p>
        </p:txBody>
      </p:sp>
      <p:sp>
        <p:nvSpPr>
          <p:cNvPr id="10" name="Content Placeholder 3"/>
          <p:cNvSpPr txBox="1">
            <a:spLocks/>
          </p:cNvSpPr>
          <p:nvPr/>
        </p:nvSpPr>
        <p:spPr bwMode="auto">
          <a:xfrm>
            <a:off x="0" y="1545407"/>
            <a:ext cx="3240360" cy="5112568"/>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458788" lvl="1" indent="-285750">
              <a:lnSpc>
                <a:spcPct val="100000"/>
              </a:lnSpc>
              <a:spcAft>
                <a:spcPts val="6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According to FCC and CE regulations [5, 6],</a:t>
            </a:r>
            <a:endParaRPr lang="en-US" sz="1800" dirty="0" smtClean="0">
              <a:solidFill>
                <a:schemeClr val="tx1"/>
              </a:solidFill>
              <a:latin typeface="Times New Roman" panose="02020603050405020304" pitchFamily="18" charset="0"/>
              <a:ea typeface="+mj-ea"/>
              <a:cs typeface="Times New Roman" panose="02020603050405020304" pitchFamily="18" charset="0"/>
            </a:endParaRPr>
          </a:p>
          <a:p>
            <a:pPr marL="703263" lvl="2" indent="-342900">
              <a:lnSpc>
                <a:spcPct val="100000"/>
              </a:lnSpc>
              <a:spcAft>
                <a:spcPts val="600"/>
              </a:spcAft>
              <a:buClrTx/>
              <a:buFont typeface="Times New Roman" panose="02020603050405020304" pitchFamily="18" charset="0"/>
              <a:buChar char="‒"/>
            </a:pPr>
            <a:r>
              <a:rPr lang="en-US" sz="1600" dirty="0" smtClean="0">
                <a:solidFill>
                  <a:schemeClr val="tx1"/>
                </a:solidFill>
                <a:latin typeface="Times New Roman" panose="02020603050405020304" pitchFamily="18" charset="0"/>
                <a:ea typeface="+mj-ea"/>
                <a:cs typeface="Times New Roman" panose="02020603050405020304" pitchFamily="18" charset="0"/>
              </a:rPr>
              <a:t>For OQPSK, BLE, BLE-coded, the maximum output power </a:t>
            </a:r>
            <a:r>
              <a:rPr lang="en-US" sz="1600" dirty="0" smtClean="0">
                <a:latin typeface="Times New Roman" panose="02020603050405020304" pitchFamily="18" charset="0"/>
                <a:ea typeface="+mj-ea"/>
                <a:cs typeface="Times New Roman" panose="02020603050405020304" pitchFamily="18" charset="0"/>
              </a:rPr>
              <a:t>can go up to</a:t>
            </a:r>
            <a:r>
              <a:rPr lang="en-US" sz="1600" dirty="0" smtClean="0">
                <a:solidFill>
                  <a:schemeClr val="tx1"/>
                </a:solidFill>
                <a:latin typeface="Times New Roman" panose="02020603050405020304" pitchFamily="18" charset="0"/>
                <a:ea typeface="+mj-ea"/>
                <a:cs typeface="Times New Roman" panose="02020603050405020304" pitchFamily="18" charset="0"/>
              </a:rPr>
              <a:t> 20dBm.</a:t>
            </a:r>
          </a:p>
          <a:p>
            <a:pPr marL="703263" lvl="2" indent="-342900">
              <a:lnSpc>
                <a:spcPct val="100000"/>
              </a:lnSpc>
              <a:spcAft>
                <a:spcPts val="600"/>
              </a:spcAft>
              <a:buClrTx/>
              <a:buFont typeface="Times New Roman" panose="02020603050405020304" pitchFamily="18" charset="0"/>
              <a:buChar char="‒"/>
            </a:pPr>
            <a:r>
              <a:rPr lang="en-US" altLang="zh-CN" sz="1600" dirty="0" smtClean="0">
                <a:solidFill>
                  <a:schemeClr val="tx1"/>
                </a:solidFill>
                <a:latin typeface="Times New Roman" panose="02020603050405020304" pitchFamily="18" charset="0"/>
                <a:ea typeface="+mj-ea"/>
                <a:cs typeface="Times New Roman" panose="02020603050405020304" pitchFamily="18" charset="0"/>
              </a:rPr>
              <a:t>For UNII-3, the maximum output power for non-specific </a:t>
            </a:r>
            <a:r>
              <a:rPr lang="en-US" altLang="zh-CN" sz="1600" dirty="0">
                <a:latin typeface="Times New Roman" panose="02020603050405020304" pitchFamily="18" charset="0"/>
                <a:ea typeface="+mj-ea"/>
                <a:cs typeface="Times New Roman" panose="02020603050405020304" pitchFamily="18" charset="0"/>
              </a:rPr>
              <a:t>short-range device is </a:t>
            </a:r>
            <a:r>
              <a:rPr lang="en-US" altLang="zh-CN" sz="1600" dirty="0" smtClean="0">
                <a:latin typeface="Times New Roman" panose="02020603050405020304" pitchFamily="18" charset="0"/>
                <a:ea typeface="+mj-ea"/>
                <a:cs typeface="Times New Roman" panose="02020603050405020304" pitchFamily="18" charset="0"/>
              </a:rPr>
              <a:t>14dBm; </a:t>
            </a:r>
            <a:r>
              <a:rPr lang="en-US" altLang="zh-CN" sz="1600" dirty="0">
                <a:latin typeface="Times New Roman" panose="02020603050405020304" pitchFamily="18" charset="0"/>
                <a:ea typeface="+mj-ea"/>
                <a:cs typeface="Times New Roman" panose="02020603050405020304" pitchFamily="18" charset="0"/>
              </a:rPr>
              <a:t>If </a:t>
            </a:r>
            <a:r>
              <a:rPr lang="en-US" altLang="zh-CN" sz="1600" dirty="0" smtClean="0">
                <a:latin typeface="Times New Roman" panose="02020603050405020304" pitchFamily="18" charset="0"/>
                <a:ea typeface="+mj-ea"/>
                <a:cs typeface="Times New Roman" panose="02020603050405020304" pitchFamily="18" charset="0"/>
              </a:rPr>
              <a:t>an adequate </a:t>
            </a:r>
            <a:r>
              <a:rPr lang="en-US" altLang="zh-CN" sz="1600" dirty="0">
                <a:latin typeface="Times New Roman" panose="02020603050405020304" pitchFamily="18" charset="0"/>
                <a:ea typeface="+mj-ea"/>
                <a:cs typeface="Times New Roman" panose="02020603050405020304" pitchFamily="18" charset="0"/>
              </a:rPr>
              <a:t>spectrum </a:t>
            </a:r>
            <a:r>
              <a:rPr lang="en-US" altLang="zh-CN" sz="1600" dirty="0" smtClean="0">
                <a:latin typeface="Times New Roman" panose="02020603050405020304" pitchFamily="18" charset="0"/>
                <a:ea typeface="+mj-ea"/>
                <a:cs typeface="Times New Roman" panose="02020603050405020304" pitchFamily="18" charset="0"/>
              </a:rPr>
              <a:t>sharing mechanism (e.g., </a:t>
            </a:r>
            <a:r>
              <a:rPr lang="en-US" altLang="zh-CN" sz="1600" dirty="0">
                <a:latin typeface="Times New Roman" panose="02020603050405020304" pitchFamily="18" charset="0"/>
                <a:ea typeface="+mj-ea"/>
                <a:cs typeface="Times New Roman" panose="02020603050405020304" pitchFamily="18" charset="0"/>
              </a:rPr>
              <a:t>DFS </a:t>
            </a:r>
            <a:r>
              <a:rPr lang="en-US" altLang="zh-CN" sz="1600" dirty="0" smtClean="0">
                <a:latin typeface="Times New Roman" panose="02020603050405020304" pitchFamily="18" charset="0"/>
                <a:ea typeface="+mj-ea"/>
                <a:cs typeface="Times New Roman" panose="02020603050405020304" pitchFamily="18" charset="0"/>
              </a:rPr>
              <a:t>and DAA</a:t>
            </a:r>
            <a:r>
              <a:rPr lang="en-US" altLang="zh-CN" sz="1600" dirty="0">
                <a:latin typeface="Times New Roman" panose="02020603050405020304" pitchFamily="18" charset="0"/>
                <a:ea typeface="+mj-ea"/>
                <a:cs typeface="Times New Roman" panose="02020603050405020304" pitchFamily="18" charset="0"/>
              </a:rPr>
              <a:t>) </a:t>
            </a:r>
            <a:r>
              <a:rPr lang="en-US" altLang="zh-CN" sz="1600" dirty="0" smtClean="0">
                <a:latin typeface="Times New Roman" panose="02020603050405020304" pitchFamily="18" charset="0"/>
                <a:ea typeface="+mj-ea"/>
                <a:cs typeface="Times New Roman" panose="02020603050405020304" pitchFamily="18" charset="0"/>
              </a:rPr>
              <a:t>is implemented, the maximum </a:t>
            </a:r>
            <a:r>
              <a:rPr lang="en-US" altLang="zh-CN" sz="1600" dirty="0">
                <a:latin typeface="Times New Roman" panose="02020603050405020304" pitchFamily="18" charset="0"/>
                <a:cs typeface="Times New Roman" panose="02020603050405020304" pitchFamily="18" charset="0"/>
              </a:rPr>
              <a:t>output power </a:t>
            </a:r>
            <a:r>
              <a:rPr lang="en-US" altLang="zh-CN" sz="1600" dirty="0" smtClean="0">
                <a:latin typeface="Times New Roman" panose="02020603050405020304" pitchFamily="18" charset="0"/>
                <a:cs typeface="Times New Roman" panose="02020603050405020304" pitchFamily="18" charset="0"/>
              </a:rPr>
              <a:t>can go up to 26dBm.</a:t>
            </a:r>
            <a:endParaRPr lang="en-US" altLang="zh-CN" sz="1600" dirty="0">
              <a:latin typeface="Times New Roman" panose="02020603050405020304" pitchFamily="18" charset="0"/>
              <a:ea typeface="+mj-ea"/>
              <a:cs typeface="Times New Roman" panose="02020603050405020304" pitchFamily="18" charset="0"/>
            </a:endParaRPr>
          </a:p>
          <a:p>
            <a:pPr marL="515938" lvl="1" indent="-342900">
              <a:lnSpc>
                <a:spcPct val="100000"/>
              </a:lnSpc>
              <a:spcAft>
                <a:spcPts val="6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LM of </a:t>
            </a:r>
            <a:r>
              <a:rPr lang="en-US" sz="1800" kern="1200" dirty="0" smtClean="0">
                <a:latin typeface="Times New Roman" panose="02020603050405020304" pitchFamily="18" charset="0"/>
                <a:ea typeface="+mj-ea"/>
                <a:cs typeface="Times New Roman" panose="02020603050405020304" pitchFamily="18" charset="0"/>
              </a:rPr>
              <a:t>NB </a:t>
            </a:r>
            <a:r>
              <a:rPr lang="en-US" sz="1800" dirty="0" smtClean="0">
                <a:latin typeface="Times New Roman" panose="02020603050405020304" pitchFamily="18" charset="0"/>
                <a:ea typeface="+mj-ea"/>
                <a:cs typeface="Times New Roman" panose="02020603050405020304" pitchFamily="18" charset="0"/>
              </a:rPr>
              <a:t>are </a:t>
            </a:r>
            <a:r>
              <a:rPr lang="en-US" sz="1800" kern="1200" dirty="0" smtClean="0">
                <a:latin typeface="Times New Roman" panose="02020603050405020304" pitchFamily="18" charset="0"/>
                <a:ea typeface="+mj-ea"/>
                <a:cs typeface="Times New Roman" panose="02020603050405020304" pitchFamily="18" charset="0"/>
              </a:rPr>
              <a:t>larger than UWB.</a:t>
            </a:r>
            <a:endParaRPr lang="en-US" sz="1800" kern="1200" dirty="0" smtClean="0">
              <a:solidFill>
                <a:schemeClr val="tx1"/>
              </a:solidFill>
              <a:latin typeface="Times New Roman" panose="02020603050405020304" pitchFamily="18" charset="0"/>
              <a:ea typeface="+mj-ea"/>
              <a:cs typeface="Times New Roman" panose="02020603050405020304" pitchFamily="18" charset="0"/>
            </a:endParaRPr>
          </a:p>
        </p:txBody>
      </p:sp>
      <p:sp>
        <p:nvSpPr>
          <p:cNvPr id="11"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SYNC Packet</a:t>
            </a:r>
            <a:endParaRPr lang="en-US" kern="0" dirty="0"/>
          </a:p>
        </p:txBody>
      </p:sp>
      <p:graphicFrame>
        <p:nvGraphicFramePr>
          <p:cNvPr id="6" name="表格 5"/>
          <p:cNvGraphicFramePr>
            <a:graphicFrameLocks noGrp="1"/>
          </p:cNvGraphicFramePr>
          <p:nvPr>
            <p:extLst>
              <p:ext uri="{D42A27DB-BD31-4B8C-83A1-F6EECF244321}">
                <p14:modId xmlns:p14="http://schemas.microsoft.com/office/powerpoint/2010/main" val="3424510986"/>
              </p:ext>
            </p:extLst>
          </p:nvPr>
        </p:nvGraphicFramePr>
        <p:xfrm>
          <a:off x="3239771" y="1752600"/>
          <a:ext cx="5688000" cy="3882307"/>
        </p:xfrm>
        <a:graphic>
          <a:graphicData uri="http://schemas.openxmlformats.org/drawingml/2006/table">
            <a:tbl>
              <a:tblPr/>
              <a:tblGrid>
                <a:gridCol w="1080000"/>
                <a:gridCol w="864000"/>
                <a:gridCol w="864000"/>
                <a:gridCol w="720000"/>
                <a:gridCol w="720000"/>
                <a:gridCol w="720000"/>
                <a:gridCol w="720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6007">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CC_rate</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0.5</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0.5</a:t>
                      </a:r>
                    </a:p>
                  </a:txBody>
                  <a:tcPr marL="8387" marR="8387" marT="8387" marB="0" anchor="ctr">
                    <a:lnL>
                      <a:noFill/>
                    </a:lnL>
                    <a:lnR>
                      <a:noFill/>
                    </a:lnR>
                    <a:lnT>
                      <a:noFill/>
                    </a:lnT>
                    <a:lnB>
                      <a:noFill/>
                    </a:lnB>
                  </a:tcPr>
                </a:tc>
                <a:tc>
                  <a:txBody>
                    <a:bodyPr/>
                    <a:lstStyle/>
                    <a:p>
                      <a:pPr algn="l" fontAlgn="ctr"/>
                      <a:endParaRPr lang="zh-CN" altLang="en-US" sz="9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RS_rate</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0.87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meanPRF(Hz)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15600000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15600000</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Ncpb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Tdsym</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1.02564E-06</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1.28205E-07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Nsync</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Nsfd</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Tpsym</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9.9359E-07</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9.9359E-07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payload(bits)</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160</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EbN0(dB)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3.5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3.5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PSD(dBm/MHz)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-41.3</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Output power(dBm)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fc(Hz)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7983000000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7983000000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5800000000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B(Hz)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499200000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499200000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Backoff(dB)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Noise figure(dB)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Rb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848250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6786000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1625000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250000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125000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Td</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0.00030641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0.000100897</a:t>
                      </a: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GG</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5.136966756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9.961197909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Ptx</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-10.18028748</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-5.356056325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Prx</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-105.2147613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-96.18386145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-104.3914663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-105.5205999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Path Loss</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95.03447384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90.82780512</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117.3914663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114.5205999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109</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PL@1m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50.48509477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50.48509477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47.71033206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69.68113429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68.77490613</a:t>
                      </a:r>
                    </a:p>
                  </a:txBody>
                  <a:tcPr marL="8387" marR="8387" marT="8387"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229062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a:p>
        </p:txBody>
      </p:sp>
      <p:sp>
        <p:nvSpPr>
          <p:cNvPr id="8" name="Content Placeholder 3"/>
          <p:cNvSpPr txBox="1">
            <a:spLocks/>
          </p:cNvSpPr>
          <p:nvPr/>
        </p:nvSpPr>
        <p:spPr bwMode="auto">
          <a:xfrm>
            <a:off x="284895" y="1844675"/>
            <a:ext cx="2630921" cy="3672408"/>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a:lnSpc>
                <a:spcPct val="100000"/>
              </a:lnSpc>
              <a:spcAft>
                <a:spcPts val="700"/>
              </a:spcAft>
              <a:buClrTx/>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For NB systems, 20dB </a:t>
            </a:r>
            <a:r>
              <a:rPr lang="en-US" altLang="zh-CN" sz="1800" b="0" dirty="0" smtClean="0">
                <a:latin typeface="Times New Roman" panose="02020603050405020304" pitchFamily="18" charset="0"/>
                <a:cs typeface="Times New Roman" panose="02020603050405020304" pitchFamily="18" charset="0"/>
              </a:rPr>
              <a:t>multipath fading is </a:t>
            </a:r>
            <a:r>
              <a:rPr lang="en-US" altLang="zh-CN" sz="1800" b="0" dirty="0">
                <a:latin typeface="Times New Roman" panose="02020603050405020304" pitchFamily="18" charset="0"/>
                <a:cs typeface="Times New Roman" panose="02020603050405020304" pitchFamily="18" charset="0"/>
              </a:rPr>
              <a:t>assumed.</a:t>
            </a:r>
          </a:p>
          <a:p>
            <a:pPr>
              <a:lnSpc>
                <a:spcPct val="100000"/>
              </a:lnSpc>
              <a:spcAft>
                <a:spcPts val="700"/>
              </a:spcAft>
              <a:buClrTx/>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When multipath fading is considered, </a:t>
            </a:r>
            <a:r>
              <a:rPr lang="en-US" altLang="zh-CN" sz="1800" b="0" dirty="0" smtClean="0">
                <a:latin typeface="Times New Roman" panose="02020603050405020304" pitchFamily="18" charset="0"/>
                <a:cs typeface="Times New Roman" panose="02020603050405020304" pitchFamily="18" charset="0"/>
              </a:rPr>
              <a:t>LM of NB using previous </a:t>
            </a:r>
            <a:r>
              <a:rPr lang="en-US" altLang="zh-CN" sz="1800" b="0" dirty="0" err="1" smtClean="0">
                <a:latin typeface="Times New Roman" panose="02020603050405020304" pitchFamily="18" charset="0"/>
                <a:cs typeface="Times New Roman" panose="02020603050405020304" pitchFamily="18" charset="0"/>
              </a:rPr>
              <a:t>Tx</a:t>
            </a:r>
            <a:r>
              <a:rPr lang="en-US" altLang="zh-CN" sz="1800" b="0" dirty="0" smtClean="0">
                <a:latin typeface="Times New Roman" panose="02020603050405020304" pitchFamily="18" charset="0"/>
                <a:cs typeface="Times New Roman" panose="02020603050405020304" pitchFamily="18" charset="0"/>
              </a:rPr>
              <a:t> </a:t>
            </a:r>
            <a:r>
              <a:rPr lang="en-US" altLang="zh-CN" sz="1800" b="0" dirty="0">
                <a:latin typeface="Times New Roman" panose="02020603050405020304" pitchFamily="18" charset="0"/>
                <a:cs typeface="Times New Roman" panose="02020603050405020304" pitchFamily="18" charset="0"/>
              </a:rPr>
              <a:t>power </a:t>
            </a:r>
            <a:r>
              <a:rPr lang="en-US" altLang="zh-CN" sz="1800" b="0" dirty="0" smtClean="0">
                <a:latin typeface="Times New Roman" panose="02020603050405020304" pitchFamily="18" charset="0"/>
                <a:cs typeface="Times New Roman" panose="02020603050405020304" pitchFamily="18" charset="0"/>
              </a:rPr>
              <a:t>are comparable </a:t>
            </a:r>
            <a:r>
              <a:rPr lang="en-US" altLang="zh-CN" sz="1800" b="0" dirty="0">
                <a:latin typeface="Times New Roman" panose="02020603050405020304" pitchFamily="18" charset="0"/>
                <a:cs typeface="Times New Roman" panose="02020603050405020304" pitchFamily="18" charset="0"/>
              </a:rPr>
              <a:t>to </a:t>
            </a:r>
            <a:r>
              <a:rPr lang="en-US" altLang="zh-CN" sz="1800" b="0" dirty="0" smtClean="0">
                <a:latin typeface="Times New Roman" panose="02020603050405020304" pitchFamily="18" charset="0"/>
                <a:cs typeface="Times New Roman" panose="02020603050405020304" pitchFamily="18" charset="0"/>
              </a:rPr>
              <a:t>UWB.</a:t>
            </a:r>
            <a:endParaRPr lang="en-US" sz="1800" b="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r>
              <a:rPr lang="en-US" sz="1800" b="0" kern="1200" dirty="0" smtClean="0">
                <a:latin typeface="Times New Roman" panose="02020603050405020304" pitchFamily="18" charset="0"/>
                <a:cs typeface="Times New Roman" panose="02020603050405020304" pitchFamily="18" charset="0"/>
              </a:rPr>
              <a:t>Increasing </a:t>
            </a:r>
            <a:r>
              <a:rPr lang="en-US" sz="1800" b="0" kern="1200" dirty="0" err="1" smtClean="0">
                <a:latin typeface="Times New Roman" panose="02020603050405020304" pitchFamily="18" charset="0"/>
                <a:cs typeface="Times New Roman" panose="02020603050405020304" pitchFamily="18" charset="0"/>
              </a:rPr>
              <a:t>Tx</a:t>
            </a:r>
            <a:r>
              <a:rPr lang="en-US" sz="1800" b="0" kern="1200" dirty="0" smtClean="0">
                <a:latin typeface="Times New Roman" panose="02020603050405020304" pitchFamily="18" charset="0"/>
                <a:cs typeface="Times New Roman" panose="02020603050405020304" pitchFamily="18" charset="0"/>
              </a:rPr>
              <a:t> power to the limit of regulations can further increase the LM of NB </a:t>
            </a:r>
            <a:r>
              <a:rPr lang="en-US" sz="1800" b="0" kern="1200" dirty="0" err="1" smtClean="0">
                <a:latin typeface="Times New Roman" panose="02020603050405020304" pitchFamily="18" charset="0"/>
                <a:cs typeface="Times New Roman" panose="02020603050405020304" pitchFamily="18" charset="0"/>
              </a:rPr>
              <a:t>PHYs.</a:t>
            </a:r>
            <a:endParaRPr lang="en-US" sz="1800" b="0" kern="12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Multipath Fading Effect</a:t>
            </a:r>
            <a:endParaRPr lang="en-US" kern="0" dirty="0"/>
          </a:p>
        </p:txBody>
      </p:sp>
      <p:graphicFrame>
        <p:nvGraphicFramePr>
          <p:cNvPr id="5" name="表格 4"/>
          <p:cNvGraphicFramePr>
            <a:graphicFrameLocks noGrp="1"/>
          </p:cNvGraphicFramePr>
          <p:nvPr>
            <p:extLst>
              <p:ext uri="{D42A27DB-BD31-4B8C-83A1-F6EECF244321}">
                <p14:modId xmlns:p14="http://schemas.microsoft.com/office/powerpoint/2010/main" val="2883201095"/>
              </p:ext>
            </p:extLst>
          </p:nvPr>
        </p:nvGraphicFramePr>
        <p:xfrm>
          <a:off x="3088556" y="2446127"/>
          <a:ext cx="5832000" cy="462737"/>
        </p:xfrm>
        <a:graphic>
          <a:graphicData uri="http://schemas.openxmlformats.org/drawingml/2006/table">
            <a:tbl>
              <a:tblPr/>
              <a:tblGrid>
                <a:gridCol w="1008000"/>
                <a:gridCol w="900000"/>
                <a:gridCol w="900000"/>
                <a:gridCol w="756000"/>
                <a:gridCol w="756000"/>
                <a:gridCol w="756000"/>
                <a:gridCol w="756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Output power(</a:t>
                      </a:r>
                      <a:r>
                        <a:rPr lang="en-US" sz="900" b="1" i="0" u="none" strike="noStrike" dirty="0" err="1">
                          <a:solidFill>
                            <a:srgbClr val="000000"/>
                          </a:solidFill>
                          <a:effectLst/>
                          <a:latin typeface="宋体" panose="02010600030101010101" pitchFamily="2" charset="-122"/>
                          <a:ea typeface="宋体" panose="02010600030101010101" pitchFamily="2" charset="-122"/>
                        </a:rPr>
                        <a:t>dBm</a:t>
                      </a:r>
                      <a:r>
                        <a:rPr lang="en-US" sz="900" b="1" i="0" u="none" strike="noStrike" dirty="0">
                          <a:solidFill>
                            <a:srgbClr val="000000"/>
                          </a:solidFill>
                          <a:effectLst/>
                          <a:latin typeface="宋体" panose="02010600030101010101" pitchFamily="2" charset="-122"/>
                          <a:ea typeface="宋体" panose="02010600030101010101" pitchFamily="2" charset="-122"/>
                        </a:rPr>
                        <a:t>)</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49.68113429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48.77490613</a:t>
                      </a:r>
                    </a:p>
                  </a:txBody>
                  <a:tcPr marL="8387" marR="8387" marT="8387" marB="0" anchor="ctr">
                    <a:lnL>
                      <a:noFill/>
                    </a:lnL>
                    <a:lnR>
                      <a:noFill/>
                    </a:lnR>
                    <a:lnT>
                      <a:noFill/>
                    </a:lnT>
                    <a:lnB>
                      <a:noFill/>
                    </a:lnB>
                    <a:solidFill>
                      <a:srgbClr val="FFFF00"/>
                    </a:solidFill>
                  </a:tcPr>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93550038"/>
              </p:ext>
            </p:extLst>
          </p:nvPr>
        </p:nvGraphicFramePr>
        <p:xfrm>
          <a:off x="3088556" y="3680879"/>
          <a:ext cx="5832000" cy="462737"/>
        </p:xfrm>
        <a:graphic>
          <a:graphicData uri="http://schemas.openxmlformats.org/drawingml/2006/table">
            <a:tbl>
              <a:tblPr/>
              <a:tblGrid>
                <a:gridCol w="1008000"/>
                <a:gridCol w="900000"/>
                <a:gridCol w="900000"/>
                <a:gridCol w="756000"/>
                <a:gridCol w="756000"/>
                <a:gridCol w="756000"/>
                <a:gridCol w="756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Output </a:t>
                      </a:r>
                      <a:r>
                        <a:rPr lang="en-US" sz="900" b="1" i="0" u="none" strike="noStrike" dirty="0" smtClean="0">
                          <a:solidFill>
                            <a:srgbClr val="000000"/>
                          </a:solidFill>
                          <a:effectLst/>
                          <a:latin typeface="宋体" panose="02010600030101010101" pitchFamily="2" charset="-122"/>
                          <a:ea typeface="宋体" panose="02010600030101010101" pitchFamily="2" charset="-122"/>
                        </a:rPr>
                        <a:t>power(</a:t>
                      </a:r>
                      <a:r>
                        <a:rPr lang="en-US" sz="900" b="1" i="0" u="none" strike="noStrike" dirty="0" err="1" smtClean="0">
                          <a:solidFill>
                            <a:srgbClr val="000000"/>
                          </a:solidFill>
                          <a:effectLst/>
                          <a:latin typeface="宋体" panose="02010600030101010101" pitchFamily="2" charset="-122"/>
                          <a:ea typeface="宋体" panose="02010600030101010101" pitchFamily="2" charset="-122"/>
                        </a:rPr>
                        <a:t>dBm</a:t>
                      </a:r>
                      <a:r>
                        <a:rPr lang="en-US" sz="900" b="1" i="0" u="none" strike="noStrike" dirty="0" smtClean="0">
                          <a:solidFill>
                            <a:srgbClr val="000000"/>
                          </a:solidFill>
                          <a:effectLst/>
                          <a:latin typeface="宋体" panose="02010600030101010101" pitchFamily="2" charset="-122"/>
                          <a:ea typeface="宋体" panose="02010600030101010101" pitchFamily="2" charset="-122"/>
                        </a:rPr>
                        <a:t>)</a:t>
                      </a:r>
                      <a:endParaRPr lang="en-US" sz="900" b="1"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26</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61.68113429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64.29550604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58.77490613</a:t>
                      </a:r>
                    </a:p>
                  </a:txBody>
                  <a:tcPr marL="8387" marR="8387" marT="8387"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3040534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16</a:t>
            </a:fld>
            <a:endParaRPr lang="en-US" altLang="en-US"/>
          </a:p>
        </p:txBody>
      </p:sp>
      <p:sp>
        <p:nvSpPr>
          <p:cNvPr id="5" name="文本框 4"/>
          <p:cNvSpPr txBox="1"/>
          <p:nvPr/>
        </p:nvSpPr>
        <p:spPr>
          <a:xfrm>
            <a:off x="681336" y="1552301"/>
            <a:ext cx="8067128" cy="2985433"/>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altLang="zh-CN" sz="2400" dirty="0" smtClean="0"/>
              <a:t>LM for ranging is usually larger than that for data transmission and can be improved by </a:t>
            </a:r>
            <a:r>
              <a:rPr lang="en-US" altLang="zh-CN" sz="2400" dirty="0"/>
              <a:t>preamble segmentation</a:t>
            </a:r>
          </a:p>
          <a:p>
            <a:pPr marL="342900" indent="-342900">
              <a:spcBef>
                <a:spcPts val="600"/>
              </a:spcBef>
              <a:spcAft>
                <a:spcPts val="600"/>
              </a:spcAft>
              <a:buFont typeface="Arial" panose="020B0604020202020204" pitchFamily="34" charset="0"/>
              <a:buChar char="•"/>
            </a:pPr>
            <a:r>
              <a:rPr lang="en-US" altLang="zh-CN" sz="2400" dirty="0" smtClean="0"/>
              <a:t>To obtain a comparable LM as ranging, NB PHYs for SYNC packet might be a good candidate, especially at </a:t>
            </a:r>
            <a:r>
              <a:rPr lang="en-US" altLang="zh-CN" sz="2400" dirty="0" err="1" smtClean="0"/>
              <a:t>LoS</a:t>
            </a:r>
            <a:r>
              <a:rPr lang="en-US" altLang="zh-CN" sz="2400" dirty="0" smtClean="0"/>
              <a:t> scenario</a:t>
            </a:r>
          </a:p>
          <a:p>
            <a:pPr marL="342900" indent="-342900">
              <a:spcBef>
                <a:spcPts val="600"/>
              </a:spcBef>
              <a:spcAft>
                <a:spcPts val="600"/>
              </a:spcAft>
              <a:buFont typeface="Arial" panose="020B0604020202020204" pitchFamily="34" charset="0"/>
              <a:buChar char="•"/>
            </a:pPr>
            <a:r>
              <a:rPr lang="en-US" altLang="zh-CN" sz="2400" dirty="0" smtClean="0"/>
              <a:t>Alternatively</a:t>
            </a:r>
            <a:r>
              <a:rPr lang="en-US" altLang="zh-CN" sz="2400" dirty="0"/>
              <a:t>, other </a:t>
            </a:r>
            <a:r>
              <a:rPr lang="en-US" altLang="zh-CN" sz="2400" dirty="0" smtClean="0"/>
              <a:t>methods might be required to improve </a:t>
            </a:r>
            <a:r>
              <a:rPr lang="en-US" altLang="zh-CN" sz="2400" dirty="0"/>
              <a:t>LM of UWB PHY for SYNC packet </a:t>
            </a:r>
            <a:r>
              <a:rPr lang="en-US" altLang="zh-CN" sz="2400" dirty="0" smtClean="0"/>
              <a:t>transmission, </a:t>
            </a:r>
            <a:r>
              <a:rPr lang="en-US" altLang="zh-CN" sz="2400" dirty="0"/>
              <a:t>e.g., new channel </a:t>
            </a:r>
            <a:r>
              <a:rPr lang="en-US" altLang="zh-CN" sz="2400" dirty="0" smtClean="0"/>
              <a:t>coding</a:t>
            </a:r>
          </a:p>
        </p:txBody>
      </p:sp>
      <p:sp>
        <p:nvSpPr>
          <p:cNvPr id="6"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Summary</a:t>
            </a:r>
            <a:endParaRPr lang="en-US" kern="0" dirty="0"/>
          </a:p>
        </p:txBody>
      </p:sp>
    </p:spTree>
    <p:extLst>
      <p:ext uri="{BB962C8B-B14F-4D97-AF65-F5344CB8AC3E}">
        <p14:creationId xmlns:p14="http://schemas.microsoft.com/office/powerpoint/2010/main" val="4174523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17</a:t>
            </a:fld>
            <a:endParaRPr lang="en-US" altLang="en-US"/>
          </a:p>
        </p:txBody>
      </p:sp>
      <p:sp>
        <p:nvSpPr>
          <p:cNvPr id="6"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References</a:t>
            </a:r>
          </a:p>
        </p:txBody>
      </p:sp>
      <p:sp>
        <p:nvSpPr>
          <p:cNvPr id="7" name="文本框 6"/>
          <p:cNvSpPr txBox="1"/>
          <p:nvPr/>
        </p:nvSpPr>
        <p:spPr>
          <a:xfrm>
            <a:off x="681336" y="1552301"/>
            <a:ext cx="8067128" cy="3954929"/>
          </a:xfrm>
          <a:prstGeom prst="rect">
            <a:avLst/>
          </a:prstGeom>
          <a:noFill/>
        </p:spPr>
        <p:txBody>
          <a:bodyPr wrap="square" rtlCol="0">
            <a:spAutoFit/>
          </a:bodyPr>
          <a:lstStyle/>
          <a:p>
            <a:pPr marL="457200" indent="-457200">
              <a:spcBef>
                <a:spcPts val="0"/>
              </a:spcBef>
              <a:spcAft>
                <a:spcPts val="600"/>
              </a:spcAft>
              <a:buFont typeface="+mj-lt"/>
              <a:buAutoNum type="arabicPeriod"/>
            </a:pPr>
            <a:r>
              <a:rPr lang="en-US" altLang="zh-CN" sz="1800" dirty="0" smtClean="0"/>
              <a:t>15-21-0605, </a:t>
            </a:r>
            <a:r>
              <a:rPr lang="en-US" altLang="zh-CN" sz="1800" dirty="0" err="1" smtClean="0"/>
              <a:t>Nba</a:t>
            </a:r>
            <a:r>
              <a:rPr lang="en-US" altLang="zh-CN" sz="1800" dirty="0" smtClean="0"/>
              <a:t>-mms-</a:t>
            </a:r>
            <a:r>
              <a:rPr lang="en-US" altLang="zh-CN" sz="1800" dirty="0" err="1" smtClean="0"/>
              <a:t>uwb</a:t>
            </a:r>
            <a:r>
              <a:rPr lang="en-US" altLang="zh-CN" sz="1800" dirty="0" smtClean="0"/>
              <a:t>-mac-considerations</a:t>
            </a:r>
            <a:r>
              <a:rPr lang="en-US" altLang="zh-CN" sz="1800" dirty="0"/>
              <a:t>, Yong </a:t>
            </a:r>
            <a:r>
              <a:rPr lang="en-US" altLang="zh-CN" sz="1800" dirty="0" smtClean="0"/>
              <a:t>Liu et al (Apple Inc.)</a:t>
            </a:r>
            <a:endParaRPr lang="en-US" altLang="zh-CN" sz="1800" dirty="0"/>
          </a:p>
          <a:p>
            <a:pPr marL="457200" indent="-457200">
              <a:spcBef>
                <a:spcPts val="0"/>
              </a:spcBef>
              <a:spcAft>
                <a:spcPts val="600"/>
              </a:spcAft>
              <a:buFont typeface="+mj-lt"/>
              <a:buAutoNum type="arabicPeriod"/>
            </a:pPr>
            <a:r>
              <a:rPr lang="en-US" altLang="zh-CN" sz="1800" dirty="0" smtClean="0"/>
              <a:t>15-21-0593</a:t>
            </a:r>
            <a:r>
              <a:rPr lang="en-US" altLang="zh-CN" sz="1800" dirty="0"/>
              <a:t>, More on narrowband assisted multi-millisecond UWB, Ersen Ekrem et al (Apple Inc.)</a:t>
            </a:r>
          </a:p>
          <a:p>
            <a:pPr marL="457200" indent="-457200">
              <a:spcBef>
                <a:spcPts val="0"/>
              </a:spcBef>
              <a:spcAft>
                <a:spcPts val="600"/>
              </a:spcAft>
              <a:buFont typeface="+mj-lt"/>
              <a:buAutoNum type="arabicPeriod"/>
            </a:pPr>
            <a:r>
              <a:rPr lang="en-US" altLang="zh-CN" sz="1800" dirty="0" smtClean="0">
                <a:cs typeface="Times New Roman" panose="02020603050405020304" pitchFamily="18" charset="0"/>
              </a:rPr>
              <a:t>15-21-0394, </a:t>
            </a:r>
            <a:r>
              <a:rPr lang="en-US" altLang="zh-CN" sz="1800" dirty="0"/>
              <a:t>IR-UWB link budget analysis and how it compares with NB </a:t>
            </a:r>
            <a:r>
              <a:rPr lang="en-US" altLang="zh-CN" sz="1800" dirty="0" smtClean="0"/>
              <a:t>signaling, </a:t>
            </a:r>
            <a:r>
              <a:rPr lang="en-US" altLang="zh-CN" sz="1800" dirty="0" err="1" smtClean="0"/>
              <a:t>Koorosh</a:t>
            </a:r>
            <a:r>
              <a:rPr lang="en-US" altLang="zh-CN" sz="1800" dirty="0" smtClean="0"/>
              <a:t> </a:t>
            </a:r>
            <a:r>
              <a:rPr lang="en-US" altLang="zh-CN" sz="1800" dirty="0" err="1"/>
              <a:t>Akhavan</a:t>
            </a:r>
            <a:r>
              <a:rPr lang="en-US" altLang="zh-CN" sz="1800" dirty="0"/>
              <a:t> (Qualcomm Inc</a:t>
            </a:r>
            <a:r>
              <a:rPr lang="en-US" altLang="zh-CN" sz="1800" dirty="0" smtClean="0"/>
              <a:t>.)</a:t>
            </a:r>
          </a:p>
          <a:p>
            <a:pPr marL="457200" indent="-457200">
              <a:spcBef>
                <a:spcPts val="0"/>
              </a:spcBef>
              <a:spcAft>
                <a:spcPts val="600"/>
              </a:spcAft>
              <a:buFont typeface="+mj-lt"/>
              <a:buAutoNum type="arabicPeriod"/>
            </a:pPr>
            <a:r>
              <a:rPr lang="en-US" altLang="zh-CN" sz="1800" dirty="0" smtClean="0"/>
              <a:t>15-21-0557, UWB Wakeup Signaling</a:t>
            </a:r>
            <a:r>
              <a:rPr lang="en-US" altLang="zh-CN" sz="1800" dirty="0"/>
              <a:t>, Michael Mc Laughlin et al (</a:t>
            </a:r>
            <a:r>
              <a:rPr lang="en-US" altLang="zh-CN" sz="1800" dirty="0" err="1" smtClean="0"/>
              <a:t>Qorvo</a:t>
            </a:r>
            <a:r>
              <a:rPr lang="en-US" altLang="zh-CN" sz="1800" dirty="0" smtClean="0"/>
              <a:t>)</a:t>
            </a:r>
          </a:p>
          <a:p>
            <a:pPr marL="457200" indent="-457200">
              <a:spcBef>
                <a:spcPts val="0"/>
              </a:spcBef>
              <a:spcAft>
                <a:spcPts val="600"/>
              </a:spcAft>
              <a:buFont typeface="+mj-lt"/>
              <a:buAutoNum type="arabicPeriod"/>
            </a:pPr>
            <a:r>
              <a:rPr lang="en-US" altLang="zh-CN" sz="1800" dirty="0" smtClean="0"/>
              <a:t>FCC</a:t>
            </a:r>
            <a:r>
              <a:rPr lang="en-US" altLang="zh-CN" sz="1800" dirty="0"/>
              <a:t>: Sec 15.247</a:t>
            </a:r>
          </a:p>
          <a:p>
            <a:pPr marL="457200" indent="-457200">
              <a:spcBef>
                <a:spcPts val="0"/>
              </a:spcBef>
              <a:spcAft>
                <a:spcPts val="600"/>
              </a:spcAft>
              <a:buFont typeface="+mj-lt"/>
              <a:buAutoNum type="arabicPeriod"/>
            </a:pPr>
            <a:r>
              <a:rPr lang="en-US" altLang="zh-CN" sz="1800" dirty="0" smtClean="0"/>
              <a:t>ETSI: EN 300 328</a:t>
            </a:r>
          </a:p>
          <a:p>
            <a:pPr marL="457200" indent="-457200">
              <a:spcBef>
                <a:spcPts val="0"/>
              </a:spcBef>
              <a:spcAft>
                <a:spcPts val="600"/>
              </a:spcAft>
              <a:buFont typeface="+mj-lt"/>
              <a:buAutoNum type="arabicPeriod"/>
            </a:pPr>
            <a:r>
              <a:rPr lang="zh-CN" altLang="en-US" sz="1800" dirty="0" smtClean="0"/>
              <a:t>D</a:t>
            </a:r>
            <a:r>
              <a:rPr lang="zh-CN" altLang="en-US" sz="1800" dirty="0"/>
              <a:t>. </a:t>
            </a:r>
            <a:r>
              <a:rPr lang="zh-CN" altLang="en-US" sz="1800" dirty="0" smtClean="0"/>
              <a:t>Dardari</a:t>
            </a:r>
            <a:r>
              <a:rPr lang="zh-CN" altLang="en-US" sz="1800" dirty="0"/>
              <a:t> </a:t>
            </a:r>
            <a:r>
              <a:rPr lang="en-US" altLang="zh-CN" sz="1800" dirty="0" smtClean="0"/>
              <a:t>et al</a:t>
            </a:r>
            <a:r>
              <a:rPr lang="zh-CN" altLang="en-US" sz="1800" dirty="0" smtClean="0"/>
              <a:t>, Ranging </a:t>
            </a:r>
            <a:r>
              <a:rPr lang="zh-CN" altLang="en-US" sz="1800" dirty="0"/>
              <a:t>With Ultrawide Bandwidth Signals in Multipath Environments</a:t>
            </a:r>
            <a:r>
              <a:rPr lang="zh-CN" altLang="en-US" sz="1800" dirty="0" smtClean="0"/>
              <a:t>, Proceedings </a:t>
            </a:r>
            <a:r>
              <a:rPr lang="zh-CN" altLang="en-US" sz="1800" dirty="0"/>
              <a:t>of the IEEE, vol. 97, no. 2, pp. 404-426, </a:t>
            </a:r>
            <a:r>
              <a:rPr lang="zh-CN" altLang="en-US" sz="1800" dirty="0" smtClean="0"/>
              <a:t>2009</a:t>
            </a:r>
            <a:endParaRPr lang="en-US" altLang="zh-CN" sz="1800" dirty="0"/>
          </a:p>
          <a:p>
            <a:pPr marL="457200" indent="-457200">
              <a:spcBef>
                <a:spcPts val="0"/>
              </a:spcBef>
              <a:spcAft>
                <a:spcPts val="600"/>
              </a:spcAft>
              <a:buFont typeface="+mj-lt"/>
              <a:buAutoNum type="arabicPeriod"/>
            </a:pPr>
            <a:r>
              <a:rPr lang="en-US" altLang="zh-CN" sz="1800" dirty="0" smtClean="0"/>
              <a:t>I. </a:t>
            </a:r>
            <a:r>
              <a:rPr lang="en-US" altLang="zh-CN" sz="1800" dirty="0" err="1" smtClean="0"/>
              <a:t>Domuta</a:t>
            </a:r>
            <a:r>
              <a:rPr lang="en-US" altLang="zh-CN" sz="1800" dirty="0" smtClean="0"/>
              <a:t> et al</a:t>
            </a:r>
            <a:r>
              <a:rPr lang="en-US" altLang="zh-CN" sz="1800" dirty="0"/>
              <a:t>, Timestamp Estimation in </a:t>
            </a:r>
            <a:r>
              <a:rPr lang="en-US" altLang="zh-CN" sz="1800" dirty="0" smtClean="0"/>
              <a:t>P802.15.4z Amendment, Sensors, </a:t>
            </a:r>
            <a:r>
              <a:rPr lang="zh-CN" altLang="en-US" sz="1800" dirty="0"/>
              <a:t>vol. </a:t>
            </a:r>
            <a:r>
              <a:rPr lang="en-US" altLang="zh-CN" sz="1800" dirty="0" smtClean="0"/>
              <a:t>20</a:t>
            </a:r>
            <a:r>
              <a:rPr lang="zh-CN" altLang="en-US" sz="1800" dirty="0" smtClean="0"/>
              <a:t>, </a:t>
            </a:r>
            <a:r>
              <a:rPr lang="zh-CN" altLang="en-US" sz="1800" dirty="0"/>
              <a:t>no. </a:t>
            </a:r>
            <a:r>
              <a:rPr lang="en-US" altLang="zh-CN" sz="1800" dirty="0" smtClean="0"/>
              <a:t>18</a:t>
            </a:r>
            <a:r>
              <a:rPr lang="zh-CN" altLang="en-US" sz="1800" dirty="0" smtClean="0"/>
              <a:t>, </a:t>
            </a:r>
            <a:r>
              <a:rPr lang="en-US" altLang="zh-CN" sz="1800" dirty="0" smtClean="0"/>
              <a:t>2020</a:t>
            </a:r>
          </a:p>
        </p:txBody>
      </p:sp>
    </p:spTree>
    <p:extLst>
      <p:ext uri="{BB962C8B-B14F-4D97-AF65-F5344CB8AC3E}">
        <p14:creationId xmlns:p14="http://schemas.microsoft.com/office/powerpoint/2010/main" val="12116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30923236"/>
              </p:ext>
            </p:extLst>
          </p:nvPr>
        </p:nvGraphicFramePr>
        <p:xfrm>
          <a:off x="685800" y="908720"/>
          <a:ext cx="7774632" cy="5141504"/>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smtClean="0">
                          <a:effectLst/>
                          <a:latin typeface="Times New Roman" panose="02020603050405020304" pitchFamily="18" charset="0"/>
                          <a:ea typeface="+mn-ea"/>
                          <a:cs typeface="Times New Roman" panose="02020603050405020304" pitchFamily="18" charset="0"/>
                        </a:rPr>
                        <a:t>Link budget analysis for UWB and how it compares with NB signaling schemes under different conditions</a:t>
                      </a: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smtClean="0">
                <a:latin typeface="+mj-lt"/>
              </a:rPr>
              <a:t>Ziyang Guo, Huawei</a:t>
            </a:r>
            <a:endParaRPr lang="en-US" altLang="en-US" dirty="0">
              <a:latin typeface="+mj-lt"/>
            </a:endParaRPr>
          </a:p>
        </p:txBody>
      </p:sp>
      <p:sp>
        <p:nvSpPr>
          <p:cNvPr id="2" name="日期占位符 1"/>
          <p:cNvSpPr>
            <a:spLocks noGrp="1"/>
          </p:cNvSpPr>
          <p:nvPr>
            <p:ph type="dt" sz="half" idx="10"/>
          </p:nvPr>
        </p:nvSpPr>
        <p:spPr/>
        <p:txBody>
          <a:bodyPr/>
          <a:lstStyle/>
          <a:p>
            <a:r>
              <a:rPr lang="en-US" altLang="zh-CN" dirty="0" smtClean="0"/>
              <a:t>Jan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3</a:t>
            </a:fld>
            <a:endParaRPr lang="en-US" altLang="en-US"/>
          </a:p>
        </p:txBody>
      </p:sp>
      <p:sp>
        <p:nvSpPr>
          <p:cNvPr id="6" name="Content Placeholder 3"/>
          <p:cNvSpPr txBox="1">
            <a:spLocks/>
          </p:cNvSpPr>
          <p:nvPr/>
        </p:nvSpPr>
        <p:spPr bwMode="auto">
          <a:xfrm>
            <a:off x="251520" y="1700808"/>
            <a:ext cx="8557502" cy="410445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UWB next </a:t>
            </a:r>
            <a:r>
              <a:rPr lang="en-US" sz="1800" dirty="0">
                <a:latin typeface="Times New Roman" panose="02020603050405020304" pitchFamily="18" charset="0"/>
                <a:cs typeface="Times New Roman" panose="02020603050405020304" pitchFamily="18" charset="0"/>
              </a:rPr>
              <a:t>g</a:t>
            </a:r>
            <a:r>
              <a:rPr lang="en-US" sz="1800" dirty="0" smtClean="0">
                <a:latin typeface="Times New Roman" panose="02020603050405020304" pitchFamily="18" charset="0"/>
                <a:cs typeface="Times New Roman" panose="02020603050405020304" pitchFamily="18" charset="0"/>
              </a:rPr>
              <a:t>eneration task group (TG 4ab) is considering the definition of a</a:t>
            </a:r>
            <a:r>
              <a:rPr lang="en-US" altLang="zh-CN" sz="1800" dirty="0" smtClean="0">
                <a:latin typeface="Times New Roman" panose="02020603050405020304" pitchFamily="18" charset="0"/>
                <a:cs typeface="Times New Roman" panose="02020603050405020304" pitchFamily="18" charset="0"/>
              </a:rPr>
              <a:t>n</a:t>
            </a:r>
            <a:r>
              <a:rPr lang="en-US" sz="1800" dirty="0" smtClean="0">
                <a:latin typeface="Times New Roman" panose="02020603050405020304" pitchFamily="18" charset="0"/>
                <a:cs typeface="Times New Roman" panose="02020603050405020304" pitchFamily="18" charset="0"/>
              </a:rPr>
              <a:t> NB PHY that is coupled to UWB PHY in order to assist it in various ways, for example, transmission offload or synchronization.</a:t>
            </a:r>
          </a:p>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Such a UWB+NB coupled operation requires a NB PHY range that is equal or higher than the </a:t>
            </a:r>
            <a:r>
              <a:rPr lang="en-US" altLang="zh-CN" sz="1800" dirty="0" smtClean="0">
                <a:latin typeface="Times New Roman" panose="02020603050405020304" pitchFamily="18" charset="0"/>
                <a:cs typeface="Times New Roman" panose="02020603050405020304" pitchFamily="18" charset="0"/>
              </a:rPr>
              <a:t>next generation </a:t>
            </a:r>
            <a:r>
              <a:rPr lang="en-US" sz="1800" dirty="0" smtClean="0">
                <a:latin typeface="Times New Roman" panose="02020603050405020304" pitchFamily="18" charset="0"/>
                <a:cs typeface="Times New Roman" panose="02020603050405020304" pitchFamily="18" charset="0"/>
              </a:rPr>
              <a:t>UWB PHY range.</a:t>
            </a:r>
          </a:p>
          <a:p>
            <a:pPr marL="515938" lvl="1" indent="-342900">
              <a:lnSpc>
                <a:spcPct val="100000"/>
              </a:lnSpc>
              <a:spcAft>
                <a:spcPts val="700"/>
              </a:spcAft>
              <a:buClrTx/>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[1] </a:t>
            </a:r>
            <a:r>
              <a:rPr lang="en-US" sz="1800" dirty="0" smtClean="0">
                <a:latin typeface="Times New Roman" panose="02020603050405020304" pitchFamily="18" charset="0"/>
                <a:cs typeface="Times New Roman" panose="02020603050405020304" pitchFamily="18" charset="0"/>
              </a:rPr>
              <a:t>proposed </a:t>
            </a:r>
            <a:r>
              <a:rPr lang="en-US" sz="1800" dirty="0">
                <a:latin typeface="Times New Roman" panose="02020603050405020304" pitchFamily="18" charset="0"/>
                <a:cs typeface="Times New Roman" panose="02020603050405020304" pitchFamily="18" charset="0"/>
              </a:rPr>
              <a:t>a new UWB transmit scheme aimed for increased UWB range that relies on synchronization assistance from a NB </a:t>
            </a:r>
            <a:r>
              <a:rPr lang="en-US" sz="1800" dirty="0" smtClean="0">
                <a:latin typeface="Times New Roman" panose="02020603050405020304" pitchFamily="18" charset="0"/>
                <a:cs typeface="Times New Roman" panose="02020603050405020304" pitchFamily="18" charset="0"/>
              </a:rPr>
              <a:t>PHY but no range comparison analysis. </a:t>
            </a:r>
            <a:endParaRPr lang="en-US" sz="1800" dirty="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[3] initiated a link budget comparison and suggested that current UWB PHY (BPRF mode) is more or less balanced with some candidate NB PHYs, but states that there is no decisive conclusion.</a:t>
            </a:r>
          </a:p>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[4] provided a link budget calculation at the end showing that an NB PHY will not necessarily meet the required range of a potential new generation UWB.</a:t>
            </a:r>
          </a:p>
          <a:p>
            <a:pPr marL="515938" lvl="1" indent="-342900">
              <a:lnSpc>
                <a:spcPct val="100000"/>
              </a:lnSpc>
              <a:spcAft>
                <a:spcPts val="700"/>
              </a:spcAft>
              <a:buClrTx/>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687388" lvl="1" indent="-514350">
              <a:lnSpc>
                <a:spcPct val="100000"/>
              </a:lnSpc>
              <a:spcAft>
                <a:spcPts val="700"/>
              </a:spcAft>
              <a:buClrTx/>
              <a:buFont typeface="Arial" panose="020B0604020202020204" pitchFamily="34" charset="0"/>
              <a:buChar char="•"/>
            </a:pPr>
            <a:endParaRPr lang="en-US" sz="2800" b="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b="0" dirty="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dirty="0" smtClean="0">
              <a:latin typeface="Times New Roman" panose="02020603050405020304" pitchFamily="18" charset="0"/>
              <a:ea typeface="+mn-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kern="120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00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000" b="0" kern="1200" dirty="0">
              <a:latin typeface="Times New Roman" panose="02020603050405020304" pitchFamily="18" charset="0"/>
              <a:ea typeface="+mn-ea"/>
              <a:cs typeface="Times New Roman" panose="02020603050405020304" pitchFamily="18" charset="0"/>
            </a:endParaRPr>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kern="0" dirty="0" smtClean="0"/>
              <a:t>Narrowband assisted UWB - Overview</a:t>
            </a:r>
            <a:endParaRPr lang="en-US" altLang="en-US" sz="3200" kern="0" dirty="0"/>
          </a:p>
        </p:txBody>
      </p:sp>
    </p:spTree>
    <p:extLst>
      <p:ext uri="{BB962C8B-B14F-4D97-AF65-F5344CB8AC3E}">
        <p14:creationId xmlns:p14="http://schemas.microsoft.com/office/powerpoint/2010/main" val="3350874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4</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Purpose</a:t>
            </a:r>
            <a:endParaRPr lang="en-US" altLang="en-US" dirty="0"/>
          </a:p>
        </p:txBody>
      </p:sp>
      <p:sp>
        <p:nvSpPr>
          <p:cNvPr id="6" name="矩形 5"/>
          <p:cNvSpPr/>
          <p:nvPr/>
        </p:nvSpPr>
        <p:spPr>
          <a:xfrm>
            <a:off x="345468" y="1537296"/>
            <a:ext cx="8265132" cy="1013098"/>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Analyze LM for ranging and LM improvement due to ranging preamble </a:t>
            </a:r>
            <a:r>
              <a:rPr lang="en-US" altLang="zh-CN" sz="1800" dirty="0" smtClean="0">
                <a:cs typeface="Times New Roman" panose="02020603050405020304" pitchFamily="18" charset="0"/>
              </a:rPr>
              <a:t>segmentation [1]</a:t>
            </a: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Analyze LM for different SYNC PHY candidates, including NB and UWB PHYs </a:t>
            </a:r>
            <a:endParaRPr lang="en-US" altLang="zh-CN" sz="1600" dirty="0">
              <a:cs typeface="Times New Roman" panose="02020603050405020304" pitchFamily="18" charset="0"/>
            </a:endParaRPr>
          </a:p>
        </p:txBody>
      </p:sp>
      <p:sp>
        <p:nvSpPr>
          <p:cNvPr id="7" name="矩形 6"/>
          <p:cNvSpPr/>
          <p:nvPr/>
        </p:nvSpPr>
        <p:spPr bwMode="auto">
          <a:xfrm>
            <a:off x="1009700" y="3152169"/>
            <a:ext cx="3600400" cy="50405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1942009" y="4633771"/>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3131840" y="4633771"/>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连接符 12"/>
          <p:cNvCxnSpPr/>
          <p:nvPr/>
        </p:nvCxnSpPr>
        <p:spPr bwMode="auto">
          <a:xfrm>
            <a:off x="345468" y="5497867"/>
            <a:ext cx="8114964"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bwMode="auto">
          <a:xfrm>
            <a:off x="4395192" y="4619347"/>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7" name="曲线连接符 16"/>
          <p:cNvCxnSpPr/>
          <p:nvPr/>
        </p:nvCxnSpPr>
        <p:spPr bwMode="auto">
          <a:xfrm rot="3480000">
            <a:off x="5342933" y="5434514"/>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bwMode="auto">
          <a:xfrm>
            <a:off x="7078111" y="4618694"/>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364541" y="4618694"/>
            <a:ext cx="779198" cy="86409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SYNC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Packet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8" name="直接连接符 27"/>
          <p:cNvCxnSpPr>
            <a:endCxn id="10" idx="0"/>
          </p:cNvCxnSpPr>
          <p:nvPr/>
        </p:nvCxnSpPr>
        <p:spPr bwMode="auto">
          <a:xfrm>
            <a:off x="1009700" y="3656225"/>
            <a:ext cx="1076325" cy="9775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a:endCxn id="24" idx="0"/>
          </p:cNvCxnSpPr>
          <p:nvPr/>
        </p:nvCxnSpPr>
        <p:spPr bwMode="auto">
          <a:xfrm>
            <a:off x="4539208" y="3656224"/>
            <a:ext cx="2682919" cy="96247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7964217" y="5549178"/>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36" name="文本框 35"/>
          <p:cNvSpPr txBox="1"/>
          <p:nvPr/>
        </p:nvSpPr>
        <p:spPr>
          <a:xfrm>
            <a:off x="1929959" y="5512291"/>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37" name="文本框 36"/>
          <p:cNvSpPr txBox="1"/>
          <p:nvPr/>
        </p:nvSpPr>
        <p:spPr>
          <a:xfrm>
            <a:off x="3125815" y="5512291"/>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38" name="文本框 37"/>
          <p:cNvSpPr txBox="1"/>
          <p:nvPr/>
        </p:nvSpPr>
        <p:spPr>
          <a:xfrm>
            <a:off x="4383142" y="5512291"/>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39" name="文本框 38"/>
          <p:cNvSpPr txBox="1"/>
          <p:nvPr/>
        </p:nvSpPr>
        <p:spPr>
          <a:xfrm>
            <a:off x="7066061" y="5512291"/>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40" name="矩形 39"/>
          <p:cNvSpPr/>
          <p:nvPr/>
        </p:nvSpPr>
        <p:spPr>
          <a:xfrm>
            <a:off x="2202157" y="4869160"/>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41" name="矩形 40"/>
          <p:cNvSpPr/>
          <p:nvPr/>
        </p:nvSpPr>
        <p:spPr>
          <a:xfrm>
            <a:off x="3422333" y="487330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42" name="矩形 41"/>
          <p:cNvSpPr/>
          <p:nvPr/>
        </p:nvSpPr>
        <p:spPr>
          <a:xfrm>
            <a:off x="4690803" y="4873632"/>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43" name="矩形 42"/>
          <p:cNvSpPr/>
          <p:nvPr/>
        </p:nvSpPr>
        <p:spPr>
          <a:xfrm>
            <a:off x="7389619" y="4893195"/>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45" name="直接箭头连接符 44"/>
          <p:cNvCxnSpPr/>
          <p:nvPr/>
        </p:nvCxnSpPr>
        <p:spPr bwMode="auto">
          <a:xfrm>
            <a:off x="1178979" y="5013176"/>
            <a:ext cx="74233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文本框 46"/>
          <p:cNvSpPr txBox="1"/>
          <p:nvPr/>
        </p:nvSpPr>
        <p:spPr>
          <a:xfrm>
            <a:off x="115715" y="5596277"/>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48" name="文本框 47"/>
          <p:cNvSpPr txBox="1"/>
          <p:nvPr/>
        </p:nvSpPr>
        <p:spPr>
          <a:xfrm>
            <a:off x="1832951" y="3228658"/>
            <a:ext cx="1896673" cy="369332"/>
          </a:xfrm>
          <a:prstGeom prst="rect">
            <a:avLst/>
          </a:prstGeom>
          <a:noFill/>
        </p:spPr>
        <p:txBody>
          <a:bodyPr wrap="none" rtlCol="0">
            <a:spAutoFit/>
          </a:bodyPr>
          <a:lstStyle/>
          <a:p>
            <a:r>
              <a:rPr lang="en-US" altLang="zh-CN" sz="1800" dirty="0">
                <a:cs typeface="Times New Roman" panose="02020603050405020304" pitchFamily="18" charset="0"/>
              </a:rPr>
              <a:t>Ranging Preamble</a:t>
            </a:r>
            <a:endParaRPr lang="zh-CN" altLang="en-US" sz="1800" dirty="0">
              <a:cs typeface="Times New Roman" panose="02020603050405020304" pitchFamily="18" charset="0"/>
            </a:endParaRPr>
          </a:p>
        </p:txBody>
      </p:sp>
      <p:cxnSp>
        <p:nvCxnSpPr>
          <p:cNvPr id="50" name="直接连接符 49"/>
          <p:cNvCxnSpPr>
            <a:endCxn id="11" idx="0"/>
          </p:cNvCxnSpPr>
          <p:nvPr/>
        </p:nvCxnSpPr>
        <p:spPr bwMode="auto">
          <a:xfrm>
            <a:off x="1415998" y="3670648"/>
            <a:ext cx="1859858"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连接符 53"/>
          <p:cNvCxnSpPr>
            <a:endCxn id="15" idx="0"/>
          </p:cNvCxnSpPr>
          <p:nvPr/>
        </p:nvCxnSpPr>
        <p:spPr bwMode="auto">
          <a:xfrm>
            <a:off x="1742647" y="3656224"/>
            <a:ext cx="2796561"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1895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文本框 4"/>
          <p:cNvSpPr txBox="1"/>
          <p:nvPr/>
        </p:nvSpPr>
        <p:spPr>
          <a:xfrm>
            <a:off x="908958" y="2636912"/>
            <a:ext cx="7402283" cy="707886"/>
          </a:xfrm>
          <a:prstGeom prst="rect">
            <a:avLst/>
          </a:prstGeom>
          <a:noFill/>
        </p:spPr>
        <p:txBody>
          <a:bodyPr wrap="none" rtlCol="0">
            <a:spAutoFit/>
          </a:bodyPr>
          <a:lstStyle/>
          <a:p>
            <a:r>
              <a:rPr lang="en-US" altLang="zh-CN" sz="4000" dirty="0" smtClean="0"/>
              <a:t>Link Margin Analysis for Ranging</a:t>
            </a:r>
            <a:endParaRPr lang="zh-CN" altLang="en-US" sz="4000" dirty="0"/>
          </a:p>
        </p:txBody>
      </p:sp>
      <p:sp>
        <p:nvSpPr>
          <p:cNvPr id="6" name="文本框 5"/>
          <p:cNvSpPr txBox="1"/>
          <p:nvPr/>
        </p:nvSpPr>
        <p:spPr>
          <a:xfrm>
            <a:off x="827584" y="4293096"/>
            <a:ext cx="7704856" cy="830997"/>
          </a:xfrm>
          <a:prstGeom prst="rect">
            <a:avLst/>
          </a:prstGeom>
          <a:noFill/>
        </p:spPr>
        <p:txBody>
          <a:bodyPr wrap="square" rtlCol="0">
            <a:spAutoFit/>
          </a:bodyPr>
          <a:lstStyle/>
          <a:p>
            <a:r>
              <a:rPr lang="en-US" altLang="zh-CN" sz="2400" dirty="0"/>
              <a:t>Where is link margin gain of ranging preamble segmentation from?</a:t>
            </a:r>
            <a:endParaRPr lang="zh-CN" altLang="en-US" sz="2400" dirty="0"/>
          </a:p>
        </p:txBody>
      </p:sp>
    </p:spTree>
    <p:extLst>
      <p:ext uri="{BB962C8B-B14F-4D97-AF65-F5344CB8AC3E}">
        <p14:creationId xmlns:p14="http://schemas.microsoft.com/office/powerpoint/2010/main" val="285096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63728"/>
                <a:ext cx="8105539"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Tx Power: </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𝐵𝑂</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𝐺𝐺</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𝑃𝐺</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Rx Sensitivity:</a:t>
                </a:r>
              </a:p>
              <a:p>
                <a:pPr marL="533400" lvl="3" indent="0">
                  <a:lnSpc>
                    <a:spcPct val="100000"/>
                  </a:lnSpc>
                  <a:spcAft>
                    <a:spcPts val="700"/>
                  </a:spcAft>
                  <a:buClrTx/>
                  <a:buNone/>
                </a:pPr>
                <a14:m>
                  <m:oMathPara xmlns:m="http://schemas.openxmlformats.org/officeDocument/2006/math">
                    <m:oMathParaPr>
                      <m:jc m:val="center"/>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m:rPr>
                              <m:sty m:val="p"/>
                            </m:rPr>
                            <a:rPr lang="en-US" altLang="zh-CN" sz="1800" i="1">
                              <a:solidFill>
                                <a:schemeClr val="tx1"/>
                              </a:solidFill>
                              <a:latin typeface="Cambria Math" panose="02040503050406030204" pitchFamily="18" charset="0"/>
                              <a:ea typeface="Arial Unicode MS" pitchFamily="34" charset="-128"/>
                              <a:cs typeface="Arial Unicode MS" pitchFamily="34" charset="-128"/>
                            </a:rPr>
                            <m:t>d</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𝐵</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𝑆𝑁</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𝑅</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𝑚𝑖𝑛</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oMath>
                  </m:oMathPara>
                </a14:m>
                <a:endParaRPr lang="en-US" sz="180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Path Loss @1m:</a:t>
                </a:r>
              </a:p>
              <a:p>
                <a:pPr marL="173038" lvl="1" indent="0">
                  <a:lnSpc>
                    <a:spcPct val="100000"/>
                  </a:lnSpc>
                  <a:spcAft>
                    <a:spcPts val="700"/>
                  </a:spcAft>
                  <a:buClrTx/>
                  <a:buNone/>
                </a:pPr>
                <a14:m>
                  <m:oMathPara xmlns:m="http://schemas.openxmlformats.org/officeDocument/2006/math">
                    <m:oMathParaPr>
                      <m:jc m:val="centerGroup"/>
                    </m:oMathParaPr>
                    <m:oMath xmlns:m="http://schemas.openxmlformats.org/officeDocument/2006/math">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𝑃</m:t>
                      </m:r>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𝐿</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m:t>
                          </m:r>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𝑚</m:t>
                          </m:r>
                        </m:sub>
                      </m:s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m:t>
                      </m:r>
                      <m:sSup>
                        <m:sSupPr>
                          <m:ctrlPr>
                            <a:rPr lang="en-US" altLang="zh-CN" sz="1800" i="1">
                              <a:latin typeface="Cambria Math" panose="02040503050406030204" pitchFamily="18" charset="0"/>
                              <a:ea typeface="Arial Unicode MS" pitchFamily="34" charset="-128"/>
                              <a:cs typeface="Arial Unicode MS" pitchFamily="34" charset="-128"/>
                            </a:rPr>
                          </m:ctrlPr>
                        </m:sSupPr>
                        <m:e>
                          <m:d>
                            <m:dPr>
                              <m:ctrlPr>
                                <a:rPr lang="en-US" altLang="zh-CN" sz="1800" i="1">
                                  <a:latin typeface="Cambria Math" panose="02040503050406030204" pitchFamily="18" charset="0"/>
                                  <a:ea typeface="Arial Unicode MS" pitchFamily="34" charset="-128"/>
                                  <a:cs typeface="Arial Unicode MS" pitchFamily="34" charset="-128"/>
                                </a:rPr>
                              </m:ctrlPr>
                            </m:dPr>
                            <m:e>
                              <m:f>
                                <m:fPr>
                                  <m:ctrlPr>
                                    <a:rPr lang="en-US" altLang="zh-CN" sz="1800" i="1">
                                      <a:latin typeface="Cambria Math" panose="02040503050406030204" pitchFamily="18" charset="0"/>
                                      <a:ea typeface="Arial Unicode MS" pitchFamily="34" charset="-128"/>
                                      <a:cs typeface="Arial Unicode MS" pitchFamily="34" charset="-128"/>
                                    </a:rPr>
                                  </m:ctrlPr>
                                </m:fPr>
                                <m:num>
                                  <m:r>
                                    <a:rPr lang="en-US" altLang="zh-CN" sz="1800" i="1">
                                      <a:latin typeface="Cambria Math" panose="02040503050406030204" pitchFamily="18" charset="0"/>
                                      <a:ea typeface="Arial Unicode MS" pitchFamily="34" charset="-128"/>
                                      <a:cs typeface="Arial Unicode MS" pitchFamily="34" charset="-128"/>
                                    </a:rPr>
                                    <m:t>4</m:t>
                                  </m:r>
                                  <m:r>
                                    <a:rPr lang="zh-CN" altLang="en-US" sz="1800" i="1">
                                      <a:latin typeface="Cambria Math" panose="02040503050406030204" pitchFamily="18" charset="0"/>
                                      <a:ea typeface="Arial Unicode MS" pitchFamily="34" charset="-128"/>
                                      <a:cs typeface="Arial Unicode MS" pitchFamily="34" charset="-128"/>
                                    </a:rPr>
                                    <m:t>𝜋</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𝑓</m:t>
                                      </m:r>
                                    </m:e>
                                    <m:sub>
                                      <m:r>
                                        <a:rPr lang="en-US" altLang="zh-CN" sz="1800" i="1">
                                          <a:latin typeface="Cambria Math" panose="02040503050406030204" pitchFamily="18" charset="0"/>
                                          <a:ea typeface="Arial Unicode MS" pitchFamily="34" charset="-128"/>
                                          <a:cs typeface="Arial Unicode MS" pitchFamily="34" charset="-128"/>
                                        </a:rPr>
                                        <m:t>𝑐</m:t>
                                      </m:r>
                                    </m:sub>
                                  </m:sSub>
                                </m:num>
                                <m:den>
                                  <m:r>
                                    <a:rPr lang="en-US" altLang="zh-CN" sz="1800" i="1">
                                      <a:latin typeface="Cambria Math" panose="02040503050406030204" pitchFamily="18" charset="0"/>
                                      <a:ea typeface="Arial Unicode MS" pitchFamily="34" charset="-128"/>
                                      <a:cs typeface="Arial Unicode MS" pitchFamily="34" charset="-128"/>
                                    </a:rPr>
                                    <m:t>𝑐</m:t>
                                  </m:r>
                                </m:den>
                              </m:f>
                            </m:e>
                          </m:d>
                        </m:e>
                        <m:sup>
                          <m:r>
                            <a:rPr lang="en-US" altLang="zh-CN" sz="1800" i="1">
                              <a:latin typeface="Cambria Math" panose="02040503050406030204" pitchFamily="18" charset="0"/>
                              <a:ea typeface="Arial Unicode MS" pitchFamily="34" charset="-128"/>
                              <a:cs typeface="Arial Unicode MS" pitchFamily="34" charset="-128"/>
                            </a:rPr>
                            <m:t>2</m:t>
                          </m:r>
                        </m:sup>
                      </m:sSup>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Link Margin:</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𝐿𝑀</m:t>
                      </m:r>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m:t>
                          </m:r>
                        </m:e>
                      </m:d>
                      <m:r>
                        <a:rPr lang="en-US" altLang="zh-CN" sz="1800" b="0" i="0" smtClean="0">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𝑇𝑥</m:t>
                          </m:r>
                        </m:sub>
                      </m:sSub>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𝐿</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1</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𝑚</m:t>
                          </m:r>
                        </m:sub>
                      </m:sSub>
                    </m:oMath>
                  </m:oMathPara>
                </a14:m>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63728"/>
                <a:ext cx="8105539"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5" name="文本框 4"/>
          <p:cNvSpPr txBox="1"/>
          <p:nvPr/>
        </p:nvSpPr>
        <p:spPr>
          <a:xfrm>
            <a:off x="6516216" y="4705447"/>
            <a:ext cx="2465120" cy="1169551"/>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400" dirty="0" smtClean="0"/>
              <a:t>BO: </a:t>
            </a:r>
            <a:r>
              <a:rPr lang="en-US" altLang="zh-CN" sz="1400" dirty="0" err="1" smtClean="0"/>
              <a:t>backoff</a:t>
            </a:r>
            <a:endParaRPr lang="en-US" altLang="zh-CN" sz="1400" dirty="0" smtClean="0"/>
          </a:p>
          <a:p>
            <a:pPr marL="285750" indent="-285750">
              <a:buFont typeface="Times New Roman" panose="02020603050405020304" pitchFamily="18" charset="0"/>
              <a:buChar char="–"/>
            </a:pPr>
            <a:r>
              <a:rPr lang="en-US" altLang="zh-CN" sz="1400" dirty="0" smtClean="0"/>
              <a:t>GG: gating gain (</a:t>
            </a:r>
            <a:r>
              <a:rPr lang="en-US" altLang="zh-CN" sz="1400" dirty="0" err="1" smtClean="0"/>
              <a:t>Tx</a:t>
            </a:r>
            <a:r>
              <a:rPr lang="en-US" altLang="zh-CN" sz="1400" dirty="0" smtClean="0"/>
              <a:t> power gain </a:t>
            </a:r>
            <a:r>
              <a:rPr lang="en-US" altLang="zh-CN" sz="1400" dirty="0"/>
              <a:t>for s</a:t>
            </a:r>
            <a:r>
              <a:rPr lang="en-US" altLang="zh-CN" sz="1400" dirty="0" smtClean="0"/>
              <a:t>hort packets)</a:t>
            </a:r>
          </a:p>
          <a:p>
            <a:pPr marL="285750" indent="-285750">
              <a:buFont typeface="Times New Roman" panose="02020603050405020304" pitchFamily="18" charset="0"/>
              <a:buChar char="–"/>
            </a:pPr>
            <a:r>
              <a:rPr lang="en-US" altLang="zh-CN" sz="1400" dirty="0" smtClean="0"/>
              <a:t>PG: Processing Gain</a:t>
            </a:r>
            <a:endParaRPr lang="zh-CN" altLang="en-US" sz="1400" dirty="0" smtClean="0"/>
          </a:p>
          <a:p>
            <a:pPr marL="285750" indent="-285750">
              <a:buFont typeface="Times New Roman" panose="02020603050405020304" pitchFamily="18" charset="0"/>
              <a:buChar char="–"/>
            </a:pPr>
            <a:r>
              <a:rPr lang="en-US" altLang="zh-CN" sz="1400" dirty="0" smtClean="0"/>
              <a:t>NF: noise figure</a:t>
            </a:r>
          </a:p>
        </p:txBody>
      </p:sp>
    </p:spTree>
    <p:extLst>
      <p:ext uri="{BB962C8B-B14F-4D97-AF65-F5344CB8AC3E}">
        <p14:creationId xmlns:p14="http://schemas.microsoft.com/office/powerpoint/2010/main" val="690413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56741"/>
                <a:ext cx="8062663"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PG (Processing Gain)</a:t>
                </a: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a:t>
                </a:r>
                <a:endParaRPr lang="en-US" dirty="0">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Para xmlns:m="http://schemas.openxmlformats.org/officeDocument/2006/math">
                    <m:oMathParaPr>
                      <m:jc m:val="center"/>
                    </m:oMathParaPr>
                    <m:oMath xmlns:m="http://schemas.openxmlformats.org/officeDocument/2006/math">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𝑃𝐺</m:t>
                      </m:r>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=10</m:t>
                      </m:r>
                      <m:func>
                        <m:func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funcPr>
                        <m:fName>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m:rPr>
                                  <m:sty m:val="p"/>
                                </m:rPr>
                                <a:rPr lang="en-US" sz="1800" b="0" i="0" smtClean="0">
                                  <a:solidFill>
                                    <a:schemeClr val="tx1"/>
                                  </a:solidFill>
                                  <a:latin typeface="Cambria Math" panose="02040503050406030204" pitchFamily="18" charset="0"/>
                                  <a:ea typeface="Arial Unicode MS" pitchFamily="34" charset="-128"/>
                                  <a:cs typeface="Times New Roman" panose="02020603050405020304" pitchFamily="18" charset="0"/>
                                </a:rPr>
                                <m:t>log</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10</m:t>
                              </m:r>
                            </m:sub>
                          </m:sSub>
                        </m:fName>
                        <m:e>
                          <m:r>
                            <a:rPr lang="en-US" altLang="zh-CN" sz="1800" i="1">
                              <a:latin typeface="Cambria Math" panose="02040503050406030204" pitchFamily="18" charset="0"/>
                              <a:ea typeface="Arial Unicode MS" pitchFamily="34" charset="-128"/>
                              <a:cs typeface="Times New Roman" panose="02020603050405020304" pitchFamily="18" charset="0"/>
                            </a:rPr>
                            <m:t>(</m:t>
                          </m:r>
                          <m:sSub>
                            <m:sSubPr>
                              <m:ctrlPr>
                                <a:rPr lang="en-US" altLang="zh-CN" sz="1800" i="1">
                                  <a:latin typeface="Cambria Math" panose="02040503050406030204" pitchFamily="18" charset="0"/>
                                  <a:ea typeface="Arial Unicode MS" pitchFamily="34" charset="-128"/>
                                  <a:cs typeface="Times New Roman" panose="02020603050405020304" pitchFamily="18" charset="0"/>
                                </a:rPr>
                              </m:ctrlPr>
                            </m:sSubPr>
                            <m:e>
                              <m:r>
                                <a:rPr lang="en-US" altLang="zh-CN" sz="1800" i="1">
                                  <a:latin typeface="Cambria Math" panose="02040503050406030204" pitchFamily="18" charset="0"/>
                                  <a:ea typeface="Arial Unicode MS" pitchFamily="34" charset="-128"/>
                                  <a:cs typeface="Times New Roman" panose="02020603050405020304" pitchFamily="18" charset="0"/>
                                </a:rPr>
                                <m:t>𝑁</m:t>
                              </m:r>
                            </m:e>
                            <m:sub>
                              <m:r>
                                <a:rPr lang="en-US" altLang="zh-CN" sz="1800" i="1">
                                  <a:latin typeface="Cambria Math" panose="02040503050406030204" pitchFamily="18" charset="0"/>
                                  <a:ea typeface="Arial Unicode MS" pitchFamily="34" charset="-128"/>
                                  <a:cs typeface="Times New Roman" panose="02020603050405020304" pitchFamily="18" charset="0"/>
                                </a:rPr>
                                <m:t>𝑝</m:t>
                              </m:r>
                            </m:sub>
                          </m:sSub>
                          <m:r>
                            <a:rPr lang="en-US" altLang="zh-CN" sz="1800" i="1">
                              <a:latin typeface="Cambria Math" panose="02040503050406030204" pitchFamily="18" charset="0"/>
                              <a:ea typeface="Arial Unicode MS" pitchFamily="34" charset="-128"/>
                              <a:cs typeface="Times New Roman" panose="02020603050405020304" pitchFamily="18" charset="0"/>
                            </a:rPr>
                            <m:t>)</m:t>
                          </m:r>
                        </m:e>
                      </m:func>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 xmlns:m="http://schemas.openxmlformats.org/officeDocument/2006/math">
                    <m:sSub>
                      <m:sSubPr>
                        <m:ctrlPr>
                          <a:rPr lang="en-US" sz="1800" b="0" i="1" smtClean="0">
                            <a:latin typeface="Cambria Math" panose="02040503050406030204" pitchFamily="18" charset="0"/>
                            <a:ea typeface="Arial Unicode MS" pitchFamily="34" charset="-128"/>
                            <a:cs typeface="Times New Roman" panose="02020603050405020304" pitchFamily="18" charset="0"/>
                          </a:rPr>
                        </m:ctrlPr>
                      </m:sSubPr>
                      <m:e>
                        <m:r>
                          <a:rPr lang="en-US" sz="1800" b="0" i="1" smtClean="0">
                            <a:latin typeface="Cambria Math" panose="02040503050406030204" pitchFamily="18" charset="0"/>
                            <a:ea typeface="Arial Unicode MS" pitchFamily="34" charset="-128"/>
                            <a:cs typeface="Times New Roman" panose="02020603050405020304" pitchFamily="18" charset="0"/>
                          </a:rPr>
                          <m:t>𝑁</m:t>
                        </m:r>
                      </m:e>
                      <m:sub>
                        <m:r>
                          <a:rPr lang="en-US" sz="1800" b="0" i="1" smtClean="0">
                            <a:latin typeface="Cambria Math" panose="02040503050406030204" pitchFamily="18" charset="0"/>
                            <a:ea typeface="Arial Unicode MS" pitchFamily="34" charset="-128"/>
                            <a:cs typeface="Times New Roman" panose="02020603050405020304" pitchFamily="18" charset="0"/>
                          </a:rPr>
                          <m:t>𝑝</m:t>
                        </m:r>
                      </m:sub>
                    </m:sSub>
                  </m:oMath>
                </a14:m>
                <a:r>
                  <a:rPr lang="en-US" sz="1800" dirty="0" smtClean="0">
                    <a:latin typeface="Times New Roman" panose="02020603050405020304" pitchFamily="18" charset="0"/>
                    <a:ea typeface="Arial Unicode MS" pitchFamily="34" charset="-128"/>
                    <a:cs typeface="Times New Roman" panose="02020603050405020304" pitchFamily="18" charset="0"/>
                  </a:rPr>
                  <a:t> denotes the number of pulses in ranging preamble</a:t>
                </a:r>
              </a:p>
              <a:p>
                <a:pPr marL="173038" lvl="1" indent="0">
                  <a:lnSpc>
                    <a:spcPct val="100000"/>
                  </a:lnSpc>
                  <a:spcAft>
                    <a:spcPts val="700"/>
                  </a:spcAft>
                  <a:buClrTx/>
                  <a:buNone/>
                </a:pPr>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GG (Gating Gain):</a:t>
                </a:r>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Para xmlns:m="http://schemas.openxmlformats.org/officeDocument/2006/math">
                    <m:oMathParaPr>
                      <m:jc m:val="center"/>
                    </m:oMathParaPr>
                    <m:oMath xmlns:m="http://schemas.openxmlformats.org/officeDocument/2006/math">
                      <m:r>
                        <a:rPr lang="en-US" altLang="zh-CN" sz="1800" b="0" i="1" smtClean="0">
                          <a:latin typeface="Cambria Math" panose="02040503050406030204" pitchFamily="18" charset="0"/>
                          <a:ea typeface="Arial Unicode MS" pitchFamily="34" charset="-128"/>
                          <a:cs typeface="Times New Roman" panose="02020603050405020304" pitchFamily="18" charset="0"/>
                        </a:rPr>
                        <m:t>𝐺𝐺</m:t>
                      </m:r>
                      <m:r>
                        <a:rPr lang="en-US" altLang="zh-CN" sz="1800" i="1">
                          <a:latin typeface="Cambria Math" panose="02040503050406030204" pitchFamily="18" charset="0"/>
                          <a:ea typeface="Arial Unicode MS" pitchFamily="34" charset="-128"/>
                          <a:cs typeface="Times New Roman" panose="02020603050405020304" pitchFamily="18" charset="0"/>
                        </a:rPr>
                        <m:t>=10</m:t>
                      </m:r>
                      <m:func>
                        <m:funcPr>
                          <m:ctrlPr>
                            <a:rPr lang="en-US" altLang="zh-CN" sz="1800" b="0" i="1" smtClean="0">
                              <a:latin typeface="Cambria Math" panose="02040503050406030204" pitchFamily="18" charset="0"/>
                              <a:ea typeface="Arial Unicode MS" pitchFamily="34" charset="-128"/>
                              <a:cs typeface="Times New Roman" panose="02020603050405020304" pitchFamily="18" charset="0"/>
                            </a:rPr>
                          </m:ctrlPr>
                        </m:funcPr>
                        <m:fName>
                          <m:sSub>
                            <m:sSubPr>
                              <m:ctrlPr>
                                <a:rPr lang="en-US" altLang="zh-CN" sz="1800" b="0" i="1" smtClean="0">
                                  <a:latin typeface="Cambria Math" panose="02040503050406030204" pitchFamily="18" charset="0"/>
                                  <a:ea typeface="Arial Unicode MS" pitchFamily="34" charset="-128"/>
                                  <a:cs typeface="Times New Roman" panose="02020603050405020304" pitchFamily="18" charset="0"/>
                                </a:rPr>
                              </m:ctrlPr>
                            </m:sSubPr>
                            <m:e>
                              <m:r>
                                <m:rPr>
                                  <m:sty m:val="p"/>
                                </m:rPr>
                                <a:rPr lang="en-US" altLang="zh-CN" sz="1800" i="0">
                                  <a:latin typeface="Cambria Math" panose="02040503050406030204" pitchFamily="18" charset="0"/>
                                  <a:ea typeface="Arial Unicode MS" pitchFamily="34" charset="-128"/>
                                  <a:cs typeface="Times New Roman" panose="02020603050405020304" pitchFamily="18" charset="0"/>
                                </a:rPr>
                                <m:t>log</m:t>
                              </m:r>
                            </m:e>
                            <m:sub>
                              <m:r>
                                <a:rPr lang="en-US" altLang="zh-CN" sz="1800" i="1">
                                  <a:latin typeface="Cambria Math" panose="02040503050406030204" pitchFamily="18" charset="0"/>
                                  <a:ea typeface="Arial Unicode MS" pitchFamily="34" charset="-128"/>
                                  <a:cs typeface="Times New Roman" panose="02020603050405020304" pitchFamily="18" charset="0"/>
                                </a:rPr>
                                <m:t>1</m:t>
                              </m:r>
                              <m:r>
                                <a:rPr lang="en-US" altLang="zh-CN" sz="1800" b="0" i="1" smtClean="0">
                                  <a:latin typeface="Cambria Math" panose="02040503050406030204" pitchFamily="18" charset="0"/>
                                  <a:ea typeface="Arial Unicode MS" pitchFamily="34" charset="-128"/>
                                  <a:cs typeface="Times New Roman" panose="02020603050405020304" pitchFamily="18" charset="0"/>
                                </a:rPr>
                                <m:t>0</m:t>
                              </m:r>
                            </m:sub>
                          </m:sSub>
                        </m:fName>
                        <m:e>
                          <m:r>
                            <a:rPr lang="en-US" altLang="zh-CN" sz="1800" i="1">
                              <a:latin typeface="Cambria Math" panose="02040503050406030204" pitchFamily="18" charset="0"/>
                              <a:ea typeface="Arial Unicode MS" pitchFamily="34" charset="-128"/>
                              <a:cs typeface="Times New Roman" panose="02020603050405020304" pitchFamily="18" charset="0"/>
                            </a:rPr>
                            <m:t>(</m:t>
                          </m:r>
                          <m:f>
                            <m:fPr>
                              <m:ctrlPr>
                                <a:rPr lang="en-US" altLang="zh-CN" sz="1800" i="1">
                                  <a:latin typeface="Cambria Math" panose="02040503050406030204" pitchFamily="18" charset="0"/>
                                  <a:ea typeface="Arial Unicode MS" pitchFamily="34" charset="-128"/>
                                  <a:cs typeface="Times New Roman" panose="02020603050405020304" pitchFamily="18" charset="0"/>
                                </a:rPr>
                              </m:ctrlPr>
                            </m:fPr>
                            <m:num>
                              <m:r>
                                <a:rPr lang="en-US" altLang="zh-CN" sz="1800" i="1">
                                  <a:latin typeface="Cambria Math" panose="02040503050406030204" pitchFamily="18" charset="0"/>
                                  <a:ea typeface="Arial Unicode MS" pitchFamily="34" charset="-128"/>
                                  <a:cs typeface="Times New Roman" panose="02020603050405020304" pitchFamily="18" charset="0"/>
                                </a:rPr>
                                <m:t>1</m:t>
                              </m:r>
                              <m:r>
                                <a:rPr lang="en-US" altLang="zh-CN" sz="1800" i="1">
                                  <a:latin typeface="Cambria Math" panose="02040503050406030204" pitchFamily="18" charset="0"/>
                                  <a:ea typeface="Arial Unicode MS" pitchFamily="34" charset="-128"/>
                                  <a:cs typeface="Times New Roman" panose="02020603050405020304" pitchFamily="18" charset="0"/>
                                </a:rPr>
                                <m:t>𝑚𝑠</m:t>
                              </m:r>
                            </m:num>
                            <m:den>
                              <m:sSub>
                                <m:sSubPr>
                                  <m:ctrlPr>
                                    <a:rPr lang="en-US" altLang="zh-CN" sz="1800" i="1">
                                      <a:latin typeface="Cambria Math" panose="02040503050406030204" pitchFamily="18" charset="0"/>
                                      <a:ea typeface="Arial Unicode MS" pitchFamily="34" charset="-128"/>
                                      <a:cs typeface="Times New Roman" panose="02020603050405020304" pitchFamily="18" charset="0"/>
                                    </a:rPr>
                                  </m:ctrlPr>
                                </m:sSubPr>
                                <m:e>
                                  <m:r>
                                    <a:rPr lang="en-US" altLang="zh-CN" sz="1800" i="1">
                                      <a:latin typeface="Cambria Math" panose="02040503050406030204" pitchFamily="18" charset="0"/>
                                      <a:ea typeface="Arial Unicode MS" pitchFamily="34" charset="-128"/>
                                      <a:cs typeface="Times New Roman" panose="02020603050405020304" pitchFamily="18" charset="0"/>
                                    </a:rPr>
                                    <m:t>𝑇</m:t>
                                  </m:r>
                                </m:e>
                                <m:sub>
                                  <m:r>
                                    <a:rPr lang="en-US" altLang="zh-CN" sz="1800" i="1">
                                      <a:latin typeface="Cambria Math" panose="02040503050406030204" pitchFamily="18" charset="0"/>
                                      <a:ea typeface="Arial Unicode MS" pitchFamily="34" charset="-128"/>
                                      <a:cs typeface="Times New Roman" panose="02020603050405020304" pitchFamily="18" charset="0"/>
                                    </a:rPr>
                                    <m:t>𝑝</m:t>
                                  </m:r>
                                </m:sub>
                              </m:sSub>
                            </m:den>
                          </m:f>
                        </m:e>
                      </m:func>
                      <m:r>
                        <a:rPr lang="en-US" altLang="zh-CN" sz="1800" i="1">
                          <a:latin typeface="Cambria Math" panose="02040503050406030204" pitchFamily="18" charset="0"/>
                          <a:ea typeface="Arial Unicode MS" pitchFamily="34" charset="-128"/>
                          <a:cs typeface="Times New Roman" panose="02020603050405020304" pitchFamily="18" charset="0"/>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𝑇</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𝑝</m:t>
                        </m:r>
                      </m:sub>
                    </m:sSub>
                  </m:oMath>
                </a14:m>
                <a:r>
                  <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rPr>
                  <a:t> denotes the preamble duration </a:t>
                </a:r>
                <a:r>
                  <a:rPr lang="en-US" sz="1800" dirty="0" smtClean="0">
                    <a:latin typeface="Times New Roman" panose="02020603050405020304" pitchFamily="18" charset="0"/>
                    <a:ea typeface="Arial Unicode MS" pitchFamily="34" charset="-128"/>
                    <a:cs typeface="Times New Roman" panose="02020603050405020304" pitchFamily="18" charset="0"/>
                  </a:rPr>
                  <a:t>during</a:t>
                </a:r>
                <a:r>
                  <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rPr>
                  <a:t> 1ms</a:t>
                </a:r>
              </a:p>
              <a:p>
                <a:pPr marL="173038" lvl="1" indent="0">
                  <a:lnSpc>
                    <a:spcPct val="100000"/>
                  </a:lnSpc>
                  <a:spcAft>
                    <a:spcPts val="700"/>
                  </a:spcAft>
                  <a:buClrTx/>
                  <a:buNone/>
                </a:pPr>
                <a:r>
                  <a:rPr lang="en-US" altLang="zh-CN" sz="1800" dirty="0" smtClean="0">
                    <a:latin typeface="Times New Roman" panose="02020603050405020304" pitchFamily="18" charset="0"/>
                    <a:ea typeface="Arial Unicode MS" pitchFamily="34" charset="-128"/>
                    <a:cs typeface="Times New Roman" panose="02020603050405020304" pitchFamily="18" charset="0"/>
                  </a:rPr>
                  <a:t>GG is also </a:t>
                </a:r>
                <a:r>
                  <a:rPr lang="en-US" altLang="zh-CN" sz="1800" dirty="0">
                    <a:latin typeface="Times New Roman" panose="02020603050405020304" pitchFamily="18" charset="0"/>
                    <a:ea typeface="Arial Unicode MS" pitchFamily="34" charset="-128"/>
                    <a:cs typeface="Times New Roman" panose="02020603050405020304" pitchFamily="18" charset="0"/>
                  </a:rPr>
                  <a:t>known as power boosting gain due to distributing power to limited pulses</a:t>
                </a:r>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56741"/>
                <a:ext cx="8062663"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Tree>
    <p:extLst>
      <p:ext uri="{BB962C8B-B14F-4D97-AF65-F5344CB8AC3E}">
        <p14:creationId xmlns:p14="http://schemas.microsoft.com/office/powerpoint/2010/main" val="142359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grpSp>
        <p:nvGrpSpPr>
          <p:cNvPr id="5" name="组合 4"/>
          <p:cNvGrpSpPr/>
          <p:nvPr/>
        </p:nvGrpSpPr>
        <p:grpSpPr>
          <a:xfrm>
            <a:off x="4336010" y="1539529"/>
            <a:ext cx="4739711" cy="3561529"/>
            <a:chOff x="4114548" y="1752600"/>
            <a:chExt cx="4739711" cy="3561529"/>
          </a:xfrm>
        </p:grpSpPr>
        <p:pic>
          <p:nvPicPr>
            <p:cNvPr id="10" name="图片 9"/>
            <p:cNvPicPr>
              <a:picLocks noChangeAspect="1"/>
            </p:cNvPicPr>
            <p:nvPr/>
          </p:nvPicPr>
          <p:blipFill>
            <a:blip r:embed="rId2"/>
            <a:stretch>
              <a:fillRect/>
            </a:stretch>
          </p:blipFill>
          <p:spPr>
            <a:xfrm>
              <a:off x="4114548" y="1752600"/>
              <a:ext cx="4739711" cy="3561529"/>
            </a:xfrm>
            <a:prstGeom prst="rect">
              <a:avLst/>
            </a:prstGeom>
          </p:spPr>
        </p:pic>
        <p:sp>
          <p:nvSpPr>
            <p:cNvPr id="6" name="椭圆 5"/>
            <p:cNvSpPr/>
            <p:nvPr/>
          </p:nvSpPr>
          <p:spPr>
            <a:xfrm>
              <a:off x="5818808" y="3952166"/>
              <a:ext cx="259922" cy="27859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内容占位符 2"/>
          <p:cNvSpPr txBox="1">
            <a:spLocks/>
          </p:cNvSpPr>
          <p:nvPr/>
        </p:nvSpPr>
        <p:spPr>
          <a:xfrm>
            <a:off x="346897" y="1821796"/>
            <a:ext cx="3888432" cy="58428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2000" dirty="0">
                <a:latin typeface="Times New Roman" panose="02020603050405020304" pitchFamily="18" charset="0"/>
                <a:ea typeface="黑体" pitchFamily="49" charset="-122"/>
                <a:cs typeface="Times New Roman" panose="02020603050405020304" pitchFamily="18" charset="0"/>
              </a:rPr>
              <a:t>CRB Bound of UWB </a:t>
            </a:r>
            <a:r>
              <a:rPr lang="en-US" altLang="zh-CN" sz="2000" dirty="0" smtClean="0">
                <a:latin typeface="Times New Roman" panose="02020603050405020304" pitchFamily="18" charset="0"/>
                <a:ea typeface="黑体" pitchFamily="49" charset="-122"/>
                <a:cs typeface="Times New Roman" panose="02020603050405020304" pitchFamily="18" charset="0"/>
              </a:rPr>
              <a:t>pulse [7]:</a:t>
            </a:r>
            <a:endParaRPr lang="zh-CN" altLang="en-US" sz="2000" dirty="0">
              <a:latin typeface="Times New Roman" panose="02020603050405020304" pitchFamily="18" charset="0"/>
              <a:ea typeface="黑体"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文本框 7"/>
              <p:cNvSpPr txBox="1"/>
              <p:nvPr/>
            </p:nvSpPr>
            <p:spPr>
              <a:xfrm>
                <a:off x="484067" y="2596451"/>
                <a:ext cx="3574055" cy="6194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1800" b="0" i="0" smtClean="0">
                          <a:latin typeface="Cambria Math" panose="02040503050406030204" pitchFamily="18" charset="0"/>
                          <a:ea typeface="Cambria Math" panose="02040503050406030204" pitchFamily="18" charset="0"/>
                        </a:rPr>
                        <m:t>RMS</m:t>
                      </m:r>
                      <m:r>
                        <a:rPr lang="en-US" altLang="zh-CN" sz="1800" b="0" i="0" smtClean="0">
                          <a:latin typeface="Cambria Math" panose="02040503050406030204" pitchFamily="18" charset="0"/>
                          <a:ea typeface="Cambria Math" panose="02040503050406030204" pitchFamily="18" charset="0"/>
                        </a:rPr>
                        <m:t>(</m:t>
                      </m:r>
                      <m:r>
                        <m:rPr>
                          <m:sty m:val="p"/>
                        </m:rPr>
                        <a:rPr lang="en-US" altLang="zh-CN" sz="1800" b="0" i="0" smtClean="0">
                          <a:latin typeface="Cambria Math" panose="02040503050406030204" pitchFamily="18" charset="0"/>
                          <a:ea typeface="Cambria Math" panose="02040503050406030204" pitchFamily="18" charset="0"/>
                        </a:rPr>
                        <m:t>d</m:t>
                      </m:r>
                      <m:r>
                        <a:rPr lang="en-US" altLang="zh-CN" sz="1800" b="0" i="0" smtClean="0">
                          <a:latin typeface="Cambria Math" panose="02040503050406030204" pitchFamily="18" charset="0"/>
                          <a:ea typeface="Cambria Math" panose="02040503050406030204" pitchFamily="18" charset="0"/>
                        </a:rPr>
                        <m:t>)</m:t>
                      </m:r>
                      <m:r>
                        <a:rPr lang="en-US" altLang="zh-CN" sz="1800" i="1" smtClean="0">
                          <a:latin typeface="Cambria Math" panose="02040503050406030204" pitchFamily="18" charset="0"/>
                          <a:ea typeface="Cambria Math" panose="02040503050406030204" pitchFamily="18" charset="0"/>
                        </a:rPr>
                        <m:t>≥</m:t>
                      </m:r>
                      <m:rad>
                        <m:radPr>
                          <m:degHide m:val="on"/>
                          <m:ctrlPr>
                            <a:rPr lang="en-US" altLang="zh-CN" sz="1800" i="1" smtClean="0">
                              <a:latin typeface="Cambria Math" panose="02040503050406030204" pitchFamily="18" charset="0"/>
                              <a:ea typeface="Cambria Math" panose="02040503050406030204" pitchFamily="18" charset="0"/>
                            </a:rPr>
                          </m:ctrlPr>
                        </m:radPr>
                        <m:deg/>
                        <m:e>
                          <m:r>
                            <a:rPr lang="en-US" altLang="zh-CN" sz="1800" b="0" i="1" smtClean="0">
                              <a:latin typeface="Cambria Math" panose="02040503050406030204" pitchFamily="18" charset="0"/>
                              <a:ea typeface="Cambria Math" panose="02040503050406030204" pitchFamily="18" charset="0"/>
                            </a:rPr>
                            <m:t>𝐶𝑅𝐵</m:t>
                          </m:r>
                        </m:e>
                      </m:rad>
                      <m:r>
                        <a:rPr lang="en-US" altLang="zh-CN" sz="1800" b="0" i="1" smtClean="0">
                          <a:latin typeface="Cambria Math" panose="02040503050406030204" pitchFamily="18" charset="0"/>
                        </a:rPr>
                        <m:t>=</m:t>
                      </m:r>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𝑐</m:t>
                          </m:r>
                        </m:num>
                        <m:den>
                          <m:r>
                            <a:rPr lang="en-US" altLang="zh-CN" sz="1800" b="0" i="1" smtClean="0">
                              <a:latin typeface="Cambria Math" panose="02040503050406030204" pitchFamily="18" charset="0"/>
                            </a:rPr>
                            <m:t>2</m:t>
                          </m:r>
                          <m:rad>
                            <m:radPr>
                              <m:degHide m:val="on"/>
                              <m:ctrlPr>
                                <a:rPr lang="en-US" altLang="zh-CN" sz="1800" b="0" i="1" smtClean="0">
                                  <a:latin typeface="Cambria Math" panose="02040503050406030204" pitchFamily="18" charset="0"/>
                                </a:rPr>
                              </m:ctrlPr>
                            </m:radPr>
                            <m:deg/>
                            <m:e>
                              <m:r>
                                <a:rPr lang="en-US" altLang="zh-CN" sz="1800" b="0" i="1" smtClean="0">
                                  <a:latin typeface="Cambria Math" panose="02040503050406030204" pitchFamily="18" charset="0"/>
                                </a:rPr>
                                <m:t>2</m:t>
                              </m:r>
                            </m:e>
                          </m:rad>
                          <m:r>
                            <a:rPr lang="zh-CN" altLang="en-US" sz="1800" b="0" i="1" smtClean="0">
                              <a:latin typeface="Cambria Math" panose="02040503050406030204" pitchFamily="18" charset="0"/>
                            </a:rPr>
                            <m:t>𝜋</m:t>
                          </m:r>
                          <m:r>
                            <a:rPr lang="en-US" altLang="zh-CN" sz="1800" b="0" i="1" smtClean="0">
                              <a:latin typeface="Cambria Math" panose="02040503050406030204" pitchFamily="18" charset="0"/>
                            </a:rPr>
                            <m:t>𝑊</m:t>
                          </m:r>
                          <m:rad>
                            <m:radPr>
                              <m:degHide m:val="on"/>
                              <m:ctrlPr>
                                <a:rPr lang="zh-CN" altLang="en-US" sz="1800" b="0" i="1" smtClean="0">
                                  <a:latin typeface="Cambria Math" panose="02040503050406030204" pitchFamily="18" charset="0"/>
                                </a:rPr>
                              </m:ctrlPr>
                            </m:radPr>
                            <m:deg/>
                            <m:e>
                              <m:r>
                                <a:rPr lang="en-US" altLang="zh-CN" sz="1800" b="0" i="1" smtClean="0">
                                  <a:latin typeface="Cambria Math" panose="02040503050406030204" pitchFamily="18" charset="0"/>
                                </a:rPr>
                                <m:t>𝑆𝑁𝑅</m:t>
                              </m:r>
                            </m:e>
                          </m:rad>
                        </m:den>
                      </m:f>
                    </m:oMath>
                  </m:oMathPara>
                </a14:m>
                <a:endParaRPr lang="zh-CN" altLang="en-US" sz="1800" dirty="0"/>
              </a:p>
            </p:txBody>
          </p:sp>
        </mc:Choice>
        <mc:Fallback xmlns="">
          <p:sp>
            <p:nvSpPr>
              <p:cNvPr id="8" name="文本框 7"/>
              <p:cNvSpPr txBox="1">
                <a:spLocks noRot="1" noChangeAspect="1" noMove="1" noResize="1" noEditPoints="1" noAdjustHandles="1" noChangeArrowheads="1" noChangeShapeType="1" noTextEdit="1"/>
              </p:cNvSpPr>
              <p:nvPr/>
            </p:nvSpPr>
            <p:spPr>
              <a:xfrm>
                <a:off x="484067" y="2596451"/>
                <a:ext cx="3574055" cy="61940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p:cNvSpPr txBox="1"/>
              <p:nvPr/>
            </p:nvSpPr>
            <p:spPr>
              <a:xfrm>
                <a:off x="489909" y="3470847"/>
                <a:ext cx="3661106" cy="1200329"/>
              </a:xfrm>
              <a:prstGeom prst="rect">
                <a:avLst/>
              </a:prstGeom>
              <a:noFill/>
            </p:spPr>
            <p:txBody>
              <a:bodyPr wrap="square" rtlCol="0">
                <a:spAutoFit/>
              </a:bodyPr>
              <a:lstStyle/>
              <a:p>
                <a:r>
                  <a:rPr lang="en-US" altLang="zh-CN" sz="1800" dirty="0" smtClean="0"/>
                  <a:t>where </a:t>
                </a:r>
                <a14:m>
                  <m:oMath xmlns:m="http://schemas.openxmlformats.org/officeDocument/2006/math">
                    <m:r>
                      <a:rPr lang="en-US" altLang="zh-CN" sz="1800" b="0" i="1" dirty="0" smtClean="0">
                        <a:latin typeface="Cambria Math" panose="02040503050406030204" pitchFamily="18" charset="0"/>
                      </a:rPr>
                      <m:t>𝑊</m:t>
                    </m:r>
                  </m:oMath>
                </a14:m>
                <a:r>
                  <a:rPr lang="en-US" altLang="zh-CN" sz="1800" dirty="0" smtClean="0"/>
                  <a:t> is </a:t>
                </a:r>
                <a:r>
                  <a:rPr lang="en-US" altLang="zh-CN" sz="1800" i="1" dirty="0" smtClean="0"/>
                  <a:t>effective bandwidth, </a:t>
                </a:r>
                <a:r>
                  <a:rPr lang="en-US" altLang="zh-CN" sz="1800" dirty="0" smtClean="0"/>
                  <a:t>W=533MHz for the IEEE 802.15.4z reference pulse [8]</a:t>
                </a:r>
              </a:p>
              <a:p>
                <a:endParaRPr lang="en-US" altLang="zh-CN" sz="1800" i="1" dirty="0"/>
              </a:p>
            </p:txBody>
          </p:sp>
        </mc:Choice>
        <mc:Fallback xmlns="">
          <p:sp>
            <p:nvSpPr>
              <p:cNvPr id="9" name="文本框 8"/>
              <p:cNvSpPr txBox="1">
                <a:spLocks noRot="1" noChangeAspect="1" noMove="1" noResize="1" noEditPoints="1" noAdjustHandles="1" noChangeArrowheads="1" noChangeShapeType="1" noTextEdit="1"/>
              </p:cNvSpPr>
              <p:nvPr/>
            </p:nvSpPr>
            <p:spPr>
              <a:xfrm>
                <a:off x="489909" y="3470847"/>
                <a:ext cx="3661106" cy="1200329"/>
              </a:xfrm>
              <a:prstGeom prst="rect">
                <a:avLst/>
              </a:prstGeom>
              <a:blipFill rotWithShape="0">
                <a:blip r:embed="rId4"/>
                <a:stretch>
                  <a:fillRect l="-1331" t="-253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683941" y="5417169"/>
                <a:ext cx="7903335" cy="707886"/>
              </a:xfrm>
              <a:prstGeom prst="rect">
                <a:avLst/>
              </a:prstGeom>
            </p:spPr>
            <p:txBody>
              <a:bodyPr wrap="square">
                <a:spAutoFit/>
              </a:bodyPr>
              <a:lstStyle/>
              <a:p>
                <a:r>
                  <a:rPr lang="en-US" altLang="zh-CN" sz="2000" dirty="0" smtClean="0"/>
                  <a:t>Supposing </a:t>
                </a:r>
                <a14:m>
                  <m:oMath xmlns:m="http://schemas.openxmlformats.org/officeDocument/2006/math">
                    <m:r>
                      <a:rPr lang="en-US" altLang="zh-CN" sz="2000" i="1">
                        <a:latin typeface="Cambria Math" panose="02040503050406030204" pitchFamily="18" charset="0"/>
                        <a:ea typeface="Cambria Math" panose="02040503050406030204" pitchFamily="18" charset="0"/>
                      </a:rPr>
                      <m:t>±</m:t>
                    </m:r>
                    <m:r>
                      <a:rPr lang="en-US" altLang="zh-CN" sz="2000" b="0" i="0" smtClean="0">
                        <a:latin typeface="Cambria Math" panose="02040503050406030204" pitchFamily="18" charset="0"/>
                        <a:ea typeface="Cambria Math" panose="02040503050406030204" pitchFamily="18" charset="0"/>
                      </a:rPr>
                      <m:t>2</m:t>
                    </m:r>
                  </m:oMath>
                </a14:m>
                <a:r>
                  <a:rPr lang="en-US" altLang="zh-CN" sz="2000" dirty="0" smtClean="0"/>
                  <a:t>cm ragning accuracy</a:t>
                </a:r>
                <a:r>
                  <a:rPr lang="en-US" altLang="zh-CN" sz="2000" dirty="0"/>
                  <a:t>, </a:t>
                </a:r>
                <a:r>
                  <a:rPr lang="en-US" altLang="zh-CN" sz="2000" dirty="0" smtClean="0"/>
                  <a:t>at least </a:t>
                </a:r>
                <a:r>
                  <a:rPr lang="en-US" altLang="zh-CN" sz="2000" b="1" dirty="0" smtClean="0"/>
                  <a:t>SNR=10dB</a:t>
                </a:r>
                <a:r>
                  <a:rPr lang="en-US" altLang="zh-CN" sz="2000" dirty="0" smtClean="0"/>
                  <a:t> </a:t>
                </a:r>
                <a:r>
                  <a:rPr lang="en-US" altLang="zh-CN" sz="2000" dirty="0"/>
                  <a:t>is </a:t>
                </a:r>
                <a:r>
                  <a:rPr lang="en-US" altLang="zh-CN" sz="2000" dirty="0" smtClean="0"/>
                  <a:t>required</a:t>
                </a:r>
              </a:p>
              <a:p>
                <a:pPr marL="342900" indent="-342900">
                  <a:buFont typeface="Arial" panose="020B0604020202020204" pitchFamily="34" charset="0"/>
                  <a:buChar char="•"/>
                </a:pPr>
                <a:r>
                  <a:rPr lang="en-US" altLang="zh-CN" sz="2000" dirty="0" smtClean="0"/>
                  <a:t>In the LM calculation, assuming </a:t>
                </a:r>
                <a14:m>
                  <m:oMath xmlns:m="http://schemas.openxmlformats.org/officeDocument/2006/math">
                    <m:r>
                      <a:rPr lang="en-US" altLang="zh-CN" sz="2000" b="0" i="1" smtClean="0">
                        <a:latin typeface="Cambria Math" panose="02040503050406030204" pitchFamily="18" charset="0"/>
                      </a:rPr>
                      <m:t>𝑆𝑁</m:t>
                    </m:r>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𝑅</m:t>
                        </m:r>
                      </m:e>
                      <m:sub>
                        <m:r>
                          <a:rPr lang="en-US" altLang="zh-CN" sz="2000" b="0" i="1" smtClean="0">
                            <a:latin typeface="Cambria Math" panose="02040503050406030204" pitchFamily="18" charset="0"/>
                          </a:rPr>
                          <m:t>𝑚𝑖𝑛</m:t>
                        </m:r>
                      </m:sub>
                    </m:sSub>
                    <m:r>
                      <a:rPr lang="en-US" altLang="zh-CN" sz="2000" b="0" i="1" smtClean="0">
                        <a:latin typeface="Cambria Math" panose="02040503050406030204" pitchFamily="18" charset="0"/>
                      </a:rPr>
                      <m:t>=10</m:t>
                    </m:r>
                  </m:oMath>
                </a14:m>
                <a:r>
                  <a:rPr lang="en-US" altLang="zh-CN" sz="2000" dirty="0" smtClean="0"/>
                  <a:t>dB</a:t>
                </a:r>
                <a:endParaRPr lang="zh-CN" altLang="en-US" sz="2000" dirty="0"/>
              </a:p>
            </p:txBody>
          </p:sp>
        </mc:Choice>
        <mc:Fallback xmlns="">
          <p:sp>
            <p:nvSpPr>
              <p:cNvPr id="11" name="矩形 10"/>
              <p:cNvSpPr>
                <a:spLocks noRot="1" noChangeAspect="1" noMove="1" noResize="1" noEditPoints="1" noAdjustHandles="1" noChangeArrowheads="1" noChangeShapeType="1" noTextEdit="1"/>
              </p:cNvSpPr>
              <p:nvPr/>
            </p:nvSpPr>
            <p:spPr>
              <a:xfrm>
                <a:off x="683941" y="5417169"/>
                <a:ext cx="7903335" cy="707886"/>
              </a:xfrm>
              <a:prstGeom prst="rect">
                <a:avLst/>
              </a:prstGeom>
              <a:blipFill rotWithShape="0">
                <a:blip r:embed="rId5"/>
                <a:stretch>
                  <a:fillRect l="-771" t="-5172" b="-14655"/>
                </a:stretch>
              </a:blipFill>
            </p:spPr>
            <p:txBody>
              <a:bodyPr/>
              <a:lstStyle/>
              <a:p>
                <a:r>
                  <a:rPr lang="zh-CN" altLang="en-US">
                    <a:noFill/>
                  </a:rPr>
                  <a:t> </a:t>
                </a:r>
              </a:p>
            </p:txBody>
          </p:sp>
        </mc:Fallback>
      </mc:AlternateContent>
      <p:sp>
        <p:nvSpPr>
          <p:cNvPr id="12"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Tree>
    <p:extLst>
      <p:ext uri="{BB962C8B-B14F-4D97-AF65-F5344CB8AC3E}">
        <p14:creationId xmlns:p14="http://schemas.microsoft.com/office/powerpoint/2010/main" val="268951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7" name="Title 1">
            <a:extLst>
              <a:ext uri="{FF2B5EF4-FFF2-40B4-BE49-F238E27FC236}">
                <a16:creationId xmlns:a16="http://schemas.microsoft.com/office/drawing/2014/main" xmlns:a14="http://schemas.microsoft.com/office/drawing/2010/main" xmlns:mc="http://schemas.openxmlformats.org/markup-compatibility/2006" xmlns=""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8" name="文本框 7"/>
          <p:cNvSpPr txBox="1"/>
          <p:nvPr/>
        </p:nvSpPr>
        <p:spPr>
          <a:xfrm>
            <a:off x="685800" y="5085184"/>
            <a:ext cx="7752602" cy="923330"/>
          </a:xfrm>
          <a:prstGeom prst="rect">
            <a:avLst/>
          </a:prstGeom>
          <a:noFill/>
        </p:spPr>
        <p:txBody>
          <a:bodyPr wrap="square" rtlCol="0">
            <a:spAutoFit/>
          </a:bodyPr>
          <a:lstStyle/>
          <a:p>
            <a:r>
              <a:rPr lang="en-US" altLang="zh-CN" sz="1800" dirty="0" smtClean="0"/>
              <a:t>Cfg0: conventional approach without preamble fragment</a:t>
            </a:r>
          </a:p>
          <a:p>
            <a:r>
              <a:rPr lang="en-US" altLang="zh-CN" sz="1800" dirty="0" smtClean="0"/>
              <a:t>Cfg1: N=32, Cfg2: N=16, Cfg3: N=8, Cfg4: N=4, Cfg5: N=2</a:t>
            </a:r>
          </a:p>
          <a:p>
            <a:r>
              <a:rPr lang="en-US" altLang="zh-CN" sz="1800" dirty="0" smtClean="0"/>
              <a:t>Configurations refer to [2].</a:t>
            </a:r>
            <a:endParaRPr lang="zh-CN" altLang="en-US" sz="1800" dirty="0"/>
          </a:p>
        </p:txBody>
      </p:sp>
      <p:graphicFrame>
        <p:nvGraphicFramePr>
          <p:cNvPr id="5" name="表格 4"/>
          <p:cNvGraphicFramePr>
            <a:graphicFrameLocks noGrp="1"/>
          </p:cNvGraphicFramePr>
          <p:nvPr>
            <p:extLst>
              <p:ext uri="{D42A27DB-BD31-4B8C-83A1-F6EECF244321}">
                <p14:modId xmlns:p14="http://schemas.microsoft.com/office/powerpoint/2010/main" val="174617946"/>
              </p:ext>
            </p:extLst>
          </p:nvPr>
        </p:nvGraphicFramePr>
        <p:xfrm>
          <a:off x="1082302" y="1484784"/>
          <a:ext cx="6959598" cy="3448050"/>
        </p:xfrm>
        <a:graphic>
          <a:graphicData uri="http://schemas.openxmlformats.org/drawingml/2006/table">
            <a:tbl>
              <a:tblPr/>
              <a:tblGrid>
                <a:gridCol w="2085024"/>
                <a:gridCol w="812429"/>
                <a:gridCol w="812429"/>
                <a:gridCol w="812429"/>
                <a:gridCol w="812429"/>
                <a:gridCol w="812429"/>
                <a:gridCol w="812429"/>
              </a:tblGrid>
              <a:tr h="171450">
                <a:tc>
                  <a:txBody>
                    <a:bodyPr/>
                    <a:lstStyle/>
                    <a:p>
                      <a:pPr algn="l" fontAlgn="ctr"/>
                      <a:r>
                        <a:rPr lang="en-US" sz="1000" b="1" i="0" u="none" strike="noStrike" dirty="0">
                          <a:solidFill>
                            <a:srgbClr val="000000"/>
                          </a:solidFill>
                          <a:effectLst/>
                          <a:latin typeface="宋体" panose="02010600030101010101" pitchFamily="2" charset="-122"/>
                          <a:ea typeface="宋体" panose="02010600030101010101" pitchFamily="2" charset="-122"/>
                        </a:rPr>
                        <a:t>configurations</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cfg0</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cfg1</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cfg2</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cfg3</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cfg4</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cfg5</a:t>
                      </a:r>
                    </a:p>
                  </a:txBody>
                  <a:tcPr marL="9525" marR="9525" marT="9525" marB="0" anchor="ctr">
                    <a:lnL>
                      <a:noFill/>
                    </a:lnL>
                    <a:lnR>
                      <a:noFill/>
                    </a:lnR>
                    <a:lnT>
                      <a:noFill/>
                    </a:lnT>
                    <a:lnB>
                      <a:noFill/>
                    </a:lnB>
                  </a:tcPr>
                </a:tc>
              </a:tr>
              <a:tr h="180975">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Total preamble duration(us)</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N</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宋体" panose="02010600030101010101" pitchFamily="2" charset="-122"/>
                          <a:ea typeface="宋体" panose="02010600030101010101" pitchFamily="2" charset="-122"/>
                        </a:rPr>
                        <a:t>NA</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32</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16</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8</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2</a:t>
                      </a:r>
                    </a:p>
                  </a:txBody>
                  <a:tcPr marL="9525" marR="9525" marT="9525" marB="0" anchor="ctr">
                    <a:lnL>
                      <a:noFill/>
                    </a:lnL>
                    <a:lnR>
                      <a:noFill/>
                    </a:lnR>
                    <a:lnT>
                      <a:noFill/>
                    </a:lnT>
                    <a:lnB>
                      <a:noFill/>
                    </a:lnB>
                    <a:solidFill>
                      <a:srgbClr val="FFFF00"/>
                    </a:solidFill>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PRF(MHz)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r>
              <a:tr h="190500">
                <a:tc>
                  <a:txBody>
                    <a:bodyPr/>
                    <a:lstStyle/>
                    <a:p>
                      <a:pPr algn="l" fontAlgn="ctr"/>
                      <a:r>
                        <a:rPr lang="en-US" sz="1000" b="1" i="0" u="none" strike="noStrike" dirty="0">
                          <a:solidFill>
                            <a:srgbClr val="000000"/>
                          </a:solidFill>
                          <a:effectLst/>
                          <a:latin typeface="宋体" panose="02010600030101010101" pitchFamily="2" charset="-122"/>
                          <a:ea typeface="宋体" panose="02010600030101010101" pitchFamily="2" charset="-122"/>
                        </a:rPr>
                        <a:t>Fragment Duration(us)</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宋体" panose="02010600030101010101" pitchFamily="2" charset="-122"/>
                          <a:ea typeface="宋体" panose="02010600030101010101" pitchFamily="2" charset="-122"/>
                        </a:rPr>
                        <a:t>NA</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240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480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PSD(dBm/MHz)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fc(Hz)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B(Hz)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backoff(dB)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NF(dB)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Processing Gain</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r>
              <a:tr h="180975">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Preamble Duration</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0.00096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0.00003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0.00006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0.00012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0.00024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0.00048</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GG</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0.17728767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15.22878745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12.2184875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9.20818754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6.197887583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3.187587626</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Ptx</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-15.1399666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-0.08846678</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-3.09876674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-6.10906669</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-9.11936665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-12.1296666</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SNRmin(1.5cm@CRB)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Prx</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Path Loss</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55.87728767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70.92878745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67.9184875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64.90818754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61.89788758</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58.88758763</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PL_1m</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LM</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53.27670497</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68.32820475</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65.31790479</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62.30760484</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59.29730488</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56.28700493</a:t>
                      </a:r>
                    </a:p>
                  </a:txBody>
                  <a:tcPr marL="9525" marR="9525" marT="9525"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3052469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1572</Words>
  <Application>Microsoft Office PowerPoint</Application>
  <PresentationFormat>全屏显示(4:3)</PresentationFormat>
  <Paragraphs>583</Paragraphs>
  <Slides>17</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黑体</vt:lpstr>
      <vt:lpstr>宋体</vt:lpstr>
      <vt:lpstr>Arial</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Technologies of interest</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2022-01-20T10:37:45Z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(3)GdlpGiYkDgrVun/SXc4YZxMa68h8f+fanqtK+TlTa4C9F3gDFI8hHs3Bes46nDYkWOpjsLfQ
JECsu7/fa2stz4VTi5wDvb4enaP0Lo0rkTzYZHvYR90B2aHQ19M/AiVPgS1cmDB7rejtXfxV
0bbkHUMguMBxk6wq9EFrWWSe3fupOVl/LExfICrfyOYq4mKzihz+jVU23VmosH3/UY/KJ1sa
10awDAxEUph/bgvp8w</vt:lpwstr>
  </property>
  <property fmtid="{D5CDD505-2E9C-101B-9397-08002B2CF9AE}" pid="3" name="_2015_ms_pID_7253431">
    <vt:lpwstr>LnzrEEO8FWS4yiUYZfyqgDKNbRSyyO1WmMw/kUvPl3C8L2ySZaJkFZ
6CnNAyN4TekgWVLpmZEMpd0ZsHXmRjF/hW9tdJWKE1H/iVX4rQtOnnV7+LH8N/hiUoBts1KW
ZKPgBMtQMM8u0Kua9RYcznPqmbH6oft+uXxczK1y/aJgK28R5S3Z2aSfp8Fmr/1eagVII4Rb
G40mKMWIqGnJr/Yl6nn4P/lg1mmTFHCHK8u2</vt:lpwstr>
  </property>
  <property fmtid="{D5CDD505-2E9C-101B-9397-08002B2CF9AE}" pid="4" name="_2015_ms_pID_7253432">
    <vt:lpwstr>UijsGDJNiWkDeg8Yb/MEiGM=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1642584895</vt:lpwstr>
  </property>
</Properties>
</file>