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9"/>
  </p:notesMasterIdLst>
  <p:handoutMasterIdLst>
    <p:handoutMasterId r:id="rId20"/>
  </p:handoutMasterIdLst>
  <p:sldIdLst>
    <p:sldId id="259" r:id="rId2"/>
    <p:sldId id="258" r:id="rId3"/>
    <p:sldId id="340" r:id="rId4"/>
    <p:sldId id="359" r:id="rId5"/>
    <p:sldId id="354" r:id="rId6"/>
    <p:sldId id="338" r:id="rId7"/>
    <p:sldId id="362" r:id="rId8"/>
    <p:sldId id="355" r:id="rId9"/>
    <p:sldId id="363" r:id="rId10"/>
    <p:sldId id="364" r:id="rId11"/>
    <p:sldId id="360" r:id="rId12"/>
    <p:sldId id="337" r:id="rId13"/>
    <p:sldId id="361" r:id="rId14"/>
    <p:sldId id="349" r:id="rId15"/>
    <p:sldId id="353" r:id="rId16"/>
    <p:sldId id="343" r:id="rId17"/>
    <p:sldId id="351"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者" initials="A"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95959"/>
    <a:srgbClr val="FFFF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5517" autoAdjust="0"/>
    <p:restoredTop sz="94660"/>
  </p:normalViewPr>
  <p:slideViewPr>
    <p:cSldViewPr>
      <p:cViewPr varScale="1">
        <p:scale>
          <a:sx n="117" d="100"/>
          <a:sy n="117" d="100"/>
        </p:scale>
        <p:origin x="1440"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D:\01.&#39033;&#30446;&#36164;&#26009;\02.&#30701;&#36317;&#32452;&#32593;\04.UWB\ppt\link_budget\link_budget_calculation_v2.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1"/>
          <c:order val="0"/>
          <c:spPr>
            <a:solidFill>
              <a:schemeClr val="accent2"/>
            </a:solidFill>
            <a:ln>
              <a:noFill/>
            </a:ln>
            <a:effectLst/>
          </c:spPr>
          <c:invertIfNegative val="0"/>
          <c:cat>
            <c:numRef>
              <c:f>'UWB ranging'!$K$22:$O$22</c:f>
              <c:numCache>
                <c:formatCode>General</c:formatCode>
                <c:ptCount val="5"/>
                <c:pt idx="0">
                  <c:v>32</c:v>
                </c:pt>
                <c:pt idx="1">
                  <c:v>16</c:v>
                </c:pt>
                <c:pt idx="2">
                  <c:v>8</c:v>
                </c:pt>
                <c:pt idx="3">
                  <c:v>4</c:v>
                </c:pt>
                <c:pt idx="4">
                  <c:v>2</c:v>
                </c:pt>
              </c:numCache>
            </c:numRef>
          </c:cat>
          <c:val>
            <c:numRef>
              <c:f>'UWB ranging'!$K$23:$O$23</c:f>
              <c:numCache>
                <c:formatCode>General</c:formatCode>
                <c:ptCount val="5"/>
                <c:pt idx="0">
                  <c:v>15.051499783199048</c:v>
                </c:pt>
                <c:pt idx="1">
                  <c:v>12.041199826559236</c:v>
                </c:pt>
                <c:pt idx="2">
                  <c:v>9.0308998699194305</c:v>
                </c:pt>
                <c:pt idx="3">
                  <c:v>6.020599913279618</c:v>
                </c:pt>
                <c:pt idx="4">
                  <c:v>3.0102999566398054</c:v>
                </c:pt>
              </c:numCache>
            </c:numRef>
          </c:val>
        </c:ser>
        <c:dLbls>
          <c:showLegendKey val="0"/>
          <c:showVal val="0"/>
          <c:showCatName val="0"/>
          <c:showSerName val="0"/>
          <c:showPercent val="0"/>
          <c:showBubbleSize val="0"/>
        </c:dLbls>
        <c:gapWidth val="219"/>
        <c:overlap val="-27"/>
        <c:axId val="1080065248"/>
        <c:axId val="1080055456"/>
      </c:barChart>
      <c:catAx>
        <c:axId val="1080065248"/>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tLang="zh-CN"/>
                  <a:t>Number of fragments</a:t>
                </a:r>
                <a:endParaRPr lang="zh-CN" altLang="en-US"/>
              </a:p>
            </c:rich>
          </c:tx>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zh-CN"/>
            </a:p>
          </c:txPr>
        </c:title>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1080055456"/>
        <c:crosses val="autoZero"/>
        <c:auto val="1"/>
        <c:lblAlgn val="ctr"/>
        <c:lblOffset val="100"/>
        <c:noMultiLvlLbl val="0"/>
      </c:catAx>
      <c:valAx>
        <c:axId val="108005545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tLang="zh-CN"/>
                  <a:t>LM improvement</a:t>
                </a:r>
                <a:r>
                  <a:rPr lang="en-US" altLang="zh-CN" baseline="0"/>
                  <a:t> [dB]</a:t>
                </a:r>
                <a:endParaRPr lang="zh-CN" altLang="en-US"/>
              </a:p>
            </c:rich>
          </c:tx>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zh-CN"/>
            </a:p>
          </c:txPr>
        </c:title>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108006524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CBA9A43-F75F-447A-8B31-62323A831A83}"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54B88C7-B19C-4B0E-BE72-ED637AA66BF1}"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a:p>
        </p:txBody>
      </p:sp>
      <p:sp>
        <p:nvSpPr>
          <p:cNvPr id="4" name="页眉占位符 3"/>
          <p:cNvSpPr>
            <a:spLocks noGrp="1"/>
          </p:cNvSpPr>
          <p:nvPr>
            <p:ph type="hdr" sz="quarter" idx="10"/>
          </p:nvPr>
        </p:nvSpPr>
        <p:spPr/>
        <p:txBody>
          <a:bodyPr/>
          <a:lstStyle/>
          <a:p>
            <a:r>
              <a:rPr lang="en-US" altLang="en-US" smtClean="0"/>
              <a:t>doc.: IEEE 802.15-&lt;doc#&gt;</a:t>
            </a:r>
            <a:endParaRPr lang="en-US" altLang="en-US"/>
          </a:p>
        </p:txBody>
      </p:sp>
      <p:sp>
        <p:nvSpPr>
          <p:cNvPr id="5" name="日期占位符 4"/>
          <p:cNvSpPr>
            <a:spLocks noGrp="1"/>
          </p:cNvSpPr>
          <p:nvPr>
            <p:ph type="dt" idx="11"/>
          </p:nvPr>
        </p:nvSpPr>
        <p:spPr/>
        <p:txBody>
          <a:bodyPr/>
          <a:lstStyle/>
          <a:p>
            <a:r>
              <a:rPr lang="en-US" altLang="en-US" smtClean="0"/>
              <a:t>&lt;month year&gt;</a:t>
            </a:r>
            <a:endParaRPr lang="en-US" altLang="en-US"/>
          </a:p>
        </p:txBody>
      </p:sp>
      <p:sp>
        <p:nvSpPr>
          <p:cNvPr id="6" name="页脚占位符 5"/>
          <p:cNvSpPr>
            <a:spLocks noGrp="1"/>
          </p:cNvSpPr>
          <p:nvPr>
            <p:ph type="ftr" sz="quarter" idx="12"/>
          </p:nvPr>
        </p:nvSpPr>
        <p:spPr/>
        <p:txBody>
          <a:bodyPr/>
          <a:lstStyle/>
          <a:p>
            <a:pPr lvl="4"/>
            <a:r>
              <a:rPr lang="en-US" altLang="en-US" smtClean="0"/>
              <a:t>&lt;author&gt;, &lt;company&gt;</a:t>
            </a:r>
            <a:endParaRPr lang="en-US" altLang="en-US"/>
          </a:p>
        </p:txBody>
      </p:sp>
      <p:sp>
        <p:nvSpPr>
          <p:cNvPr id="7" name="灯片编号占位符 6"/>
          <p:cNvSpPr>
            <a:spLocks noGrp="1"/>
          </p:cNvSpPr>
          <p:nvPr>
            <p:ph type="sldNum" sz="quarter" idx="13"/>
          </p:nvPr>
        </p:nvSpPr>
        <p:spPr/>
        <p:txBody>
          <a:bodyPr/>
          <a:lstStyle/>
          <a:p>
            <a:r>
              <a:rPr lang="en-US" altLang="en-US" smtClean="0"/>
              <a:t>Page </a:t>
            </a:r>
            <a:fld id="{954B88C7-B19C-4B0E-BE72-ED637AA66BF1}" type="slidenum">
              <a:rPr lang="en-US" altLang="en-US" smtClean="0"/>
              <a:pPr/>
              <a:t>1</a:t>
            </a:fld>
            <a:endParaRPr lang="en-US" altLang="en-US"/>
          </a:p>
        </p:txBody>
      </p:sp>
    </p:spTree>
    <p:extLst>
      <p:ext uri="{BB962C8B-B14F-4D97-AF65-F5344CB8AC3E}">
        <p14:creationId xmlns:p14="http://schemas.microsoft.com/office/powerpoint/2010/main" val="28525950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a:p>
        </p:txBody>
      </p:sp>
      <p:sp>
        <p:nvSpPr>
          <p:cNvPr id="4" name="页眉占位符 3"/>
          <p:cNvSpPr>
            <a:spLocks noGrp="1"/>
          </p:cNvSpPr>
          <p:nvPr>
            <p:ph type="hdr" sz="quarter" idx="10"/>
          </p:nvPr>
        </p:nvSpPr>
        <p:spPr/>
        <p:txBody>
          <a:bodyPr/>
          <a:lstStyle/>
          <a:p>
            <a:r>
              <a:rPr lang="en-US" altLang="en-US" smtClean="0"/>
              <a:t>doc.: IEEE 802.15-&lt;doc#&gt;</a:t>
            </a:r>
            <a:endParaRPr lang="en-US" altLang="en-US"/>
          </a:p>
        </p:txBody>
      </p:sp>
      <p:sp>
        <p:nvSpPr>
          <p:cNvPr id="5" name="日期占位符 4"/>
          <p:cNvSpPr>
            <a:spLocks noGrp="1"/>
          </p:cNvSpPr>
          <p:nvPr>
            <p:ph type="dt" idx="11"/>
          </p:nvPr>
        </p:nvSpPr>
        <p:spPr/>
        <p:txBody>
          <a:bodyPr/>
          <a:lstStyle/>
          <a:p>
            <a:r>
              <a:rPr lang="en-US" altLang="en-US" smtClean="0"/>
              <a:t>&lt;month year&gt;</a:t>
            </a:r>
            <a:endParaRPr lang="en-US" altLang="en-US"/>
          </a:p>
        </p:txBody>
      </p:sp>
      <p:sp>
        <p:nvSpPr>
          <p:cNvPr id="6" name="页脚占位符 5"/>
          <p:cNvSpPr>
            <a:spLocks noGrp="1"/>
          </p:cNvSpPr>
          <p:nvPr>
            <p:ph type="ftr" sz="quarter" idx="12"/>
          </p:nvPr>
        </p:nvSpPr>
        <p:spPr/>
        <p:txBody>
          <a:bodyPr/>
          <a:lstStyle/>
          <a:p>
            <a:pPr lvl="4"/>
            <a:r>
              <a:rPr lang="en-US" altLang="en-US" smtClean="0"/>
              <a:t>&lt;author&gt;, &lt;company&gt;</a:t>
            </a:r>
            <a:endParaRPr lang="en-US" altLang="en-US"/>
          </a:p>
        </p:txBody>
      </p:sp>
      <p:sp>
        <p:nvSpPr>
          <p:cNvPr id="7" name="灯片编号占位符 6"/>
          <p:cNvSpPr>
            <a:spLocks noGrp="1"/>
          </p:cNvSpPr>
          <p:nvPr>
            <p:ph type="sldNum" sz="quarter" idx="13"/>
          </p:nvPr>
        </p:nvSpPr>
        <p:spPr/>
        <p:txBody>
          <a:bodyPr/>
          <a:lstStyle/>
          <a:p>
            <a:r>
              <a:rPr lang="en-US" altLang="en-US" smtClean="0"/>
              <a:t>Page </a:t>
            </a:r>
            <a:fld id="{954B88C7-B19C-4B0E-BE72-ED637AA66BF1}" type="slidenum">
              <a:rPr lang="en-US" altLang="en-US" smtClean="0"/>
              <a:pPr/>
              <a:t>2</a:t>
            </a:fld>
            <a:endParaRPr lang="en-US" altLang="en-US"/>
          </a:p>
        </p:txBody>
      </p:sp>
    </p:spTree>
    <p:extLst>
      <p:ext uri="{BB962C8B-B14F-4D97-AF65-F5344CB8AC3E}">
        <p14:creationId xmlns:p14="http://schemas.microsoft.com/office/powerpoint/2010/main" val="3715181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idx="10"/>
          </p:nvPr>
        </p:nvSpPr>
        <p:spPr/>
        <p:txBody>
          <a:bodyPr/>
          <a:lstStyle/>
          <a:p>
            <a:r>
              <a:rPr lang="en-US" altLang="en-US" smtClean="0"/>
              <a:t>doc.: IEEE 802.15-&lt;doc#&gt;</a:t>
            </a:r>
            <a:endParaRPr lang="en-US" altLang="en-US"/>
          </a:p>
        </p:txBody>
      </p:sp>
      <p:sp>
        <p:nvSpPr>
          <p:cNvPr id="5" name="日期占位符 4"/>
          <p:cNvSpPr>
            <a:spLocks noGrp="1"/>
          </p:cNvSpPr>
          <p:nvPr>
            <p:ph type="dt" idx="11"/>
          </p:nvPr>
        </p:nvSpPr>
        <p:spPr/>
        <p:txBody>
          <a:bodyPr/>
          <a:lstStyle/>
          <a:p>
            <a:r>
              <a:rPr lang="en-US" altLang="en-US" smtClean="0"/>
              <a:t>&lt;month year&gt;</a:t>
            </a:r>
            <a:endParaRPr lang="en-US" altLang="en-US"/>
          </a:p>
        </p:txBody>
      </p:sp>
      <p:sp>
        <p:nvSpPr>
          <p:cNvPr id="6" name="页脚占位符 5"/>
          <p:cNvSpPr>
            <a:spLocks noGrp="1"/>
          </p:cNvSpPr>
          <p:nvPr>
            <p:ph type="ftr" sz="quarter" idx="12"/>
          </p:nvPr>
        </p:nvSpPr>
        <p:spPr/>
        <p:txBody>
          <a:bodyPr/>
          <a:lstStyle/>
          <a:p>
            <a:pPr lvl="4"/>
            <a:r>
              <a:rPr lang="en-US" altLang="en-US" smtClean="0"/>
              <a:t>&lt;author&gt;, &lt;company&gt;</a:t>
            </a:r>
            <a:endParaRPr lang="en-US" altLang="en-US"/>
          </a:p>
        </p:txBody>
      </p:sp>
      <p:sp>
        <p:nvSpPr>
          <p:cNvPr id="7" name="灯片编号占位符 6"/>
          <p:cNvSpPr>
            <a:spLocks noGrp="1"/>
          </p:cNvSpPr>
          <p:nvPr>
            <p:ph type="sldNum" sz="quarter" idx="13"/>
          </p:nvPr>
        </p:nvSpPr>
        <p:spPr/>
        <p:txBody>
          <a:bodyPr/>
          <a:lstStyle/>
          <a:p>
            <a:r>
              <a:rPr lang="en-US" altLang="en-US" smtClean="0"/>
              <a:t>Page </a:t>
            </a:r>
            <a:fld id="{954B88C7-B19C-4B0E-BE72-ED637AA66BF1}" type="slidenum">
              <a:rPr lang="en-US" altLang="en-US" smtClean="0"/>
              <a:pPr/>
              <a:t>16</a:t>
            </a:fld>
            <a:endParaRPr lang="en-US" altLang="en-US"/>
          </a:p>
        </p:txBody>
      </p:sp>
    </p:spTree>
    <p:extLst>
      <p:ext uri="{BB962C8B-B14F-4D97-AF65-F5344CB8AC3E}">
        <p14:creationId xmlns:p14="http://schemas.microsoft.com/office/powerpoint/2010/main" val="11437856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zh-CN" smtClean="0"/>
              <a:t>Jan 2022</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dirty="0" smtClean="0"/>
              <a:t>Ziyang Guo, Huawei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4EF2733A-7873-4D87-9B81-5F5F3E4A4D35}" type="slidenum">
              <a:rPr lang="en-US" altLang="en-US"/>
              <a:pPr/>
              <a:t>‹#›</a:t>
            </a:fld>
            <a:endParaRPr lang="en-US" altLang="en-US"/>
          </a:p>
        </p:txBody>
      </p:sp>
    </p:spTree>
    <p:extLst>
      <p:ext uri="{BB962C8B-B14F-4D97-AF65-F5344CB8AC3E}">
        <p14:creationId xmlns:p14="http://schemas.microsoft.com/office/powerpoint/2010/main" val="167032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smtClean="0"/>
              <a:t>Jan 2022</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dirty="0" smtClean="0"/>
              <a:t>Ziyang Guo, Huawei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FF325E13-D3B1-41EE-AB0C-BDEADE89260B}" type="slidenum">
              <a:rPr lang="en-US" altLang="en-US"/>
              <a:pPr/>
              <a:t>‹#›</a:t>
            </a:fld>
            <a:endParaRPr lang="en-US" altLang="en-US"/>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smtClean="0"/>
              <a:t>Jan 2022</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dirty="0" smtClean="0"/>
              <a:t>Ziyang Guo, Huawei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77248A51-4F7C-4153-9699-F6BF9FC30F5C}" type="slidenum">
              <a:rPr lang="en-US" altLang="en-US"/>
              <a:pPr/>
              <a:t>‹#›</a:t>
            </a:fld>
            <a:endParaRPr lang="en-US" altLang="en-US"/>
          </a:p>
        </p:txBody>
      </p:sp>
    </p:spTree>
    <p:extLst>
      <p:ext uri="{BB962C8B-B14F-4D97-AF65-F5344CB8AC3E}">
        <p14:creationId xmlns:p14="http://schemas.microsoft.com/office/powerpoint/2010/main" val="276193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smtClean="0"/>
              <a:t>Jan 2022</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dirty="0" smtClean="0"/>
              <a:t>Ziyang Guo, Huawei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7FFA85FD-E192-4C2D-9860-28C59D48001D}" type="slidenum">
              <a:rPr lang="en-US" altLang="en-US"/>
              <a:pPr/>
              <a:t>‹#›</a:t>
            </a:fld>
            <a:endParaRPr lang="en-US" altLang="en-US"/>
          </a:p>
        </p:txBody>
      </p:sp>
    </p:spTree>
    <p:extLst>
      <p:ext uri="{BB962C8B-B14F-4D97-AF65-F5344CB8AC3E}">
        <p14:creationId xmlns:p14="http://schemas.microsoft.com/office/powerpoint/2010/main" val="2946041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zh-CN" smtClean="0"/>
              <a:t>Jan 2022</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dirty="0" smtClean="0"/>
              <a:t>Ziyang Guo, Huawei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076CA46-368E-45B2-88E4-FE21628E599F}" type="slidenum">
              <a:rPr lang="en-US" altLang="en-US"/>
              <a:pPr/>
              <a:t>‹#›</a:t>
            </a:fld>
            <a:endParaRPr lang="en-US" altLang="en-US"/>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zh-CN" smtClean="0"/>
              <a:t>Jan 2022</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dirty="0" smtClean="0"/>
              <a:t>Ziyang Guo, Huawei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BFE76D7C-B58F-4F71-803D-2003B07B78A2}" type="slidenum">
              <a:rPr lang="en-US" altLang="en-US"/>
              <a:pPr/>
              <a:t>‹#›</a:t>
            </a:fld>
            <a:endParaRPr lang="en-US" altLang="en-US"/>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zh-CN" smtClean="0"/>
              <a:t>Jan 2022</a:t>
            </a:r>
            <a:endParaRPr lang="en-US" altLang="en-US"/>
          </a:p>
        </p:txBody>
      </p:sp>
      <p:sp>
        <p:nvSpPr>
          <p:cNvPr id="8" name="Footer Placeholder 7"/>
          <p:cNvSpPr>
            <a:spLocks noGrp="1"/>
          </p:cNvSpPr>
          <p:nvPr>
            <p:ph type="ftr" sz="quarter" idx="11"/>
          </p:nvPr>
        </p:nvSpPr>
        <p:spPr/>
        <p:txBody>
          <a:bodyPr/>
          <a:lstStyle>
            <a:lvl1pPr>
              <a:defRPr/>
            </a:lvl1pPr>
          </a:lstStyle>
          <a:p>
            <a:r>
              <a:rPr lang="en-US" altLang="en-US" dirty="0" smtClean="0"/>
              <a:t>Ziyang Guo, Huawei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3681BF77-6EB1-47C7-B002-47253239B1AA}" type="slidenum">
              <a:rPr lang="en-US" altLang="en-US"/>
              <a:pPr/>
              <a:t>‹#›</a:t>
            </a:fld>
            <a:endParaRPr lang="en-US" altLang="en-US"/>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zh-CN" smtClean="0"/>
              <a:t>Jan 2022</a:t>
            </a:r>
            <a:endParaRPr lang="en-US" altLang="en-US"/>
          </a:p>
        </p:txBody>
      </p:sp>
      <p:sp>
        <p:nvSpPr>
          <p:cNvPr id="4" name="Footer Placeholder 3"/>
          <p:cNvSpPr>
            <a:spLocks noGrp="1"/>
          </p:cNvSpPr>
          <p:nvPr>
            <p:ph type="ftr" sz="quarter" idx="11"/>
          </p:nvPr>
        </p:nvSpPr>
        <p:spPr/>
        <p:txBody>
          <a:bodyPr/>
          <a:lstStyle>
            <a:lvl1pPr>
              <a:defRPr/>
            </a:lvl1pPr>
          </a:lstStyle>
          <a:p>
            <a:r>
              <a:rPr lang="en-US" altLang="en-US" dirty="0" smtClean="0"/>
              <a:t>Ziyang Guo, Huawei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CA3A8BFF-9C7C-44C4-9364-A9BB01D83082}" type="slidenum">
              <a:rPr lang="en-US" altLang="en-US"/>
              <a:pPr/>
              <a:t>‹#›</a:t>
            </a:fld>
            <a:endParaRPr lang="en-US" altLang="en-US"/>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zh-CN" smtClean="0"/>
              <a:t>Jan 2022</a:t>
            </a:r>
            <a:endParaRPr lang="en-US" altLang="en-US"/>
          </a:p>
        </p:txBody>
      </p:sp>
      <p:sp>
        <p:nvSpPr>
          <p:cNvPr id="3" name="Footer Placeholder 2"/>
          <p:cNvSpPr>
            <a:spLocks noGrp="1"/>
          </p:cNvSpPr>
          <p:nvPr>
            <p:ph type="ftr" sz="quarter" idx="11"/>
          </p:nvPr>
        </p:nvSpPr>
        <p:spPr/>
        <p:txBody>
          <a:bodyPr/>
          <a:lstStyle>
            <a:lvl1pPr>
              <a:defRPr/>
            </a:lvl1pPr>
          </a:lstStyle>
          <a:p>
            <a:r>
              <a:rPr lang="en-US" altLang="en-US" dirty="0" smtClean="0"/>
              <a:t>Ziyang Guo, Huawei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77849D27-6DDF-4CEA-A842-3715DABEA1B1}" type="slidenum">
              <a:rPr lang="en-US" altLang="en-US"/>
              <a:pPr/>
              <a:t>‹#›</a:t>
            </a:fld>
            <a:endParaRPr lang="en-US" altLang="en-US"/>
          </a:p>
        </p:txBody>
      </p:sp>
    </p:spTree>
    <p:extLst>
      <p:ext uri="{BB962C8B-B14F-4D97-AF65-F5344CB8AC3E}">
        <p14:creationId xmlns:p14="http://schemas.microsoft.com/office/powerpoint/2010/main" val="1348621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smtClean="0"/>
              <a:t>Jan 2022</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dirty="0" smtClean="0"/>
              <a:t>Ziyang Guo, Huawei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E334093B-6B9D-4C48-B075-5513B2B936EC}" type="slidenum">
              <a:rPr lang="en-US" altLang="en-US"/>
              <a:pPr/>
              <a:t>‹#›</a:t>
            </a:fld>
            <a:endParaRPr lang="en-US" altLang="en-US"/>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smtClean="0"/>
              <a:t>Jan 2022</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dirty="0" smtClean="0"/>
              <a:t>Ziyang Guo, Huawei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B8FF09C1-D547-44F6-8A3A-D3BD0F4915B0}" type="slidenum">
              <a:rPr lang="en-US" altLang="en-US"/>
              <a:pPr/>
              <a:t>‹#›</a:t>
            </a:fld>
            <a:endParaRPr lang="en-US" altLang="en-US"/>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zh-CN" smtClean="0"/>
              <a:t>Jan 2022</a:t>
            </a:r>
            <a:endParaRPr lang="en-US" altLang="en-US"/>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smtClean="0"/>
              <a:t>Ziyang Guo, Huawei</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3A0C1D6-706E-4838-95A6-0943C43B1ADD}" type="slidenum">
              <a:rPr lang="en-US" altLang="en-US"/>
              <a:pPr/>
              <a:t>‹#›</a:t>
            </a:fld>
            <a:endParaRPr lang="en-US" altLang="en-US"/>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altLang="en-US" sz="1400" b="1" dirty="0" smtClean="0"/>
              <a:t>&lt;</a:t>
            </a:r>
            <a:r>
              <a:rPr lang="en-US" altLang="zh-CN" sz="1200" b="1" i="0" kern="1200" dirty="0" smtClean="0">
                <a:solidFill>
                  <a:schemeClr val="tx1"/>
                </a:solidFill>
                <a:effectLst/>
                <a:latin typeface="Times New Roman" pitchFamily="18" charset="0"/>
                <a:ea typeface="+mn-ea"/>
                <a:cs typeface="+mn-cs"/>
              </a:rPr>
              <a:t> 15-22-0051-00-04ab </a:t>
            </a:r>
            <a:r>
              <a:rPr lang="en-US" altLang="en-US" sz="1400" b="1" dirty="0" smtClean="0"/>
              <a:t>&gt;</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emf"/><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zh-CN" smtClean="0"/>
              <a:t>Jan 2022</a:t>
            </a:r>
            <a:endParaRPr lang="en-US" altLang="en-US" dirty="0"/>
          </a:p>
        </p:txBody>
      </p:sp>
      <p:sp>
        <p:nvSpPr>
          <p:cNvPr id="5" name="Footer Placeholder 2"/>
          <p:cNvSpPr>
            <a:spLocks noGrp="1"/>
          </p:cNvSpPr>
          <p:nvPr>
            <p:ph type="ftr" sz="quarter" idx="11"/>
          </p:nvPr>
        </p:nvSpPr>
        <p:spPr>
          <a:xfrm>
            <a:off x="5004048" y="6475413"/>
            <a:ext cx="3606552" cy="184666"/>
          </a:xfrm>
        </p:spPr>
        <p:txBody>
          <a:bodyPr/>
          <a:lstStyle/>
          <a:p>
            <a:r>
              <a:rPr lang="en-US" altLang="en-US" dirty="0" smtClean="0"/>
              <a:t>Ziyang Guo, Huawei</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84A77D4C-72E3-4B0C-9D3D-3EEE1B4D1581}" type="slidenum">
              <a:rPr lang="en-US" altLang="en-US"/>
              <a:pPr/>
              <a:t>1</a:t>
            </a:fld>
            <a:endParaRPr lang="en-US" altLang="en-US"/>
          </a:p>
        </p:txBody>
      </p:sp>
      <p:sp>
        <p:nvSpPr>
          <p:cNvPr id="27651" name="Rectangle 3"/>
          <p:cNvSpPr>
            <a:spLocks noChangeArrowheads="1"/>
          </p:cNvSpPr>
          <p:nvPr/>
        </p:nvSpPr>
        <p:spPr bwMode="auto">
          <a:xfrm>
            <a:off x="114300" y="623779"/>
            <a:ext cx="8991600" cy="46628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pPr>
              <a:spcBef>
                <a:spcPts val="0"/>
              </a:spcBef>
              <a:spcAft>
                <a:spcPts val="600"/>
              </a:spcAft>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UWB and NB link budget comparison</a:t>
            </a:r>
            <a:r>
              <a:rPr lang="en-US" altLang="en-US" sz="1600" dirty="0">
                <a:solidFill>
                  <a:schemeClr val="tx2"/>
                </a:solidFill>
              </a:rPr>
              <a:t>	</a:t>
            </a:r>
          </a:p>
          <a:p>
            <a:pPr>
              <a:spcBef>
                <a:spcPts val="0"/>
              </a:spcBef>
              <a:spcAft>
                <a:spcPts val="600"/>
              </a:spcAft>
            </a:pPr>
            <a:r>
              <a:rPr lang="en-US" altLang="en-US" sz="1600" b="1" dirty="0">
                <a:solidFill>
                  <a:schemeClr val="tx2"/>
                </a:solidFill>
              </a:rPr>
              <a:t>Date Submitted: </a:t>
            </a:r>
            <a:r>
              <a:rPr lang="en-US" altLang="en-US" sz="1600" dirty="0" smtClean="0">
                <a:solidFill>
                  <a:schemeClr val="tx2"/>
                </a:solidFill>
              </a:rPr>
              <a:t>Jan, 2022</a:t>
            </a:r>
            <a:endParaRPr lang="en-US" altLang="en-US" sz="1600" dirty="0">
              <a:solidFill>
                <a:schemeClr val="tx2"/>
              </a:solidFill>
            </a:endParaRPr>
          </a:p>
          <a:p>
            <a:pPr>
              <a:spcBef>
                <a:spcPts val="0"/>
              </a:spcBef>
              <a:spcAft>
                <a:spcPts val="600"/>
              </a:spcAft>
            </a:pPr>
            <a:r>
              <a:rPr lang="en-US" altLang="en-US" sz="1600" b="1" dirty="0">
                <a:solidFill>
                  <a:schemeClr val="tx2"/>
                </a:solidFill>
              </a:rPr>
              <a:t>Source:</a:t>
            </a:r>
            <a:r>
              <a:rPr lang="en-US" altLang="en-US" sz="1600" dirty="0">
                <a:solidFill>
                  <a:schemeClr val="tx2"/>
                </a:solidFill>
              </a:rPr>
              <a:t> </a:t>
            </a:r>
            <a:r>
              <a:rPr lang="en-US" altLang="zh-CN" sz="1600" dirty="0" smtClean="0">
                <a:solidFill>
                  <a:schemeClr val="tx2"/>
                </a:solidFill>
              </a:rPr>
              <a:t>Ziyang Guo, Peng Liu, </a:t>
            </a:r>
            <a:r>
              <a:rPr lang="en-US" altLang="zh-CN" sz="1600" dirty="0">
                <a:solidFill>
                  <a:schemeClr val="tx2"/>
                </a:solidFill>
              </a:rPr>
              <a:t>Rani Keren, </a:t>
            </a:r>
            <a:r>
              <a:rPr lang="en-US" altLang="zh-CN" sz="1600" dirty="0" smtClean="0">
                <a:solidFill>
                  <a:schemeClr val="tx2"/>
                </a:solidFill>
              </a:rPr>
              <a:t>Xun Yang</a:t>
            </a:r>
            <a:r>
              <a:rPr lang="en-US" altLang="en-US" sz="1600" dirty="0" smtClean="0">
                <a:solidFill>
                  <a:schemeClr val="tx2"/>
                </a:solidFill>
              </a:rPr>
              <a:t> (</a:t>
            </a:r>
            <a:r>
              <a:rPr lang="en-US" altLang="en-US" sz="1600" dirty="0" smtClean="0"/>
              <a:t>Huawei Technologies)</a:t>
            </a:r>
            <a:endParaRPr lang="en-US" altLang="en-US" sz="1600" dirty="0"/>
          </a:p>
          <a:p>
            <a:pPr>
              <a:spcBef>
                <a:spcPts val="0"/>
              </a:spcBef>
              <a:spcAft>
                <a:spcPts val="600"/>
              </a:spcAft>
            </a:pPr>
            <a:r>
              <a:rPr lang="en-US" altLang="en-US" sz="1600" b="1" dirty="0" smtClean="0">
                <a:solidFill>
                  <a:schemeClr val="tx2"/>
                </a:solidFill>
              </a:rPr>
              <a:t>Email:</a:t>
            </a:r>
            <a:r>
              <a:rPr lang="en-US" altLang="en-US" sz="1600" dirty="0" smtClean="0">
                <a:solidFill>
                  <a:schemeClr val="tx2"/>
                </a:solidFill>
              </a:rPr>
              <a:t> guoziyang@huawei.com</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Compare link budget between UWB, UNII-3, 15.4 OQPSK, BLE, BLE-coded</a:t>
            </a:r>
            <a:endParaRPr lang="en-US" altLang="en-US" sz="1600" dirty="0">
              <a:solidFill>
                <a:schemeClr val="tx2"/>
              </a:solidFill>
            </a:endParaRPr>
          </a:p>
          <a:p>
            <a:pPr>
              <a:spcBef>
                <a:spcPts val="600"/>
              </a:spcBef>
              <a:spcAft>
                <a:spcPts val="600"/>
              </a:spcAft>
            </a:pPr>
            <a:r>
              <a:rPr lang="en-US" altLang="en-US" sz="1600" b="1" dirty="0">
                <a:solidFill>
                  <a:schemeClr val="tx2"/>
                </a:solidFill>
              </a:rPr>
              <a:t>Purpose</a:t>
            </a:r>
            <a:r>
              <a:rPr lang="en-US" altLang="en-US" sz="1600" b="1" dirty="0" smtClean="0">
                <a:solidFill>
                  <a:schemeClr val="tx2"/>
                </a:solidFill>
              </a:rPr>
              <a:t>:</a:t>
            </a:r>
            <a:r>
              <a:rPr lang="en-US" altLang="en-US" sz="1600" dirty="0">
                <a:solidFill>
                  <a:schemeClr val="tx2"/>
                </a:solidFill>
              </a:rPr>
              <a:t> </a:t>
            </a:r>
            <a:r>
              <a:rPr lang="en-US" altLang="en-US" sz="1600" dirty="0" smtClean="0">
                <a:solidFill>
                  <a:schemeClr val="tx2"/>
                </a:solidFill>
              </a:rPr>
              <a:t>Provide more link budget analysis and discuss whether NB signaling is more efficient than UWB signaling. </a:t>
            </a:r>
            <a:endParaRPr lang="en-US" altLang="en-US" sz="1600" dirty="0">
              <a:solidFill>
                <a:schemeClr val="tx2"/>
              </a:solidFill>
            </a:endParaRPr>
          </a:p>
          <a:p>
            <a:pPr algn="just">
              <a:spcBef>
                <a:spcPts val="600"/>
              </a:spcBef>
              <a:spcAft>
                <a:spcPts val="600"/>
              </a:spcAft>
            </a:pPr>
            <a:r>
              <a:rPr lang="en-US" altLang="en-US" sz="1600" b="1" dirty="0">
                <a:solidFill>
                  <a:schemeClr val="tx2"/>
                </a:solidFill>
              </a:rPr>
              <a:t>Notice</a:t>
            </a:r>
            <a:r>
              <a:rPr lang="en-US" altLang="en-US" sz="1600" b="1" dirty="0" smtClean="0">
                <a:solidFill>
                  <a:schemeClr val="tx2"/>
                </a:solidFill>
              </a:rPr>
              <a:t>:</a:t>
            </a:r>
            <a:r>
              <a:rPr lang="en-US" altLang="en-US" sz="1600" dirty="0" smtClean="0">
                <a:solidFill>
                  <a:schemeClr val="tx2"/>
                </a:solidFill>
              </a:rPr>
              <a:t> This </a:t>
            </a:r>
            <a:r>
              <a:rPr lang="en-US" altLang="en-US" sz="1600" dirty="0">
                <a:solidFill>
                  <a:schemeClr val="tx2"/>
                </a:solidFill>
              </a:rPr>
              <a:t>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spcBef>
                <a:spcPts val="600"/>
              </a:spcBef>
              <a:spcAft>
                <a:spcPts val="600"/>
              </a:spcAft>
            </a:pPr>
            <a:r>
              <a:rPr lang="en-US" altLang="en-US" sz="1600" b="1" dirty="0">
                <a:solidFill>
                  <a:schemeClr val="tx2"/>
                </a:solidFill>
              </a:rPr>
              <a:t>Release</a:t>
            </a:r>
            <a:r>
              <a:rPr lang="en-US" altLang="en-US" sz="1600" b="1" dirty="0" smtClean="0">
                <a:solidFill>
                  <a:schemeClr val="tx2"/>
                </a:solidFill>
              </a:rPr>
              <a:t>:</a:t>
            </a:r>
            <a:r>
              <a:rPr lang="en-US" altLang="en-US" sz="1600" dirty="0" smtClean="0">
                <a:solidFill>
                  <a:schemeClr val="tx2"/>
                </a:solidFill>
              </a:rPr>
              <a:t> The </a:t>
            </a:r>
            <a:r>
              <a:rPr lang="en-US" altLang="en-US" sz="1600" dirty="0">
                <a:solidFill>
                  <a:schemeClr val="tx2"/>
                </a:solidFill>
              </a:rPr>
              <a:t>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smtClean="0"/>
              <a:t>Jan 2022</a:t>
            </a:r>
            <a:endParaRPr lang="en-US" altLang="en-US"/>
          </a:p>
        </p:txBody>
      </p:sp>
      <p:sp>
        <p:nvSpPr>
          <p:cNvPr id="3" name="页脚占位符 2"/>
          <p:cNvSpPr>
            <a:spLocks noGrp="1"/>
          </p:cNvSpPr>
          <p:nvPr>
            <p:ph type="ftr" sz="quarter" idx="11"/>
          </p:nvPr>
        </p:nvSpPr>
        <p:spPr/>
        <p:txBody>
          <a:bodyPr/>
          <a:lstStyle/>
          <a:p>
            <a:r>
              <a:rPr lang="en-US" altLang="en-US" smtClean="0"/>
              <a:t>Ziyang Guo, Huawei</a:t>
            </a:r>
            <a:endParaRPr lang="en-US" altLang="en-US" dirty="0"/>
          </a:p>
        </p:txBody>
      </p:sp>
      <p:sp>
        <p:nvSpPr>
          <p:cNvPr id="4" name="灯片编号占位符 3"/>
          <p:cNvSpPr>
            <a:spLocks noGrp="1"/>
          </p:cNvSpPr>
          <p:nvPr>
            <p:ph type="sldNum" sz="quarter" idx="12"/>
          </p:nvPr>
        </p:nvSpPr>
        <p:spPr/>
        <p:txBody>
          <a:bodyPr/>
          <a:lstStyle/>
          <a:p>
            <a:r>
              <a:rPr lang="en-US" altLang="en-US" smtClean="0"/>
              <a:t>Slide </a:t>
            </a:r>
            <a:fld id="{77849D27-6DDF-4CEA-A842-3715DABEA1B1}" type="slidenum">
              <a:rPr lang="en-US" altLang="en-US" smtClean="0"/>
              <a:pPr/>
              <a:t>10</a:t>
            </a:fld>
            <a:endParaRPr lang="en-US" altLang="en-US"/>
          </a:p>
        </p:txBody>
      </p:sp>
      <p:sp>
        <p:nvSpPr>
          <p:cNvPr id="7" name="Title 1">
            <a:extLst>
              <a:ext uri="{FF2B5EF4-FFF2-40B4-BE49-F238E27FC236}">
                <a16:creationId xmlns="" xmlns:mc="http://schemas.openxmlformats.org/markup-compatibility/2006" xmlns:a14="http://schemas.microsoft.com/office/drawing/2010/main" xmlns:a16="http://schemas.microsoft.com/office/drawing/2014/main" id="{748B9AFF-0FB0-4DBE-A01D-CB33971A065D}"/>
              </a:ext>
            </a:extLst>
          </p:cNvPr>
          <p:cNvSpPr txBox="1">
            <a:spLocks/>
          </p:cNvSpPr>
          <p:nvPr/>
        </p:nvSpPr>
        <p:spPr>
          <a:xfrm>
            <a:off x="685800" y="685800"/>
            <a:ext cx="7772400" cy="1066800"/>
          </a:xfrm>
          <a:prstGeom prst="rect">
            <a:avLst/>
          </a:prstGeom>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kern="0" dirty="0" smtClean="0"/>
              <a:t>Link Margin Analysis for Ranging</a:t>
            </a:r>
            <a:endParaRPr lang="en-US" kern="0" dirty="0"/>
          </a:p>
        </p:txBody>
      </p:sp>
      <p:sp>
        <p:nvSpPr>
          <p:cNvPr id="13" name="文本框 12"/>
          <p:cNvSpPr txBox="1"/>
          <p:nvPr/>
        </p:nvSpPr>
        <p:spPr>
          <a:xfrm>
            <a:off x="674648" y="4956443"/>
            <a:ext cx="7918194" cy="1015663"/>
          </a:xfrm>
          <a:prstGeom prst="rect">
            <a:avLst/>
          </a:prstGeom>
          <a:noFill/>
        </p:spPr>
        <p:txBody>
          <a:bodyPr wrap="square" rtlCol="0">
            <a:spAutoFit/>
          </a:bodyPr>
          <a:lstStyle/>
          <a:p>
            <a:pPr marL="285750" indent="-285750">
              <a:buFont typeface="Arial" panose="020B0604020202020204" pitchFamily="34" charset="0"/>
              <a:buChar char="•"/>
            </a:pPr>
            <a:r>
              <a:rPr lang="en-US" altLang="zh-CN" sz="2000" dirty="0"/>
              <a:t>LM can be </a:t>
            </a:r>
            <a:r>
              <a:rPr lang="en-US" altLang="zh-CN" sz="2000" dirty="0" smtClean="0"/>
              <a:t>boosted by </a:t>
            </a:r>
            <a:r>
              <a:rPr lang="en-US" altLang="zh-CN" sz="2000" dirty="0">
                <a:cs typeface="Times New Roman" panose="02020603050405020304" pitchFamily="18" charset="0"/>
              </a:rPr>
              <a:t>preamble </a:t>
            </a:r>
            <a:r>
              <a:rPr lang="en-US" altLang="zh-CN" sz="2000" dirty="0" smtClean="0">
                <a:cs typeface="Times New Roman" panose="02020603050405020304" pitchFamily="18" charset="0"/>
              </a:rPr>
              <a:t>segmentation</a:t>
            </a:r>
          </a:p>
          <a:p>
            <a:pPr marL="285750" indent="-285750">
              <a:buFont typeface="Arial" panose="020B0604020202020204" pitchFamily="34" charset="0"/>
              <a:buChar char="•"/>
            </a:pPr>
            <a:r>
              <a:rPr lang="en-US" altLang="zh-CN" sz="2000" dirty="0" smtClean="0">
                <a:cs typeface="Times New Roman" panose="02020603050405020304" pitchFamily="18" charset="0"/>
              </a:rPr>
              <a:t>The LM improvement is </a:t>
            </a:r>
            <a:r>
              <a:rPr lang="en-US" altLang="zh-CN" sz="2000" b="1" dirty="0" smtClean="0">
                <a:cs typeface="Times New Roman" panose="02020603050405020304" pitchFamily="18" charset="0"/>
              </a:rPr>
              <a:t>all</a:t>
            </a:r>
            <a:r>
              <a:rPr lang="en-US" altLang="zh-CN" sz="2000" dirty="0" smtClean="0">
                <a:cs typeface="Times New Roman" panose="02020603050405020304" pitchFamily="18" charset="0"/>
              </a:rPr>
              <a:t> from Gating Gain</a:t>
            </a:r>
            <a:r>
              <a:rPr lang="en-US" altLang="zh-CN" sz="2000" dirty="0" smtClean="0"/>
              <a:t>, which is limited by regulation and power amplifier complexity  </a:t>
            </a:r>
            <a:endParaRPr lang="en-US" altLang="zh-CN" sz="2000" dirty="0"/>
          </a:p>
        </p:txBody>
      </p:sp>
      <p:cxnSp>
        <p:nvCxnSpPr>
          <p:cNvPr id="15" name="直接箭头连接符 14"/>
          <p:cNvCxnSpPr/>
          <p:nvPr/>
        </p:nvCxnSpPr>
        <p:spPr bwMode="auto">
          <a:xfrm flipV="1">
            <a:off x="1592746" y="2287624"/>
            <a:ext cx="891022" cy="349288"/>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文本框 15"/>
          <p:cNvSpPr txBox="1"/>
          <p:nvPr/>
        </p:nvSpPr>
        <p:spPr>
          <a:xfrm>
            <a:off x="363056" y="2469918"/>
            <a:ext cx="1328624" cy="923330"/>
          </a:xfrm>
          <a:prstGeom prst="rect">
            <a:avLst/>
          </a:prstGeom>
          <a:noFill/>
        </p:spPr>
        <p:txBody>
          <a:bodyPr wrap="square" rtlCol="0">
            <a:spAutoFit/>
          </a:bodyPr>
          <a:lstStyle/>
          <a:p>
            <a:r>
              <a:rPr lang="en-US" altLang="zh-CN" sz="1800" dirty="0" smtClean="0"/>
              <a:t>Lower than 18dB, stated in [2]</a:t>
            </a:r>
          </a:p>
        </p:txBody>
      </p:sp>
      <p:graphicFrame>
        <p:nvGraphicFramePr>
          <p:cNvPr id="10" name="图表 9"/>
          <p:cNvGraphicFramePr>
            <a:graphicFrameLocks/>
          </p:cNvGraphicFramePr>
          <p:nvPr>
            <p:extLst>
              <p:ext uri="{D42A27DB-BD31-4B8C-83A1-F6EECF244321}">
                <p14:modId xmlns:p14="http://schemas.microsoft.com/office/powerpoint/2010/main" val="3037511727"/>
              </p:ext>
            </p:extLst>
          </p:nvPr>
        </p:nvGraphicFramePr>
        <p:xfrm>
          <a:off x="2324100" y="2018175"/>
          <a:ext cx="4572000" cy="2743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793285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smtClean="0"/>
              <a:t>Jan 2022</a:t>
            </a:r>
            <a:endParaRPr lang="en-US" altLang="en-US"/>
          </a:p>
        </p:txBody>
      </p:sp>
      <p:sp>
        <p:nvSpPr>
          <p:cNvPr id="3" name="页脚占位符 2"/>
          <p:cNvSpPr>
            <a:spLocks noGrp="1"/>
          </p:cNvSpPr>
          <p:nvPr>
            <p:ph type="ftr" sz="quarter" idx="11"/>
          </p:nvPr>
        </p:nvSpPr>
        <p:spPr/>
        <p:txBody>
          <a:bodyPr/>
          <a:lstStyle/>
          <a:p>
            <a:r>
              <a:rPr lang="en-US" altLang="en-US" smtClean="0"/>
              <a:t>Ziyang Guo, Huawei</a:t>
            </a:r>
            <a:endParaRPr lang="en-US" altLang="en-US" dirty="0"/>
          </a:p>
        </p:txBody>
      </p:sp>
      <p:sp>
        <p:nvSpPr>
          <p:cNvPr id="4" name="灯片编号占位符 3"/>
          <p:cNvSpPr>
            <a:spLocks noGrp="1"/>
          </p:cNvSpPr>
          <p:nvPr>
            <p:ph type="sldNum" sz="quarter" idx="12"/>
          </p:nvPr>
        </p:nvSpPr>
        <p:spPr/>
        <p:txBody>
          <a:bodyPr/>
          <a:lstStyle/>
          <a:p>
            <a:r>
              <a:rPr lang="en-US" altLang="en-US" smtClean="0"/>
              <a:t>Slide </a:t>
            </a:r>
            <a:fld id="{77849D27-6DDF-4CEA-A842-3715DABEA1B1}" type="slidenum">
              <a:rPr lang="en-US" altLang="en-US" smtClean="0"/>
              <a:pPr/>
              <a:t>11</a:t>
            </a:fld>
            <a:endParaRPr lang="en-US" altLang="en-US"/>
          </a:p>
        </p:txBody>
      </p:sp>
      <p:sp>
        <p:nvSpPr>
          <p:cNvPr id="5" name="文本框 4"/>
          <p:cNvSpPr txBox="1"/>
          <p:nvPr/>
        </p:nvSpPr>
        <p:spPr>
          <a:xfrm>
            <a:off x="899592" y="2636912"/>
            <a:ext cx="7560839" cy="1323439"/>
          </a:xfrm>
          <a:prstGeom prst="rect">
            <a:avLst/>
          </a:prstGeom>
          <a:noFill/>
        </p:spPr>
        <p:txBody>
          <a:bodyPr wrap="square" rtlCol="0">
            <a:spAutoFit/>
          </a:bodyPr>
          <a:lstStyle/>
          <a:p>
            <a:pPr algn="ctr"/>
            <a:r>
              <a:rPr lang="en-US" altLang="zh-CN" sz="4000" dirty="0" smtClean="0"/>
              <a:t>Link Margin Analysis for SYNC Packet Transmission</a:t>
            </a:r>
            <a:endParaRPr lang="zh-CN" altLang="en-US" sz="4000" dirty="0"/>
          </a:p>
        </p:txBody>
      </p:sp>
      <p:sp>
        <p:nvSpPr>
          <p:cNvPr id="7" name="文本框 6"/>
          <p:cNvSpPr txBox="1"/>
          <p:nvPr/>
        </p:nvSpPr>
        <p:spPr>
          <a:xfrm>
            <a:off x="722784" y="4740828"/>
            <a:ext cx="7774631" cy="830997"/>
          </a:xfrm>
          <a:prstGeom prst="rect">
            <a:avLst/>
          </a:prstGeom>
          <a:noFill/>
        </p:spPr>
        <p:txBody>
          <a:bodyPr wrap="square" rtlCol="0">
            <a:spAutoFit/>
          </a:bodyPr>
          <a:lstStyle/>
          <a:p>
            <a:r>
              <a:rPr lang="en-US" altLang="zh-CN" sz="2400" dirty="0" smtClean="0"/>
              <a:t>How to pick the PHY for SYNC packet transmission to get a comparable LM with ranging? </a:t>
            </a:r>
            <a:endParaRPr lang="zh-CN" altLang="en-US" sz="2400" dirty="0"/>
          </a:p>
        </p:txBody>
      </p:sp>
    </p:spTree>
    <p:extLst>
      <p:ext uri="{BB962C8B-B14F-4D97-AF65-F5344CB8AC3E}">
        <p14:creationId xmlns:p14="http://schemas.microsoft.com/office/powerpoint/2010/main" val="2271961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r>
              <a:rPr lang="en-US" altLang="zh-CN" smtClean="0"/>
              <a:t>Jan 2022</a:t>
            </a:r>
            <a:endParaRPr lang="en-US" altLang="en-US"/>
          </a:p>
        </p:txBody>
      </p:sp>
      <p:sp>
        <p:nvSpPr>
          <p:cNvPr id="4" name="页脚占位符 3"/>
          <p:cNvSpPr>
            <a:spLocks noGrp="1"/>
          </p:cNvSpPr>
          <p:nvPr>
            <p:ph type="ftr" sz="quarter" idx="11"/>
          </p:nvPr>
        </p:nvSpPr>
        <p:spPr/>
        <p:txBody>
          <a:bodyPr/>
          <a:lstStyle/>
          <a:p>
            <a:r>
              <a:rPr lang="en-US" altLang="en-US" dirty="0" smtClean="0"/>
              <a:t>Ziyang Guo, Huawei</a:t>
            </a:r>
            <a:endParaRPr lang="en-US" altLang="en-US" dirty="0"/>
          </a:p>
        </p:txBody>
      </p:sp>
      <p:sp>
        <p:nvSpPr>
          <p:cNvPr id="5" name="灯片编号占位符 4"/>
          <p:cNvSpPr>
            <a:spLocks noGrp="1"/>
          </p:cNvSpPr>
          <p:nvPr>
            <p:ph type="sldNum" sz="quarter" idx="12"/>
          </p:nvPr>
        </p:nvSpPr>
        <p:spPr/>
        <p:txBody>
          <a:bodyPr/>
          <a:lstStyle/>
          <a:p>
            <a:r>
              <a:rPr lang="en-US" altLang="en-US" smtClean="0"/>
              <a:t>Slide </a:t>
            </a:r>
            <a:fld id="{CA3A8BFF-9C7C-44C4-9364-A9BB01D83082}" type="slidenum">
              <a:rPr lang="en-US" altLang="en-US" smtClean="0"/>
              <a:pPr/>
              <a:t>12</a:t>
            </a:fld>
            <a:endParaRPr lang="en-US" altLang="en-US"/>
          </a:p>
        </p:txBody>
      </p:sp>
      <p:sp>
        <p:nvSpPr>
          <p:cNvPr id="6" name="Content Placeholder 2">
            <a:extLst>
              <a:ext uri="{FF2B5EF4-FFF2-40B4-BE49-F238E27FC236}">
                <a16:creationId xmlns:a16="http://schemas.microsoft.com/office/drawing/2014/main" xmlns:a14="http://schemas.microsoft.com/office/drawing/2010/main" xmlns:mc="http://schemas.openxmlformats.org/markup-compatibility/2006" xmlns="" id="{3D77D80C-4915-4BCF-B49A-1EF4EBDC9805}"/>
              </a:ext>
            </a:extLst>
          </p:cNvPr>
          <p:cNvSpPr txBox="1">
            <a:spLocks/>
          </p:cNvSpPr>
          <p:nvPr/>
        </p:nvSpPr>
        <p:spPr>
          <a:xfrm>
            <a:off x="685800" y="1721286"/>
            <a:ext cx="8278688" cy="946447"/>
          </a:xfrm>
          <a:prstGeom prst="rect">
            <a:avLst/>
          </a:prstGeom>
        </p:spPr>
        <p:txBody>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buFont typeface="Arial" panose="020B0604020202020204" pitchFamily="34" charset="0"/>
              <a:buChar char="•"/>
            </a:pPr>
            <a:r>
              <a:rPr lang="en-US" altLang="zh-CN" sz="2000" kern="0" dirty="0" smtClean="0">
                <a:latin typeface="Times New Roman" panose="02020603050405020304" pitchFamily="18" charset="0"/>
                <a:cs typeface="Times New Roman" panose="02020603050405020304" pitchFamily="18" charset="0"/>
              </a:rPr>
              <a:t>We would like to perform a</a:t>
            </a:r>
            <a:r>
              <a:rPr lang="en-US" sz="2000" kern="0" dirty="0" smtClean="0">
                <a:latin typeface="Times New Roman" panose="02020603050405020304" pitchFamily="18" charset="0"/>
                <a:cs typeface="Times New Roman" panose="02020603050405020304" pitchFamily="18" charset="0"/>
              </a:rPr>
              <a:t> link budget analysis for the following technologies:</a:t>
            </a:r>
          </a:p>
        </p:txBody>
      </p:sp>
      <mc:AlternateContent xmlns:mc="http://schemas.openxmlformats.org/markup-compatibility/2006" xmlns:a14="http://schemas.microsoft.com/office/drawing/2010/main">
        <mc:Choice Requires="a14">
          <p:graphicFrame>
            <p:nvGraphicFramePr>
              <p:cNvPr id="7" name="Table 8">
                <a:extLst>
                  <a:ext uri="{FF2B5EF4-FFF2-40B4-BE49-F238E27FC236}">
                    <a16:creationId xmlns:a16="http://schemas.microsoft.com/office/drawing/2014/main" xmlns="" id="{F74D69F5-55DF-47A1-9B86-0122DED469D7}"/>
                  </a:ext>
                </a:extLst>
              </p:cNvPr>
              <p:cNvGraphicFramePr>
                <a:graphicFrameLocks noGrp="1"/>
              </p:cNvGraphicFramePr>
              <p:nvPr>
                <p:extLst>
                  <p:ext uri="{D42A27DB-BD31-4B8C-83A1-F6EECF244321}">
                    <p14:modId xmlns:p14="http://schemas.microsoft.com/office/powerpoint/2010/main" val="1120008087"/>
                  </p:ext>
                </p:extLst>
              </p:nvPr>
            </p:nvGraphicFramePr>
            <p:xfrm>
              <a:off x="2715600" y="2487000"/>
              <a:ext cx="4176000" cy="2585720"/>
            </p:xfrm>
            <a:graphic>
              <a:graphicData uri="http://schemas.openxmlformats.org/drawingml/2006/table">
                <a:tbl>
                  <a:tblPr firstRow="1" bandRow="1">
                    <a:tableStyleId>{00A15C55-8517-42AA-B614-E9B94910E393}</a:tableStyleId>
                  </a:tblPr>
                  <a:tblGrid>
                    <a:gridCol w="1584000">
                      <a:extLst>
                        <a:ext uri="{9D8B030D-6E8A-4147-A177-3AD203B41FA5}">
                          <a16:colId xmlns:a16="http://schemas.microsoft.com/office/drawing/2014/main" xmlns="" val="2135345697"/>
                        </a:ext>
                      </a:extLst>
                    </a:gridCol>
                    <a:gridCol w="1296000">
                      <a:extLst>
                        <a:ext uri="{9D8B030D-6E8A-4147-A177-3AD203B41FA5}">
                          <a16:colId xmlns:a16="http://schemas.microsoft.com/office/drawing/2014/main" xmlns="" val="2286580847"/>
                        </a:ext>
                      </a:extLst>
                    </a:gridCol>
                    <a:gridCol w="1296000">
                      <a:extLst>
                        <a:ext uri="{9D8B030D-6E8A-4147-A177-3AD203B41FA5}">
                          <a16:colId xmlns:a16="http://schemas.microsoft.com/office/drawing/2014/main" xmlns="" val="934026304"/>
                        </a:ext>
                      </a:extLst>
                    </a:gridCol>
                  </a:tblGrid>
                  <a:tr h="370840">
                    <a:tc>
                      <a:txBody>
                        <a:bodyPr/>
                        <a:lstStyle/>
                        <a:p>
                          <a:pPr algn="ctr"/>
                          <a:r>
                            <a:rPr lang="en-US" dirty="0"/>
                            <a:t>Technology</a:t>
                          </a:r>
                          <a:endParaRPr lang="en-US" b="0" dirty="0">
                            <a:solidFill>
                              <a:schemeClr val="bg1"/>
                            </a:solidFill>
                          </a:endParaRPr>
                        </a:p>
                      </a:txBody>
                      <a:tcPr anchor="ctr"/>
                    </a:tc>
                    <a:tc>
                      <a:txBody>
                        <a:bodyPr/>
                        <a:lstStyle/>
                        <a:p>
                          <a:pPr algn="ctr"/>
                          <a14:m>
                            <m:oMath xmlns:m="http://schemas.openxmlformats.org/officeDocument/2006/math">
                              <m:r>
                                <a:rPr lang="en-US" dirty="0" smtClean="0">
                                  <a:latin typeface="Cambria Math" panose="02040503050406030204" pitchFamily="18" charset="0"/>
                                </a:rPr>
                                <m:t>𝐵</m:t>
                              </m:r>
                            </m:oMath>
                          </a14:m>
                          <a:r>
                            <a:rPr lang="en-US" dirty="0"/>
                            <a:t> </a:t>
                          </a:r>
                          <a14:m>
                            <m:oMath xmlns:m="http://schemas.openxmlformats.org/officeDocument/2006/math">
                              <m:r>
                                <a:rPr lang="en-US" dirty="0" smtClean="0">
                                  <a:latin typeface="Cambria Math" panose="02040503050406030204" pitchFamily="18" charset="0"/>
                                </a:rPr>
                                <m:t>(</m:t>
                              </m:r>
                              <m:r>
                                <m:rPr>
                                  <m:sty m:val="p"/>
                                </m:rPr>
                                <a:rPr lang="en-US" dirty="0" smtClean="0">
                                  <a:latin typeface="Cambria Math" panose="02040503050406030204" pitchFamily="18" charset="0"/>
                                </a:rPr>
                                <m:t>MHz</m:t>
                              </m:r>
                              <m:r>
                                <a:rPr lang="en-US" dirty="0" smtClean="0">
                                  <a:latin typeface="Cambria Math" panose="02040503050406030204" pitchFamily="18" charset="0"/>
                                </a:rPr>
                                <m:t>)</m:t>
                              </m:r>
                            </m:oMath>
                          </a14:m>
                          <a:endParaRPr lang="en-US" b="0" dirty="0">
                            <a:solidFill>
                              <a:schemeClr val="bg1"/>
                            </a:solidFill>
                          </a:endParaRPr>
                        </a:p>
                      </a:txBody>
                      <a:tcPr anchor="ctr"/>
                    </a:tc>
                    <a:tc>
                      <a:txBody>
                        <a:bodyPr/>
                        <a:lstStyle/>
                        <a:p>
                          <a:pPr algn="ctr"/>
                          <a14:m>
                            <m:oMathPara xmlns:m="http://schemas.openxmlformats.org/officeDocument/2006/math">
                              <m:oMathParaPr>
                                <m:jc m:val="centerGroup"/>
                              </m:oMathParaPr>
                              <m:oMath xmlns:m="http://schemas.openxmlformats.org/officeDocument/2006/math">
                                <m:sSub>
                                  <m:sSubPr>
                                    <m:ctrlPr>
                                      <a:rPr lang="en-US" i="1" dirty="0" smtClean="0">
                                        <a:latin typeface="Cambria Math" panose="02040503050406030204" pitchFamily="18" charset="0"/>
                                      </a:rPr>
                                    </m:ctrlPr>
                                  </m:sSubPr>
                                  <m:e>
                                    <m:r>
                                      <a:rPr lang="en-US" dirty="0" smtClean="0">
                                        <a:latin typeface="Cambria Math" panose="02040503050406030204" pitchFamily="18" charset="0"/>
                                      </a:rPr>
                                      <m:t>𝑅</m:t>
                                    </m:r>
                                  </m:e>
                                  <m:sub>
                                    <m:r>
                                      <a:rPr lang="en-US" dirty="0" smtClean="0">
                                        <a:latin typeface="Cambria Math" panose="02040503050406030204" pitchFamily="18" charset="0"/>
                                      </a:rPr>
                                      <m:t>𝑏</m:t>
                                    </m:r>
                                  </m:sub>
                                </m:sSub>
                                <m:r>
                                  <a:rPr lang="en-US" dirty="0" smtClean="0">
                                    <a:latin typeface="Cambria Math" panose="02040503050406030204" pitchFamily="18" charset="0"/>
                                  </a:rPr>
                                  <m:t> (</m:t>
                                </m:r>
                                <m:r>
                                  <m:rPr>
                                    <m:sty m:val="p"/>
                                  </m:rPr>
                                  <a:rPr lang="en-US" dirty="0" smtClean="0">
                                    <a:latin typeface="Cambria Math" panose="02040503050406030204" pitchFamily="18" charset="0"/>
                                  </a:rPr>
                                  <m:t>Mb</m:t>
                                </m:r>
                                <m:r>
                                  <a:rPr lang="en-US" b="0" i="0" dirty="0" smtClean="0">
                                    <a:latin typeface="Cambria Math" panose="02040503050406030204" pitchFamily="18" charset="0"/>
                                  </a:rPr>
                                  <m:t>/</m:t>
                                </m:r>
                                <m:r>
                                  <m:rPr>
                                    <m:sty m:val="p"/>
                                  </m:rPr>
                                  <a:rPr lang="en-US" dirty="0" smtClean="0">
                                    <a:latin typeface="Cambria Math" panose="02040503050406030204" pitchFamily="18" charset="0"/>
                                  </a:rPr>
                                  <m:t>s</m:t>
                                </m:r>
                                <m:r>
                                  <a:rPr lang="en-US" dirty="0" smtClean="0">
                                    <a:latin typeface="Cambria Math" panose="02040503050406030204" pitchFamily="18" charset="0"/>
                                  </a:rPr>
                                  <m:t>)</m:t>
                                </m:r>
                              </m:oMath>
                            </m:oMathPara>
                          </a14:m>
                          <a:endParaRPr lang="en-US" b="0" dirty="0">
                            <a:solidFill>
                              <a:schemeClr val="bg1"/>
                            </a:solidFill>
                          </a:endParaRPr>
                        </a:p>
                      </a:txBody>
                      <a:tcPr anchor="ctr"/>
                    </a:tc>
                    <a:extLst>
                      <a:ext uri="{0D108BD9-81ED-4DB2-BD59-A6C34878D82A}">
                        <a16:rowId xmlns:a16="http://schemas.microsoft.com/office/drawing/2014/main" xmlns="" val="1853546987"/>
                      </a:ext>
                    </a:extLst>
                  </a:tr>
                  <a:tr h="324000">
                    <a:tc>
                      <a:txBody>
                        <a:bodyPr/>
                        <a:lstStyle/>
                        <a:p>
                          <a:r>
                            <a:rPr lang="en-US" dirty="0" smtClean="0"/>
                            <a:t>UWB-0.85</a:t>
                          </a:r>
                        </a:p>
                      </a:txBody>
                      <a:tcPr anchor="ctr"/>
                    </a:tc>
                    <a:tc>
                      <a:txBody>
                        <a:bodyPr/>
                        <a:lstStyle/>
                        <a:p>
                          <a:pPr algn="ctr"/>
                          <a:r>
                            <a:rPr lang="en-US" dirty="0" smtClean="0"/>
                            <a:t>500</a:t>
                          </a:r>
                          <a:endParaRPr lang="en-US" dirty="0"/>
                        </a:p>
                      </a:txBody>
                      <a:tcPr anchor="ctr"/>
                    </a:tc>
                    <a:tc>
                      <a:txBody>
                        <a:bodyPr/>
                        <a:lstStyle/>
                        <a:p>
                          <a:pPr algn="ctr"/>
                          <a:r>
                            <a:rPr lang="en-US" b="0" dirty="0" smtClean="0"/>
                            <a:t>0.85</a:t>
                          </a:r>
                          <a:endParaRPr lang="en-US" dirty="0"/>
                        </a:p>
                      </a:txBody>
                      <a:tcPr anchor="ctr"/>
                    </a:tc>
                    <a:extLst>
                      <a:ext uri="{0D108BD9-81ED-4DB2-BD59-A6C34878D82A}">
                        <a16:rowId xmlns:a16="http://schemas.microsoft.com/office/drawing/2014/main" xmlns="" val="3701545690"/>
                      </a:ext>
                    </a:extLst>
                  </a:tr>
                  <a:tr h="324000">
                    <a:tc>
                      <a:txBody>
                        <a:bodyPr/>
                        <a:lstStyle/>
                        <a:p>
                          <a:r>
                            <a:rPr lang="en-US" dirty="0" smtClean="0"/>
                            <a:t>UWB-6.8</a:t>
                          </a:r>
                        </a:p>
                      </a:txBody>
                      <a:tcPr anchor="ctr"/>
                    </a:tc>
                    <a:tc>
                      <a:txBody>
                        <a:bodyPr/>
                        <a:lstStyle/>
                        <a:p>
                          <a:pPr algn="ctr"/>
                          <a:r>
                            <a:rPr lang="en-US" dirty="0" smtClean="0"/>
                            <a:t>500</a:t>
                          </a:r>
                          <a:endParaRPr lang="en-US" dirty="0"/>
                        </a:p>
                      </a:txBody>
                      <a:tcPr anchor="ctr"/>
                    </a:tc>
                    <a:tc>
                      <a:txBody>
                        <a:bodyPr/>
                        <a:lstStyle/>
                        <a:p>
                          <a:pPr algn="ctr"/>
                          <a:r>
                            <a:rPr lang="en-US" b="0" dirty="0" smtClean="0"/>
                            <a:t>6.8</a:t>
                          </a:r>
                          <a:endParaRPr lang="en-US" dirty="0"/>
                        </a:p>
                      </a:txBody>
                      <a:tcPr anchor="ctr"/>
                    </a:tc>
                  </a:tr>
                  <a:tr h="370840">
                    <a:tc>
                      <a:txBody>
                        <a:bodyPr/>
                        <a:lstStyle/>
                        <a:p>
                          <a:r>
                            <a:rPr lang="en-US" dirty="0" smtClean="0"/>
                            <a:t>UNII-3*</a:t>
                          </a:r>
                          <a:endParaRPr lang="en-US" dirty="0"/>
                        </a:p>
                      </a:txBody>
                      <a:tcPr anchor="ctr"/>
                    </a:tc>
                    <a:tc>
                      <a:txBody>
                        <a:bodyPr/>
                        <a:lstStyle/>
                        <a:p>
                          <a:pPr algn="ctr"/>
                          <a:r>
                            <a:rPr lang="en-US" dirty="0" smtClean="0"/>
                            <a:t>5</a:t>
                          </a:r>
                          <a:endParaRPr lang="en-US" dirty="0"/>
                        </a:p>
                      </a:txBody>
                      <a:tcPr anchor="ctr"/>
                    </a:tc>
                    <a:tc>
                      <a:txBody>
                        <a:bodyPr/>
                        <a:lstStyle/>
                        <a:p>
                          <a:pPr algn="ctr"/>
                          <a:r>
                            <a:rPr lang="en-US" dirty="0" smtClean="0"/>
                            <a:t>1.625</a:t>
                          </a:r>
                          <a:endParaRPr lang="en-US" dirty="0"/>
                        </a:p>
                      </a:txBody>
                      <a:tcPr anchor="ctr"/>
                    </a:tc>
                    <a:extLst>
                      <a:ext uri="{0D108BD9-81ED-4DB2-BD59-A6C34878D82A}">
                        <a16:rowId xmlns:a16="http://schemas.microsoft.com/office/drawing/2014/main" xmlns="" val="1286533886"/>
                      </a:ext>
                    </a:extLst>
                  </a:tr>
                  <a:tr h="370840">
                    <a:tc>
                      <a:txBody>
                        <a:bodyPr/>
                        <a:lstStyle/>
                        <a:p>
                          <a:r>
                            <a:rPr lang="en-US" dirty="0" smtClean="0"/>
                            <a:t>OQPSK*</a:t>
                          </a:r>
                        </a:p>
                      </a:txBody>
                      <a:tcPr anchor="ctr"/>
                    </a:tc>
                    <a:tc>
                      <a:txBody>
                        <a:bodyPr/>
                        <a:lstStyle/>
                        <a:p>
                          <a:pPr algn="ctr"/>
                          <a:r>
                            <a:rPr lang="en-US" dirty="0" smtClean="0"/>
                            <a:t>2</a:t>
                          </a:r>
                          <a:endParaRPr lang="en-US" dirty="0"/>
                        </a:p>
                      </a:txBody>
                      <a:tcPr anchor="ctr"/>
                    </a:tc>
                    <a:tc>
                      <a:txBody>
                        <a:bodyPr/>
                        <a:lstStyle/>
                        <a:p>
                          <a:pPr algn="ctr"/>
                          <a:r>
                            <a:rPr lang="en-US" dirty="0" smtClean="0"/>
                            <a:t>0.25</a:t>
                          </a:r>
                          <a:endParaRPr lang="en-US" dirty="0"/>
                        </a:p>
                      </a:txBody>
                      <a:tcPr anchor="ctr"/>
                    </a:tc>
                  </a:tr>
                  <a:tr h="370840">
                    <a:tc>
                      <a:txBody>
                        <a:bodyPr/>
                        <a:lstStyle/>
                        <a:p>
                          <a:r>
                            <a:rPr lang="en-US" dirty="0" smtClean="0"/>
                            <a:t>BLE</a:t>
                          </a:r>
                          <a:endParaRPr lang="en-US" dirty="0"/>
                        </a:p>
                      </a:txBody>
                      <a:tcPr anchor="ctr"/>
                    </a:tc>
                    <a:tc>
                      <a:txBody>
                        <a:bodyPr/>
                        <a:lstStyle/>
                        <a:p>
                          <a:pPr algn="ctr"/>
                          <a:r>
                            <a:rPr lang="en-US" dirty="0" smtClean="0"/>
                            <a:t>2</a:t>
                          </a:r>
                          <a:endParaRPr lang="en-US" dirty="0"/>
                        </a:p>
                      </a:txBody>
                      <a:tcPr anchor="ctr"/>
                    </a:tc>
                    <a:tc>
                      <a:txBody>
                        <a:bodyPr/>
                        <a:lstStyle/>
                        <a:p>
                          <a:pPr algn="ctr"/>
                          <a:r>
                            <a:rPr lang="en-US" dirty="0" smtClean="0"/>
                            <a:t>1</a:t>
                          </a:r>
                          <a:endParaRPr lang="en-US" dirty="0"/>
                        </a:p>
                      </a:txBody>
                      <a:tcPr anchor="ctr"/>
                    </a:tc>
                  </a:tr>
                  <a:tr h="370840">
                    <a:tc>
                      <a:txBody>
                        <a:bodyPr/>
                        <a:lstStyle/>
                        <a:p>
                          <a:r>
                            <a:rPr lang="en-US" dirty="0" smtClean="0"/>
                            <a:t>BLE-coded</a:t>
                          </a:r>
                        </a:p>
                      </a:txBody>
                      <a:tcPr anchor="ctr"/>
                    </a:tc>
                    <a:tc>
                      <a:txBody>
                        <a:bodyPr/>
                        <a:lstStyle/>
                        <a:p>
                          <a:pPr algn="ctr"/>
                          <a:r>
                            <a:rPr lang="en-US" dirty="0" smtClean="0"/>
                            <a:t>2</a:t>
                          </a:r>
                          <a:endParaRPr lang="en-US" dirty="0"/>
                        </a:p>
                      </a:txBody>
                      <a:tcPr anchor="ctr"/>
                    </a:tc>
                    <a:tc>
                      <a:txBody>
                        <a:bodyPr/>
                        <a:lstStyle/>
                        <a:p>
                          <a:pPr algn="ctr"/>
                          <a:r>
                            <a:rPr lang="en-US" dirty="0" smtClean="0"/>
                            <a:t>0.125</a:t>
                          </a:r>
                          <a:endParaRPr lang="en-US" dirty="0"/>
                        </a:p>
                      </a:txBody>
                      <a:tcPr anchor="ctr"/>
                    </a:tc>
                  </a:tr>
                </a:tbl>
              </a:graphicData>
            </a:graphic>
          </p:graphicFrame>
        </mc:Choice>
        <mc:Fallback xmlns="">
          <p:graphicFrame>
            <p:nvGraphicFramePr>
              <p:cNvPr id="7" name="Table 8">
                <a:extLst>
                  <a:ext uri="{FF2B5EF4-FFF2-40B4-BE49-F238E27FC236}">
                    <a16:creationId xmlns:a16="http://schemas.microsoft.com/office/drawing/2014/main" xmlns="" xmlns:a14="http://schemas.microsoft.com/office/drawing/2010/main" id="{F74D69F5-55DF-47A1-9B86-0122DED469D7}"/>
                  </a:ext>
                </a:extLst>
              </p:cNvPr>
              <p:cNvGraphicFramePr>
                <a:graphicFrameLocks noGrp="1"/>
              </p:cNvGraphicFramePr>
              <p:nvPr>
                <p:extLst>
                  <p:ext uri="{D42A27DB-BD31-4B8C-83A1-F6EECF244321}">
                    <p14:modId xmlns:p14="http://schemas.microsoft.com/office/powerpoint/2010/main" val="1120008087"/>
                  </p:ext>
                </p:extLst>
              </p:nvPr>
            </p:nvGraphicFramePr>
            <p:xfrm>
              <a:off x="2715600" y="2487000"/>
              <a:ext cx="4176000" cy="2585720"/>
            </p:xfrm>
            <a:graphic>
              <a:graphicData uri="http://schemas.openxmlformats.org/drawingml/2006/table">
                <a:tbl>
                  <a:tblPr firstRow="1" bandRow="1">
                    <a:tableStyleId>{00A15C55-8517-42AA-B614-E9B94910E393}</a:tableStyleId>
                  </a:tblPr>
                  <a:tblGrid>
                    <a:gridCol w="1584000">
                      <a:extLst>
                        <a:ext uri="{9D8B030D-6E8A-4147-A177-3AD203B41FA5}">
                          <a16:colId xmlns:a16="http://schemas.microsoft.com/office/drawing/2014/main" xmlns="" xmlns:a14="http://schemas.microsoft.com/office/drawing/2010/main" val="2135345697"/>
                        </a:ext>
                      </a:extLst>
                    </a:gridCol>
                    <a:gridCol w="1296000">
                      <a:extLst>
                        <a:ext uri="{9D8B030D-6E8A-4147-A177-3AD203B41FA5}">
                          <a16:colId xmlns:a16="http://schemas.microsoft.com/office/drawing/2014/main" xmlns="" xmlns:a14="http://schemas.microsoft.com/office/drawing/2010/main" val="2286580847"/>
                        </a:ext>
                      </a:extLst>
                    </a:gridCol>
                    <a:gridCol w="1296000">
                      <a:extLst>
                        <a:ext uri="{9D8B030D-6E8A-4147-A177-3AD203B41FA5}">
                          <a16:colId xmlns:a16="http://schemas.microsoft.com/office/drawing/2014/main" xmlns="" xmlns:a14="http://schemas.microsoft.com/office/drawing/2010/main" val="934026304"/>
                        </a:ext>
                      </a:extLst>
                    </a:gridCol>
                  </a:tblGrid>
                  <a:tr h="370840">
                    <a:tc>
                      <a:txBody>
                        <a:bodyPr/>
                        <a:lstStyle/>
                        <a:p>
                          <a:pPr algn="ctr"/>
                          <a:r>
                            <a:rPr lang="en-US" dirty="0"/>
                            <a:t>Technology</a:t>
                          </a:r>
                          <a:endParaRPr lang="en-US" b="0" dirty="0">
                            <a:solidFill>
                              <a:schemeClr val="bg1"/>
                            </a:solidFill>
                          </a:endParaRPr>
                        </a:p>
                      </a:txBody>
                      <a:tcPr anchor="ctr"/>
                    </a:tc>
                    <a:tc>
                      <a:txBody>
                        <a:bodyPr/>
                        <a:lstStyle/>
                        <a:p>
                          <a:endParaRPr lang="zh-CN"/>
                        </a:p>
                      </a:txBody>
                      <a:tcPr anchor="ctr">
                        <a:blipFill rotWithShape="0">
                          <a:blip r:embed="rId2"/>
                          <a:stretch>
                            <a:fillRect l="-122535" t="-6557" r="-101878" b="-622951"/>
                          </a:stretch>
                        </a:blipFill>
                      </a:tcPr>
                    </a:tc>
                    <a:tc>
                      <a:txBody>
                        <a:bodyPr/>
                        <a:lstStyle/>
                        <a:p>
                          <a:endParaRPr lang="zh-CN"/>
                        </a:p>
                      </a:txBody>
                      <a:tcPr anchor="ctr">
                        <a:blipFill rotWithShape="0">
                          <a:blip r:embed="rId2"/>
                          <a:stretch>
                            <a:fillRect l="-222535" t="-6557" r="-1878" b="-622951"/>
                          </a:stretch>
                        </a:blipFill>
                      </a:tcPr>
                    </a:tc>
                    <a:extLst>
                      <a:ext uri="{0D108BD9-81ED-4DB2-BD59-A6C34878D82A}">
                        <a16:rowId xmlns:a16="http://schemas.microsoft.com/office/drawing/2014/main" xmlns="" xmlns:a14="http://schemas.microsoft.com/office/drawing/2010/main" val="1853546987"/>
                      </a:ext>
                    </a:extLst>
                  </a:tr>
                  <a:tr h="365760">
                    <a:tc>
                      <a:txBody>
                        <a:bodyPr/>
                        <a:lstStyle/>
                        <a:p>
                          <a:r>
                            <a:rPr lang="en-US" dirty="0" smtClean="0"/>
                            <a:t>UWB-0.85</a:t>
                          </a:r>
                        </a:p>
                      </a:txBody>
                      <a:tcPr anchor="ctr"/>
                    </a:tc>
                    <a:tc>
                      <a:txBody>
                        <a:bodyPr/>
                        <a:lstStyle/>
                        <a:p>
                          <a:pPr algn="ctr"/>
                          <a:r>
                            <a:rPr lang="en-US" dirty="0" smtClean="0"/>
                            <a:t>500</a:t>
                          </a:r>
                          <a:endParaRPr lang="en-US" dirty="0"/>
                        </a:p>
                      </a:txBody>
                      <a:tcPr anchor="ctr"/>
                    </a:tc>
                    <a:tc>
                      <a:txBody>
                        <a:bodyPr/>
                        <a:lstStyle/>
                        <a:p>
                          <a:pPr algn="ctr"/>
                          <a:r>
                            <a:rPr lang="en-US" b="0" dirty="0" smtClean="0"/>
                            <a:t>0.85</a:t>
                          </a:r>
                          <a:endParaRPr lang="en-US" dirty="0"/>
                        </a:p>
                      </a:txBody>
                      <a:tcPr anchor="ctr"/>
                    </a:tc>
                    <a:extLst>
                      <a:ext uri="{0D108BD9-81ED-4DB2-BD59-A6C34878D82A}">
                        <a16:rowId xmlns:a16="http://schemas.microsoft.com/office/drawing/2014/main" xmlns="" xmlns:a14="http://schemas.microsoft.com/office/drawing/2010/main" val="3701545690"/>
                      </a:ext>
                    </a:extLst>
                  </a:tr>
                  <a:tr h="365760">
                    <a:tc>
                      <a:txBody>
                        <a:bodyPr/>
                        <a:lstStyle/>
                        <a:p>
                          <a:r>
                            <a:rPr lang="en-US" dirty="0" smtClean="0"/>
                            <a:t>UWB-6.8</a:t>
                          </a:r>
                        </a:p>
                      </a:txBody>
                      <a:tcPr anchor="ctr"/>
                    </a:tc>
                    <a:tc>
                      <a:txBody>
                        <a:bodyPr/>
                        <a:lstStyle/>
                        <a:p>
                          <a:pPr algn="ctr"/>
                          <a:r>
                            <a:rPr lang="en-US" dirty="0" smtClean="0"/>
                            <a:t>500</a:t>
                          </a:r>
                          <a:endParaRPr lang="en-US" dirty="0"/>
                        </a:p>
                      </a:txBody>
                      <a:tcPr anchor="ctr"/>
                    </a:tc>
                    <a:tc>
                      <a:txBody>
                        <a:bodyPr/>
                        <a:lstStyle/>
                        <a:p>
                          <a:pPr algn="ctr"/>
                          <a:r>
                            <a:rPr lang="en-US" b="0" dirty="0" smtClean="0"/>
                            <a:t>6.8</a:t>
                          </a:r>
                          <a:endParaRPr lang="en-US" dirty="0"/>
                        </a:p>
                      </a:txBody>
                      <a:tcPr anchor="ctr"/>
                    </a:tc>
                  </a:tr>
                  <a:tr h="370840">
                    <a:tc>
                      <a:txBody>
                        <a:bodyPr/>
                        <a:lstStyle/>
                        <a:p>
                          <a:r>
                            <a:rPr lang="en-US" dirty="0" smtClean="0"/>
                            <a:t>UNII-3*</a:t>
                          </a:r>
                          <a:endParaRPr lang="en-US" dirty="0"/>
                        </a:p>
                      </a:txBody>
                      <a:tcPr anchor="ctr"/>
                    </a:tc>
                    <a:tc>
                      <a:txBody>
                        <a:bodyPr/>
                        <a:lstStyle/>
                        <a:p>
                          <a:pPr algn="ctr"/>
                          <a:r>
                            <a:rPr lang="en-US" dirty="0" smtClean="0"/>
                            <a:t>5</a:t>
                          </a:r>
                          <a:endParaRPr lang="en-US" dirty="0"/>
                        </a:p>
                      </a:txBody>
                      <a:tcPr anchor="ctr"/>
                    </a:tc>
                    <a:tc>
                      <a:txBody>
                        <a:bodyPr/>
                        <a:lstStyle/>
                        <a:p>
                          <a:pPr algn="ctr"/>
                          <a:r>
                            <a:rPr lang="en-US" dirty="0" smtClean="0"/>
                            <a:t>1.625</a:t>
                          </a:r>
                          <a:endParaRPr lang="en-US" dirty="0"/>
                        </a:p>
                      </a:txBody>
                      <a:tcPr anchor="ctr"/>
                    </a:tc>
                    <a:extLst>
                      <a:ext uri="{0D108BD9-81ED-4DB2-BD59-A6C34878D82A}">
                        <a16:rowId xmlns:a16="http://schemas.microsoft.com/office/drawing/2014/main" xmlns="" xmlns:a14="http://schemas.microsoft.com/office/drawing/2010/main" val="1286533886"/>
                      </a:ext>
                    </a:extLst>
                  </a:tr>
                  <a:tr h="370840">
                    <a:tc>
                      <a:txBody>
                        <a:bodyPr/>
                        <a:lstStyle/>
                        <a:p>
                          <a:r>
                            <a:rPr lang="en-US" dirty="0" smtClean="0"/>
                            <a:t>OQPSK*</a:t>
                          </a:r>
                          <a:endParaRPr lang="en-US" dirty="0" smtClean="0"/>
                        </a:p>
                      </a:txBody>
                      <a:tcPr anchor="ctr"/>
                    </a:tc>
                    <a:tc>
                      <a:txBody>
                        <a:bodyPr/>
                        <a:lstStyle/>
                        <a:p>
                          <a:pPr algn="ctr"/>
                          <a:r>
                            <a:rPr lang="en-US" dirty="0" smtClean="0"/>
                            <a:t>2</a:t>
                          </a:r>
                          <a:endParaRPr lang="en-US" dirty="0"/>
                        </a:p>
                      </a:txBody>
                      <a:tcPr anchor="ctr"/>
                    </a:tc>
                    <a:tc>
                      <a:txBody>
                        <a:bodyPr/>
                        <a:lstStyle/>
                        <a:p>
                          <a:pPr algn="ctr"/>
                          <a:r>
                            <a:rPr lang="en-US" dirty="0" smtClean="0"/>
                            <a:t>0.25</a:t>
                          </a:r>
                          <a:endParaRPr lang="en-US" dirty="0"/>
                        </a:p>
                      </a:txBody>
                      <a:tcPr anchor="ctr"/>
                    </a:tc>
                  </a:tr>
                  <a:tr h="370840">
                    <a:tc>
                      <a:txBody>
                        <a:bodyPr/>
                        <a:lstStyle/>
                        <a:p>
                          <a:r>
                            <a:rPr lang="en-US" dirty="0" smtClean="0"/>
                            <a:t>BLE</a:t>
                          </a:r>
                          <a:endParaRPr lang="en-US" dirty="0"/>
                        </a:p>
                      </a:txBody>
                      <a:tcPr anchor="ctr"/>
                    </a:tc>
                    <a:tc>
                      <a:txBody>
                        <a:bodyPr/>
                        <a:lstStyle/>
                        <a:p>
                          <a:pPr algn="ctr"/>
                          <a:r>
                            <a:rPr lang="en-US" dirty="0" smtClean="0"/>
                            <a:t>2</a:t>
                          </a:r>
                          <a:endParaRPr lang="en-US" dirty="0"/>
                        </a:p>
                      </a:txBody>
                      <a:tcPr anchor="ctr"/>
                    </a:tc>
                    <a:tc>
                      <a:txBody>
                        <a:bodyPr/>
                        <a:lstStyle/>
                        <a:p>
                          <a:pPr algn="ctr"/>
                          <a:r>
                            <a:rPr lang="en-US" dirty="0" smtClean="0"/>
                            <a:t>1</a:t>
                          </a:r>
                          <a:endParaRPr lang="en-US" dirty="0"/>
                        </a:p>
                      </a:txBody>
                      <a:tcPr anchor="ctr"/>
                    </a:tc>
                  </a:tr>
                  <a:tr h="370840">
                    <a:tc>
                      <a:txBody>
                        <a:bodyPr/>
                        <a:lstStyle/>
                        <a:p>
                          <a:r>
                            <a:rPr lang="en-US" dirty="0" smtClean="0"/>
                            <a:t>BLE-coded</a:t>
                          </a:r>
                        </a:p>
                      </a:txBody>
                      <a:tcPr anchor="ctr"/>
                    </a:tc>
                    <a:tc>
                      <a:txBody>
                        <a:bodyPr/>
                        <a:lstStyle/>
                        <a:p>
                          <a:pPr algn="ctr"/>
                          <a:r>
                            <a:rPr lang="en-US" dirty="0" smtClean="0"/>
                            <a:t>2</a:t>
                          </a:r>
                          <a:endParaRPr lang="en-US" dirty="0"/>
                        </a:p>
                      </a:txBody>
                      <a:tcPr anchor="ctr"/>
                    </a:tc>
                    <a:tc>
                      <a:txBody>
                        <a:bodyPr/>
                        <a:lstStyle/>
                        <a:p>
                          <a:pPr algn="ctr"/>
                          <a:r>
                            <a:rPr lang="en-US" dirty="0" smtClean="0"/>
                            <a:t>0.125</a:t>
                          </a:r>
                          <a:endParaRPr lang="en-US" dirty="0"/>
                        </a:p>
                      </a:txBody>
                      <a:tcPr anchor="ctr"/>
                    </a:tc>
                  </a:tr>
                </a:tbl>
              </a:graphicData>
            </a:graphic>
          </p:graphicFrame>
        </mc:Fallback>
      </mc:AlternateContent>
      <p:sp>
        <p:nvSpPr>
          <p:cNvPr id="8" name="Title 1">
            <a:extLst>
              <a:ext uri="{FF2B5EF4-FFF2-40B4-BE49-F238E27FC236}">
                <a16:creationId xmlns="" xmlns:a16="http://schemas.microsoft.com/office/drawing/2014/main" id="{748B9AFF-0FB0-4DBE-A01D-CB33971A065D}"/>
              </a:ext>
            </a:extLst>
          </p:cNvPr>
          <p:cNvSpPr>
            <a:spLocks noGrp="1"/>
          </p:cNvSpPr>
          <p:nvPr>
            <p:ph type="title"/>
          </p:nvPr>
        </p:nvSpPr>
        <p:spPr>
          <a:xfrm>
            <a:off x="685800" y="685800"/>
            <a:ext cx="7772400" cy="1066800"/>
          </a:xfrm>
        </p:spPr>
        <p:txBody>
          <a:bodyPr/>
          <a:lstStyle/>
          <a:p>
            <a:r>
              <a:rPr lang="en-US" dirty="0"/>
              <a:t>Technologies of interest</a:t>
            </a:r>
          </a:p>
        </p:txBody>
      </p:sp>
      <mc:AlternateContent xmlns:mc="http://schemas.openxmlformats.org/markup-compatibility/2006" xmlns:a14="http://schemas.microsoft.com/office/drawing/2010/main">
        <mc:Choice Requires="a14">
          <p:sp>
            <p:nvSpPr>
              <p:cNvPr id="2" name="文本框 1"/>
              <p:cNvSpPr txBox="1"/>
              <p:nvPr/>
            </p:nvSpPr>
            <p:spPr>
              <a:xfrm>
                <a:off x="735869" y="5248986"/>
                <a:ext cx="7940587" cy="923330"/>
              </a:xfrm>
              <a:prstGeom prst="rect">
                <a:avLst/>
              </a:prstGeom>
              <a:noFill/>
            </p:spPr>
            <p:txBody>
              <a:bodyPr wrap="square" rtlCol="0">
                <a:spAutoFit/>
              </a:bodyPr>
              <a:lstStyle/>
              <a:p>
                <a:pPr marL="285750" indent="-285750">
                  <a:buFont typeface="Arial" panose="020B0604020202020204" pitchFamily="34" charset="0"/>
                  <a:buChar char="•"/>
                </a:pPr>
                <a14:m>
                  <m:oMath xmlns:m="http://schemas.openxmlformats.org/officeDocument/2006/math">
                    <m:r>
                      <a:rPr lang="en-US" altLang="zh-CN" sz="1800" dirty="0">
                        <a:latin typeface="Cambria Math" panose="02040503050406030204" pitchFamily="18" charset="0"/>
                      </a:rPr>
                      <m:t>𝐵</m:t>
                    </m:r>
                  </m:oMath>
                </a14:m>
                <a:r>
                  <a:rPr lang="en-US" altLang="zh-CN" sz="1800" dirty="0" smtClean="0"/>
                  <a:t> is bandwidth, </a:t>
                </a:r>
                <a14:m>
                  <m:oMath xmlns:m="http://schemas.openxmlformats.org/officeDocument/2006/math">
                    <m:sSub>
                      <m:sSubPr>
                        <m:ctrlPr>
                          <a:rPr lang="en-US" altLang="zh-CN" sz="1800" i="1" dirty="0">
                            <a:latin typeface="Cambria Math" panose="02040503050406030204" pitchFamily="18" charset="0"/>
                          </a:rPr>
                        </m:ctrlPr>
                      </m:sSubPr>
                      <m:e>
                        <m:r>
                          <a:rPr lang="en-US" altLang="zh-CN" sz="1800" dirty="0">
                            <a:latin typeface="Cambria Math" panose="02040503050406030204" pitchFamily="18" charset="0"/>
                          </a:rPr>
                          <m:t>𝑅</m:t>
                        </m:r>
                      </m:e>
                      <m:sub>
                        <m:r>
                          <a:rPr lang="en-US" altLang="zh-CN" sz="1800" dirty="0">
                            <a:latin typeface="Cambria Math" panose="02040503050406030204" pitchFamily="18" charset="0"/>
                          </a:rPr>
                          <m:t>𝑏</m:t>
                        </m:r>
                      </m:sub>
                    </m:sSub>
                  </m:oMath>
                </a14:m>
                <a:r>
                  <a:rPr lang="en-US" altLang="zh-CN" sz="1800" dirty="0" smtClean="0"/>
                  <a:t> is data rate.</a:t>
                </a:r>
              </a:p>
              <a:p>
                <a:pPr marL="285750" indent="-285750">
                  <a:buFont typeface="Arial" panose="020B0604020202020204" pitchFamily="34" charset="0"/>
                  <a:buChar char="•"/>
                </a:pPr>
                <a:r>
                  <a:rPr lang="en-US" altLang="zh-CN" sz="1800" dirty="0"/>
                  <a:t>UNII-3 </a:t>
                </a:r>
                <a:r>
                  <a:rPr lang="en-US" altLang="zh-CN" sz="1800" dirty="0" smtClean="0"/>
                  <a:t>and OQPSK are NB radios proposed </a:t>
                </a:r>
                <a:r>
                  <a:rPr lang="en-US" altLang="zh-CN" sz="1800" dirty="0"/>
                  <a:t>in </a:t>
                </a:r>
                <a:r>
                  <a:rPr lang="en-US" altLang="zh-CN" sz="1800" dirty="0" smtClean="0"/>
                  <a:t>[2]. </a:t>
                </a:r>
                <a:r>
                  <a:rPr lang="en-US" altLang="zh-CN" sz="1800" dirty="0"/>
                  <a:t>The </a:t>
                </a:r>
                <a:r>
                  <a:rPr lang="en-US" altLang="zh-CN" sz="1800" dirty="0" smtClean="0"/>
                  <a:t>data rate of UNII-3 is calculated from Wi-Fi (20MHz, MCS0, 6.5Mb/s).</a:t>
                </a:r>
                <a:endParaRPr lang="zh-CN" altLang="en-US" sz="1800" dirty="0"/>
              </a:p>
            </p:txBody>
          </p:sp>
        </mc:Choice>
        <mc:Fallback xmlns="">
          <p:sp>
            <p:nvSpPr>
              <p:cNvPr id="2" name="文本框 1"/>
              <p:cNvSpPr txBox="1">
                <a:spLocks noRot="1" noChangeAspect="1" noMove="1" noResize="1" noEditPoints="1" noAdjustHandles="1" noChangeArrowheads="1" noChangeShapeType="1" noTextEdit="1"/>
              </p:cNvSpPr>
              <p:nvPr/>
            </p:nvSpPr>
            <p:spPr>
              <a:xfrm>
                <a:off x="735869" y="5248986"/>
                <a:ext cx="7940587" cy="923330"/>
              </a:xfrm>
              <a:prstGeom prst="rect">
                <a:avLst/>
              </a:prstGeom>
              <a:blipFill rotWithShape="0">
                <a:blip r:embed="rId3"/>
                <a:stretch>
                  <a:fillRect l="-538" t="-3289" b="-9211"/>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483700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smtClean="0"/>
              <a:t>Jan 2022</a:t>
            </a:r>
            <a:endParaRPr lang="en-US" altLang="en-US"/>
          </a:p>
        </p:txBody>
      </p:sp>
      <p:sp>
        <p:nvSpPr>
          <p:cNvPr id="3" name="页脚占位符 2"/>
          <p:cNvSpPr>
            <a:spLocks noGrp="1"/>
          </p:cNvSpPr>
          <p:nvPr>
            <p:ph type="ftr" sz="quarter" idx="11"/>
          </p:nvPr>
        </p:nvSpPr>
        <p:spPr/>
        <p:txBody>
          <a:bodyPr/>
          <a:lstStyle/>
          <a:p>
            <a:r>
              <a:rPr lang="en-US" altLang="en-US" dirty="0" smtClean="0"/>
              <a:t>Ziyang Guo, Huawei</a:t>
            </a:r>
            <a:endParaRPr lang="en-US" altLang="en-US" dirty="0"/>
          </a:p>
        </p:txBody>
      </p:sp>
      <p:sp>
        <p:nvSpPr>
          <p:cNvPr id="4" name="灯片编号占位符 3"/>
          <p:cNvSpPr>
            <a:spLocks noGrp="1"/>
          </p:cNvSpPr>
          <p:nvPr>
            <p:ph type="sldNum" sz="quarter" idx="12"/>
          </p:nvPr>
        </p:nvSpPr>
        <p:spPr/>
        <p:txBody>
          <a:bodyPr/>
          <a:lstStyle/>
          <a:p>
            <a:r>
              <a:rPr lang="en-US" altLang="en-US" smtClean="0"/>
              <a:t>Slide </a:t>
            </a:r>
            <a:fld id="{77849D27-6DDF-4CEA-A842-3715DABEA1B1}" type="slidenum">
              <a:rPr lang="en-US" altLang="en-US" smtClean="0"/>
              <a:pPr/>
              <a:t>13</a:t>
            </a:fld>
            <a:endParaRPr lang="en-US" altLang="en-US"/>
          </a:p>
        </p:txBody>
      </p:sp>
      <mc:AlternateContent xmlns:mc="http://schemas.openxmlformats.org/markup-compatibility/2006" xmlns:a14="http://schemas.microsoft.com/office/drawing/2010/main">
        <mc:Choice Requires="a14">
          <p:sp>
            <p:nvSpPr>
              <p:cNvPr id="7" name="Content Placeholder 3"/>
              <p:cNvSpPr txBox="1">
                <a:spLocks/>
              </p:cNvSpPr>
              <p:nvPr/>
            </p:nvSpPr>
            <p:spPr bwMode="auto">
              <a:xfrm>
                <a:off x="685800" y="1863728"/>
                <a:ext cx="8105539" cy="4580406"/>
              </a:xfrm>
              <a:prstGeom prst="rect">
                <a:avLst/>
              </a:prstGeom>
              <a:noFill/>
              <a:ln w="9525">
                <a:noFill/>
                <a:miter lim="800000"/>
                <a:headEnd/>
                <a:tailEnd/>
              </a:ln>
            </p:spPr>
            <p:txBody>
              <a:bodyPr vert="horz" wrap="square" lIns="80142" tIns="40070" rIns="80142" bIns="40070" numCol="1" anchor="t" anchorCtr="0" compatLnSpc="1">
                <a:prstTxWarp prst="textNoShape">
                  <a:avLst/>
                </a:prstTxWarp>
                <a:noAutofit/>
              </a:bodyPr>
              <a:lstStyle>
                <a:lvl1pPr marL="180975" indent="-180975" algn="l" rtl="0" eaLnBrk="0" fontAlgn="base" hangingPunct="0">
                  <a:lnSpc>
                    <a:spcPct val="110000"/>
                  </a:lnSpc>
                  <a:spcBef>
                    <a:spcPct val="0"/>
                  </a:spcBef>
                  <a:spcAft>
                    <a:spcPct val="0"/>
                  </a:spcAft>
                  <a:buClr>
                    <a:srgbClr val="990000"/>
                  </a:buClr>
                  <a:buSzPct val="85000"/>
                  <a:buFont typeface="Wingdings" pitchFamily="2" charset="2"/>
                  <a:buChar char="q"/>
                  <a:defRPr sz="1600" b="1">
                    <a:solidFill>
                      <a:schemeClr val="tx1"/>
                    </a:solidFill>
                    <a:latin typeface="Arial" pitchFamily="34" charset="0"/>
                    <a:ea typeface="黑体" pitchFamily="49" charset="-122"/>
                    <a:cs typeface="Arial" pitchFamily="34" charset="0"/>
                  </a:defRPr>
                </a:lvl1pPr>
                <a:lvl2pPr marL="354013" indent="-173038" algn="l" rtl="0" eaLnBrk="0" fontAlgn="base" hangingPunct="0">
                  <a:lnSpc>
                    <a:spcPct val="110000"/>
                  </a:lnSpc>
                  <a:spcBef>
                    <a:spcPct val="0"/>
                  </a:spcBef>
                  <a:spcAft>
                    <a:spcPct val="0"/>
                  </a:spcAft>
                  <a:buClr>
                    <a:srgbClr val="990000"/>
                  </a:buClr>
                  <a:buSzPct val="85000"/>
                  <a:buFont typeface="Wingdings" pitchFamily="2" charset="2"/>
                  <a:buChar char=""/>
                  <a:defRPr sz="2000">
                    <a:solidFill>
                      <a:schemeClr val="tx1"/>
                    </a:solidFill>
                    <a:latin typeface="Arial" pitchFamily="34" charset="0"/>
                    <a:ea typeface="+mn-ea"/>
                    <a:cs typeface="Arial" pitchFamily="34" charset="0"/>
                  </a:defRPr>
                </a:lvl2pPr>
                <a:lvl3pPr marL="541338" indent="-93663" algn="l" rtl="0" eaLnBrk="0" fontAlgn="base" hangingPunct="0">
                  <a:lnSpc>
                    <a:spcPct val="110000"/>
                  </a:lnSpc>
                  <a:spcBef>
                    <a:spcPct val="0"/>
                  </a:spcBef>
                  <a:spcAft>
                    <a:spcPct val="0"/>
                  </a:spcAft>
                  <a:buClr>
                    <a:srgbClr val="777777"/>
                  </a:buClr>
                  <a:buSzPct val="85000"/>
                  <a:buFont typeface="Arial" pitchFamily="34" charset="0"/>
                  <a:buChar char="●"/>
                  <a:defRPr sz="1800">
                    <a:solidFill>
                      <a:schemeClr val="tx1"/>
                    </a:solidFill>
                    <a:latin typeface="Arial" pitchFamily="34" charset="0"/>
                    <a:ea typeface="+mn-ea"/>
                    <a:cs typeface="Arial" pitchFamily="34" charset="0"/>
                  </a:defRPr>
                </a:lvl3pPr>
                <a:lvl4pPr marL="714375" indent="-88900" algn="l" rtl="0" eaLnBrk="0" fontAlgn="base" hangingPunct="0">
                  <a:lnSpc>
                    <a:spcPct val="110000"/>
                  </a:lnSpc>
                  <a:spcBef>
                    <a:spcPct val="0"/>
                  </a:spcBef>
                  <a:spcAft>
                    <a:spcPct val="0"/>
                  </a:spcAft>
                  <a:buClr>
                    <a:srgbClr val="777777"/>
                  </a:buClr>
                  <a:buSzPct val="85000"/>
                  <a:buFont typeface="Arial" pitchFamily="34" charset="0"/>
                  <a:buChar char="■"/>
                  <a:defRPr sz="1600">
                    <a:solidFill>
                      <a:schemeClr val="tx1"/>
                    </a:solidFill>
                    <a:latin typeface="Arial" pitchFamily="34" charset="0"/>
                    <a:ea typeface="+mn-ea"/>
                    <a:cs typeface="Arial" pitchFamily="34" charset="0"/>
                  </a:defRPr>
                </a:lvl4pPr>
                <a:lvl5pPr marL="895350" indent="-93663" algn="l" rtl="0" eaLnBrk="0" fontAlgn="base" hangingPunct="0">
                  <a:lnSpc>
                    <a:spcPct val="110000"/>
                  </a:lnSpc>
                  <a:spcBef>
                    <a:spcPct val="0"/>
                  </a:spcBef>
                  <a:spcAft>
                    <a:spcPct val="0"/>
                  </a:spcAft>
                  <a:buClr>
                    <a:srgbClr val="777777"/>
                  </a:buClr>
                  <a:buSzPct val="85000"/>
                  <a:buFont typeface="Wingdings" pitchFamily="2" charset="2"/>
                  <a:buChar char=""/>
                  <a:defRPr sz="1400">
                    <a:solidFill>
                      <a:schemeClr val="tx1"/>
                    </a:solidFill>
                    <a:latin typeface="Arial" pitchFamily="34" charset="0"/>
                    <a:ea typeface="+mn-ea"/>
                    <a:cs typeface="Arial" pitchFamily="34" charset="0"/>
                  </a:defRPr>
                </a:lvl5pPr>
                <a:lvl6pPr marL="25146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9pPr>
              </a:lstStyle>
              <a:p>
                <a:pPr marL="355601" lvl="1" indent="-182563">
                  <a:lnSpc>
                    <a:spcPct val="100000"/>
                  </a:lnSpc>
                  <a:spcAft>
                    <a:spcPts val="700"/>
                  </a:spcAft>
                  <a:buClrTx/>
                  <a:buFont typeface="Arial" pitchFamily="34" charset="0"/>
                  <a:buChar char="•"/>
                </a:pPr>
                <a:r>
                  <a:rPr lang="en-US" dirty="0" smtClean="0">
                    <a:solidFill>
                      <a:schemeClr val="tx1"/>
                    </a:solidFill>
                    <a:latin typeface="Times New Roman" panose="02020603050405020304" pitchFamily="18" charset="0"/>
                    <a:ea typeface="Arial Unicode MS" pitchFamily="34" charset="-128"/>
                    <a:cs typeface="Times New Roman" panose="02020603050405020304" pitchFamily="18" charset="0"/>
                  </a:rPr>
                  <a:t>Tx Power: </a:t>
                </a:r>
              </a:p>
              <a:p>
                <a:pPr marL="533400" lvl="3" indent="0">
                  <a:lnSpc>
                    <a:spcPct val="100000"/>
                  </a:lnSpc>
                  <a:spcAft>
                    <a:spcPts val="700"/>
                  </a:spcAft>
                  <a:buClrTx/>
                  <a:buNone/>
                </a:pPr>
                <a14:m>
                  <m:oMathPara xmlns:m="http://schemas.openxmlformats.org/officeDocument/2006/math">
                    <m:oMathParaPr>
                      <m:jc m:val="left"/>
                    </m:oMathParaPr>
                    <m:oMath xmlns:m="http://schemas.openxmlformats.org/officeDocument/2006/math">
                      <m:sSub>
                        <m:sSubPr>
                          <m:ctrlPr>
                            <a:rPr lang="en-US" sz="1800" b="0" i="1" smtClean="0">
                              <a:solidFill>
                                <a:schemeClr val="tx1"/>
                              </a:solidFill>
                              <a:latin typeface="Cambria Math" panose="02040503050406030204" pitchFamily="18" charset="0"/>
                              <a:ea typeface="Arial Unicode MS" pitchFamily="34" charset="-128"/>
                              <a:cs typeface="Arial Unicode MS" pitchFamily="34" charset="-128"/>
                            </a:rPr>
                          </m:ctrlPr>
                        </m:sSubPr>
                        <m:e>
                          <m:r>
                            <a:rPr lang="en-US" sz="1800" b="0" i="1" smtClean="0">
                              <a:solidFill>
                                <a:schemeClr val="tx1"/>
                              </a:solidFill>
                              <a:latin typeface="Cambria Math" panose="02040503050406030204" pitchFamily="18" charset="0"/>
                              <a:ea typeface="Arial Unicode MS" pitchFamily="34" charset="-128"/>
                              <a:cs typeface="Arial Unicode MS" pitchFamily="34" charset="-128"/>
                            </a:rPr>
                            <m:t>𝑃</m:t>
                          </m:r>
                        </m:e>
                        <m:sub>
                          <m:r>
                            <a:rPr lang="en-US" sz="1800" b="0" i="1" smtClean="0">
                              <a:solidFill>
                                <a:schemeClr val="tx1"/>
                              </a:solidFill>
                              <a:latin typeface="Cambria Math" panose="02040503050406030204" pitchFamily="18" charset="0"/>
                              <a:ea typeface="Arial Unicode MS" pitchFamily="34" charset="-128"/>
                              <a:cs typeface="Arial Unicode MS" pitchFamily="34" charset="-128"/>
                            </a:rPr>
                            <m:t>𝑇𝑋</m:t>
                          </m:r>
                        </m:sub>
                      </m:sSub>
                      <m:r>
                        <a:rPr lang="en-US" sz="1800" b="0" i="1" smtClean="0">
                          <a:solidFill>
                            <a:schemeClr val="tx1"/>
                          </a:solidFill>
                          <a:latin typeface="Cambria Math" panose="02040503050406030204" pitchFamily="18" charset="0"/>
                          <a:ea typeface="Arial Unicode MS" pitchFamily="34" charset="-128"/>
                          <a:cs typeface="Arial Unicode MS" pitchFamily="34" charset="-128"/>
                        </a:rPr>
                        <m:t>[</m:t>
                      </m:r>
                      <m:r>
                        <a:rPr lang="en-US" sz="1800" b="0" i="1" smtClean="0">
                          <a:solidFill>
                            <a:schemeClr val="tx1"/>
                          </a:solidFill>
                          <a:latin typeface="Cambria Math" panose="02040503050406030204" pitchFamily="18" charset="0"/>
                          <a:ea typeface="Arial Unicode MS" pitchFamily="34" charset="-128"/>
                          <a:cs typeface="Arial Unicode MS" pitchFamily="34" charset="-128"/>
                        </a:rPr>
                        <m:t>𝑑𝐵𝑚</m:t>
                      </m:r>
                      <m:r>
                        <a:rPr lang="en-US" sz="1800" b="0" i="1" smtClean="0">
                          <a:solidFill>
                            <a:schemeClr val="tx1"/>
                          </a:solidFill>
                          <a:latin typeface="Cambria Math" panose="02040503050406030204" pitchFamily="18" charset="0"/>
                          <a:ea typeface="Arial Unicode MS" pitchFamily="34" charset="-128"/>
                          <a:cs typeface="Arial Unicode MS" pitchFamily="34" charset="-128"/>
                        </a:rPr>
                        <m:t>]=</m:t>
                      </m:r>
                      <m:r>
                        <a:rPr lang="en-US" sz="1800" b="0" i="1" smtClean="0">
                          <a:solidFill>
                            <a:schemeClr val="tx1"/>
                          </a:solidFill>
                          <a:latin typeface="Cambria Math" panose="02040503050406030204" pitchFamily="18" charset="0"/>
                          <a:ea typeface="Arial Unicode MS" pitchFamily="34" charset="-128"/>
                          <a:cs typeface="Arial Unicode MS" pitchFamily="34" charset="-128"/>
                        </a:rPr>
                        <m:t>𝑃𝑆</m:t>
                      </m:r>
                      <m:sSub>
                        <m:sSubPr>
                          <m:ctrlPr>
                            <a:rPr lang="en-US" sz="1800" b="0" i="1" smtClean="0">
                              <a:solidFill>
                                <a:schemeClr val="tx1"/>
                              </a:solidFill>
                              <a:latin typeface="Cambria Math" panose="02040503050406030204" pitchFamily="18" charset="0"/>
                              <a:ea typeface="Arial Unicode MS" pitchFamily="34" charset="-128"/>
                              <a:cs typeface="Arial Unicode MS" pitchFamily="34" charset="-128"/>
                            </a:rPr>
                          </m:ctrlPr>
                        </m:sSubPr>
                        <m:e>
                          <m:r>
                            <a:rPr lang="en-US" sz="1800" b="0" i="1" smtClean="0">
                              <a:solidFill>
                                <a:schemeClr val="tx1"/>
                              </a:solidFill>
                              <a:latin typeface="Cambria Math" panose="02040503050406030204" pitchFamily="18" charset="0"/>
                              <a:ea typeface="Arial Unicode MS" pitchFamily="34" charset="-128"/>
                              <a:cs typeface="Arial Unicode MS" pitchFamily="34" charset="-128"/>
                            </a:rPr>
                            <m:t>𝐷</m:t>
                          </m:r>
                        </m:e>
                        <m:sub>
                          <m:r>
                            <a:rPr lang="en-US" sz="1800" b="0" i="1" smtClean="0">
                              <a:solidFill>
                                <a:schemeClr val="tx1"/>
                              </a:solidFill>
                              <a:latin typeface="Cambria Math" panose="02040503050406030204" pitchFamily="18" charset="0"/>
                              <a:ea typeface="Arial Unicode MS" pitchFamily="34" charset="-128"/>
                              <a:cs typeface="Arial Unicode MS" pitchFamily="34" charset="-128"/>
                            </a:rPr>
                            <m:t>𝑇𝑋</m:t>
                          </m:r>
                        </m:sub>
                      </m:sSub>
                      <m:r>
                        <a:rPr lang="en-US" sz="1800" b="0" i="1" smtClean="0">
                          <a:solidFill>
                            <a:schemeClr val="tx1"/>
                          </a:solidFill>
                          <a:latin typeface="Cambria Math" panose="02040503050406030204" pitchFamily="18" charset="0"/>
                          <a:ea typeface="Arial Unicode MS" pitchFamily="34" charset="-128"/>
                          <a:cs typeface="Arial Unicode MS" pitchFamily="34" charset="-128"/>
                        </a:rPr>
                        <m:t>[</m:t>
                      </m:r>
                      <m:r>
                        <a:rPr lang="en-US" sz="1800" b="0" i="1" smtClean="0">
                          <a:solidFill>
                            <a:schemeClr val="tx1"/>
                          </a:solidFill>
                          <a:latin typeface="Cambria Math" panose="02040503050406030204" pitchFamily="18" charset="0"/>
                          <a:ea typeface="Arial Unicode MS" pitchFamily="34" charset="-128"/>
                          <a:cs typeface="Arial Unicode MS" pitchFamily="34" charset="-128"/>
                        </a:rPr>
                        <m:t>𝑑𝐵𝑚</m:t>
                      </m:r>
                      <m:r>
                        <a:rPr lang="en-US" sz="1800" b="0" i="1" smtClean="0">
                          <a:solidFill>
                            <a:schemeClr val="tx1"/>
                          </a:solidFill>
                          <a:latin typeface="Cambria Math" panose="02040503050406030204" pitchFamily="18" charset="0"/>
                          <a:ea typeface="Arial Unicode MS" pitchFamily="34" charset="-128"/>
                          <a:cs typeface="Arial Unicode MS" pitchFamily="34" charset="-128"/>
                        </a:rPr>
                        <m:t>/</m:t>
                      </m:r>
                      <m:r>
                        <a:rPr lang="en-US" sz="1800" b="0" i="1" smtClean="0">
                          <a:solidFill>
                            <a:schemeClr val="tx1"/>
                          </a:solidFill>
                          <a:latin typeface="Cambria Math" panose="02040503050406030204" pitchFamily="18" charset="0"/>
                          <a:ea typeface="Arial Unicode MS" pitchFamily="34" charset="-128"/>
                          <a:cs typeface="Arial Unicode MS" pitchFamily="34" charset="-128"/>
                        </a:rPr>
                        <m:t>𝐻𝑧</m:t>
                      </m:r>
                      <m:r>
                        <a:rPr lang="en-US" sz="1800" b="0" i="1" smtClean="0">
                          <a:solidFill>
                            <a:schemeClr val="tx1"/>
                          </a:solidFill>
                          <a:latin typeface="Cambria Math" panose="02040503050406030204" pitchFamily="18" charset="0"/>
                          <a:ea typeface="Arial Unicode MS" pitchFamily="34" charset="-128"/>
                          <a:cs typeface="Arial Unicode MS" pitchFamily="34" charset="-128"/>
                        </a:rPr>
                        <m:t>]+</m:t>
                      </m:r>
                      <m:r>
                        <a:rPr lang="en-US" sz="1800" b="0" i="1" smtClean="0">
                          <a:solidFill>
                            <a:schemeClr val="tx1"/>
                          </a:solidFill>
                          <a:latin typeface="Cambria Math" panose="02040503050406030204" pitchFamily="18" charset="0"/>
                          <a:ea typeface="Arial Unicode MS" pitchFamily="34" charset="-128"/>
                          <a:cs typeface="Arial Unicode MS" pitchFamily="34" charset="-128"/>
                        </a:rPr>
                        <m:t>𝐵</m:t>
                      </m:r>
                      <m:r>
                        <a:rPr lang="en-US" sz="1800" b="0" i="1" smtClean="0">
                          <a:solidFill>
                            <a:schemeClr val="tx1"/>
                          </a:solidFill>
                          <a:latin typeface="Cambria Math" panose="02040503050406030204" pitchFamily="18" charset="0"/>
                          <a:ea typeface="Arial Unicode MS" pitchFamily="34" charset="-128"/>
                          <a:cs typeface="Arial Unicode MS" pitchFamily="34" charset="-128"/>
                        </a:rPr>
                        <m:t>[</m:t>
                      </m:r>
                      <m:r>
                        <a:rPr lang="en-US" sz="1800" b="0" i="1" smtClean="0">
                          <a:solidFill>
                            <a:schemeClr val="tx1"/>
                          </a:solidFill>
                          <a:latin typeface="Cambria Math" panose="02040503050406030204" pitchFamily="18" charset="0"/>
                          <a:ea typeface="Arial Unicode MS" pitchFamily="34" charset="-128"/>
                          <a:cs typeface="Arial Unicode MS" pitchFamily="34" charset="-128"/>
                        </a:rPr>
                        <m:t>𝑑𝐵𝐻𝑧</m:t>
                      </m:r>
                      <m:r>
                        <a:rPr lang="en-US" sz="1800" b="0" i="1" smtClean="0">
                          <a:solidFill>
                            <a:schemeClr val="tx1"/>
                          </a:solidFill>
                          <a:latin typeface="Cambria Math" panose="02040503050406030204" pitchFamily="18" charset="0"/>
                          <a:ea typeface="Arial Unicode MS" pitchFamily="34" charset="-128"/>
                          <a:cs typeface="Arial Unicode MS" pitchFamily="34" charset="-128"/>
                        </a:rPr>
                        <m:t>]−</m:t>
                      </m:r>
                      <m:r>
                        <a:rPr lang="en-US" sz="1800" b="0" i="1" smtClean="0">
                          <a:solidFill>
                            <a:schemeClr val="tx1"/>
                          </a:solidFill>
                          <a:latin typeface="Cambria Math" panose="02040503050406030204" pitchFamily="18" charset="0"/>
                          <a:ea typeface="Arial Unicode MS" pitchFamily="34" charset="-128"/>
                          <a:cs typeface="Arial Unicode MS" pitchFamily="34" charset="-128"/>
                        </a:rPr>
                        <m:t>𝐵𝑂</m:t>
                      </m:r>
                      <m:r>
                        <a:rPr lang="en-US" sz="1800" b="0" i="1" smtClean="0">
                          <a:solidFill>
                            <a:schemeClr val="tx1"/>
                          </a:solidFill>
                          <a:latin typeface="Cambria Math" panose="02040503050406030204" pitchFamily="18" charset="0"/>
                          <a:ea typeface="Arial Unicode MS" pitchFamily="34" charset="-128"/>
                          <a:cs typeface="Arial Unicode MS" pitchFamily="34" charset="-128"/>
                        </a:rPr>
                        <m:t>[</m:t>
                      </m:r>
                      <m:r>
                        <a:rPr lang="en-US" sz="1800" b="0" i="1" smtClean="0">
                          <a:solidFill>
                            <a:schemeClr val="tx1"/>
                          </a:solidFill>
                          <a:latin typeface="Cambria Math" panose="02040503050406030204" pitchFamily="18" charset="0"/>
                          <a:ea typeface="Arial Unicode MS" pitchFamily="34" charset="-128"/>
                          <a:cs typeface="Arial Unicode MS" pitchFamily="34" charset="-128"/>
                        </a:rPr>
                        <m:t>𝑑𝐵</m:t>
                      </m:r>
                      <m:r>
                        <a:rPr lang="en-US" sz="1800" b="0" i="1" smtClean="0">
                          <a:solidFill>
                            <a:schemeClr val="tx1"/>
                          </a:solidFill>
                          <a:latin typeface="Cambria Math" panose="02040503050406030204" pitchFamily="18" charset="0"/>
                          <a:ea typeface="Arial Unicode MS" pitchFamily="34" charset="-128"/>
                          <a:cs typeface="Arial Unicode MS" pitchFamily="34" charset="-128"/>
                        </a:rPr>
                        <m:t>]+</m:t>
                      </m:r>
                      <m:r>
                        <a:rPr lang="en-US" sz="1800" b="0" i="1" smtClean="0">
                          <a:solidFill>
                            <a:schemeClr val="tx1"/>
                          </a:solidFill>
                          <a:latin typeface="Cambria Math" panose="02040503050406030204" pitchFamily="18" charset="0"/>
                          <a:ea typeface="Arial Unicode MS" pitchFamily="34" charset="-128"/>
                          <a:cs typeface="Arial Unicode MS" pitchFamily="34" charset="-128"/>
                        </a:rPr>
                        <m:t>𝐺𝐺</m:t>
                      </m:r>
                      <m:r>
                        <a:rPr lang="en-US" sz="1800" b="0" i="1" smtClean="0">
                          <a:solidFill>
                            <a:schemeClr val="tx1"/>
                          </a:solidFill>
                          <a:latin typeface="Cambria Math" panose="02040503050406030204" pitchFamily="18" charset="0"/>
                          <a:ea typeface="Arial Unicode MS" pitchFamily="34" charset="-128"/>
                          <a:cs typeface="Arial Unicode MS" pitchFamily="34" charset="-128"/>
                        </a:rPr>
                        <m:t>[</m:t>
                      </m:r>
                      <m:r>
                        <a:rPr lang="en-US" sz="1800" b="0" i="1" smtClean="0">
                          <a:solidFill>
                            <a:schemeClr val="tx1"/>
                          </a:solidFill>
                          <a:latin typeface="Cambria Math" panose="02040503050406030204" pitchFamily="18" charset="0"/>
                          <a:ea typeface="Arial Unicode MS" pitchFamily="34" charset="-128"/>
                          <a:cs typeface="Arial Unicode MS" pitchFamily="34" charset="-128"/>
                        </a:rPr>
                        <m:t>𝑑𝐵</m:t>
                      </m:r>
                      <m:r>
                        <a:rPr lang="en-US" sz="1800" b="0" i="1" smtClean="0">
                          <a:solidFill>
                            <a:schemeClr val="tx1"/>
                          </a:solidFill>
                          <a:latin typeface="Cambria Math" panose="02040503050406030204" pitchFamily="18" charset="0"/>
                          <a:ea typeface="Arial Unicode MS" pitchFamily="34" charset="-128"/>
                          <a:cs typeface="Arial Unicode MS" pitchFamily="34" charset="-128"/>
                        </a:rPr>
                        <m:t>]</m:t>
                      </m:r>
                    </m:oMath>
                  </m:oMathPara>
                </a14:m>
                <a:endParaRPr lang="en-US" sz="1800" dirty="0" smtClean="0">
                  <a:solidFill>
                    <a:schemeClr val="tx1"/>
                  </a:solidFill>
                  <a:latin typeface="Times New Roman" panose="02020603050405020304" pitchFamily="18" charset="0"/>
                  <a:ea typeface="Arial Unicode MS" pitchFamily="34" charset="-128"/>
                  <a:cs typeface="Times New Roman" panose="02020603050405020304" pitchFamily="18" charset="0"/>
                </a:endParaRPr>
              </a:p>
              <a:p>
                <a:pPr marL="355601" lvl="1" indent="-182563">
                  <a:lnSpc>
                    <a:spcPct val="100000"/>
                  </a:lnSpc>
                  <a:spcAft>
                    <a:spcPts val="700"/>
                  </a:spcAft>
                  <a:buClrTx/>
                  <a:buFont typeface="Arial" pitchFamily="34" charset="0"/>
                  <a:buChar char="•"/>
                </a:pPr>
                <a:r>
                  <a:rPr lang="en-US" dirty="0" smtClean="0">
                    <a:solidFill>
                      <a:schemeClr val="tx1"/>
                    </a:solidFill>
                    <a:latin typeface="Times New Roman" panose="02020603050405020304" pitchFamily="18" charset="0"/>
                    <a:ea typeface="Arial Unicode MS" pitchFamily="34" charset="-128"/>
                    <a:cs typeface="Times New Roman" panose="02020603050405020304" pitchFamily="18" charset="0"/>
                  </a:rPr>
                  <a:t>Rx Sensitivity:</a:t>
                </a:r>
              </a:p>
              <a:p>
                <a:pPr marL="533400" lvl="3" indent="0">
                  <a:lnSpc>
                    <a:spcPct val="100000"/>
                  </a:lnSpc>
                  <a:spcAft>
                    <a:spcPts val="700"/>
                  </a:spcAft>
                  <a:buClrTx/>
                  <a:buNone/>
                </a:pPr>
                <a14:m>
                  <m:oMathPara xmlns:m="http://schemas.openxmlformats.org/officeDocument/2006/math">
                    <m:oMathParaPr>
                      <m:jc m:val="left"/>
                    </m:oMathParaPr>
                    <m:oMath xmlns:m="http://schemas.openxmlformats.org/officeDocument/2006/math">
                      <m:sSub>
                        <m:sSubPr>
                          <m:ctrlPr>
                            <a:rPr lang="en-US" sz="1800" b="0" i="1" smtClean="0">
                              <a:solidFill>
                                <a:schemeClr val="tx1"/>
                              </a:solidFill>
                              <a:latin typeface="Cambria Math" panose="02040503050406030204" pitchFamily="18" charset="0"/>
                              <a:ea typeface="Arial Unicode MS" pitchFamily="34" charset="-128"/>
                              <a:cs typeface="Arial Unicode MS" pitchFamily="34" charset="-128"/>
                            </a:rPr>
                          </m:ctrlPr>
                        </m:sSubPr>
                        <m:e>
                          <m:r>
                            <a:rPr lang="en-US" sz="1800" b="0" i="1" smtClean="0">
                              <a:solidFill>
                                <a:schemeClr val="tx1"/>
                              </a:solidFill>
                              <a:latin typeface="Cambria Math" panose="02040503050406030204" pitchFamily="18" charset="0"/>
                              <a:ea typeface="Arial Unicode MS" pitchFamily="34" charset="-128"/>
                              <a:cs typeface="Arial Unicode MS" pitchFamily="34" charset="-128"/>
                            </a:rPr>
                            <m:t>𝑃</m:t>
                          </m:r>
                        </m:e>
                        <m:sub>
                          <m:r>
                            <a:rPr lang="en-US" sz="1800" b="0" i="1" smtClean="0">
                              <a:solidFill>
                                <a:schemeClr val="tx1"/>
                              </a:solidFill>
                              <a:latin typeface="Cambria Math" panose="02040503050406030204" pitchFamily="18" charset="0"/>
                              <a:ea typeface="Arial Unicode MS" pitchFamily="34" charset="-128"/>
                              <a:cs typeface="Arial Unicode MS" pitchFamily="34" charset="-128"/>
                            </a:rPr>
                            <m:t>𝑅𝑥</m:t>
                          </m:r>
                        </m:sub>
                      </m:sSub>
                      <m:d>
                        <m:dPr>
                          <m:begChr m:val="["/>
                          <m:endChr m:val="]"/>
                          <m:ctrlPr>
                            <a:rPr lang="en-US" sz="1800" b="0" i="1" smtClean="0">
                              <a:solidFill>
                                <a:schemeClr val="tx1"/>
                              </a:solidFill>
                              <a:latin typeface="Cambria Math" panose="02040503050406030204" pitchFamily="18" charset="0"/>
                              <a:ea typeface="Arial Unicode MS" pitchFamily="34" charset="-128"/>
                              <a:cs typeface="Arial Unicode MS" pitchFamily="34" charset="-128"/>
                            </a:rPr>
                          </m:ctrlPr>
                        </m:dPr>
                        <m:e>
                          <m:r>
                            <a:rPr lang="en-US" sz="1800" b="0" i="1" smtClean="0">
                              <a:solidFill>
                                <a:schemeClr val="tx1"/>
                              </a:solidFill>
                              <a:latin typeface="Cambria Math" panose="02040503050406030204" pitchFamily="18" charset="0"/>
                              <a:ea typeface="Arial Unicode MS" pitchFamily="34" charset="-128"/>
                              <a:cs typeface="Arial Unicode MS" pitchFamily="34" charset="-128"/>
                            </a:rPr>
                            <m:t>𝑑𝐵𝑚</m:t>
                          </m:r>
                        </m:e>
                      </m:d>
                      <m:r>
                        <a:rPr lang="en-US" sz="1800" b="0" i="1" smtClean="0">
                          <a:solidFill>
                            <a:schemeClr val="tx1"/>
                          </a:solidFill>
                          <a:latin typeface="Cambria Math" panose="02040503050406030204" pitchFamily="18" charset="0"/>
                          <a:ea typeface="Arial Unicode MS" pitchFamily="34" charset="-128"/>
                          <a:cs typeface="Arial Unicode MS" pitchFamily="34" charset="-128"/>
                        </a:rPr>
                        <m:t>=</m:t>
                      </m:r>
                      <m:r>
                        <a:rPr lang="en-US" sz="1800" b="0" i="1" smtClean="0">
                          <a:solidFill>
                            <a:schemeClr val="tx1"/>
                          </a:solidFill>
                          <a:latin typeface="Cambria Math" panose="02040503050406030204" pitchFamily="18" charset="0"/>
                          <a:ea typeface="Arial Unicode MS" pitchFamily="34" charset="-128"/>
                          <a:cs typeface="Arial Unicode MS" pitchFamily="34" charset="-128"/>
                        </a:rPr>
                        <m:t>𝑃𝑆</m:t>
                      </m:r>
                      <m:sSub>
                        <m:sSubPr>
                          <m:ctrlPr>
                            <a:rPr lang="en-US" sz="1800" b="0" i="1" smtClean="0">
                              <a:solidFill>
                                <a:schemeClr val="tx1"/>
                              </a:solidFill>
                              <a:latin typeface="Cambria Math" panose="02040503050406030204" pitchFamily="18" charset="0"/>
                              <a:ea typeface="Arial Unicode MS" pitchFamily="34" charset="-128"/>
                              <a:cs typeface="Arial Unicode MS" pitchFamily="34" charset="-128"/>
                            </a:rPr>
                          </m:ctrlPr>
                        </m:sSubPr>
                        <m:e>
                          <m:r>
                            <a:rPr lang="en-US" sz="1800" b="0" i="1" smtClean="0">
                              <a:solidFill>
                                <a:schemeClr val="tx1"/>
                              </a:solidFill>
                              <a:latin typeface="Cambria Math" panose="02040503050406030204" pitchFamily="18" charset="0"/>
                              <a:ea typeface="Arial Unicode MS" pitchFamily="34" charset="-128"/>
                              <a:cs typeface="Arial Unicode MS" pitchFamily="34" charset="-128"/>
                            </a:rPr>
                            <m:t>𝐷</m:t>
                          </m:r>
                        </m:e>
                        <m:sub>
                          <m:r>
                            <a:rPr lang="en-US" sz="1800" b="0" i="1" smtClean="0">
                              <a:solidFill>
                                <a:schemeClr val="tx1"/>
                              </a:solidFill>
                              <a:latin typeface="Cambria Math" panose="02040503050406030204" pitchFamily="18" charset="0"/>
                              <a:ea typeface="Arial Unicode MS" pitchFamily="34" charset="-128"/>
                              <a:cs typeface="Arial Unicode MS" pitchFamily="34" charset="-128"/>
                            </a:rPr>
                            <m:t>𝑛𝑜𝑖𝑠𝑒</m:t>
                          </m:r>
                        </m:sub>
                      </m:sSub>
                      <m:d>
                        <m:dPr>
                          <m:begChr m:val="["/>
                          <m:endChr m:val="]"/>
                          <m:ctrlPr>
                            <a:rPr lang="en-US" sz="1800" b="0" i="1" smtClean="0">
                              <a:solidFill>
                                <a:schemeClr val="tx1"/>
                              </a:solidFill>
                              <a:latin typeface="Cambria Math" panose="02040503050406030204" pitchFamily="18" charset="0"/>
                              <a:ea typeface="Arial Unicode MS" pitchFamily="34" charset="-128"/>
                              <a:cs typeface="Arial Unicode MS" pitchFamily="34" charset="-128"/>
                            </a:rPr>
                          </m:ctrlPr>
                        </m:dPr>
                        <m:e>
                          <m:r>
                            <a:rPr lang="en-US" sz="1800" b="0" i="1" smtClean="0">
                              <a:solidFill>
                                <a:schemeClr val="tx1"/>
                              </a:solidFill>
                              <a:latin typeface="Cambria Math" panose="02040503050406030204" pitchFamily="18" charset="0"/>
                              <a:ea typeface="Arial Unicode MS" pitchFamily="34" charset="-128"/>
                              <a:cs typeface="Arial Unicode MS" pitchFamily="34" charset="-128"/>
                            </a:rPr>
                            <m:t>𝑑𝐵𝑚</m:t>
                          </m:r>
                          <m:r>
                            <a:rPr lang="en-US" sz="1800" b="0" i="1" smtClean="0">
                              <a:solidFill>
                                <a:schemeClr val="tx1"/>
                              </a:solidFill>
                              <a:latin typeface="Cambria Math" panose="02040503050406030204" pitchFamily="18" charset="0"/>
                              <a:ea typeface="Arial Unicode MS" pitchFamily="34" charset="-128"/>
                              <a:cs typeface="Arial Unicode MS" pitchFamily="34" charset="-128"/>
                            </a:rPr>
                            <m:t>/</m:t>
                          </m:r>
                          <m:r>
                            <a:rPr lang="en-US" sz="1800" b="0" i="1" smtClean="0">
                              <a:solidFill>
                                <a:schemeClr val="tx1"/>
                              </a:solidFill>
                              <a:latin typeface="Cambria Math" panose="02040503050406030204" pitchFamily="18" charset="0"/>
                              <a:ea typeface="Arial Unicode MS" pitchFamily="34" charset="-128"/>
                              <a:cs typeface="Arial Unicode MS" pitchFamily="34" charset="-128"/>
                            </a:rPr>
                            <m:t>𝐻𝑧</m:t>
                          </m:r>
                        </m:e>
                      </m:d>
                      <m:r>
                        <a:rPr lang="en-US" sz="1800" b="0" i="1" smtClean="0">
                          <a:solidFill>
                            <a:schemeClr val="tx1"/>
                          </a:solidFill>
                          <a:latin typeface="Cambria Math" panose="02040503050406030204" pitchFamily="18" charset="0"/>
                          <a:ea typeface="Arial Unicode MS" pitchFamily="34" charset="-128"/>
                          <a:cs typeface="Arial Unicode MS" pitchFamily="34" charset="-128"/>
                        </a:rPr>
                        <m:t>+</m:t>
                      </m:r>
                      <m:r>
                        <a:rPr lang="en-US" sz="1800" b="0" i="1" smtClean="0">
                          <a:solidFill>
                            <a:schemeClr val="tx1"/>
                          </a:solidFill>
                          <a:latin typeface="Cambria Math" panose="02040503050406030204" pitchFamily="18" charset="0"/>
                          <a:ea typeface="Arial Unicode MS" pitchFamily="34" charset="-128"/>
                          <a:cs typeface="Arial Unicode MS" pitchFamily="34" charset="-128"/>
                        </a:rPr>
                        <m:t>𝐵</m:t>
                      </m:r>
                      <m:d>
                        <m:dPr>
                          <m:begChr m:val="["/>
                          <m:endChr m:val="]"/>
                          <m:ctrlPr>
                            <a:rPr lang="en-US" sz="1800" b="0" i="1" smtClean="0">
                              <a:solidFill>
                                <a:schemeClr val="tx1"/>
                              </a:solidFill>
                              <a:latin typeface="Cambria Math" panose="02040503050406030204" pitchFamily="18" charset="0"/>
                              <a:ea typeface="Arial Unicode MS" pitchFamily="34" charset="-128"/>
                              <a:cs typeface="Arial Unicode MS" pitchFamily="34" charset="-128"/>
                            </a:rPr>
                          </m:ctrlPr>
                        </m:dPr>
                        <m:e>
                          <m:r>
                            <a:rPr lang="en-US" sz="1800" b="0" i="1" smtClean="0">
                              <a:solidFill>
                                <a:schemeClr val="tx1"/>
                              </a:solidFill>
                              <a:latin typeface="Cambria Math" panose="02040503050406030204" pitchFamily="18" charset="0"/>
                              <a:ea typeface="Arial Unicode MS" pitchFamily="34" charset="-128"/>
                              <a:cs typeface="Arial Unicode MS" pitchFamily="34" charset="-128"/>
                            </a:rPr>
                            <m:t>𝑑𝐵𝐻𝑧</m:t>
                          </m:r>
                        </m:e>
                      </m:d>
                      <m:r>
                        <a:rPr lang="en-US" sz="1800" b="0" i="1" smtClean="0">
                          <a:solidFill>
                            <a:schemeClr val="tx1"/>
                          </a:solidFill>
                          <a:latin typeface="Cambria Math" panose="02040503050406030204" pitchFamily="18" charset="0"/>
                          <a:ea typeface="Arial Unicode MS" pitchFamily="34" charset="-128"/>
                          <a:cs typeface="Arial Unicode MS" pitchFamily="34" charset="-128"/>
                        </a:rPr>
                        <m:t>+</m:t>
                      </m:r>
                      <m:r>
                        <a:rPr lang="en-US" sz="1800" b="0" i="1" smtClean="0">
                          <a:solidFill>
                            <a:schemeClr val="tx1"/>
                          </a:solidFill>
                          <a:latin typeface="Cambria Math" panose="02040503050406030204" pitchFamily="18" charset="0"/>
                          <a:ea typeface="Arial Unicode MS" pitchFamily="34" charset="-128"/>
                          <a:cs typeface="Arial Unicode MS" pitchFamily="34" charset="-128"/>
                        </a:rPr>
                        <m:t>𝑁𝐹</m:t>
                      </m:r>
                      <m:d>
                        <m:dPr>
                          <m:begChr m:val="["/>
                          <m:endChr m:val="]"/>
                          <m:ctrlPr>
                            <a:rPr lang="en-US" altLang="zh-CN" sz="1800" b="0" i="1" smtClean="0">
                              <a:solidFill>
                                <a:schemeClr val="tx1"/>
                              </a:solidFill>
                              <a:latin typeface="Cambria Math" panose="02040503050406030204" pitchFamily="18" charset="0"/>
                              <a:ea typeface="Arial Unicode MS" pitchFamily="34" charset="-128"/>
                              <a:cs typeface="Arial Unicode MS" pitchFamily="34" charset="-128"/>
                            </a:rPr>
                          </m:ctrlPr>
                        </m:dPr>
                        <m:e>
                          <m:r>
                            <m:rPr>
                              <m:sty m:val="p"/>
                            </m:rPr>
                            <a:rPr lang="en-US" altLang="zh-CN" sz="1800" i="1">
                              <a:solidFill>
                                <a:schemeClr val="tx1"/>
                              </a:solidFill>
                              <a:latin typeface="Cambria Math" panose="02040503050406030204" pitchFamily="18" charset="0"/>
                              <a:ea typeface="Arial Unicode MS" pitchFamily="34" charset="-128"/>
                              <a:cs typeface="Arial Unicode MS" pitchFamily="34" charset="-128"/>
                            </a:rPr>
                            <m:t>d</m:t>
                          </m:r>
                          <m:r>
                            <a:rPr lang="en-US" altLang="zh-CN" sz="1800" b="0" i="1" smtClean="0">
                              <a:solidFill>
                                <a:schemeClr val="tx1"/>
                              </a:solidFill>
                              <a:latin typeface="Cambria Math" panose="02040503050406030204" pitchFamily="18" charset="0"/>
                              <a:ea typeface="Arial Unicode MS" pitchFamily="34" charset="-128"/>
                              <a:cs typeface="Arial Unicode MS" pitchFamily="34" charset="-128"/>
                            </a:rPr>
                            <m:t>𝐵</m:t>
                          </m:r>
                        </m:e>
                      </m:d>
                      <m:r>
                        <a:rPr lang="en-US" altLang="zh-CN" sz="1800" b="0" i="1" smtClean="0">
                          <a:solidFill>
                            <a:schemeClr val="tx1"/>
                          </a:solidFill>
                          <a:latin typeface="Cambria Math" panose="02040503050406030204" pitchFamily="18" charset="0"/>
                          <a:ea typeface="Arial Unicode MS" pitchFamily="34" charset="-128"/>
                          <a:cs typeface="Arial Unicode MS" pitchFamily="34" charset="-128"/>
                        </a:rPr>
                        <m:t>+</m:t>
                      </m:r>
                      <m:r>
                        <a:rPr lang="en-US" altLang="zh-CN" sz="1800" b="0" i="1" smtClean="0">
                          <a:solidFill>
                            <a:schemeClr val="tx1"/>
                          </a:solidFill>
                          <a:latin typeface="Cambria Math" panose="02040503050406030204" pitchFamily="18" charset="0"/>
                          <a:ea typeface="Arial Unicode MS" pitchFamily="34" charset="-128"/>
                          <a:cs typeface="Arial Unicode MS" pitchFamily="34" charset="-128"/>
                        </a:rPr>
                        <m:t>𝑆𝑁𝑅</m:t>
                      </m:r>
                      <m:d>
                        <m:dPr>
                          <m:begChr m:val="["/>
                          <m:endChr m:val="]"/>
                          <m:ctrlPr>
                            <a:rPr lang="en-US" sz="1800" b="0" i="1" smtClean="0">
                              <a:solidFill>
                                <a:schemeClr val="tx1"/>
                              </a:solidFill>
                              <a:latin typeface="Cambria Math" panose="02040503050406030204" pitchFamily="18" charset="0"/>
                              <a:ea typeface="Arial Unicode MS" pitchFamily="34" charset="-128"/>
                              <a:cs typeface="Arial Unicode MS" pitchFamily="34" charset="-128"/>
                            </a:rPr>
                          </m:ctrlPr>
                        </m:dPr>
                        <m:e>
                          <m:r>
                            <a:rPr lang="en-US" sz="1800" b="0" i="1" smtClean="0">
                              <a:solidFill>
                                <a:schemeClr val="tx1"/>
                              </a:solidFill>
                              <a:latin typeface="Cambria Math" panose="02040503050406030204" pitchFamily="18" charset="0"/>
                              <a:ea typeface="Arial Unicode MS" pitchFamily="34" charset="-128"/>
                              <a:cs typeface="Arial Unicode MS" pitchFamily="34" charset="-128"/>
                            </a:rPr>
                            <m:t>𝑑𝐵</m:t>
                          </m:r>
                        </m:e>
                      </m:d>
                    </m:oMath>
                  </m:oMathPara>
                </a14:m>
                <a:endParaRPr lang="en-US" sz="1800" b="0" i="1" dirty="0" smtClean="0">
                  <a:solidFill>
                    <a:schemeClr val="tx1"/>
                  </a:solidFill>
                  <a:latin typeface="Times New Roman" panose="02020603050405020304" pitchFamily="18" charset="0"/>
                  <a:ea typeface="Arial Unicode MS" pitchFamily="34" charset="-128"/>
                  <a:cs typeface="Times New Roman" panose="02020603050405020304" pitchFamily="18" charset="0"/>
                </a:endParaRPr>
              </a:p>
              <a:p>
                <a:pPr marL="533400" lvl="3" indent="0">
                  <a:lnSpc>
                    <a:spcPct val="100000"/>
                  </a:lnSpc>
                  <a:spcAft>
                    <a:spcPts val="700"/>
                  </a:spcAft>
                  <a:buClrTx/>
                  <a:buNone/>
                </a:pPr>
                <a14:m>
                  <m:oMathPara xmlns:m="http://schemas.openxmlformats.org/officeDocument/2006/math">
                    <m:oMathParaPr>
                      <m:jc m:val="left"/>
                    </m:oMathParaPr>
                    <m:oMath xmlns:m="http://schemas.openxmlformats.org/officeDocument/2006/math">
                      <m:r>
                        <a:rPr lang="en-US" altLang="zh-CN" sz="1800" i="1">
                          <a:latin typeface="Cambria Math" panose="02040503050406030204" pitchFamily="18" charset="0"/>
                          <a:ea typeface="Arial Unicode MS" pitchFamily="34" charset="-128"/>
                          <a:cs typeface="Arial Unicode MS" pitchFamily="34" charset="-128"/>
                        </a:rPr>
                        <m:t>𝑆𝑁𝑅</m:t>
                      </m:r>
                      <m:d>
                        <m:dPr>
                          <m:begChr m:val="["/>
                          <m:endChr m:val="]"/>
                          <m:ctrlPr>
                            <a:rPr lang="en-US" altLang="zh-CN" sz="1800" i="1">
                              <a:latin typeface="Cambria Math" panose="02040503050406030204" pitchFamily="18" charset="0"/>
                              <a:ea typeface="Arial Unicode MS" pitchFamily="34" charset="-128"/>
                              <a:cs typeface="Arial Unicode MS" pitchFamily="34" charset="-128"/>
                            </a:rPr>
                          </m:ctrlPr>
                        </m:dPr>
                        <m:e>
                          <m:r>
                            <a:rPr lang="en-US" altLang="zh-CN" sz="1800" i="1">
                              <a:latin typeface="Cambria Math" panose="02040503050406030204" pitchFamily="18" charset="0"/>
                              <a:ea typeface="Arial Unicode MS" pitchFamily="34" charset="-128"/>
                              <a:cs typeface="Arial Unicode MS" pitchFamily="34" charset="-128"/>
                            </a:rPr>
                            <m:t>𝑑𝐵</m:t>
                          </m:r>
                        </m:e>
                      </m:d>
                      <m:r>
                        <a:rPr lang="en-US" altLang="zh-CN" sz="1800">
                          <a:latin typeface="Cambria Math" panose="02040503050406030204" pitchFamily="18" charset="0"/>
                          <a:ea typeface="Arial Unicode MS" pitchFamily="34" charset="-128"/>
                          <a:cs typeface="Arial Unicode MS" pitchFamily="34" charset="-128"/>
                        </a:rPr>
                        <m:t>=</m:t>
                      </m:r>
                      <m:f>
                        <m:fPr>
                          <m:ctrlPr>
                            <a:rPr lang="en-US" altLang="zh-CN" sz="1800" i="1">
                              <a:latin typeface="Cambria Math" panose="02040503050406030204" pitchFamily="18" charset="0"/>
                              <a:ea typeface="Arial Unicode MS" pitchFamily="34" charset="-128"/>
                              <a:cs typeface="Arial Unicode MS" pitchFamily="34" charset="-128"/>
                            </a:rPr>
                          </m:ctrlPr>
                        </m:fPr>
                        <m:num>
                          <m:sSub>
                            <m:sSubPr>
                              <m:ctrlPr>
                                <a:rPr lang="en-US" altLang="zh-CN" sz="1800" i="1">
                                  <a:latin typeface="Cambria Math" panose="02040503050406030204" pitchFamily="18" charset="0"/>
                                  <a:ea typeface="Arial Unicode MS" pitchFamily="34" charset="-128"/>
                                  <a:cs typeface="Arial Unicode MS" pitchFamily="34" charset="-128"/>
                                </a:rPr>
                              </m:ctrlPr>
                            </m:sSubPr>
                            <m:e>
                              <m:r>
                                <a:rPr lang="en-US" altLang="zh-CN" sz="1800" i="1">
                                  <a:latin typeface="Cambria Math" panose="02040503050406030204" pitchFamily="18" charset="0"/>
                                  <a:ea typeface="Arial Unicode MS" pitchFamily="34" charset="-128"/>
                                  <a:cs typeface="Arial Unicode MS" pitchFamily="34" charset="-128"/>
                                </a:rPr>
                                <m:t>𝑃</m:t>
                              </m:r>
                            </m:e>
                            <m:sub>
                              <m:r>
                                <a:rPr lang="en-US" altLang="zh-CN" sz="1800" i="1">
                                  <a:latin typeface="Cambria Math" panose="02040503050406030204" pitchFamily="18" charset="0"/>
                                  <a:ea typeface="Arial Unicode MS" pitchFamily="34" charset="-128"/>
                                  <a:cs typeface="Arial Unicode MS" pitchFamily="34" charset="-128"/>
                                </a:rPr>
                                <m:t>𝑆</m:t>
                              </m:r>
                            </m:sub>
                          </m:sSub>
                        </m:num>
                        <m:den>
                          <m:sSub>
                            <m:sSubPr>
                              <m:ctrlPr>
                                <a:rPr lang="en-US" altLang="zh-CN" sz="1800" i="1">
                                  <a:latin typeface="Cambria Math" panose="02040503050406030204" pitchFamily="18" charset="0"/>
                                  <a:ea typeface="Arial Unicode MS" pitchFamily="34" charset="-128"/>
                                  <a:cs typeface="Arial Unicode MS" pitchFamily="34" charset="-128"/>
                                </a:rPr>
                              </m:ctrlPr>
                            </m:sSubPr>
                            <m:e>
                              <m:r>
                                <a:rPr lang="en-US" altLang="zh-CN" sz="1800" i="1">
                                  <a:latin typeface="Cambria Math" panose="02040503050406030204" pitchFamily="18" charset="0"/>
                                  <a:ea typeface="Arial Unicode MS" pitchFamily="34" charset="-128"/>
                                  <a:cs typeface="Arial Unicode MS" pitchFamily="34" charset="-128"/>
                                </a:rPr>
                                <m:t>𝑃</m:t>
                              </m:r>
                            </m:e>
                            <m:sub>
                              <m:r>
                                <a:rPr lang="en-US" altLang="zh-CN" sz="1800" i="1">
                                  <a:latin typeface="Cambria Math" panose="02040503050406030204" pitchFamily="18" charset="0"/>
                                  <a:ea typeface="Arial Unicode MS" pitchFamily="34" charset="-128"/>
                                  <a:cs typeface="Arial Unicode MS" pitchFamily="34" charset="-128"/>
                                </a:rPr>
                                <m:t>𝑁</m:t>
                              </m:r>
                            </m:sub>
                          </m:sSub>
                        </m:den>
                      </m:f>
                      <m:d>
                        <m:dPr>
                          <m:begChr m:val="["/>
                          <m:endChr m:val="]"/>
                          <m:ctrlPr>
                            <a:rPr lang="en-US" altLang="zh-CN" sz="1800" i="1">
                              <a:latin typeface="Cambria Math" panose="02040503050406030204" pitchFamily="18" charset="0"/>
                              <a:ea typeface="Arial Unicode MS" pitchFamily="34" charset="-128"/>
                              <a:cs typeface="Arial Unicode MS" pitchFamily="34" charset="-128"/>
                            </a:rPr>
                          </m:ctrlPr>
                        </m:dPr>
                        <m:e>
                          <m:r>
                            <m:rPr>
                              <m:sty m:val="p"/>
                            </m:rPr>
                            <a:rPr lang="en-US" altLang="zh-CN" sz="1800">
                              <a:latin typeface="Cambria Math" panose="02040503050406030204" pitchFamily="18" charset="0"/>
                              <a:ea typeface="Arial Unicode MS" pitchFamily="34" charset="-128"/>
                              <a:cs typeface="Arial Unicode MS" pitchFamily="34" charset="-128"/>
                            </a:rPr>
                            <m:t>dB</m:t>
                          </m:r>
                        </m:e>
                      </m:d>
                      <m:r>
                        <a:rPr lang="en-US" altLang="zh-CN" sz="1800">
                          <a:latin typeface="Cambria Math" panose="02040503050406030204" pitchFamily="18" charset="0"/>
                          <a:ea typeface="Arial Unicode MS" pitchFamily="34" charset="-128"/>
                          <a:cs typeface="Arial Unicode MS" pitchFamily="34" charset="-128"/>
                        </a:rPr>
                        <m:t>=</m:t>
                      </m:r>
                      <m:f>
                        <m:fPr>
                          <m:ctrlPr>
                            <a:rPr lang="en-US" altLang="zh-CN" sz="1800" i="1">
                              <a:latin typeface="Cambria Math" panose="02040503050406030204" pitchFamily="18" charset="0"/>
                              <a:ea typeface="Arial Unicode MS" pitchFamily="34" charset="-128"/>
                              <a:cs typeface="Arial Unicode MS" pitchFamily="34" charset="-128"/>
                            </a:rPr>
                          </m:ctrlPr>
                        </m:fPr>
                        <m:num>
                          <m:sSub>
                            <m:sSubPr>
                              <m:ctrlPr>
                                <a:rPr lang="en-US" altLang="zh-CN" sz="1800" i="1">
                                  <a:latin typeface="Cambria Math" panose="02040503050406030204" pitchFamily="18" charset="0"/>
                                  <a:ea typeface="Arial Unicode MS" pitchFamily="34" charset="-128"/>
                                  <a:cs typeface="Arial Unicode MS" pitchFamily="34" charset="-128"/>
                                </a:rPr>
                              </m:ctrlPr>
                            </m:sSubPr>
                            <m:e>
                              <m:r>
                                <a:rPr lang="en-US" altLang="zh-CN" sz="1800" i="1">
                                  <a:latin typeface="Cambria Math" panose="02040503050406030204" pitchFamily="18" charset="0"/>
                                  <a:ea typeface="Arial Unicode MS" pitchFamily="34" charset="-128"/>
                                  <a:cs typeface="Arial Unicode MS" pitchFamily="34" charset="-128"/>
                                </a:rPr>
                                <m:t>𝐸</m:t>
                              </m:r>
                            </m:e>
                            <m:sub>
                              <m:r>
                                <a:rPr lang="en-US" altLang="zh-CN" sz="1800" i="1">
                                  <a:latin typeface="Cambria Math" panose="02040503050406030204" pitchFamily="18" charset="0"/>
                                  <a:ea typeface="Arial Unicode MS" pitchFamily="34" charset="-128"/>
                                  <a:cs typeface="Arial Unicode MS" pitchFamily="34" charset="-128"/>
                                </a:rPr>
                                <m:t>𝑏</m:t>
                              </m:r>
                            </m:sub>
                          </m:sSub>
                          <m:sSub>
                            <m:sSubPr>
                              <m:ctrlPr>
                                <a:rPr lang="en-US" altLang="zh-CN" sz="1800" i="1">
                                  <a:latin typeface="Cambria Math" panose="02040503050406030204" pitchFamily="18" charset="0"/>
                                  <a:ea typeface="Arial Unicode MS" pitchFamily="34" charset="-128"/>
                                  <a:cs typeface="Arial Unicode MS" pitchFamily="34" charset="-128"/>
                                </a:rPr>
                              </m:ctrlPr>
                            </m:sSubPr>
                            <m:e>
                              <m:r>
                                <a:rPr lang="en-US" altLang="zh-CN" sz="1800" i="1">
                                  <a:latin typeface="Cambria Math" panose="02040503050406030204" pitchFamily="18" charset="0"/>
                                  <a:ea typeface="Arial Unicode MS" pitchFamily="34" charset="-128"/>
                                  <a:cs typeface="Arial Unicode MS" pitchFamily="34" charset="-128"/>
                                </a:rPr>
                                <m:t>𝑅</m:t>
                              </m:r>
                            </m:e>
                            <m:sub>
                              <m:r>
                                <a:rPr lang="en-US" altLang="zh-CN" sz="1800" i="1">
                                  <a:latin typeface="Cambria Math" panose="02040503050406030204" pitchFamily="18" charset="0"/>
                                  <a:ea typeface="Arial Unicode MS" pitchFamily="34" charset="-128"/>
                                  <a:cs typeface="Arial Unicode MS" pitchFamily="34" charset="-128"/>
                                </a:rPr>
                                <m:t>𝑏</m:t>
                              </m:r>
                            </m:sub>
                          </m:sSub>
                        </m:num>
                        <m:den>
                          <m:sSub>
                            <m:sSubPr>
                              <m:ctrlPr>
                                <a:rPr lang="en-US" altLang="zh-CN" sz="1800" i="1">
                                  <a:latin typeface="Cambria Math" panose="02040503050406030204" pitchFamily="18" charset="0"/>
                                  <a:ea typeface="Arial Unicode MS" pitchFamily="34" charset="-128"/>
                                  <a:cs typeface="Arial Unicode MS" pitchFamily="34" charset="-128"/>
                                </a:rPr>
                              </m:ctrlPr>
                            </m:sSubPr>
                            <m:e>
                              <m:r>
                                <a:rPr lang="en-US" altLang="zh-CN" sz="1800" i="1">
                                  <a:latin typeface="Cambria Math" panose="02040503050406030204" pitchFamily="18" charset="0"/>
                                  <a:ea typeface="Arial Unicode MS" pitchFamily="34" charset="-128"/>
                                  <a:cs typeface="Arial Unicode MS" pitchFamily="34" charset="-128"/>
                                </a:rPr>
                                <m:t>𝑁</m:t>
                              </m:r>
                            </m:e>
                            <m:sub>
                              <m:r>
                                <a:rPr lang="en-US" altLang="zh-CN" sz="1800" i="1">
                                  <a:latin typeface="Cambria Math" panose="02040503050406030204" pitchFamily="18" charset="0"/>
                                  <a:ea typeface="Arial Unicode MS" pitchFamily="34" charset="-128"/>
                                  <a:cs typeface="Arial Unicode MS" pitchFamily="34" charset="-128"/>
                                </a:rPr>
                                <m:t>0</m:t>
                              </m:r>
                            </m:sub>
                          </m:sSub>
                          <m:r>
                            <a:rPr lang="en-US" altLang="zh-CN" sz="1800" i="1">
                              <a:latin typeface="Cambria Math" panose="02040503050406030204" pitchFamily="18" charset="0"/>
                              <a:ea typeface="Arial Unicode MS" pitchFamily="34" charset="-128"/>
                              <a:cs typeface="Arial Unicode MS" pitchFamily="34" charset="-128"/>
                            </a:rPr>
                            <m:t>𝐵</m:t>
                          </m:r>
                        </m:den>
                      </m:f>
                      <m:r>
                        <a:rPr lang="en-US" altLang="zh-CN" sz="1800" i="1">
                          <a:latin typeface="Cambria Math" panose="02040503050406030204" pitchFamily="18" charset="0"/>
                          <a:ea typeface="Arial Unicode MS" pitchFamily="34" charset="-128"/>
                          <a:cs typeface="Arial Unicode MS" pitchFamily="34" charset="-128"/>
                        </a:rPr>
                        <m:t>[</m:t>
                      </m:r>
                      <m:r>
                        <a:rPr lang="en-US" altLang="zh-CN" sz="1800" i="1">
                          <a:latin typeface="Cambria Math" panose="02040503050406030204" pitchFamily="18" charset="0"/>
                          <a:ea typeface="Arial Unicode MS" pitchFamily="34" charset="-128"/>
                          <a:cs typeface="Arial Unicode MS" pitchFamily="34" charset="-128"/>
                        </a:rPr>
                        <m:t>𝑑𝐵</m:t>
                      </m:r>
                      <m:r>
                        <a:rPr lang="en-US" altLang="zh-CN" sz="1800" i="1">
                          <a:latin typeface="Cambria Math" panose="02040503050406030204" pitchFamily="18" charset="0"/>
                          <a:ea typeface="Arial Unicode MS" pitchFamily="34" charset="-128"/>
                          <a:cs typeface="Arial Unicode MS" pitchFamily="34" charset="-128"/>
                        </a:rPr>
                        <m:t>]</m:t>
                      </m:r>
                    </m:oMath>
                  </m:oMathPara>
                </a14:m>
                <a:endParaRPr lang="en-US" altLang="zh-CN" sz="1800" i="1" dirty="0" smtClean="0">
                  <a:solidFill>
                    <a:schemeClr val="tx1"/>
                  </a:solidFill>
                  <a:latin typeface="Times New Roman" panose="02020603050405020304" pitchFamily="18" charset="0"/>
                  <a:ea typeface="Arial Unicode MS" pitchFamily="34" charset="-128"/>
                  <a:cs typeface="Times New Roman" panose="02020603050405020304" pitchFamily="18" charset="0"/>
                </a:endParaRPr>
              </a:p>
              <a:p>
                <a:pPr marL="533400" lvl="3" indent="0">
                  <a:lnSpc>
                    <a:spcPct val="100000"/>
                  </a:lnSpc>
                  <a:spcAft>
                    <a:spcPts val="700"/>
                  </a:spcAft>
                  <a:buClrTx/>
                  <a:buNone/>
                </a:pPr>
                <a14:m>
                  <m:oMathPara xmlns:m="http://schemas.openxmlformats.org/officeDocument/2006/math">
                    <m:oMathParaPr>
                      <m:jc m:val="left"/>
                    </m:oMathParaPr>
                    <m:oMath xmlns:m="http://schemas.openxmlformats.org/officeDocument/2006/math">
                      <m:sSub>
                        <m:sSubPr>
                          <m:ctrlPr>
                            <a:rPr lang="en-US" altLang="zh-CN" sz="1800" i="1">
                              <a:latin typeface="Cambria Math" panose="02040503050406030204" pitchFamily="18" charset="0"/>
                              <a:ea typeface="Arial Unicode MS" pitchFamily="34" charset="-128"/>
                              <a:cs typeface="Arial Unicode MS" pitchFamily="34" charset="-128"/>
                            </a:rPr>
                          </m:ctrlPr>
                        </m:sSubPr>
                        <m:e>
                          <m:r>
                            <a:rPr lang="en-US" altLang="zh-CN" sz="1800" i="1">
                              <a:latin typeface="Cambria Math" panose="02040503050406030204" pitchFamily="18" charset="0"/>
                              <a:ea typeface="Arial Unicode MS" pitchFamily="34" charset="-128"/>
                              <a:cs typeface="Arial Unicode MS" pitchFamily="34" charset="-128"/>
                            </a:rPr>
                            <m:t>𝑃</m:t>
                          </m:r>
                        </m:e>
                        <m:sub>
                          <m:r>
                            <a:rPr lang="en-US" altLang="zh-CN" sz="1800" i="1">
                              <a:latin typeface="Cambria Math" panose="02040503050406030204" pitchFamily="18" charset="0"/>
                              <a:ea typeface="Arial Unicode MS" pitchFamily="34" charset="-128"/>
                              <a:cs typeface="Arial Unicode MS" pitchFamily="34" charset="-128"/>
                            </a:rPr>
                            <m:t>𝑅𝑥</m:t>
                          </m:r>
                        </m:sub>
                      </m:sSub>
                      <m:d>
                        <m:dPr>
                          <m:begChr m:val="["/>
                          <m:endChr m:val="]"/>
                          <m:ctrlPr>
                            <a:rPr lang="en-US" altLang="zh-CN" sz="1800" i="1">
                              <a:latin typeface="Cambria Math" panose="02040503050406030204" pitchFamily="18" charset="0"/>
                              <a:ea typeface="Arial Unicode MS" pitchFamily="34" charset="-128"/>
                              <a:cs typeface="Arial Unicode MS" pitchFamily="34" charset="-128"/>
                            </a:rPr>
                          </m:ctrlPr>
                        </m:dPr>
                        <m:e>
                          <m:r>
                            <a:rPr lang="en-US" altLang="zh-CN" sz="1800" i="1">
                              <a:latin typeface="Cambria Math" panose="02040503050406030204" pitchFamily="18" charset="0"/>
                              <a:ea typeface="Arial Unicode MS" pitchFamily="34" charset="-128"/>
                              <a:cs typeface="Arial Unicode MS" pitchFamily="34" charset="-128"/>
                            </a:rPr>
                            <m:t>𝑑𝐵𝑚</m:t>
                          </m:r>
                        </m:e>
                      </m:d>
                      <m:r>
                        <a:rPr lang="en-US" altLang="zh-CN" sz="1800" b="0" i="0" smtClean="0">
                          <a:solidFill>
                            <a:schemeClr val="tx1"/>
                          </a:solidFill>
                          <a:latin typeface="Cambria Math" panose="02040503050406030204" pitchFamily="18" charset="0"/>
                          <a:ea typeface="Arial Unicode MS" pitchFamily="34" charset="-128"/>
                          <a:cs typeface="Arial Unicode MS" pitchFamily="34" charset="-128"/>
                        </a:rPr>
                        <m:t>=</m:t>
                      </m:r>
                      <m:r>
                        <a:rPr lang="en-US" altLang="zh-CN" sz="1800" i="1">
                          <a:latin typeface="Cambria Math" panose="02040503050406030204" pitchFamily="18" charset="0"/>
                          <a:ea typeface="Arial Unicode MS" pitchFamily="34" charset="-128"/>
                          <a:cs typeface="Arial Unicode MS" pitchFamily="34" charset="-128"/>
                        </a:rPr>
                        <m:t>𝑃𝑆</m:t>
                      </m:r>
                      <m:sSub>
                        <m:sSubPr>
                          <m:ctrlPr>
                            <a:rPr lang="en-US" altLang="zh-CN" sz="1800" i="1">
                              <a:latin typeface="Cambria Math" panose="02040503050406030204" pitchFamily="18" charset="0"/>
                              <a:ea typeface="Arial Unicode MS" pitchFamily="34" charset="-128"/>
                              <a:cs typeface="Arial Unicode MS" pitchFamily="34" charset="-128"/>
                            </a:rPr>
                          </m:ctrlPr>
                        </m:sSubPr>
                        <m:e>
                          <m:r>
                            <a:rPr lang="en-US" altLang="zh-CN" sz="1800" i="1">
                              <a:latin typeface="Cambria Math" panose="02040503050406030204" pitchFamily="18" charset="0"/>
                              <a:ea typeface="Arial Unicode MS" pitchFamily="34" charset="-128"/>
                              <a:cs typeface="Arial Unicode MS" pitchFamily="34" charset="-128"/>
                            </a:rPr>
                            <m:t>𝐷</m:t>
                          </m:r>
                        </m:e>
                        <m:sub>
                          <m:r>
                            <a:rPr lang="en-US" altLang="zh-CN" sz="1800" i="1">
                              <a:latin typeface="Cambria Math" panose="02040503050406030204" pitchFamily="18" charset="0"/>
                              <a:ea typeface="Arial Unicode MS" pitchFamily="34" charset="-128"/>
                              <a:cs typeface="Arial Unicode MS" pitchFamily="34" charset="-128"/>
                            </a:rPr>
                            <m:t>𝑛𝑜𝑖𝑠𝑒</m:t>
                          </m:r>
                        </m:sub>
                      </m:sSub>
                      <m:d>
                        <m:dPr>
                          <m:begChr m:val="["/>
                          <m:endChr m:val="]"/>
                          <m:ctrlPr>
                            <a:rPr lang="en-US" altLang="zh-CN" sz="1800" i="1">
                              <a:latin typeface="Cambria Math" panose="02040503050406030204" pitchFamily="18" charset="0"/>
                              <a:ea typeface="Arial Unicode MS" pitchFamily="34" charset="-128"/>
                              <a:cs typeface="Arial Unicode MS" pitchFamily="34" charset="-128"/>
                            </a:rPr>
                          </m:ctrlPr>
                        </m:dPr>
                        <m:e>
                          <m:r>
                            <a:rPr lang="en-US" altLang="zh-CN" sz="1800" i="1">
                              <a:latin typeface="Cambria Math" panose="02040503050406030204" pitchFamily="18" charset="0"/>
                              <a:ea typeface="Arial Unicode MS" pitchFamily="34" charset="-128"/>
                              <a:cs typeface="Arial Unicode MS" pitchFamily="34" charset="-128"/>
                            </a:rPr>
                            <m:t>𝑑𝐵𝑚</m:t>
                          </m:r>
                          <m:r>
                            <a:rPr lang="en-US" altLang="zh-CN" sz="1800" i="1">
                              <a:latin typeface="Cambria Math" panose="02040503050406030204" pitchFamily="18" charset="0"/>
                              <a:ea typeface="Arial Unicode MS" pitchFamily="34" charset="-128"/>
                              <a:cs typeface="Arial Unicode MS" pitchFamily="34" charset="-128"/>
                            </a:rPr>
                            <m:t>/</m:t>
                          </m:r>
                          <m:r>
                            <a:rPr lang="en-US" altLang="zh-CN" sz="1800" i="1">
                              <a:latin typeface="Cambria Math" panose="02040503050406030204" pitchFamily="18" charset="0"/>
                              <a:ea typeface="Arial Unicode MS" pitchFamily="34" charset="-128"/>
                              <a:cs typeface="Arial Unicode MS" pitchFamily="34" charset="-128"/>
                            </a:rPr>
                            <m:t>𝐻𝑧</m:t>
                          </m:r>
                        </m:e>
                      </m:d>
                      <m:r>
                        <a:rPr lang="en-US" altLang="zh-CN" sz="1800" i="1">
                          <a:solidFill>
                            <a:schemeClr val="tx1"/>
                          </a:solidFill>
                          <a:latin typeface="Cambria Math" panose="02040503050406030204" pitchFamily="18" charset="0"/>
                          <a:ea typeface="Arial Unicode MS" pitchFamily="34" charset="-128"/>
                          <a:cs typeface="Arial Unicode MS" pitchFamily="34" charset="-128"/>
                        </a:rPr>
                        <m:t>+</m:t>
                      </m:r>
                      <m:r>
                        <a:rPr lang="en-US" altLang="zh-CN" sz="1800" i="1">
                          <a:solidFill>
                            <a:schemeClr val="tx1"/>
                          </a:solidFill>
                          <a:latin typeface="Cambria Math" panose="02040503050406030204" pitchFamily="18" charset="0"/>
                          <a:ea typeface="Arial Unicode MS" pitchFamily="34" charset="-128"/>
                          <a:cs typeface="Arial Unicode MS" pitchFamily="34" charset="-128"/>
                        </a:rPr>
                        <m:t>𝑁𝐹</m:t>
                      </m:r>
                      <m:d>
                        <m:dPr>
                          <m:begChr m:val="["/>
                          <m:endChr m:val="]"/>
                          <m:ctrlPr>
                            <a:rPr lang="en-US" altLang="zh-CN" sz="1800" i="1">
                              <a:solidFill>
                                <a:schemeClr val="tx1"/>
                              </a:solidFill>
                              <a:latin typeface="Cambria Math" panose="02040503050406030204" pitchFamily="18" charset="0"/>
                              <a:ea typeface="Arial Unicode MS" pitchFamily="34" charset="-128"/>
                              <a:cs typeface="Arial Unicode MS" pitchFamily="34" charset="-128"/>
                            </a:rPr>
                          </m:ctrlPr>
                        </m:dPr>
                        <m:e>
                          <m:r>
                            <a:rPr lang="en-US" altLang="zh-CN" sz="1800" i="1">
                              <a:solidFill>
                                <a:schemeClr val="tx1"/>
                              </a:solidFill>
                              <a:latin typeface="Cambria Math" panose="02040503050406030204" pitchFamily="18" charset="0"/>
                              <a:ea typeface="Arial Unicode MS" pitchFamily="34" charset="-128"/>
                              <a:cs typeface="Arial Unicode MS" pitchFamily="34" charset="-128"/>
                            </a:rPr>
                            <m:t>𝑑𝐵</m:t>
                          </m:r>
                        </m:e>
                      </m:d>
                      <m:r>
                        <a:rPr lang="en-US" altLang="zh-CN" sz="1800" i="1">
                          <a:solidFill>
                            <a:schemeClr val="tx1"/>
                          </a:solidFill>
                          <a:latin typeface="Cambria Math" panose="02040503050406030204" pitchFamily="18" charset="0"/>
                          <a:ea typeface="Arial Unicode MS" pitchFamily="34" charset="-128"/>
                          <a:cs typeface="Arial Unicode MS" pitchFamily="34" charset="-128"/>
                        </a:rPr>
                        <m:t>+</m:t>
                      </m:r>
                      <m:sSub>
                        <m:sSubPr>
                          <m:ctrlPr>
                            <a:rPr lang="en-US" altLang="zh-CN" sz="1800" i="1">
                              <a:solidFill>
                                <a:schemeClr val="tx1"/>
                              </a:solidFill>
                              <a:latin typeface="Cambria Math" panose="02040503050406030204" pitchFamily="18" charset="0"/>
                              <a:ea typeface="Arial Unicode MS" pitchFamily="34" charset="-128"/>
                              <a:cs typeface="Arial Unicode MS" pitchFamily="34" charset="-128"/>
                            </a:rPr>
                          </m:ctrlPr>
                        </m:sSubPr>
                        <m:e>
                          <m:r>
                            <a:rPr lang="en-US" altLang="zh-CN" sz="1800" i="1">
                              <a:solidFill>
                                <a:schemeClr val="tx1"/>
                              </a:solidFill>
                              <a:latin typeface="Cambria Math" panose="02040503050406030204" pitchFamily="18" charset="0"/>
                              <a:ea typeface="Arial Unicode MS" pitchFamily="34" charset="-128"/>
                              <a:cs typeface="Arial Unicode MS" pitchFamily="34" charset="-128"/>
                            </a:rPr>
                            <m:t>𝑅</m:t>
                          </m:r>
                        </m:e>
                        <m:sub>
                          <m:r>
                            <a:rPr lang="en-US" altLang="zh-CN" sz="1800" i="1">
                              <a:solidFill>
                                <a:schemeClr val="tx1"/>
                              </a:solidFill>
                              <a:latin typeface="Cambria Math" panose="02040503050406030204" pitchFamily="18" charset="0"/>
                              <a:ea typeface="Arial Unicode MS" pitchFamily="34" charset="-128"/>
                              <a:cs typeface="Arial Unicode MS" pitchFamily="34" charset="-128"/>
                            </a:rPr>
                            <m:t>𝑏</m:t>
                          </m:r>
                        </m:sub>
                      </m:sSub>
                      <m:d>
                        <m:dPr>
                          <m:begChr m:val="["/>
                          <m:endChr m:val="]"/>
                          <m:ctrlPr>
                            <a:rPr lang="en-US" altLang="zh-CN" sz="1800" i="1">
                              <a:solidFill>
                                <a:schemeClr val="tx1"/>
                              </a:solidFill>
                              <a:latin typeface="Cambria Math" panose="02040503050406030204" pitchFamily="18" charset="0"/>
                              <a:ea typeface="Arial Unicode MS" pitchFamily="34" charset="-128"/>
                              <a:cs typeface="Arial Unicode MS" pitchFamily="34" charset="-128"/>
                            </a:rPr>
                          </m:ctrlPr>
                        </m:dPr>
                        <m:e>
                          <m:r>
                            <a:rPr lang="en-US" altLang="zh-CN" sz="1800" i="1">
                              <a:solidFill>
                                <a:schemeClr val="tx1"/>
                              </a:solidFill>
                              <a:latin typeface="Cambria Math" panose="02040503050406030204" pitchFamily="18" charset="0"/>
                              <a:ea typeface="Arial Unicode MS" pitchFamily="34" charset="-128"/>
                              <a:cs typeface="Arial Unicode MS" pitchFamily="34" charset="-128"/>
                            </a:rPr>
                            <m:t>𝑑𝐵𝑏𝑖𝑡</m:t>
                          </m:r>
                          <m:r>
                            <a:rPr lang="en-US" altLang="zh-CN" sz="1800" i="1">
                              <a:solidFill>
                                <a:schemeClr val="tx1"/>
                              </a:solidFill>
                              <a:latin typeface="Cambria Math" panose="02040503050406030204" pitchFamily="18" charset="0"/>
                              <a:ea typeface="Arial Unicode MS" pitchFamily="34" charset="-128"/>
                              <a:cs typeface="Arial Unicode MS" pitchFamily="34" charset="-128"/>
                            </a:rPr>
                            <m:t>/</m:t>
                          </m:r>
                          <m:r>
                            <a:rPr lang="en-US" altLang="zh-CN" sz="1800" i="1">
                              <a:solidFill>
                                <a:schemeClr val="tx1"/>
                              </a:solidFill>
                              <a:latin typeface="Cambria Math" panose="02040503050406030204" pitchFamily="18" charset="0"/>
                              <a:ea typeface="Arial Unicode MS" pitchFamily="34" charset="-128"/>
                              <a:cs typeface="Arial Unicode MS" pitchFamily="34" charset="-128"/>
                            </a:rPr>
                            <m:t>𝑠𝑒𝑐</m:t>
                          </m:r>
                        </m:e>
                      </m:d>
                      <m:r>
                        <a:rPr lang="en-US" altLang="zh-CN" sz="1800" i="1">
                          <a:solidFill>
                            <a:schemeClr val="tx1"/>
                          </a:solidFill>
                          <a:latin typeface="Cambria Math" panose="02040503050406030204" pitchFamily="18" charset="0"/>
                          <a:ea typeface="Arial Unicode MS" pitchFamily="34" charset="-128"/>
                          <a:cs typeface="Arial Unicode MS" pitchFamily="34" charset="-128"/>
                        </a:rPr>
                        <m:t>+</m:t>
                      </m:r>
                      <m:f>
                        <m:fPr>
                          <m:ctrlPr>
                            <a:rPr lang="en-US" altLang="zh-CN" sz="1800" i="1">
                              <a:latin typeface="Cambria Math" panose="02040503050406030204" pitchFamily="18" charset="0"/>
                              <a:ea typeface="Arial Unicode MS" pitchFamily="34" charset="-128"/>
                              <a:cs typeface="Arial Unicode MS" pitchFamily="34" charset="-128"/>
                            </a:rPr>
                          </m:ctrlPr>
                        </m:fPr>
                        <m:num>
                          <m:sSub>
                            <m:sSubPr>
                              <m:ctrlPr>
                                <a:rPr lang="en-US" altLang="zh-CN" sz="1800" i="1">
                                  <a:latin typeface="Cambria Math" panose="02040503050406030204" pitchFamily="18" charset="0"/>
                                  <a:ea typeface="Arial Unicode MS" pitchFamily="34" charset="-128"/>
                                  <a:cs typeface="Arial Unicode MS" pitchFamily="34" charset="-128"/>
                                </a:rPr>
                              </m:ctrlPr>
                            </m:sSubPr>
                            <m:e>
                              <m:r>
                                <a:rPr lang="en-US" altLang="zh-CN" sz="1800" i="1">
                                  <a:latin typeface="Cambria Math" panose="02040503050406030204" pitchFamily="18" charset="0"/>
                                  <a:ea typeface="Arial Unicode MS" pitchFamily="34" charset="-128"/>
                                  <a:cs typeface="Arial Unicode MS" pitchFamily="34" charset="-128"/>
                                </a:rPr>
                                <m:t>𝐸</m:t>
                              </m:r>
                            </m:e>
                            <m:sub>
                              <m:r>
                                <a:rPr lang="en-US" altLang="zh-CN" sz="1800" i="1">
                                  <a:latin typeface="Cambria Math" panose="02040503050406030204" pitchFamily="18" charset="0"/>
                                  <a:ea typeface="Arial Unicode MS" pitchFamily="34" charset="-128"/>
                                  <a:cs typeface="Arial Unicode MS" pitchFamily="34" charset="-128"/>
                                </a:rPr>
                                <m:t>𝑏</m:t>
                              </m:r>
                            </m:sub>
                          </m:sSub>
                        </m:num>
                        <m:den>
                          <m:sSub>
                            <m:sSubPr>
                              <m:ctrlPr>
                                <a:rPr lang="en-US" altLang="zh-CN" sz="1800" i="1">
                                  <a:latin typeface="Cambria Math" panose="02040503050406030204" pitchFamily="18" charset="0"/>
                                  <a:ea typeface="Arial Unicode MS" pitchFamily="34" charset="-128"/>
                                  <a:cs typeface="Arial Unicode MS" pitchFamily="34" charset="-128"/>
                                </a:rPr>
                              </m:ctrlPr>
                            </m:sSubPr>
                            <m:e>
                              <m:r>
                                <a:rPr lang="en-US" altLang="zh-CN" sz="1800" i="1">
                                  <a:latin typeface="Cambria Math" panose="02040503050406030204" pitchFamily="18" charset="0"/>
                                  <a:ea typeface="Arial Unicode MS" pitchFamily="34" charset="-128"/>
                                  <a:cs typeface="Arial Unicode MS" pitchFamily="34" charset="-128"/>
                                </a:rPr>
                                <m:t>𝑁</m:t>
                              </m:r>
                            </m:e>
                            <m:sub>
                              <m:r>
                                <a:rPr lang="en-US" altLang="zh-CN" sz="1800" i="1">
                                  <a:latin typeface="Cambria Math" panose="02040503050406030204" pitchFamily="18" charset="0"/>
                                  <a:ea typeface="Arial Unicode MS" pitchFamily="34" charset="-128"/>
                                  <a:cs typeface="Arial Unicode MS" pitchFamily="34" charset="-128"/>
                                </a:rPr>
                                <m:t>0</m:t>
                              </m:r>
                            </m:sub>
                          </m:sSub>
                        </m:den>
                      </m:f>
                      <m:r>
                        <a:rPr lang="en-US" altLang="zh-CN" sz="1800">
                          <a:solidFill>
                            <a:schemeClr val="tx1"/>
                          </a:solidFill>
                          <a:latin typeface="Cambria Math" panose="02040503050406030204" pitchFamily="18" charset="0"/>
                          <a:ea typeface="Arial Unicode MS" pitchFamily="34" charset="-128"/>
                          <a:cs typeface="Arial Unicode MS" pitchFamily="34" charset="-128"/>
                        </a:rPr>
                        <m:t>[</m:t>
                      </m:r>
                      <m:r>
                        <m:rPr>
                          <m:sty m:val="p"/>
                        </m:rPr>
                        <a:rPr lang="en-US" altLang="zh-CN" sz="1800">
                          <a:solidFill>
                            <a:schemeClr val="tx1"/>
                          </a:solidFill>
                          <a:latin typeface="Cambria Math" panose="02040503050406030204" pitchFamily="18" charset="0"/>
                          <a:ea typeface="Arial Unicode MS" pitchFamily="34" charset="-128"/>
                          <a:cs typeface="Arial Unicode MS" pitchFamily="34" charset="-128"/>
                        </a:rPr>
                        <m:t>dB</m:t>
                      </m:r>
                      <m:r>
                        <a:rPr lang="en-US" altLang="zh-CN" sz="1800">
                          <a:solidFill>
                            <a:schemeClr val="tx1"/>
                          </a:solidFill>
                          <a:latin typeface="Cambria Math" panose="02040503050406030204" pitchFamily="18" charset="0"/>
                          <a:ea typeface="Arial Unicode MS" pitchFamily="34" charset="-128"/>
                          <a:cs typeface="Arial Unicode MS" pitchFamily="34" charset="-128"/>
                        </a:rPr>
                        <m:t>/</m:t>
                      </m:r>
                      <m:r>
                        <m:rPr>
                          <m:sty m:val="p"/>
                        </m:rPr>
                        <a:rPr lang="en-US" altLang="zh-CN" sz="1800">
                          <a:solidFill>
                            <a:schemeClr val="tx1"/>
                          </a:solidFill>
                          <a:latin typeface="Cambria Math" panose="02040503050406030204" pitchFamily="18" charset="0"/>
                          <a:ea typeface="Arial Unicode MS" pitchFamily="34" charset="-128"/>
                          <a:cs typeface="Arial Unicode MS" pitchFamily="34" charset="-128"/>
                        </a:rPr>
                        <m:t>bit</m:t>
                      </m:r>
                      <m:r>
                        <a:rPr lang="en-US" altLang="zh-CN" sz="1800">
                          <a:solidFill>
                            <a:schemeClr val="tx1"/>
                          </a:solidFill>
                          <a:latin typeface="Cambria Math" panose="02040503050406030204" pitchFamily="18" charset="0"/>
                          <a:ea typeface="Arial Unicode MS" pitchFamily="34" charset="-128"/>
                          <a:cs typeface="Arial Unicode MS" pitchFamily="34" charset="-128"/>
                        </a:rPr>
                        <m:t>]</m:t>
                      </m:r>
                    </m:oMath>
                  </m:oMathPara>
                </a14:m>
                <a:endParaRPr lang="en-US" sz="1800" dirty="0">
                  <a:solidFill>
                    <a:schemeClr val="tx1"/>
                  </a:solidFill>
                  <a:latin typeface="Times New Roman" panose="02020603050405020304" pitchFamily="18" charset="0"/>
                  <a:ea typeface="Arial Unicode MS" pitchFamily="34" charset="-128"/>
                  <a:cs typeface="Times New Roman" panose="02020603050405020304" pitchFamily="18" charset="0"/>
                </a:endParaRPr>
              </a:p>
              <a:p>
                <a:pPr marL="355601" lvl="1" indent="-182563">
                  <a:lnSpc>
                    <a:spcPct val="100000"/>
                  </a:lnSpc>
                  <a:spcAft>
                    <a:spcPts val="700"/>
                  </a:spcAft>
                  <a:buClrTx/>
                  <a:buFont typeface="Arial" pitchFamily="34" charset="0"/>
                  <a:buChar char="•"/>
                </a:pPr>
                <a:r>
                  <a:rPr lang="en-US" dirty="0" smtClean="0">
                    <a:latin typeface="Times New Roman" panose="02020603050405020304" pitchFamily="18" charset="0"/>
                    <a:ea typeface="Arial Unicode MS" pitchFamily="34" charset="-128"/>
                    <a:cs typeface="Times New Roman" panose="02020603050405020304" pitchFamily="18" charset="0"/>
                  </a:rPr>
                  <a:t>Link Margin</a:t>
                </a:r>
                <a:r>
                  <a:rPr lang="en-US" dirty="0" smtClean="0">
                    <a:solidFill>
                      <a:schemeClr val="tx1"/>
                    </a:solidFill>
                    <a:latin typeface="Times New Roman" panose="02020603050405020304" pitchFamily="18" charset="0"/>
                    <a:ea typeface="Arial Unicode MS" pitchFamily="34" charset="-128"/>
                    <a:cs typeface="Times New Roman" panose="02020603050405020304" pitchFamily="18" charset="0"/>
                  </a:rPr>
                  <a:t>:</a:t>
                </a:r>
              </a:p>
              <a:p>
                <a:pPr marL="533400" lvl="3" indent="0">
                  <a:lnSpc>
                    <a:spcPct val="100000"/>
                  </a:lnSpc>
                  <a:spcAft>
                    <a:spcPts val="700"/>
                  </a:spcAft>
                  <a:buClrTx/>
                  <a:buNone/>
                </a:pPr>
                <a14:m>
                  <m:oMathPara xmlns:m="http://schemas.openxmlformats.org/officeDocument/2006/math">
                    <m:oMathParaPr>
                      <m:jc m:val="left"/>
                    </m:oMathParaPr>
                    <m:oMath xmlns:m="http://schemas.openxmlformats.org/officeDocument/2006/math">
                      <m:r>
                        <a:rPr lang="en-US" altLang="zh-CN" sz="1800" i="1">
                          <a:latin typeface="Cambria Math" panose="02040503050406030204" pitchFamily="18" charset="0"/>
                          <a:ea typeface="Arial Unicode MS" pitchFamily="34" charset="-128"/>
                          <a:cs typeface="Arial Unicode MS" pitchFamily="34" charset="-128"/>
                        </a:rPr>
                        <m:t>𝐿𝑀</m:t>
                      </m:r>
                      <m:d>
                        <m:dPr>
                          <m:begChr m:val="["/>
                          <m:endChr m:val="]"/>
                          <m:ctrlPr>
                            <a:rPr lang="en-US" altLang="zh-CN" sz="1800" i="1">
                              <a:latin typeface="Cambria Math" panose="02040503050406030204" pitchFamily="18" charset="0"/>
                              <a:ea typeface="Arial Unicode MS" pitchFamily="34" charset="-128"/>
                              <a:cs typeface="Arial Unicode MS" pitchFamily="34" charset="-128"/>
                            </a:rPr>
                          </m:ctrlPr>
                        </m:dPr>
                        <m:e>
                          <m:r>
                            <a:rPr lang="en-US" altLang="zh-CN" sz="1800" i="1">
                              <a:latin typeface="Cambria Math" panose="02040503050406030204" pitchFamily="18" charset="0"/>
                              <a:ea typeface="Arial Unicode MS" pitchFamily="34" charset="-128"/>
                              <a:cs typeface="Arial Unicode MS" pitchFamily="34" charset="-128"/>
                            </a:rPr>
                            <m:t>𝑑𝐵</m:t>
                          </m:r>
                        </m:e>
                      </m:d>
                      <m:r>
                        <a:rPr lang="en-US" altLang="zh-CN" sz="1800">
                          <a:latin typeface="Cambria Math" panose="02040503050406030204" pitchFamily="18" charset="0"/>
                          <a:ea typeface="Arial Unicode MS" pitchFamily="34" charset="-128"/>
                          <a:cs typeface="Arial Unicode MS" pitchFamily="34" charset="-128"/>
                        </a:rPr>
                        <m:t>=</m:t>
                      </m:r>
                      <m:sSub>
                        <m:sSubPr>
                          <m:ctrlPr>
                            <a:rPr lang="en-US" altLang="zh-CN" sz="1800" i="1">
                              <a:latin typeface="Cambria Math" panose="02040503050406030204" pitchFamily="18" charset="0"/>
                              <a:ea typeface="Arial Unicode MS" pitchFamily="34" charset="-128"/>
                              <a:cs typeface="Arial Unicode MS" pitchFamily="34" charset="-128"/>
                            </a:rPr>
                          </m:ctrlPr>
                        </m:sSubPr>
                        <m:e>
                          <m:r>
                            <a:rPr lang="en-US" altLang="zh-CN" sz="1800" i="1">
                              <a:latin typeface="Cambria Math" panose="02040503050406030204" pitchFamily="18" charset="0"/>
                              <a:ea typeface="Arial Unicode MS" pitchFamily="34" charset="-128"/>
                              <a:cs typeface="Arial Unicode MS" pitchFamily="34" charset="-128"/>
                            </a:rPr>
                            <m:t>𝑃</m:t>
                          </m:r>
                        </m:e>
                        <m:sub>
                          <m:r>
                            <a:rPr lang="en-US" altLang="zh-CN" sz="1800" i="1">
                              <a:latin typeface="Cambria Math" panose="02040503050406030204" pitchFamily="18" charset="0"/>
                              <a:ea typeface="Arial Unicode MS" pitchFamily="34" charset="-128"/>
                              <a:cs typeface="Arial Unicode MS" pitchFamily="34" charset="-128"/>
                            </a:rPr>
                            <m:t>𝑇𝑥</m:t>
                          </m:r>
                        </m:sub>
                      </m:sSub>
                      <m:d>
                        <m:dPr>
                          <m:begChr m:val="["/>
                          <m:endChr m:val="]"/>
                          <m:ctrlPr>
                            <a:rPr lang="en-US" altLang="zh-CN" sz="1800" i="1">
                              <a:latin typeface="Cambria Math" panose="02040503050406030204" pitchFamily="18" charset="0"/>
                              <a:ea typeface="Arial Unicode MS" pitchFamily="34" charset="-128"/>
                              <a:cs typeface="Arial Unicode MS" pitchFamily="34" charset="-128"/>
                            </a:rPr>
                          </m:ctrlPr>
                        </m:dPr>
                        <m:e>
                          <m:r>
                            <a:rPr lang="en-US" altLang="zh-CN" sz="1800" i="1">
                              <a:latin typeface="Cambria Math" panose="02040503050406030204" pitchFamily="18" charset="0"/>
                              <a:ea typeface="Arial Unicode MS" pitchFamily="34" charset="-128"/>
                              <a:cs typeface="Arial Unicode MS" pitchFamily="34" charset="-128"/>
                            </a:rPr>
                            <m:t>𝑑𝐵𝑚</m:t>
                          </m:r>
                        </m:e>
                      </m:d>
                      <m:r>
                        <a:rPr lang="en-US" altLang="zh-CN" sz="1800" i="1">
                          <a:latin typeface="Cambria Math" panose="02040503050406030204" pitchFamily="18" charset="0"/>
                          <a:ea typeface="Arial Unicode MS" pitchFamily="34" charset="-128"/>
                          <a:cs typeface="Arial Unicode MS" pitchFamily="34" charset="-128"/>
                        </a:rPr>
                        <m:t>−</m:t>
                      </m:r>
                      <m:sSub>
                        <m:sSubPr>
                          <m:ctrlPr>
                            <a:rPr lang="en-US" altLang="zh-CN" sz="1800" i="1">
                              <a:latin typeface="Cambria Math" panose="02040503050406030204" pitchFamily="18" charset="0"/>
                              <a:ea typeface="Arial Unicode MS" pitchFamily="34" charset="-128"/>
                              <a:cs typeface="Arial Unicode MS" pitchFamily="34" charset="-128"/>
                            </a:rPr>
                          </m:ctrlPr>
                        </m:sSubPr>
                        <m:e>
                          <m:r>
                            <a:rPr lang="en-US" altLang="zh-CN" sz="1800" i="1">
                              <a:latin typeface="Cambria Math" panose="02040503050406030204" pitchFamily="18" charset="0"/>
                              <a:ea typeface="Arial Unicode MS" pitchFamily="34" charset="-128"/>
                              <a:cs typeface="Arial Unicode MS" pitchFamily="34" charset="-128"/>
                            </a:rPr>
                            <m:t>𝑃</m:t>
                          </m:r>
                        </m:e>
                        <m:sub>
                          <m:r>
                            <a:rPr lang="en-US" altLang="zh-CN" sz="1800" i="1">
                              <a:latin typeface="Cambria Math" panose="02040503050406030204" pitchFamily="18" charset="0"/>
                              <a:ea typeface="Arial Unicode MS" pitchFamily="34" charset="-128"/>
                              <a:cs typeface="Arial Unicode MS" pitchFamily="34" charset="-128"/>
                            </a:rPr>
                            <m:t>𝑅𝑥</m:t>
                          </m:r>
                        </m:sub>
                      </m:sSub>
                      <m:d>
                        <m:dPr>
                          <m:begChr m:val="["/>
                          <m:endChr m:val="]"/>
                          <m:ctrlPr>
                            <a:rPr lang="en-US" altLang="zh-CN" sz="1800" i="1">
                              <a:latin typeface="Cambria Math" panose="02040503050406030204" pitchFamily="18" charset="0"/>
                              <a:ea typeface="Arial Unicode MS" pitchFamily="34" charset="-128"/>
                              <a:cs typeface="Arial Unicode MS" pitchFamily="34" charset="-128"/>
                            </a:rPr>
                          </m:ctrlPr>
                        </m:dPr>
                        <m:e>
                          <m:r>
                            <a:rPr lang="en-US" altLang="zh-CN" sz="1800" i="1">
                              <a:latin typeface="Cambria Math" panose="02040503050406030204" pitchFamily="18" charset="0"/>
                              <a:ea typeface="Arial Unicode MS" pitchFamily="34" charset="-128"/>
                              <a:cs typeface="Arial Unicode MS" pitchFamily="34" charset="-128"/>
                            </a:rPr>
                            <m:t>𝑑𝐵𝑚</m:t>
                          </m:r>
                        </m:e>
                      </m:d>
                      <m:r>
                        <a:rPr lang="en-US" altLang="zh-CN" sz="1800" i="1">
                          <a:latin typeface="Cambria Math" panose="02040503050406030204" pitchFamily="18" charset="0"/>
                          <a:ea typeface="Arial Unicode MS" pitchFamily="34" charset="-128"/>
                          <a:cs typeface="Arial Unicode MS" pitchFamily="34" charset="-128"/>
                        </a:rPr>
                        <m:t>−</m:t>
                      </m:r>
                      <m:r>
                        <a:rPr lang="en-US" altLang="zh-CN" sz="1800" i="1">
                          <a:latin typeface="Cambria Math" panose="02040503050406030204" pitchFamily="18" charset="0"/>
                          <a:ea typeface="Arial Unicode MS" pitchFamily="34" charset="-128"/>
                          <a:cs typeface="Arial Unicode MS" pitchFamily="34" charset="-128"/>
                        </a:rPr>
                        <m:t>𝑃</m:t>
                      </m:r>
                      <m:sSub>
                        <m:sSubPr>
                          <m:ctrlPr>
                            <a:rPr lang="en-US" altLang="zh-CN" sz="1800" i="1">
                              <a:latin typeface="Cambria Math" panose="02040503050406030204" pitchFamily="18" charset="0"/>
                              <a:ea typeface="Arial Unicode MS" pitchFamily="34" charset="-128"/>
                              <a:cs typeface="Arial Unicode MS" pitchFamily="34" charset="-128"/>
                            </a:rPr>
                          </m:ctrlPr>
                        </m:sSubPr>
                        <m:e>
                          <m:r>
                            <a:rPr lang="en-US" altLang="zh-CN" sz="1800" i="1">
                              <a:latin typeface="Cambria Math" panose="02040503050406030204" pitchFamily="18" charset="0"/>
                              <a:ea typeface="Arial Unicode MS" pitchFamily="34" charset="-128"/>
                              <a:cs typeface="Arial Unicode MS" pitchFamily="34" charset="-128"/>
                            </a:rPr>
                            <m:t>𝐿</m:t>
                          </m:r>
                        </m:e>
                        <m:sub>
                          <m:r>
                            <a:rPr lang="en-US" altLang="zh-CN" sz="1800" i="1">
                              <a:latin typeface="Cambria Math" panose="02040503050406030204" pitchFamily="18" charset="0"/>
                              <a:ea typeface="Arial Unicode MS" pitchFamily="34" charset="-128"/>
                              <a:cs typeface="Arial Unicode MS" pitchFamily="34" charset="-128"/>
                            </a:rPr>
                            <m:t>1</m:t>
                          </m:r>
                          <m:r>
                            <a:rPr lang="en-US" altLang="zh-CN" sz="1800" i="1">
                              <a:latin typeface="Cambria Math" panose="02040503050406030204" pitchFamily="18" charset="0"/>
                              <a:ea typeface="Arial Unicode MS" pitchFamily="34" charset="-128"/>
                              <a:cs typeface="Arial Unicode MS" pitchFamily="34" charset="-128"/>
                            </a:rPr>
                            <m:t>𝑚</m:t>
                          </m:r>
                        </m:sub>
                      </m:sSub>
                    </m:oMath>
                  </m:oMathPara>
                </a14:m>
                <a:endParaRPr lang="en-US" sz="2000" dirty="0" smtClean="0">
                  <a:solidFill>
                    <a:schemeClr val="tx1"/>
                  </a:solidFill>
                  <a:latin typeface="Times New Roman" panose="02020603050405020304" pitchFamily="18" charset="0"/>
                  <a:ea typeface="Arial Unicode MS" pitchFamily="34" charset="-128"/>
                  <a:cs typeface="Times New Roman" panose="02020603050405020304" pitchFamily="18" charset="0"/>
                </a:endParaRPr>
              </a:p>
              <a:p>
                <a:pPr marL="355601" lvl="1" indent="-182563">
                  <a:lnSpc>
                    <a:spcPct val="100000"/>
                  </a:lnSpc>
                  <a:spcAft>
                    <a:spcPts val="700"/>
                  </a:spcAft>
                  <a:buClrTx/>
                  <a:buFont typeface="Arial" pitchFamily="34" charset="0"/>
                  <a:buChar char="•"/>
                </a:pPr>
                <a:endParaRPr lang="en-US" dirty="0" smtClean="0">
                  <a:solidFill>
                    <a:schemeClr val="tx1"/>
                  </a:solidFill>
                  <a:latin typeface="Times New Roman" panose="02020603050405020304" pitchFamily="18" charset="0"/>
                  <a:ea typeface="Arial Unicode MS" pitchFamily="34" charset="-128"/>
                  <a:cs typeface="Times New Roman" panose="02020603050405020304" pitchFamily="18" charset="0"/>
                </a:endParaRPr>
              </a:p>
              <a:p>
                <a:pPr marL="355601" lvl="1" indent="-182563">
                  <a:lnSpc>
                    <a:spcPct val="100000"/>
                  </a:lnSpc>
                  <a:spcAft>
                    <a:spcPts val="700"/>
                  </a:spcAft>
                  <a:buClrTx/>
                  <a:buFont typeface="Arial" pitchFamily="34" charset="0"/>
                  <a:buChar char="•"/>
                </a:pPr>
                <a:endParaRPr lang="en-US" dirty="0" smtClean="0">
                  <a:solidFill>
                    <a:schemeClr val="tx1"/>
                  </a:solidFill>
                  <a:latin typeface="Times New Roman" panose="02020603050405020304" pitchFamily="18" charset="0"/>
                  <a:ea typeface="Arial Unicode MS" pitchFamily="34" charset="-128"/>
                  <a:cs typeface="Times New Roman" panose="02020603050405020304" pitchFamily="18" charset="0"/>
                </a:endParaRPr>
              </a:p>
              <a:p>
                <a:pPr marL="355601" lvl="1" indent="-182563">
                  <a:lnSpc>
                    <a:spcPct val="100000"/>
                  </a:lnSpc>
                  <a:spcAft>
                    <a:spcPts val="700"/>
                  </a:spcAft>
                  <a:buClrTx/>
                  <a:buFont typeface="Arial" pitchFamily="34" charset="0"/>
                  <a:buChar char="•"/>
                </a:pPr>
                <a:endParaRPr lang="en-US" dirty="0" smtClean="0">
                  <a:solidFill>
                    <a:schemeClr val="tx1"/>
                  </a:solidFill>
                  <a:latin typeface="Times New Roman" panose="02020603050405020304" pitchFamily="18" charset="0"/>
                  <a:ea typeface="Arial Unicode MS" pitchFamily="34" charset="-128"/>
                  <a:cs typeface="Times New Roman" panose="02020603050405020304" pitchFamily="18" charset="0"/>
                </a:endParaRPr>
              </a:p>
              <a:p>
                <a:pPr marL="355601" lvl="1" indent="-182563">
                  <a:lnSpc>
                    <a:spcPct val="100000"/>
                  </a:lnSpc>
                  <a:spcAft>
                    <a:spcPts val="700"/>
                  </a:spcAft>
                  <a:buClrTx/>
                  <a:buFont typeface="Arial" pitchFamily="34" charset="0"/>
                  <a:buChar char="•"/>
                </a:pPr>
                <a:endParaRPr lang="en-US" dirty="0" smtClean="0">
                  <a:solidFill>
                    <a:schemeClr val="tx1"/>
                  </a:solidFill>
                  <a:latin typeface="Times New Roman" panose="02020603050405020304" pitchFamily="18" charset="0"/>
                  <a:ea typeface="Arial Unicode MS" pitchFamily="34" charset="-128"/>
                  <a:cs typeface="Times New Roman" panose="02020603050405020304" pitchFamily="18" charset="0"/>
                </a:endParaRPr>
              </a:p>
              <a:p>
                <a:pPr marL="355601" lvl="1" indent="-182563">
                  <a:lnSpc>
                    <a:spcPct val="100000"/>
                  </a:lnSpc>
                  <a:spcAft>
                    <a:spcPts val="700"/>
                  </a:spcAft>
                  <a:buClrTx/>
                  <a:buFont typeface="Arial" pitchFamily="34" charset="0"/>
                  <a:buChar char="•"/>
                </a:pPr>
                <a:endParaRPr lang="en-US" dirty="0" smtClean="0">
                  <a:solidFill>
                    <a:schemeClr val="tx1"/>
                  </a:solidFill>
                  <a:latin typeface="Times New Roman" panose="02020603050405020304" pitchFamily="18" charset="0"/>
                  <a:ea typeface="Arial Unicode MS" pitchFamily="34" charset="-128"/>
                  <a:cs typeface="Times New Roman" panose="02020603050405020304" pitchFamily="18" charset="0"/>
                </a:endParaRPr>
              </a:p>
              <a:p>
                <a:pPr marL="173038" lvl="1" indent="0">
                  <a:lnSpc>
                    <a:spcPct val="100000"/>
                  </a:lnSpc>
                  <a:spcAft>
                    <a:spcPts val="700"/>
                  </a:spcAft>
                  <a:buClrTx/>
                  <a:buNone/>
                </a:pPr>
                <a:endParaRPr lang="en-US" b="0" dirty="0" smtClean="0">
                  <a:solidFill>
                    <a:schemeClr val="tx1"/>
                  </a:solidFill>
                  <a:latin typeface="Times New Roman" panose="02020603050405020304" pitchFamily="18" charset="0"/>
                  <a:ea typeface="Arial Unicode MS" pitchFamily="34" charset="-128"/>
                  <a:cs typeface="Times New Roman" panose="02020603050405020304" pitchFamily="18" charset="0"/>
                </a:endParaRPr>
              </a:p>
              <a:p>
                <a:pPr marL="182563" indent="-182563">
                  <a:lnSpc>
                    <a:spcPct val="100000"/>
                  </a:lnSpc>
                  <a:spcAft>
                    <a:spcPts val="700"/>
                  </a:spcAft>
                  <a:buClrTx/>
                  <a:buFont typeface="Arial" pitchFamily="34" charset="0"/>
                  <a:buChar char="•"/>
                </a:pPr>
                <a:endParaRPr lang="en-US" sz="2000" b="0" dirty="0" smtClean="0">
                  <a:solidFill>
                    <a:schemeClr val="tx1"/>
                  </a:solidFill>
                  <a:latin typeface="Times New Roman" panose="02020603050405020304" pitchFamily="18" charset="0"/>
                  <a:ea typeface="Arial Unicode MS" pitchFamily="34" charset="-128"/>
                  <a:cs typeface="Times New Roman" panose="02020603050405020304" pitchFamily="18" charset="0"/>
                </a:endParaRPr>
              </a:p>
              <a:p>
                <a:pPr marL="182563" indent="-182563">
                  <a:lnSpc>
                    <a:spcPct val="100000"/>
                  </a:lnSpc>
                  <a:spcAft>
                    <a:spcPts val="700"/>
                  </a:spcAft>
                  <a:buClrTx/>
                  <a:buFont typeface="Arial" pitchFamily="34" charset="0"/>
                  <a:buChar char="•"/>
                </a:pPr>
                <a:endParaRPr lang="en-US" sz="2000" b="0" dirty="0" smtClean="0">
                  <a:solidFill>
                    <a:schemeClr val="tx1"/>
                  </a:solidFill>
                  <a:latin typeface="Times New Roman" panose="02020603050405020304" pitchFamily="18" charset="0"/>
                  <a:ea typeface="Arial Unicode MS" pitchFamily="34" charset="-128"/>
                  <a:cs typeface="Times New Roman" panose="02020603050405020304" pitchFamily="18" charset="0"/>
                </a:endParaRPr>
              </a:p>
              <a:p>
                <a:pPr marL="182563" indent="-182563">
                  <a:lnSpc>
                    <a:spcPct val="100000"/>
                  </a:lnSpc>
                  <a:spcAft>
                    <a:spcPts val="700"/>
                  </a:spcAft>
                  <a:buClrTx/>
                  <a:buFont typeface="Arial" pitchFamily="34" charset="0"/>
                  <a:buChar char="•"/>
                </a:pPr>
                <a:endParaRPr lang="en-US" sz="2000" b="0" dirty="0" smtClean="0">
                  <a:solidFill>
                    <a:schemeClr val="tx1"/>
                  </a:solidFill>
                  <a:latin typeface="Times New Roman" panose="02020603050405020304" pitchFamily="18" charset="0"/>
                  <a:ea typeface="Arial Unicode MS" pitchFamily="34" charset="-128"/>
                  <a:cs typeface="Times New Roman" panose="02020603050405020304" pitchFamily="18" charset="0"/>
                </a:endParaRPr>
              </a:p>
              <a:p>
                <a:pPr marL="355601" lvl="1" indent="-182563">
                  <a:lnSpc>
                    <a:spcPct val="100000"/>
                  </a:lnSpc>
                  <a:spcAft>
                    <a:spcPts val="700"/>
                  </a:spcAft>
                  <a:buClrTx/>
                  <a:buFont typeface="Arial" pitchFamily="34" charset="0"/>
                  <a:buChar char="•"/>
                </a:pPr>
                <a:endParaRPr lang="en-US" b="0" dirty="0">
                  <a:solidFill>
                    <a:schemeClr val="tx1"/>
                  </a:solidFill>
                  <a:latin typeface="Times New Roman" panose="02020603050405020304" pitchFamily="18" charset="0"/>
                  <a:ea typeface="Arial Unicode MS" pitchFamily="34" charset="-128"/>
                  <a:cs typeface="Times New Roman" panose="02020603050405020304" pitchFamily="18" charset="0"/>
                </a:endParaRPr>
              </a:p>
              <a:p>
                <a:pPr marL="182563" indent="-182563">
                  <a:lnSpc>
                    <a:spcPct val="100000"/>
                  </a:lnSpc>
                  <a:spcAft>
                    <a:spcPts val="700"/>
                  </a:spcAft>
                  <a:buClrTx/>
                  <a:buFont typeface="Arial" pitchFamily="34" charset="0"/>
                  <a:buChar char="•"/>
                </a:pPr>
                <a:endParaRPr lang="en-US" sz="2000" b="0" dirty="0" smtClean="0">
                  <a:solidFill>
                    <a:schemeClr val="tx1"/>
                  </a:solidFill>
                  <a:latin typeface="Times New Roman" panose="02020603050405020304" pitchFamily="18" charset="0"/>
                  <a:ea typeface="Arial Unicode MS" pitchFamily="34" charset="-128"/>
                  <a:cs typeface="Times New Roman" panose="02020603050405020304" pitchFamily="18" charset="0"/>
                </a:endParaRPr>
              </a:p>
              <a:p>
                <a:pPr marL="355601" lvl="1" indent="-182563">
                  <a:lnSpc>
                    <a:spcPct val="100000"/>
                  </a:lnSpc>
                  <a:spcAft>
                    <a:spcPts val="700"/>
                  </a:spcAft>
                  <a:buClrTx/>
                  <a:buFont typeface="Arial" pitchFamily="34" charset="0"/>
                  <a:buChar char="•"/>
                </a:pPr>
                <a:endParaRPr lang="en-US" kern="1200" dirty="0" smtClean="0">
                  <a:solidFill>
                    <a:schemeClr val="tx1"/>
                  </a:solidFill>
                  <a:latin typeface="Times New Roman" panose="02020603050405020304" pitchFamily="18" charset="0"/>
                  <a:ea typeface="Arial Unicode MS" pitchFamily="34" charset="-128"/>
                  <a:cs typeface="Times New Roman" panose="02020603050405020304" pitchFamily="18" charset="0"/>
                </a:endParaRPr>
              </a:p>
              <a:p>
                <a:pPr marL="182563" indent="-182563">
                  <a:lnSpc>
                    <a:spcPct val="100000"/>
                  </a:lnSpc>
                  <a:spcAft>
                    <a:spcPts val="700"/>
                  </a:spcAft>
                  <a:buClrTx/>
                  <a:buFont typeface="Arial" pitchFamily="34" charset="0"/>
                  <a:buChar char="•"/>
                </a:pPr>
                <a:endParaRPr lang="en-US" sz="2000" b="0" kern="1200" dirty="0" smtClean="0">
                  <a:solidFill>
                    <a:schemeClr val="tx1"/>
                  </a:solidFill>
                  <a:latin typeface="Times New Roman" panose="02020603050405020304" pitchFamily="18" charset="0"/>
                  <a:ea typeface="Arial Unicode MS" pitchFamily="34" charset="-128"/>
                  <a:cs typeface="Times New Roman" panose="02020603050405020304" pitchFamily="18" charset="0"/>
                </a:endParaRPr>
              </a:p>
              <a:p>
                <a:pPr marL="182563" indent="-182563">
                  <a:lnSpc>
                    <a:spcPct val="100000"/>
                  </a:lnSpc>
                  <a:spcAft>
                    <a:spcPts val="700"/>
                  </a:spcAft>
                  <a:buClrTx/>
                  <a:buFont typeface="Arial" pitchFamily="34" charset="0"/>
                  <a:buChar char="•"/>
                </a:pPr>
                <a:endParaRPr lang="en-US" sz="2000" kern="1200" dirty="0" smtClean="0">
                  <a:solidFill>
                    <a:schemeClr val="tx1"/>
                  </a:solidFill>
                  <a:latin typeface="Times New Roman" panose="02020603050405020304" pitchFamily="18" charset="0"/>
                  <a:ea typeface="Arial Unicode MS" pitchFamily="34" charset="-128"/>
                  <a:cs typeface="Times New Roman" panose="02020603050405020304" pitchFamily="18" charset="0"/>
                </a:endParaRPr>
              </a:p>
              <a:p>
                <a:pPr marL="182563" indent="-182563">
                  <a:lnSpc>
                    <a:spcPct val="100000"/>
                  </a:lnSpc>
                  <a:spcAft>
                    <a:spcPts val="700"/>
                  </a:spcAft>
                  <a:buClrTx/>
                  <a:buFont typeface="Arial" pitchFamily="34" charset="0"/>
                  <a:buChar char="•"/>
                </a:pPr>
                <a:endParaRPr lang="en-US" sz="2000" kern="1200" dirty="0" smtClean="0">
                  <a:solidFill>
                    <a:schemeClr val="tx1"/>
                  </a:solidFill>
                  <a:latin typeface="Times New Roman" panose="02020603050405020304" pitchFamily="18" charset="0"/>
                  <a:ea typeface="Arial Unicode MS" pitchFamily="34" charset="-128"/>
                  <a:cs typeface="Times New Roman" panose="02020603050405020304" pitchFamily="18" charset="0"/>
                </a:endParaRPr>
              </a:p>
              <a:p>
                <a:pPr marL="182563" indent="-182563">
                  <a:lnSpc>
                    <a:spcPct val="100000"/>
                  </a:lnSpc>
                  <a:spcAft>
                    <a:spcPts val="700"/>
                  </a:spcAft>
                  <a:buClrTx/>
                  <a:buFont typeface="Arial" pitchFamily="34" charset="0"/>
                  <a:buChar char="•"/>
                </a:pPr>
                <a:endParaRPr lang="en-US" sz="2000" b="0" kern="1200" dirty="0">
                  <a:solidFill>
                    <a:schemeClr val="tx1"/>
                  </a:solidFill>
                  <a:latin typeface="Times New Roman" panose="02020603050405020304" pitchFamily="18" charset="0"/>
                  <a:ea typeface="Arial Unicode MS" pitchFamily="34" charset="-128"/>
                  <a:cs typeface="Times New Roman" panose="02020603050405020304" pitchFamily="18" charset="0"/>
                </a:endParaRPr>
              </a:p>
            </p:txBody>
          </p:sp>
        </mc:Choice>
        <mc:Fallback xmlns="">
          <p:sp>
            <p:nvSpPr>
              <p:cNvPr id="7" name="Content Placeholder 3"/>
              <p:cNvSpPr txBox="1">
                <a:spLocks noRot="1" noChangeAspect="1" noMove="1" noResize="1" noEditPoints="1" noAdjustHandles="1" noChangeArrowheads="1" noChangeShapeType="1" noTextEdit="1"/>
              </p:cNvSpPr>
              <p:nvPr/>
            </p:nvSpPr>
            <p:spPr bwMode="auto">
              <a:xfrm>
                <a:off x="685800" y="1863728"/>
                <a:ext cx="8105539" cy="4580406"/>
              </a:xfrm>
              <a:prstGeom prst="rect">
                <a:avLst/>
              </a:prstGeom>
              <a:blipFill rotWithShape="0">
                <a:blip r:embed="rId2"/>
                <a:stretch>
                  <a:fillRect t="-932"/>
                </a:stretch>
              </a:blipFill>
              <a:ln w="9525">
                <a:noFill/>
                <a:miter lim="800000"/>
                <a:headEnd/>
                <a:tailEnd/>
              </a:ln>
            </p:spPr>
            <p:txBody>
              <a:bodyPr/>
              <a:lstStyle/>
              <a:p>
                <a:r>
                  <a:rPr lang="zh-CN" altLang="en-US">
                    <a:noFill/>
                  </a:rPr>
                  <a:t> </a:t>
                </a:r>
              </a:p>
            </p:txBody>
          </p:sp>
        </mc:Fallback>
      </mc:AlternateContent>
      <p:sp>
        <p:nvSpPr>
          <p:cNvPr id="13" name="Title 1">
            <a:extLst>
              <a:ext uri="{FF2B5EF4-FFF2-40B4-BE49-F238E27FC236}">
                <a16:creationId xmlns="" xmlns:mc="http://schemas.openxmlformats.org/markup-compatibility/2006" xmlns:a14="http://schemas.microsoft.com/office/drawing/2010/main" xmlns:a16="http://schemas.microsoft.com/office/drawing/2014/main" id="{748B9AFF-0FB0-4DBE-A01D-CB33971A065D}"/>
              </a:ext>
            </a:extLst>
          </p:cNvPr>
          <p:cNvSpPr txBox="1">
            <a:spLocks/>
          </p:cNvSpPr>
          <p:nvPr/>
        </p:nvSpPr>
        <p:spPr>
          <a:xfrm>
            <a:off x="685800" y="685800"/>
            <a:ext cx="7772400" cy="1066800"/>
          </a:xfrm>
          <a:prstGeom prst="rect">
            <a:avLst/>
          </a:prstGeom>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kern="0" dirty="0" smtClean="0"/>
              <a:t>Link Margin Analysis for SYNC Packet</a:t>
            </a:r>
            <a:endParaRPr lang="en-US" kern="0" dirty="0"/>
          </a:p>
        </p:txBody>
      </p:sp>
      <p:sp>
        <p:nvSpPr>
          <p:cNvPr id="5" name="文本框 4"/>
          <p:cNvSpPr txBox="1"/>
          <p:nvPr/>
        </p:nvSpPr>
        <p:spPr>
          <a:xfrm>
            <a:off x="6429592" y="5443690"/>
            <a:ext cx="2465120" cy="954107"/>
          </a:xfrm>
          <a:prstGeom prst="rect">
            <a:avLst/>
          </a:prstGeom>
          <a:noFill/>
        </p:spPr>
        <p:txBody>
          <a:bodyPr wrap="square" rtlCol="0">
            <a:spAutoFit/>
          </a:bodyPr>
          <a:lstStyle/>
          <a:p>
            <a:pPr marL="285750" indent="-285750">
              <a:buFont typeface="Times New Roman" panose="02020603050405020304" pitchFamily="18" charset="0"/>
              <a:buChar char="–"/>
            </a:pPr>
            <a:r>
              <a:rPr lang="en-US" altLang="zh-CN" sz="1400" dirty="0" smtClean="0"/>
              <a:t>BO: </a:t>
            </a:r>
            <a:r>
              <a:rPr lang="en-US" altLang="zh-CN" sz="1400" dirty="0" err="1" smtClean="0"/>
              <a:t>backoff</a:t>
            </a:r>
            <a:endParaRPr lang="en-US" altLang="zh-CN" sz="1400" dirty="0" smtClean="0"/>
          </a:p>
          <a:p>
            <a:pPr marL="285750" indent="-285750">
              <a:buFont typeface="Times New Roman" panose="02020603050405020304" pitchFamily="18" charset="0"/>
              <a:buChar char="–"/>
            </a:pPr>
            <a:r>
              <a:rPr lang="en-US" altLang="zh-CN" sz="1400" dirty="0" smtClean="0"/>
              <a:t>GG: gating gain (</a:t>
            </a:r>
            <a:r>
              <a:rPr lang="en-US" altLang="zh-CN" sz="1400" dirty="0" err="1" smtClean="0"/>
              <a:t>Tx</a:t>
            </a:r>
            <a:r>
              <a:rPr lang="en-US" altLang="zh-CN" sz="1400" dirty="0" smtClean="0"/>
              <a:t> power gain </a:t>
            </a:r>
            <a:r>
              <a:rPr lang="en-US" altLang="zh-CN" sz="1400" dirty="0"/>
              <a:t>for s</a:t>
            </a:r>
            <a:r>
              <a:rPr lang="en-US" altLang="zh-CN" sz="1400" dirty="0" smtClean="0"/>
              <a:t>hort packets)</a:t>
            </a:r>
          </a:p>
          <a:p>
            <a:pPr marL="285750" indent="-285750">
              <a:buFont typeface="Times New Roman" panose="02020603050405020304" pitchFamily="18" charset="0"/>
              <a:buChar char="–"/>
            </a:pPr>
            <a:r>
              <a:rPr lang="en-US" altLang="zh-CN" sz="1400" dirty="0" smtClean="0"/>
              <a:t>NF: noise figure</a:t>
            </a:r>
            <a:endParaRPr lang="zh-CN" altLang="en-US" sz="1400" dirty="0"/>
          </a:p>
        </p:txBody>
      </p:sp>
    </p:spTree>
    <p:extLst>
      <p:ext uri="{BB962C8B-B14F-4D97-AF65-F5344CB8AC3E}">
        <p14:creationId xmlns:p14="http://schemas.microsoft.com/office/powerpoint/2010/main" val="26090846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smtClean="0"/>
              <a:t>Jan 2022</a:t>
            </a:r>
            <a:endParaRPr lang="en-US" altLang="en-US"/>
          </a:p>
        </p:txBody>
      </p:sp>
      <p:sp>
        <p:nvSpPr>
          <p:cNvPr id="3" name="页脚占位符 2"/>
          <p:cNvSpPr>
            <a:spLocks noGrp="1"/>
          </p:cNvSpPr>
          <p:nvPr>
            <p:ph type="ftr" sz="quarter" idx="11"/>
          </p:nvPr>
        </p:nvSpPr>
        <p:spPr/>
        <p:txBody>
          <a:bodyPr/>
          <a:lstStyle/>
          <a:p>
            <a:r>
              <a:rPr lang="en-US" altLang="en-US" dirty="0" smtClean="0"/>
              <a:t>Ziyang Guo, Huawei</a:t>
            </a:r>
            <a:endParaRPr lang="en-US" altLang="en-US" dirty="0"/>
          </a:p>
        </p:txBody>
      </p:sp>
      <p:sp>
        <p:nvSpPr>
          <p:cNvPr id="4" name="灯片编号占位符 3"/>
          <p:cNvSpPr>
            <a:spLocks noGrp="1"/>
          </p:cNvSpPr>
          <p:nvPr>
            <p:ph type="sldNum" sz="quarter" idx="12"/>
          </p:nvPr>
        </p:nvSpPr>
        <p:spPr/>
        <p:txBody>
          <a:bodyPr/>
          <a:lstStyle/>
          <a:p>
            <a:r>
              <a:rPr lang="en-US" altLang="en-US" smtClean="0"/>
              <a:t>Slide </a:t>
            </a:r>
            <a:fld id="{77849D27-6DDF-4CEA-A842-3715DABEA1B1}" type="slidenum">
              <a:rPr lang="en-US" altLang="en-US" smtClean="0"/>
              <a:pPr/>
              <a:t>14</a:t>
            </a:fld>
            <a:endParaRPr lang="en-US" altLang="en-US"/>
          </a:p>
        </p:txBody>
      </p:sp>
      <p:sp>
        <p:nvSpPr>
          <p:cNvPr id="10" name="Content Placeholder 3"/>
          <p:cNvSpPr txBox="1">
            <a:spLocks/>
          </p:cNvSpPr>
          <p:nvPr/>
        </p:nvSpPr>
        <p:spPr bwMode="auto">
          <a:xfrm>
            <a:off x="0" y="1545407"/>
            <a:ext cx="3240360" cy="5112568"/>
          </a:xfrm>
          <a:prstGeom prst="rect">
            <a:avLst/>
          </a:prstGeom>
          <a:noFill/>
          <a:ln w="9525">
            <a:noFill/>
            <a:miter lim="800000"/>
            <a:headEnd/>
            <a:tailEnd/>
          </a:ln>
        </p:spPr>
        <p:txBody>
          <a:bodyPr vert="horz" wrap="square" lIns="80142" tIns="40070" rIns="80142" bIns="40070" numCol="1" anchor="t" anchorCtr="0" compatLnSpc="1">
            <a:prstTxWarp prst="textNoShape">
              <a:avLst/>
            </a:prstTxWarp>
            <a:noAutofit/>
          </a:bodyPr>
          <a:lstStyle>
            <a:lvl1pPr marL="180975" indent="-180975" algn="l" rtl="0" eaLnBrk="0" fontAlgn="base" hangingPunct="0">
              <a:lnSpc>
                <a:spcPct val="110000"/>
              </a:lnSpc>
              <a:spcBef>
                <a:spcPct val="0"/>
              </a:spcBef>
              <a:spcAft>
                <a:spcPct val="0"/>
              </a:spcAft>
              <a:buClr>
                <a:srgbClr val="990000"/>
              </a:buClr>
              <a:buSzPct val="85000"/>
              <a:buFont typeface="Wingdings" pitchFamily="2" charset="2"/>
              <a:buChar char="q"/>
              <a:defRPr sz="1600" b="1">
                <a:solidFill>
                  <a:schemeClr val="tx1"/>
                </a:solidFill>
                <a:latin typeface="Arial" pitchFamily="34" charset="0"/>
                <a:ea typeface="黑体" pitchFamily="49" charset="-122"/>
                <a:cs typeface="Arial" pitchFamily="34" charset="0"/>
              </a:defRPr>
            </a:lvl1pPr>
            <a:lvl2pPr marL="354013" indent="-173038" algn="l" rtl="0" eaLnBrk="0" fontAlgn="base" hangingPunct="0">
              <a:lnSpc>
                <a:spcPct val="110000"/>
              </a:lnSpc>
              <a:spcBef>
                <a:spcPct val="0"/>
              </a:spcBef>
              <a:spcAft>
                <a:spcPct val="0"/>
              </a:spcAft>
              <a:buClr>
                <a:srgbClr val="990000"/>
              </a:buClr>
              <a:buSzPct val="85000"/>
              <a:buFont typeface="Wingdings" pitchFamily="2" charset="2"/>
              <a:buChar char=""/>
              <a:defRPr sz="2000">
                <a:solidFill>
                  <a:schemeClr val="tx1"/>
                </a:solidFill>
                <a:latin typeface="Arial" pitchFamily="34" charset="0"/>
                <a:ea typeface="+mn-ea"/>
                <a:cs typeface="Arial" pitchFamily="34" charset="0"/>
              </a:defRPr>
            </a:lvl2pPr>
            <a:lvl3pPr marL="541338" indent="-93663" algn="l" rtl="0" eaLnBrk="0" fontAlgn="base" hangingPunct="0">
              <a:lnSpc>
                <a:spcPct val="110000"/>
              </a:lnSpc>
              <a:spcBef>
                <a:spcPct val="0"/>
              </a:spcBef>
              <a:spcAft>
                <a:spcPct val="0"/>
              </a:spcAft>
              <a:buClr>
                <a:srgbClr val="777777"/>
              </a:buClr>
              <a:buSzPct val="85000"/>
              <a:buFont typeface="Arial" pitchFamily="34" charset="0"/>
              <a:buChar char="●"/>
              <a:defRPr sz="1800">
                <a:solidFill>
                  <a:schemeClr val="tx1"/>
                </a:solidFill>
                <a:latin typeface="Arial" pitchFamily="34" charset="0"/>
                <a:ea typeface="+mn-ea"/>
                <a:cs typeface="Arial" pitchFamily="34" charset="0"/>
              </a:defRPr>
            </a:lvl3pPr>
            <a:lvl4pPr marL="714375" indent="-88900" algn="l" rtl="0" eaLnBrk="0" fontAlgn="base" hangingPunct="0">
              <a:lnSpc>
                <a:spcPct val="110000"/>
              </a:lnSpc>
              <a:spcBef>
                <a:spcPct val="0"/>
              </a:spcBef>
              <a:spcAft>
                <a:spcPct val="0"/>
              </a:spcAft>
              <a:buClr>
                <a:srgbClr val="777777"/>
              </a:buClr>
              <a:buSzPct val="85000"/>
              <a:buFont typeface="Arial" pitchFamily="34" charset="0"/>
              <a:buChar char="■"/>
              <a:defRPr sz="1600">
                <a:solidFill>
                  <a:schemeClr val="tx1"/>
                </a:solidFill>
                <a:latin typeface="Arial" pitchFamily="34" charset="0"/>
                <a:ea typeface="+mn-ea"/>
                <a:cs typeface="Arial" pitchFamily="34" charset="0"/>
              </a:defRPr>
            </a:lvl4pPr>
            <a:lvl5pPr marL="895350" indent="-93663" algn="l" rtl="0" eaLnBrk="0" fontAlgn="base" hangingPunct="0">
              <a:lnSpc>
                <a:spcPct val="110000"/>
              </a:lnSpc>
              <a:spcBef>
                <a:spcPct val="0"/>
              </a:spcBef>
              <a:spcAft>
                <a:spcPct val="0"/>
              </a:spcAft>
              <a:buClr>
                <a:srgbClr val="777777"/>
              </a:buClr>
              <a:buSzPct val="85000"/>
              <a:buFont typeface="Wingdings" pitchFamily="2" charset="2"/>
              <a:buChar char=""/>
              <a:defRPr sz="1400">
                <a:solidFill>
                  <a:schemeClr val="tx1"/>
                </a:solidFill>
                <a:latin typeface="Arial" pitchFamily="34" charset="0"/>
                <a:ea typeface="+mn-ea"/>
                <a:cs typeface="Arial" pitchFamily="34" charset="0"/>
              </a:defRPr>
            </a:lvl5pPr>
            <a:lvl6pPr marL="25146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9pPr>
          </a:lstStyle>
          <a:p>
            <a:pPr marL="458788" lvl="1" indent="-285750">
              <a:lnSpc>
                <a:spcPct val="100000"/>
              </a:lnSpc>
              <a:spcAft>
                <a:spcPts val="600"/>
              </a:spcAft>
              <a:buClrTx/>
              <a:buFont typeface="Arial" panose="020B0604020202020204" pitchFamily="34" charset="0"/>
              <a:buChar char="•"/>
            </a:pPr>
            <a:r>
              <a:rPr lang="en-US" altLang="zh-CN" sz="1800" dirty="0" smtClean="0">
                <a:latin typeface="Times New Roman" panose="02020603050405020304" pitchFamily="18" charset="0"/>
                <a:cs typeface="Times New Roman" panose="02020603050405020304" pitchFamily="18" charset="0"/>
              </a:rPr>
              <a:t>According to FCC and CE regulations [5, 6],</a:t>
            </a:r>
            <a:endParaRPr lang="en-US" sz="1800" dirty="0" smtClean="0">
              <a:solidFill>
                <a:schemeClr val="tx1"/>
              </a:solidFill>
              <a:latin typeface="Times New Roman" panose="02020603050405020304" pitchFamily="18" charset="0"/>
              <a:ea typeface="+mj-ea"/>
              <a:cs typeface="Times New Roman" panose="02020603050405020304" pitchFamily="18" charset="0"/>
            </a:endParaRPr>
          </a:p>
          <a:p>
            <a:pPr marL="703263" lvl="2" indent="-342900">
              <a:lnSpc>
                <a:spcPct val="100000"/>
              </a:lnSpc>
              <a:spcAft>
                <a:spcPts val="600"/>
              </a:spcAft>
              <a:buClrTx/>
              <a:buFont typeface="Times New Roman" panose="02020603050405020304" pitchFamily="18" charset="0"/>
              <a:buChar char="‒"/>
            </a:pPr>
            <a:r>
              <a:rPr lang="en-US" sz="1600" dirty="0" smtClean="0">
                <a:solidFill>
                  <a:schemeClr val="tx1"/>
                </a:solidFill>
                <a:latin typeface="Times New Roman" panose="02020603050405020304" pitchFamily="18" charset="0"/>
                <a:ea typeface="+mj-ea"/>
                <a:cs typeface="Times New Roman" panose="02020603050405020304" pitchFamily="18" charset="0"/>
              </a:rPr>
              <a:t>For OQPSK, BLE, BLE-coded, the maximum output power </a:t>
            </a:r>
            <a:r>
              <a:rPr lang="en-US" sz="1600" dirty="0" smtClean="0">
                <a:latin typeface="Times New Roman" panose="02020603050405020304" pitchFamily="18" charset="0"/>
                <a:ea typeface="+mj-ea"/>
                <a:cs typeface="Times New Roman" panose="02020603050405020304" pitchFamily="18" charset="0"/>
              </a:rPr>
              <a:t>can go up to</a:t>
            </a:r>
            <a:r>
              <a:rPr lang="en-US" sz="1600" dirty="0" smtClean="0">
                <a:solidFill>
                  <a:schemeClr val="tx1"/>
                </a:solidFill>
                <a:latin typeface="Times New Roman" panose="02020603050405020304" pitchFamily="18" charset="0"/>
                <a:ea typeface="+mj-ea"/>
                <a:cs typeface="Times New Roman" panose="02020603050405020304" pitchFamily="18" charset="0"/>
              </a:rPr>
              <a:t> 20dBm.</a:t>
            </a:r>
          </a:p>
          <a:p>
            <a:pPr marL="703263" lvl="2" indent="-342900">
              <a:lnSpc>
                <a:spcPct val="100000"/>
              </a:lnSpc>
              <a:spcAft>
                <a:spcPts val="600"/>
              </a:spcAft>
              <a:buClrTx/>
              <a:buFont typeface="Times New Roman" panose="02020603050405020304" pitchFamily="18" charset="0"/>
              <a:buChar char="‒"/>
            </a:pPr>
            <a:r>
              <a:rPr lang="en-US" altLang="zh-CN" sz="1600" dirty="0" smtClean="0">
                <a:solidFill>
                  <a:schemeClr val="tx1"/>
                </a:solidFill>
                <a:latin typeface="Times New Roman" panose="02020603050405020304" pitchFamily="18" charset="0"/>
                <a:ea typeface="+mj-ea"/>
                <a:cs typeface="Times New Roman" panose="02020603050405020304" pitchFamily="18" charset="0"/>
              </a:rPr>
              <a:t>For UNII-3, the maximum output power for non-specific </a:t>
            </a:r>
            <a:r>
              <a:rPr lang="en-US" altLang="zh-CN" sz="1600" dirty="0">
                <a:latin typeface="Times New Roman" panose="02020603050405020304" pitchFamily="18" charset="0"/>
                <a:ea typeface="+mj-ea"/>
                <a:cs typeface="Times New Roman" panose="02020603050405020304" pitchFamily="18" charset="0"/>
              </a:rPr>
              <a:t>short-range device is </a:t>
            </a:r>
            <a:r>
              <a:rPr lang="en-US" altLang="zh-CN" sz="1600" dirty="0" smtClean="0">
                <a:latin typeface="Times New Roman" panose="02020603050405020304" pitchFamily="18" charset="0"/>
                <a:ea typeface="+mj-ea"/>
                <a:cs typeface="Times New Roman" panose="02020603050405020304" pitchFamily="18" charset="0"/>
              </a:rPr>
              <a:t>14dBm; </a:t>
            </a:r>
            <a:r>
              <a:rPr lang="en-US" altLang="zh-CN" sz="1600" dirty="0">
                <a:latin typeface="Times New Roman" panose="02020603050405020304" pitchFamily="18" charset="0"/>
                <a:ea typeface="+mj-ea"/>
                <a:cs typeface="Times New Roman" panose="02020603050405020304" pitchFamily="18" charset="0"/>
              </a:rPr>
              <a:t>If </a:t>
            </a:r>
            <a:r>
              <a:rPr lang="en-US" altLang="zh-CN" sz="1600" dirty="0" smtClean="0">
                <a:latin typeface="Times New Roman" panose="02020603050405020304" pitchFamily="18" charset="0"/>
                <a:ea typeface="+mj-ea"/>
                <a:cs typeface="Times New Roman" panose="02020603050405020304" pitchFamily="18" charset="0"/>
              </a:rPr>
              <a:t>an adequate </a:t>
            </a:r>
            <a:r>
              <a:rPr lang="en-US" altLang="zh-CN" sz="1600" dirty="0">
                <a:latin typeface="Times New Roman" panose="02020603050405020304" pitchFamily="18" charset="0"/>
                <a:ea typeface="+mj-ea"/>
                <a:cs typeface="Times New Roman" panose="02020603050405020304" pitchFamily="18" charset="0"/>
              </a:rPr>
              <a:t>spectrum </a:t>
            </a:r>
            <a:r>
              <a:rPr lang="en-US" altLang="zh-CN" sz="1600" dirty="0" smtClean="0">
                <a:latin typeface="Times New Roman" panose="02020603050405020304" pitchFamily="18" charset="0"/>
                <a:ea typeface="+mj-ea"/>
                <a:cs typeface="Times New Roman" panose="02020603050405020304" pitchFamily="18" charset="0"/>
              </a:rPr>
              <a:t>sharing mechanism (e.g., </a:t>
            </a:r>
            <a:r>
              <a:rPr lang="en-US" altLang="zh-CN" sz="1600" dirty="0">
                <a:latin typeface="Times New Roman" panose="02020603050405020304" pitchFamily="18" charset="0"/>
                <a:ea typeface="+mj-ea"/>
                <a:cs typeface="Times New Roman" panose="02020603050405020304" pitchFamily="18" charset="0"/>
              </a:rPr>
              <a:t>DFS </a:t>
            </a:r>
            <a:r>
              <a:rPr lang="en-US" altLang="zh-CN" sz="1600" dirty="0" smtClean="0">
                <a:latin typeface="Times New Roman" panose="02020603050405020304" pitchFamily="18" charset="0"/>
                <a:ea typeface="+mj-ea"/>
                <a:cs typeface="Times New Roman" panose="02020603050405020304" pitchFamily="18" charset="0"/>
              </a:rPr>
              <a:t>and DAA</a:t>
            </a:r>
            <a:r>
              <a:rPr lang="en-US" altLang="zh-CN" sz="1600" dirty="0">
                <a:latin typeface="Times New Roman" panose="02020603050405020304" pitchFamily="18" charset="0"/>
                <a:ea typeface="+mj-ea"/>
                <a:cs typeface="Times New Roman" panose="02020603050405020304" pitchFamily="18" charset="0"/>
              </a:rPr>
              <a:t>) </a:t>
            </a:r>
            <a:r>
              <a:rPr lang="en-US" altLang="zh-CN" sz="1600" dirty="0" smtClean="0">
                <a:latin typeface="Times New Roman" panose="02020603050405020304" pitchFamily="18" charset="0"/>
                <a:ea typeface="+mj-ea"/>
                <a:cs typeface="Times New Roman" panose="02020603050405020304" pitchFamily="18" charset="0"/>
              </a:rPr>
              <a:t>is implemented, the maximum </a:t>
            </a:r>
            <a:r>
              <a:rPr lang="en-US" altLang="zh-CN" sz="1600" dirty="0">
                <a:latin typeface="Times New Roman" panose="02020603050405020304" pitchFamily="18" charset="0"/>
                <a:cs typeface="Times New Roman" panose="02020603050405020304" pitchFamily="18" charset="0"/>
              </a:rPr>
              <a:t>output power </a:t>
            </a:r>
            <a:r>
              <a:rPr lang="en-US" altLang="zh-CN" sz="1600" dirty="0" smtClean="0">
                <a:latin typeface="Times New Roman" panose="02020603050405020304" pitchFamily="18" charset="0"/>
                <a:cs typeface="Times New Roman" panose="02020603050405020304" pitchFamily="18" charset="0"/>
              </a:rPr>
              <a:t>can go up to 26dBm.</a:t>
            </a:r>
            <a:endParaRPr lang="en-US" altLang="zh-CN" sz="1600" dirty="0">
              <a:latin typeface="Times New Roman" panose="02020603050405020304" pitchFamily="18" charset="0"/>
              <a:ea typeface="+mj-ea"/>
              <a:cs typeface="Times New Roman" panose="02020603050405020304" pitchFamily="18" charset="0"/>
            </a:endParaRPr>
          </a:p>
          <a:p>
            <a:pPr marL="515938" lvl="1" indent="-342900">
              <a:lnSpc>
                <a:spcPct val="100000"/>
              </a:lnSpc>
              <a:spcAft>
                <a:spcPts val="600"/>
              </a:spcAft>
              <a:buClrTx/>
              <a:buFont typeface="Arial" panose="020B0604020202020204" pitchFamily="34" charset="0"/>
              <a:buChar char="•"/>
            </a:pPr>
            <a:r>
              <a:rPr lang="en-US" altLang="zh-CN" sz="1800" dirty="0" smtClean="0">
                <a:latin typeface="Times New Roman" panose="02020603050405020304" pitchFamily="18" charset="0"/>
                <a:cs typeface="Times New Roman" panose="02020603050405020304" pitchFamily="18" charset="0"/>
              </a:rPr>
              <a:t>LM of </a:t>
            </a:r>
            <a:r>
              <a:rPr lang="en-US" sz="1800" kern="1200" dirty="0" smtClean="0">
                <a:latin typeface="Times New Roman" panose="02020603050405020304" pitchFamily="18" charset="0"/>
                <a:ea typeface="+mj-ea"/>
                <a:cs typeface="Times New Roman" panose="02020603050405020304" pitchFamily="18" charset="0"/>
              </a:rPr>
              <a:t>NB </a:t>
            </a:r>
            <a:r>
              <a:rPr lang="en-US" sz="1800" dirty="0" smtClean="0">
                <a:latin typeface="Times New Roman" panose="02020603050405020304" pitchFamily="18" charset="0"/>
                <a:ea typeface="+mj-ea"/>
                <a:cs typeface="Times New Roman" panose="02020603050405020304" pitchFamily="18" charset="0"/>
              </a:rPr>
              <a:t>are </a:t>
            </a:r>
            <a:r>
              <a:rPr lang="en-US" sz="1800" kern="1200" dirty="0" smtClean="0">
                <a:latin typeface="Times New Roman" panose="02020603050405020304" pitchFamily="18" charset="0"/>
                <a:ea typeface="+mj-ea"/>
                <a:cs typeface="Times New Roman" panose="02020603050405020304" pitchFamily="18" charset="0"/>
              </a:rPr>
              <a:t>larger than UWB.</a:t>
            </a:r>
            <a:endParaRPr lang="en-US" sz="1800" kern="1200" dirty="0" smtClean="0">
              <a:solidFill>
                <a:schemeClr val="tx1"/>
              </a:solidFill>
              <a:latin typeface="Times New Roman" panose="02020603050405020304" pitchFamily="18" charset="0"/>
              <a:ea typeface="+mj-ea"/>
              <a:cs typeface="Times New Roman" panose="02020603050405020304" pitchFamily="18" charset="0"/>
            </a:endParaRPr>
          </a:p>
        </p:txBody>
      </p:sp>
      <p:sp>
        <p:nvSpPr>
          <p:cNvPr id="11" name="Title 1">
            <a:extLst>
              <a:ext uri="{FF2B5EF4-FFF2-40B4-BE49-F238E27FC236}">
                <a16:creationId xmlns="" xmlns:mc="http://schemas.openxmlformats.org/markup-compatibility/2006" xmlns:a14="http://schemas.microsoft.com/office/drawing/2010/main" xmlns:a16="http://schemas.microsoft.com/office/drawing/2014/main" id="{748B9AFF-0FB0-4DBE-A01D-CB33971A065D}"/>
              </a:ext>
            </a:extLst>
          </p:cNvPr>
          <p:cNvSpPr txBox="1">
            <a:spLocks/>
          </p:cNvSpPr>
          <p:nvPr/>
        </p:nvSpPr>
        <p:spPr>
          <a:xfrm>
            <a:off x="685800" y="685800"/>
            <a:ext cx="7772400" cy="1066800"/>
          </a:xfrm>
          <a:prstGeom prst="rect">
            <a:avLst/>
          </a:prstGeom>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kern="0" dirty="0" smtClean="0"/>
              <a:t>Link Margin Analysis for SYNC Packet</a:t>
            </a:r>
            <a:endParaRPr lang="en-US" kern="0" dirty="0"/>
          </a:p>
        </p:txBody>
      </p:sp>
      <p:graphicFrame>
        <p:nvGraphicFramePr>
          <p:cNvPr id="6" name="表格 5"/>
          <p:cNvGraphicFramePr>
            <a:graphicFrameLocks noGrp="1"/>
          </p:cNvGraphicFramePr>
          <p:nvPr>
            <p:extLst>
              <p:ext uri="{D42A27DB-BD31-4B8C-83A1-F6EECF244321}">
                <p14:modId xmlns:p14="http://schemas.microsoft.com/office/powerpoint/2010/main" val="3424510986"/>
              </p:ext>
            </p:extLst>
          </p:nvPr>
        </p:nvGraphicFramePr>
        <p:xfrm>
          <a:off x="3239771" y="1752600"/>
          <a:ext cx="5688000" cy="3882307"/>
        </p:xfrm>
        <a:graphic>
          <a:graphicData uri="http://schemas.openxmlformats.org/drawingml/2006/table">
            <a:tbl>
              <a:tblPr/>
              <a:tblGrid>
                <a:gridCol w="1080000"/>
                <a:gridCol w="864000"/>
                <a:gridCol w="864000"/>
                <a:gridCol w="720000"/>
                <a:gridCol w="720000"/>
                <a:gridCol w="720000"/>
                <a:gridCol w="720000"/>
              </a:tblGrid>
              <a:tr h="150975">
                <a:tc>
                  <a:txBody>
                    <a:bodyPr/>
                    <a:lstStyle/>
                    <a:p>
                      <a:pPr algn="l" fontAlgn="ctr"/>
                      <a:r>
                        <a:rPr lang="en-US" sz="900" b="1" i="0" u="none" strike="noStrike" dirty="0">
                          <a:solidFill>
                            <a:srgbClr val="000000"/>
                          </a:solidFill>
                          <a:effectLst/>
                          <a:latin typeface="宋体" panose="02010600030101010101" pitchFamily="2" charset="-122"/>
                          <a:ea typeface="宋体" panose="02010600030101010101" pitchFamily="2" charset="-122"/>
                        </a:rPr>
                        <a:t>Parameters</a:t>
                      </a:r>
                    </a:p>
                  </a:txBody>
                  <a:tcPr marL="8387" marR="8387" marT="8387" marB="0" anchor="ctr">
                    <a:lnL>
                      <a:noFill/>
                    </a:lnL>
                    <a:lnR>
                      <a:noFill/>
                    </a:lnR>
                    <a:lnT>
                      <a:noFill/>
                    </a:lnT>
                    <a:lnB>
                      <a:noFill/>
                    </a:lnB>
                  </a:tcPr>
                </a:tc>
                <a:tc>
                  <a:txBody>
                    <a:bodyPr/>
                    <a:lstStyle/>
                    <a:p>
                      <a:pPr algn="r" fontAlgn="ctr"/>
                      <a:r>
                        <a:rPr lang="en-US" sz="900" b="1" i="0" u="none" strike="noStrike">
                          <a:solidFill>
                            <a:srgbClr val="000000"/>
                          </a:solidFill>
                          <a:effectLst/>
                          <a:latin typeface="宋体" panose="02010600030101010101" pitchFamily="2" charset="-122"/>
                          <a:ea typeface="宋体" panose="02010600030101010101" pitchFamily="2" charset="-122"/>
                        </a:rPr>
                        <a:t>UWB(BPRF-0.85)</a:t>
                      </a:r>
                    </a:p>
                  </a:txBody>
                  <a:tcPr marL="8387" marR="8387" marT="8387" marB="0" anchor="ctr">
                    <a:lnL>
                      <a:noFill/>
                    </a:lnL>
                    <a:lnR>
                      <a:noFill/>
                    </a:lnR>
                    <a:lnT>
                      <a:noFill/>
                    </a:lnT>
                    <a:lnB>
                      <a:noFill/>
                    </a:lnB>
                  </a:tcPr>
                </a:tc>
                <a:tc>
                  <a:txBody>
                    <a:bodyPr/>
                    <a:lstStyle/>
                    <a:p>
                      <a:pPr algn="r" fontAlgn="ctr"/>
                      <a:r>
                        <a:rPr lang="en-US" sz="900" b="1" i="0" u="none" strike="noStrike" dirty="0">
                          <a:solidFill>
                            <a:srgbClr val="000000"/>
                          </a:solidFill>
                          <a:effectLst/>
                          <a:latin typeface="宋体" panose="02010600030101010101" pitchFamily="2" charset="-122"/>
                          <a:ea typeface="宋体" panose="02010600030101010101" pitchFamily="2" charset="-122"/>
                        </a:rPr>
                        <a:t>UWB(BPRF-6.8)</a:t>
                      </a:r>
                    </a:p>
                  </a:txBody>
                  <a:tcPr marL="8387" marR="8387" marT="8387" marB="0" anchor="ctr">
                    <a:lnL>
                      <a:noFill/>
                    </a:lnL>
                    <a:lnR>
                      <a:noFill/>
                    </a:lnR>
                    <a:lnT>
                      <a:noFill/>
                    </a:lnT>
                    <a:lnB>
                      <a:noFill/>
                    </a:lnB>
                  </a:tcPr>
                </a:tc>
                <a:tc>
                  <a:txBody>
                    <a:bodyPr/>
                    <a:lstStyle/>
                    <a:p>
                      <a:pPr algn="r" fontAlgn="ctr"/>
                      <a:r>
                        <a:rPr lang="en-US" sz="900" b="1" i="0" u="none" strike="noStrike" dirty="0">
                          <a:solidFill>
                            <a:srgbClr val="000000"/>
                          </a:solidFill>
                          <a:effectLst/>
                          <a:latin typeface="宋体" panose="02010600030101010101" pitchFamily="2" charset="-122"/>
                          <a:ea typeface="宋体" panose="02010600030101010101" pitchFamily="2" charset="-122"/>
                        </a:rPr>
                        <a:t>UNII-3</a:t>
                      </a:r>
                    </a:p>
                  </a:txBody>
                  <a:tcPr marL="8387" marR="8387" marT="8387" marB="0" anchor="ctr">
                    <a:lnL>
                      <a:noFill/>
                    </a:lnL>
                    <a:lnR>
                      <a:noFill/>
                    </a:lnR>
                    <a:lnT>
                      <a:noFill/>
                    </a:lnT>
                    <a:lnB>
                      <a:noFill/>
                    </a:lnB>
                  </a:tcPr>
                </a:tc>
                <a:tc>
                  <a:txBody>
                    <a:bodyPr/>
                    <a:lstStyle/>
                    <a:p>
                      <a:pPr algn="r" fontAlgn="ctr"/>
                      <a:r>
                        <a:rPr lang="en-US" sz="900" b="1" i="0" u="none" strike="noStrike">
                          <a:solidFill>
                            <a:srgbClr val="000000"/>
                          </a:solidFill>
                          <a:effectLst/>
                          <a:latin typeface="宋体" panose="02010600030101010101" pitchFamily="2" charset="-122"/>
                          <a:ea typeface="宋体" panose="02010600030101010101" pitchFamily="2" charset="-122"/>
                        </a:rPr>
                        <a:t>OQPSK</a:t>
                      </a:r>
                    </a:p>
                  </a:txBody>
                  <a:tcPr marL="8387" marR="8387" marT="8387" marB="0" anchor="ctr">
                    <a:lnL>
                      <a:noFill/>
                    </a:lnL>
                    <a:lnR>
                      <a:noFill/>
                    </a:lnR>
                    <a:lnT>
                      <a:noFill/>
                    </a:lnT>
                    <a:lnB>
                      <a:noFill/>
                    </a:lnB>
                  </a:tcPr>
                </a:tc>
                <a:tc>
                  <a:txBody>
                    <a:bodyPr/>
                    <a:lstStyle/>
                    <a:p>
                      <a:pPr algn="r" fontAlgn="ctr"/>
                      <a:r>
                        <a:rPr lang="en-US" sz="900" b="1" i="0" u="none" strike="noStrike">
                          <a:solidFill>
                            <a:srgbClr val="000000"/>
                          </a:solidFill>
                          <a:effectLst/>
                          <a:latin typeface="宋体" panose="02010600030101010101" pitchFamily="2" charset="-122"/>
                          <a:ea typeface="宋体" panose="02010600030101010101" pitchFamily="2" charset="-122"/>
                        </a:rPr>
                        <a:t>BLE</a:t>
                      </a:r>
                    </a:p>
                  </a:txBody>
                  <a:tcPr marL="8387" marR="8387" marT="8387" marB="0" anchor="ctr">
                    <a:lnL>
                      <a:noFill/>
                    </a:lnL>
                    <a:lnR>
                      <a:noFill/>
                    </a:lnR>
                    <a:lnT>
                      <a:noFill/>
                    </a:lnT>
                    <a:lnB>
                      <a:noFill/>
                    </a:lnB>
                  </a:tcPr>
                </a:tc>
                <a:tc>
                  <a:txBody>
                    <a:bodyPr/>
                    <a:lstStyle/>
                    <a:p>
                      <a:pPr algn="r" fontAlgn="ctr"/>
                      <a:r>
                        <a:rPr lang="en-US" sz="900" b="1" i="0" u="none" strike="noStrike">
                          <a:solidFill>
                            <a:srgbClr val="000000"/>
                          </a:solidFill>
                          <a:effectLst/>
                          <a:latin typeface="宋体" panose="02010600030101010101" pitchFamily="2" charset="-122"/>
                          <a:ea typeface="宋体" panose="02010600030101010101" pitchFamily="2" charset="-122"/>
                        </a:rPr>
                        <a:t>BLE-coded</a:t>
                      </a:r>
                    </a:p>
                  </a:txBody>
                  <a:tcPr marL="8387" marR="8387" marT="8387" marB="0" anchor="ctr">
                    <a:lnL>
                      <a:noFill/>
                    </a:lnL>
                    <a:lnR>
                      <a:noFill/>
                    </a:lnR>
                    <a:lnT>
                      <a:noFill/>
                    </a:lnT>
                    <a:lnB>
                      <a:noFill/>
                    </a:lnB>
                  </a:tcPr>
                </a:tc>
              </a:tr>
              <a:tr h="156007">
                <a:tc>
                  <a:txBody>
                    <a:bodyPr/>
                    <a:lstStyle/>
                    <a:p>
                      <a:pPr algn="l" fontAlgn="ctr"/>
                      <a:r>
                        <a:rPr lang="en-US" sz="900" b="1" i="0" u="none" strike="noStrike" dirty="0">
                          <a:solidFill>
                            <a:srgbClr val="000000"/>
                          </a:solidFill>
                          <a:effectLst/>
                          <a:latin typeface="宋体" panose="02010600030101010101" pitchFamily="2" charset="-122"/>
                          <a:ea typeface="宋体" panose="02010600030101010101" pitchFamily="2" charset="-122"/>
                        </a:rPr>
                        <a:t>CC_rate</a:t>
                      </a:r>
                    </a:p>
                  </a:txBody>
                  <a:tcPr marL="8387" marR="8387" marT="8387" marB="0" anchor="ctr">
                    <a:lnL>
                      <a:noFill/>
                    </a:lnL>
                    <a:lnR>
                      <a:noFill/>
                    </a:lnR>
                    <a:lnT>
                      <a:noFill/>
                    </a:lnT>
                    <a:lnB>
                      <a:noFill/>
                    </a:lnB>
                  </a:tcPr>
                </a:tc>
                <a:tc>
                  <a:txBody>
                    <a:bodyPr/>
                    <a:lstStyle/>
                    <a:p>
                      <a:pPr algn="r" fontAlgn="ctr"/>
                      <a:r>
                        <a:rPr lang="en-US" altLang="zh-CN" sz="900" b="0" i="0" u="none" strike="noStrike" dirty="0">
                          <a:solidFill>
                            <a:srgbClr val="000000"/>
                          </a:solidFill>
                          <a:effectLst/>
                          <a:latin typeface="宋体" panose="02010600030101010101" pitchFamily="2" charset="-122"/>
                          <a:ea typeface="宋体" panose="02010600030101010101" pitchFamily="2" charset="-122"/>
                        </a:rPr>
                        <a:t>0.5</a:t>
                      </a:r>
                    </a:p>
                  </a:txBody>
                  <a:tcPr marL="8387" marR="8387" marT="8387" marB="0" anchor="ctr">
                    <a:lnL>
                      <a:noFill/>
                    </a:lnL>
                    <a:lnR>
                      <a:noFill/>
                    </a:lnR>
                    <a:lnT>
                      <a:noFill/>
                    </a:lnT>
                    <a:lnB>
                      <a:noFill/>
                    </a:lnB>
                  </a:tcPr>
                </a:tc>
                <a:tc>
                  <a:txBody>
                    <a:bodyPr/>
                    <a:lstStyle/>
                    <a:p>
                      <a:pPr algn="r" fontAlgn="ctr"/>
                      <a:r>
                        <a:rPr lang="en-US" altLang="zh-CN" sz="900" b="0" i="0" u="none" strike="noStrike" dirty="0">
                          <a:solidFill>
                            <a:srgbClr val="000000"/>
                          </a:solidFill>
                          <a:effectLst/>
                          <a:latin typeface="宋体" panose="02010600030101010101" pitchFamily="2" charset="-122"/>
                          <a:ea typeface="宋体" panose="02010600030101010101" pitchFamily="2" charset="-122"/>
                        </a:rPr>
                        <a:t>0.5</a:t>
                      </a:r>
                    </a:p>
                  </a:txBody>
                  <a:tcPr marL="8387" marR="8387" marT="8387" marB="0" anchor="ctr">
                    <a:lnL>
                      <a:noFill/>
                    </a:lnL>
                    <a:lnR>
                      <a:noFill/>
                    </a:lnR>
                    <a:lnT>
                      <a:noFill/>
                    </a:lnT>
                    <a:lnB>
                      <a:noFill/>
                    </a:lnB>
                  </a:tcPr>
                </a:tc>
                <a:tc>
                  <a:txBody>
                    <a:bodyPr/>
                    <a:lstStyle/>
                    <a:p>
                      <a:pPr algn="l" fontAlgn="ctr"/>
                      <a:endParaRPr lang="zh-CN" altLang="en-US" sz="900" b="0" i="0" u="none" strike="noStrike" dirty="0">
                        <a:solidFill>
                          <a:srgbClr val="000000"/>
                        </a:solidFill>
                        <a:effectLst/>
                        <a:latin typeface="宋体" panose="02010600030101010101" pitchFamily="2" charset="-122"/>
                        <a:ea typeface="宋体" panose="02010600030101010101" pitchFamily="2" charset="-122"/>
                      </a:endParaRPr>
                    </a:p>
                  </a:txBody>
                  <a:tcPr marL="8387" marR="8387" marT="8387" marB="0" anchor="ctr">
                    <a:lnL>
                      <a:noFill/>
                    </a:lnL>
                    <a:lnR>
                      <a:noFill/>
                    </a:lnR>
                    <a:lnT>
                      <a:noFill/>
                    </a:lnT>
                    <a:lnB>
                      <a:noFill/>
                    </a:lnB>
                  </a:tcPr>
                </a:tc>
                <a:tc>
                  <a:txBody>
                    <a:bodyPr/>
                    <a:lstStyle/>
                    <a:p>
                      <a:pPr algn="l" fontAlgn="ctr"/>
                      <a:endParaRPr lang="zh-CN" altLang="en-US" sz="1000" b="0" i="0" u="none" strike="noStrike" dirty="0">
                        <a:solidFill>
                          <a:srgbClr val="000000"/>
                        </a:solidFill>
                        <a:effectLst/>
                        <a:latin typeface="宋体" panose="02010600030101010101" pitchFamily="2" charset="-122"/>
                        <a:ea typeface="宋体" panose="02010600030101010101" pitchFamily="2" charset="-122"/>
                      </a:endParaRPr>
                    </a:p>
                  </a:txBody>
                  <a:tcPr marL="8387" marR="8387" marT="8387" marB="0" anchor="ctr">
                    <a:lnL>
                      <a:noFill/>
                    </a:lnL>
                    <a:lnR>
                      <a:noFill/>
                    </a:lnR>
                    <a:lnT>
                      <a:noFill/>
                    </a:lnT>
                    <a:lnB>
                      <a:noFill/>
                    </a:lnB>
                  </a:tcPr>
                </a:tc>
                <a:tc>
                  <a:txBody>
                    <a:bodyPr/>
                    <a:lstStyle/>
                    <a:p>
                      <a:pPr algn="l" fontAlgn="ctr"/>
                      <a:endParaRPr lang="zh-CN" altLang="en-US" sz="1000" b="0" i="0" u="none" strike="noStrike" dirty="0">
                        <a:solidFill>
                          <a:srgbClr val="000000"/>
                        </a:solidFill>
                        <a:effectLst/>
                        <a:latin typeface="宋体" panose="02010600030101010101" pitchFamily="2" charset="-122"/>
                        <a:ea typeface="宋体" panose="02010600030101010101" pitchFamily="2" charset="-122"/>
                      </a:endParaRPr>
                    </a:p>
                  </a:txBody>
                  <a:tcPr marL="8387" marR="8387" marT="8387" marB="0" anchor="ctr">
                    <a:lnL>
                      <a:noFill/>
                    </a:lnL>
                    <a:lnR>
                      <a:noFill/>
                    </a:lnR>
                    <a:lnT>
                      <a:noFill/>
                    </a:lnT>
                    <a:lnB>
                      <a:noFill/>
                    </a:lnB>
                  </a:tcPr>
                </a:tc>
                <a:tc>
                  <a:txBody>
                    <a:bodyPr/>
                    <a:lstStyle/>
                    <a:p>
                      <a:pPr algn="l" fontAlgn="ctr"/>
                      <a:endParaRPr lang="zh-CN" altLang="en-US" sz="1000" b="0" i="0" u="none" strike="noStrike">
                        <a:solidFill>
                          <a:srgbClr val="000000"/>
                        </a:solidFill>
                        <a:effectLst/>
                        <a:latin typeface="宋体" panose="02010600030101010101" pitchFamily="2" charset="-122"/>
                        <a:ea typeface="宋体" panose="02010600030101010101" pitchFamily="2" charset="-122"/>
                      </a:endParaRPr>
                    </a:p>
                  </a:txBody>
                  <a:tcPr marL="8387" marR="8387" marT="8387" marB="0" anchor="ctr">
                    <a:lnL>
                      <a:noFill/>
                    </a:lnL>
                    <a:lnR>
                      <a:noFill/>
                    </a:lnR>
                    <a:lnT>
                      <a:noFill/>
                    </a:lnT>
                    <a:lnB>
                      <a:noFill/>
                    </a:lnB>
                  </a:tcPr>
                </a:tc>
              </a:tr>
              <a:tr h="156007">
                <a:tc>
                  <a:txBody>
                    <a:bodyPr/>
                    <a:lstStyle/>
                    <a:p>
                      <a:pPr algn="l" fontAlgn="ctr"/>
                      <a:r>
                        <a:rPr lang="en-US" sz="900" b="1" i="0" u="none" strike="noStrike">
                          <a:solidFill>
                            <a:srgbClr val="000000"/>
                          </a:solidFill>
                          <a:effectLst/>
                          <a:latin typeface="宋体" panose="02010600030101010101" pitchFamily="2" charset="-122"/>
                          <a:ea typeface="宋体" panose="02010600030101010101" pitchFamily="2" charset="-122"/>
                        </a:rPr>
                        <a:t>RS_rate</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0.87</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0.87</a:t>
                      </a:r>
                    </a:p>
                  </a:txBody>
                  <a:tcPr marL="8387" marR="8387" marT="8387" marB="0" anchor="ctr">
                    <a:lnL>
                      <a:noFill/>
                    </a:lnL>
                    <a:lnR>
                      <a:noFill/>
                    </a:lnR>
                    <a:lnT>
                      <a:noFill/>
                    </a:lnT>
                    <a:lnB>
                      <a:noFill/>
                    </a:lnB>
                  </a:tcPr>
                </a:tc>
                <a:tc>
                  <a:txBody>
                    <a:bodyPr/>
                    <a:lstStyle/>
                    <a:p>
                      <a:pPr algn="l" fontAlgn="ctr"/>
                      <a:endParaRPr lang="zh-CN" altLang="en-US" sz="900" b="0" i="0" u="none" strike="noStrike">
                        <a:solidFill>
                          <a:srgbClr val="000000"/>
                        </a:solidFill>
                        <a:effectLst/>
                        <a:latin typeface="宋体" panose="02010600030101010101" pitchFamily="2" charset="-122"/>
                        <a:ea typeface="宋体" panose="02010600030101010101" pitchFamily="2" charset="-122"/>
                      </a:endParaRPr>
                    </a:p>
                  </a:txBody>
                  <a:tcPr marL="8387" marR="8387" marT="8387" marB="0" anchor="ctr">
                    <a:lnL>
                      <a:noFill/>
                    </a:lnL>
                    <a:lnR>
                      <a:noFill/>
                    </a:lnR>
                    <a:lnT>
                      <a:noFill/>
                    </a:lnT>
                    <a:lnB>
                      <a:noFill/>
                    </a:lnB>
                  </a:tcPr>
                </a:tc>
                <a:tc>
                  <a:txBody>
                    <a:bodyPr/>
                    <a:lstStyle/>
                    <a:p>
                      <a:pPr algn="l" fontAlgn="ctr"/>
                      <a:endParaRPr lang="zh-CN" altLang="en-US" sz="1000" b="0" i="0" u="none" strike="noStrike">
                        <a:solidFill>
                          <a:srgbClr val="000000"/>
                        </a:solidFill>
                        <a:effectLst/>
                        <a:latin typeface="宋体" panose="02010600030101010101" pitchFamily="2" charset="-122"/>
                        <a:ea typeface="宋体" panose="02010600030101010101" pitchFamily="2" charset="-122"/>
                      </a:endParaRPr>
                    </a:p>
                  </a:txBody>
                  <a:tcPr marL="8387" marR="8387" marT="8387" marB="0" anchor="ctr">
                    <a:lnL>
                      <a:noFill/>
                    </a:lnL>
                    <a:lnR>
                      <a:noFill/>
                    </a:lnR>
                    <a:lnT>
                      <a:noFill/>
                    </a:lnT>
                    <a:lnB>
                      <a:noFill/>
                    </a:lnB>
                  </a:tcPr>
                </a:tc>
                <a:tc>
                  <a:txBody>
                    <a:bodyPr/>
                    <a:lstStyle/>
                    <a:p>
                      <a:pPr algn="l" fontAlgn="ctr"/>
                      <a:endParaRPr lang="zh-CN" altLang="en-US" sz="1000" b="0" i="0" u="none" strike="noStrike" dirty="0">
                        <a:solidFill>
                          <a:srgbClr val="000000"/>
                        </a:solidFill>
                        <a:effectLst/>
                        <a:latin typeface="宋体" panose="02010600030101010101" pitchFamily="2" charset="-122"/>
                        <a:ea typeface="宋体" panose="02010600030101010101" pitchFamily="2" charset="-122"/>
                      </a:endParaRPr>
                    </a:p>
                  </a:txBody>
                  <a:tcPr marL="8387" marR="8387" marT="8387" marB="0" anchor="ctr">
                    <a:lnL>
                      <a:noFill/>
                    </a:lnL>
                    <a:lnR>
                      <a:noFill/>
                    </a:lnR>
                    <a:lnT>
                      <a:noFill/>
                    </a:lnT>
                    <a:lnB>
                      <a:noFill/>
                    </a:lnB>
                  </a:tcPr>
                </a:tc>
                <a:tc>
                  <a:txBody>
                    <a:bodyPr/>
                    <a:lstStyle/>
                    <a:p>
                      <a:pPr algn="l" fontAlgn="ctr"/>
                      <a:endParaRPr lang="zh-CN" altLang="en-US" sz="1000" b="0" i="0" u="none" strike="noStrike" dirty="0">
                        <a:solidFill>
                          <a:srgbClr val="000000"/>
                        </a:solidFill>
                        <a:effectLst/>
                        <a:latin typeface="宋体" panose="02010600030101010101" pitchFamily="2" charset="-122"/>
                        <a:ea typeface="宋体" panose="02010600030101010101" pitchFamily="2" charset="-122"/>
                      </a:endParaRPr>
                    </a:p>
                  </a:txBody>
                  <a:tcPr marL="8387" marR="8387" marT="8387" marB="0" anchor="ctr">
                    <a:lnL>
                      <a:noFill/>
                    </a:lnL>
                    <a:lnR>
                      <a:noFill/>
                    </a:lnR>
                    <a:lnT>
                      <a:noFill/>
                    </a:lnT>
                    <a:lnB>
                      <a:noFill/>
                    </a:lnB>
                  </a:tcPr>
                </a:tc>
              </a:tr>
              <a:tr h="156007">
                <a:tc>
                  <a:txBody>
                    <a:bodyPr/>
                    <a:lstStyle/>
                    <a:p>
                      <a:pPr algn="l" fontAlgn="ctr"/>
                      <a:r>
                        <a:rPr lang="en-US" sz="900" b="1" i="0" u="none" strike="noStrike">
                          <a:solidFill>
                            <a:srgbClr val="000000"/>
                          </a:solidFill>
                          <a:effectLst/>
                          <a:latin typeface="宋体" panose="02010600030101010101" pitchFamily="2" charset="-122"/>
                          <a:ea typeface="宋体" panose="02010600030101010101" pitchFamily="2" charset="-122"/>
                        </a:rPr>
                        <a:t>meanPRF(Hz)</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15600000</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15600000</a:t>
                      </a:r>
                    </a:p>
                  </a:txBody>
                  <a:tcPr marL="8387" marR="8387" marT="8387" marB="0" anchor="ctr">
                    <a:lnL>
                      <a:noFill/>
                    </a:lnL>
                    <a:lnR>
                      <a:noFill/>
                    </a:lnR>
                    <a:lnT>
                      <a:noFill/>
                    </a:lnT>
                    <a:lnB>
                      <a:noFill/>
                    </a:lnB>
                  </a:tcPr>
                </a:tc>
                <a:tc>
                  <a:txBody>
                    <a:bodyPr/>
                    <a:lstStyle/>
                    <a:p>
                      <a:pPr algn="l" fontAlgn="ctr"/>
                      <a:endParaRPr lang="zh-CN" altLang="en-US" sz="900" b="0" i="0" u="none" strike="noStrike">
                        <a:solidFill>
                          <a:srgbClr val="000000"/>
                        </a:solidFill>
                        <a:effectLst/>
                        <a:latin typeface="宋体" panose="02010600030101010101" pitchFamily="2" charset="-122"/>
                        <a:ea typeface="宋体" panose="02010600030101010101" pitchFamily="2" charset="-122"/>
                      </a:endParaRPr>
                    </a:p>
                  </a:txBody>
                  <a:tcPr marL="8387" marR="8387" marT="8387" marB="0" anchor="ctr">
                    <a:lnL>
                      <a:noFill/>
                    </a:lnL>
                    <a:lnR>
                      <a:noFill/>
                    </a:lnR>
                    <a:lnT>
                      <a:noFill/>
                    </a:lnT>
                    <a:lnB>
                      <a:noFill/>
                    </a:lnB>
                  </a:tcPr>
                </a:tc>
                <a:tc>
                  <a:txBody>
                    <a:bodyPr/>
                    <a:lstStyle/>
                    <a:p>
                      <a:pPr algn="l" fontAlgn="ctr"/>
                      <a:endParaRPr lang="zh-CN" altLang="en-US" sz="1000" b="0" i="0" u="none" strike="noStrike">
                        <a:solidFill>
                          <a:srgbClr val="000000"/>
                        </a:solidFill>
                        <a:effectLst/>
                        <a:latin typeface="宋体" panose="02010600030101010101" pitchFamily="2" charset="-122"/>
                        <a:ea typeface="宋体" panose="02010600030101010101" pitchFamily="2" charset="-122"/>
                      </a:endParaRPr>
                    </a:p>
                  </a:txBody>
                  <a:tcPr marL="8387" marR="8387" marT="8387" marB="0" anchor="ctr">
                    <a:lnL>
                      <a:noFill/>
                    </a:lnL>
                    <a:lnR>
                      <a:noFill/>
                    </a:lnR>
                    <a:lnT>
                      <a:noFill/>
                    </a:lnT>
                    <a:lnB>
                      <a:noFill/>
                    </a:lnB>
                  </a:tcPr>
                </a:tc>
                <a:tc>
                  <a:txBody>
                    <a:bodyPr/>
                    <a:lstStyle/>
                    <a:p>
                      <a:pPr algn="l" fontAlgn="ctr"/>
                      <a:endParaRPr lang="zh-CN" altLang="en-US" sz="1000" b="0" i="0" u="none" strike="noStrike">
                        <a:solidFill>
                          <a:srgbClr val="000000"/>
                        </a:solidFill>
                        <a:effectLst/>
                        <a:latin typeface="宋体" panose="02010600030101010101" pitchFamily="2" charset="-122"/>
                        <a:ea typeface="宋体" panose="02010600030101010101" pitchFamily="2" charset="-122"/>
                      </a:endParaRPr>
                    </a:p>
                  </a:txBody>
                  <a:tcPr marL="8387" marR="8387" marT="8387" marB="0" anchor="ctr">
                    <a:lnL>
                      <a:noFill/>
                    </a:lnL>
                    <a:lnR>
                      <a:noFill/>
                    </a:lnR>
                    <a:lnT>
                      <a:noFill/>
                    </a:lnT>
                    <a:lnB>
                      <a:noFill/>
                    </a:lnB>
                  </a:tcPr>
                </a:tc>
                <a:tc>
                  <a:txBody>
                    <a:bodyPr/>
                    <a:lstStyle/>
                    <a:p>
                      <a:pPr algn="l" fontAlgn="ctr"/>
                      <a:endParaRPr lang="zh-CN" altLang="en-US" sz="1000" b="0" i="0" u="none" strike="noStrike">
                        <a:solidFill>
                          <a:srgbClr val="000000"/>
                        </a:solidFill>
                        <a:effectLst/>
                        <a:latin typeface="宋体" panose="02010600030101010101" pitchFamily="2" charset="-122"/>
                        <a:ea typeface="宋体" panose="02010600030101010101" pitchFamily="2" charset="-122"/>
                      </a:endParaRPr>
                    </a:p>
                  </a:txBody>
                  <a:tcPr marL="8387" marR="8387" marT="8387" marB="0" anchor="ctr">
                    <a:lnL>
                      <a:noFill/>
                    </a:lnL>
                    <a:lnR>
                      <a:noFill/>
                    </a:lnR>
                    <a:lnT>
                      <a:noFill/>
                    </a:lnT>
                    <a:lnB>
                      <a:noFill/>
                    </a:lnB>
                  </a:tcPr>
                </a:tc>
              </a:tr>
              <a:tr h="156007">
                <a:tc>
                  <a:txBody>
                    <a:bodyPr/>
                    <a:lstStyle/>
                    <a:p>
                      <a:pPr algn="l" fontAlgn="ctr"/>
                      <a:r>
                        <a:rPr lang="en-US" sz="900" b="1" i="0" u="none" strike="noStrike">
                          <a:solidFill>
                            <a:srgbClr val="000000"/>
                          </a:solidFill>
                          <a:effectLst/>
                          <a:latin typeface="宋体" panose="02010600030101010101" pitchFamily="2" charset="-122"/>
                          <a:ea typeface="宋体" panose="02010600030101010101" pitchFamily="2" charset="-122"/>
                        </a:rPr>
                        <a:t>Ncpb</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16</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2</a:t>
                      </a:r>
                    </a:p>
                  </a:txBody>
                  <a:tcPr marL="8387" marR="8387" marT="8387" marB="0" anchor="ctr">
                    <a:lnL>
                      <a:noFill/>
                    </a:lnL>
                    <a:lnR>
                      <a:noFill/>
                    </a:lnR>
                    <a:lnT>
                      <a:noFill/>
                    </a:lnT>
                    <a:lnB>
                      <a:noFill/>
                    </a:lnB>
                  </a:tcPr>
                </a:tc>
                <a:tc>
                  <a:txBody>
                    <a:bodyPr/>
                    <a:lstStyle/>
                    <a:p>
                      <a:pPr algn="l" fontAlgn="ctr"/>
                      <a:endParaRPr lang="zh-CN" altLang="en-US" sz="900" b="0" i="0" u="none" strike="noStrike">
                        <a:solidFill>
                          <a:srgbClr val="000000"/>
                        </a:solidFill>
                        <a:effectLst/>
                        <a:latin typeface="宋体" panose="02010600030101010101" pitchFamily="2" charset="-122"/>
                        <a:ea typeface="宋体" panose="02010600030101010101" pitchFamily="2" charset="-122"/>
                      </a:endParaRPr>
                    </a:p>
                  </a:txBody>
                  <a:tcPr marL="8387" marR="8387" marT="8387" marB="0" anchor="ctr">
                    <a:lnL>
                      <a:noFill/>
                    </a:lnL>
                    <a:lnR>
                      <a:noFill/>
                    </a:lnR>
                    <a:lnT>
                      <a:noFill/>
                    </a:lnT>
                    <a:lnB>
                      <a:noFill/>
                    </a:lnB>
                  </a:tcPr>
                </a:tc>
                <a:tc>
                  <a:txBody>
                    <a:bodyPr/>
                    <a:lstStyle/>
                    <a:p>
                      <a:pPr algn="l" fontAlgn="ctr"/>
                      <a:endParaRPr lang="zh-CN" altLang="en-US" sz="1000" b="0" i="0" u="none" strike="noStrike">
                        <a:solidFill>
                          <a:srgbClr val="000000"/>
                        </a:solidFill>
                        <a:effectLst/>
                        <a:latin typeface="宋体" panose="02010600030101010101" pitchFamily="2" charset="-122"/>
                        <a:ea typeface="宋体" panose="02010600030101010101" pitchFamily="2" charset="-122"/>
                      </a:endParaRPr>
                    </a:p>
                  </a:txBody>
                  <a:tcPr marL="8387" marR="8387" marT="8387" marB="0" anchor="ctr">
                    <a:lnL>
                      <a:noFill/>
                    </a:lnL>
                    <a:lnR>
                      <a:noFill/>
                    </a:lnR>
                    <a:lnT>
                      <a:noFill/>
                    </a:lnT>
                    <a:lnB>
                      <a:noFill/>
                    </a:lnB>
                  </a:tcPr>
                </a:tc>
                <a:tc>
                  <a:txBody>
                    <a:bodyPr/>
                    <a:lstStyle/>
                    <a:p>
                      <a:pPr algn="l" fontAlgn="ctr"/>
                      <a:endParaRPr lang="zh-CN" altLang="en-US" sz="1000" b="0" i="0" u="none" strike="noStrike">
                        <a:solidFill>
                          <a:srgbClr val="000000"/>
                        </a:solidFill>
                        <a:effectLst/>
                        <a:latin typeface="宋体" panose="02010600030101010101" pitchFamily="2" charset="-122"/>
                        <a:ea typeface="宋体" panose="02010600030101010101" pitchFamily="2" charset="-122"/>
                      </a:endParaRPr>
                    </a:p>
                  </a:txBody>
                  <a:tcPr marL="8387" marR="8387" marT="8387" marB="0" anchor="ctr">
                    <a:lnL>
                      <a:noFill/>
                    </a:lnL>
                    <a:lnR>
                      <a:noFill/>
                    </a:lnR>
                    <a:lnT>
                      <a:noFill/>
                    </a:lnT>
                    <a:lnB>
                      <a:noFill/>
                    </a:lnB>
                  </a:tcPr>
                </a:tc>
                <a:tc>
                  <a:txBody>
                    <a:bodyPr/>
                    <a:lstStyle/>
                    <a:p>
                      <a:pPr algn="l" fontAlgn="ctr"/>
                      <a:endParaRPr lang="zh-CN" altLang="en-US" sz="1000" b="0" i="0" u="none" strike="noStrike">
                        <a:solidFill>
                          <a:srgbClr val="000000"/>
                        </a:solidFill>
                        <a:effectLst/>
                        <a:latin typeface="宋体" panose="02010600030101010101" pitchFamily="2" charset="-122"/>
                        <a:ea typeface="宋体" panose="02010600030101010101" pitchFamily="2" charset="-122"/>
                      </a:endParaRPr>
                    </a:p>
                  </a:txBody>
                  <a:tcPr marL="8387" marR="8387" marT="8387" marB="0" anchor="ctr">
                    <a:lnL>
                      <a:noFill/>
                    </a:lnL>
                    <a:lnR>
                      <a:noFill/>
                    </a:lnR>
                    <a:lnT>
                      <a:noFill/>
                    </a:lnT>
                    <a:lnB>
                      <a:noFill/>
                    </a:lnB>
                  </a:tcPr>
                </a:tc>
              </a:tr>
              <a:tr h="156007">
                <a:tc>
                  <a:txBody>
                    <a:bodyPr/>
                    <a:lstStyle/>
                    <a:p>
                      <a:pPr algn="l" fontAlgn="ctr"/>
                      <a:r>
                        <a:rPr lang="en-US" sz="900" b="1" i="0" u="none" strike="noStrike">
                          <a:solidFill>
                            <a:srgbClr val="000000"/>
                          </a:solidFill>
                          <a:effectLst/>
                          <a:latin typeface="宋体" panose="02010600030101010101" pitchFamily="2" charset="-122"/>
                          <a:ea typeface="宋体" panose="02010600030101010101" pitchFamily="2" charset="-122"/>
                        </a:rPr>
                        <a:t>Tdsym</a:t>
                      </a:r>
                    </a:p>
                  </a:txBody>
                  <a:tcPr marL="8387" marR="8387" marT="8387" marB="0" anchor="ctr">
                    <a:lnL>
                      <a:noFill/>
                    </a:lnL>
                    <a:lnR>
                      <a:noFill/>
                    </a:lnR>
                    <a:lnT>
                      <a:noFill/>
                    </a:lnT>
                    <a:lnB>
                      <a:noFill/>
                    </a:lnB>
                  </a:tcPr>
                </a:tc>
                <a:tc>
                  <a:txBody>
                    <a:bodyPr/>
                    <a:lstStyle/>
                    <a:p>
                      <a:pPr algn="r" fontAlgn="ctr"/>
                      <a:r>
                        <a:rPr lang="en-US" sz="900" b="0" i="0" u="none" strike="noStrike">
                          <a:solidFill>
                            <a:srgbClr val="000000"/>
                          </a:solidFill>
                          <a:effectLst/>
                          <a:latin typeface="宋体" panose="02010600030101010101" pitchFamily="2" charset="-122"/>
                          <a:ea typeface="宋体" panose="02010600030101010101" pitchFamily="2" charset="-122"/>
                        </a:rPr>
                        <a:t>1.02564E-06</a:t>
                      </a:r>
                    </a:p>
                  </a:txBody>
                  <a:tcPr marL="8387" marR="8387" marT="8387" marB="0" anchor="ctr">
                    <a:lnL>
                      <a:noFill/>
                    </a:lnL>
                    <a:lnR>
                      <a:noFill/>
                    </a:lnR>
                    <a:lnT>
                      <a:noFill/>
                    </a:lnT>
                    <a:lnB>
                      <a:noFill/>
                    </a:lnB>
                  </a:tcPr>
                </a:tc>
                <a:tc>
                  <a:txBody>
                    <a:bodyPr/>
                    <a:lstStyle/>
                    <a:p>
                      <a:pPr algn="r" fontAlgn="ctr"/>
                      <a:r>
                        <a:rPr lang="en-US" sz="900" b="0" i="0" u="none" strike="noStrike">
                          <a:solidFill>
                            <a:srgbClr val="000000"/>
                          </a:solidFill>
                          <a:effectLst/>
                          <a:latin typeface="宋体" panose="02010600030101010101" pitchFamily="2" charset="-122"/>
                          <a:ea typeface="宋体" panose="02010600030101010101" pitchFamily="2" charset="-122"/>
                        </a:rPr>
                        <a:t>1.28205E-07</a:t>
                      </a:r>
                    </a:p>
                  </a:txBody>
                  <a:tcPr marL="8387" marR="8387" marT="8387" marB="0" anchor="ctr">
                    <a:lnL>
                      <a:noFill/>
                    </a:lnL>
                    <a:lnR>
                      <a:noFill/>
                    </a:lnR>
                    <a:lnT>
                      <a:noFill/>
                    </a:lnT>
                    <a:lnB>
                      <a:noFill/>
                    </a:lnB>
                  </a:tcPr>
                </a:tc>
                <a:tc>
                  <a:txBody>
                    <a:bodyPr/>
                    <a:lstStyle/>
                    <a:p>
                      <a:pPr algn="l" fontAlgn="ctr"/>
                      <a:endParaRPr lang="zh-CN" altLang="en-US" sz="900" b="0" i="0" u="none" strike="noStrike">
                        <a:solidFill>
                          <a:srgbClr val="000000"/>
                        </a:solidFill>
                        <a:effectLst/>
                        <a:latin typeface="宋体" panose="02010600030101010101" pitchFamily="2" charset="-122"/>
                        <a:ea typeface="宋体" panose="02010600030101010101" pitchFamily="2" charset="-122"/>
                      </a:endParaRPr>
                    </a:p>
                  </a:txBody>
                  <a:tcPr marL="8387" marR="8387" marT="8387" marB="0" anchor="ctr">
                    <a:lnL>
                      <a:noFill/>
                    </a:lnL>
                    <a:lnR>
                      <a:noFill/>
                    </a:lnR>
                    <a:lnT>
                      <a:noFill/>
                    </a:lnT>
                    <a:lnB>
                      <a:noFill/>
                    </a:lnB>
                  </a:tcPr>
                </a:tc>
                <a:tc>
                  <a:txBody>
                    <a:bodyPr/>
                    <a:lstStyle/>
                    <a:p>
                      <a:pPr algn="l" fontAlgn="ctr"/>
                      <a:endParaRPr lang="zh-CN" altLang="en-US" sz="1000" b="0" i="0" u="none" strike="noStrike">
                        <a:solidFill>
                          <a:srgbClr val="000000"/>
                        </a:solidFill>
                        <a:effectLst/>
                        <a:latin typeface="宋体" panose="02010600030101010101" pitchFamily="2" charset="-122"/>
                        <a:ea typeface="宋体" panose="02010600030101010101" pitchFamily="2" charset="-122"/>
                      </a:endParaRPr>
                    </a:p>
                  </a:txBody>
                  <a:tcPr marL="8387" marR="8387" marT="8387" marB="0" anchor="ctr">
                    <a:lnL>
                      <a:noFill/>
                    </a:lnL>
                    <a:lnR>
                      <a:noFill/>
                    </a:lnR>
                    <a:lnT>
                      <a:noFill/>
                    </a:lnT>
                    <a:lnB>
                      <a:noFill/>
                    </a:lnB>
                  </a:tcPr>
                </a:tc>
                <a:tc>
                  <a:txBody>
                    <a:bodyPr/>
                    <a:lstStyle/>
                    <a:p>
                      <a:pPr algn="l" fontAlgn="ctr"/>
                      <a:endParaRPr lang="zh-CN" altLang="en-US" sz="1000" b="0" i="0" u="none" strike="noStrike">
                        <a:solidFill>
                          <a:srgbClr val="000000"/>
                        </a:solidFill>
                        <a:effectLst/>
                        <a:latin typeface="宋体" panose="02010600030101010101" pitchFamily="2" charset="-122"/>
                        <a:ea typeface="宋体" panose="02010600030101010101" pitchFamily="2" charset="-122"/>
                      </a:endParaRPr>
                    </a:p>
                  </a:txBody>
                  <a:tcPr marL="8387" marR="8387" marT="8387" marB="0" anchor="ctr">
                    <a:lnL>
                      <a:noFill/>
                    </a:lnL>
                    <a:lnR>
                      <a:noFill/>
                    </a:lnR>
                    <a:lnT>
                      <a:noFill/>
                    </a:lnT>
                    <a:lnB>
                      <a:noFill/>
                    </a:lnB>
                  </a:tcPr>
                </a:tc>
                <a:tc>
                  <a:txBody>
                    <a:bodyPr/>
                    <a:lstStyle/>
                    <a:p>
                      <a:pPr algn="l" fontAlgn="ctr"/>
                      <a:endParaRPr lang="zh-CN" altLang="en-US" sz="1000" b="0" i="0" u="none" strike="noStrike">
                        <a:solidFill>
                          <a:srgbClr val="000000"/>
                        </a:solidFill>
                        <a:effectLst/>
                        <a:latin typeface="宋体" panose="02010600030101010101" pitchFamily="2" charset="-122"/>
                        <a:ea typeface="宋体" panose="02010600030101010101" pitchFamily="2" charset="-122"/>
                      </a:endParaRPr>
                    </a:p>
                  </a:txBody>
                  <a:tcPr marL="8387" marR="8387" marT="8387" marB="0" anchor="ctr">
                    <a:lnL>
                      <a:noFill/>
                    </a:lnL>
                    <a:lnR>
                      <a:noFill/>
                    </a:lnR>
                    <a:lnT>
                      <a:noFill/>
                    </a:lnT>
                    <a:lnB>
                      <a:noFill/>
                    </a:lnB>
                  </a:tcPr>
                </a:tc>
              </a:tr>
              <a:tr h="156007">
                <a:tc>
                  <a:txBody>
                    <a:bodyPr/>
                    <a:lstStyle/>
                    <a:p>
                      <a:pPr algn="l" fontAlgn="ctr"/>
                      <a:r>
                        <a:rPr lang="en-US" sz="900" b="1" i="0" u="none" strike="noStrike">
                          <a:solidFill>
                            <a:srgbClr val="000000"/>
                          </a:solidFill>
                          <a:effectLst/>
                          <a:latin typeface="宋体" panose="02010600030101010101" pitchFamily="2" charset="-122"/>
                          <a:ea typeface="宋体" panose="02010600030101010101" pitchFamily="2" charset="-122"/>
                        </a:rPr>
                        <a:t>Nsync</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64</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64</a:t>
                      </a:r>
                    </a:p>
                  </a:txBody>
                  <a:tcPr marL="8387" marR="8387" marT="8387" marB="0" anchor="ctr">
                    <a:lnL>
                      <a:noFill/>
                    </a:lnL>
                    <a:lnR>
                      <a:noFill/>
                    </a:lnR>
                    <a:lnT>
                      <a:noFill/>
                    </a:lnT>
                    <a:lnB>
                      <a:noFill/>
                    </a:lnB>
                  </a:tcPr>
                </a:tc>
                <a:tc>
                  <a:txBody>
                    <a:bodyPr/>
                    <a:lstStyle/>
                    <a:p>
                      <a:pPr algn="l" fontAlgn="ctr"/>
                      <a:endParaRPr lang="zh-CN" altLang="en-US" sz="900" b="0" i="0" u="none" strike="noStrike">
                        <a:solidFill>
                          <a:srgbClr val="000000"/>
                        </a:solidFill>
                        <a:effectLst/>
                        <a:latin typeface="宋体" panose="02010600030101010101" pitchFamily="2" charset="-122"/>
                        <a:ea typeface="宋体" panose="02010600030101010101" pitchFamily="2" charset="-122"/>
                      </a:endParaRPr>
                    </a:p>
                  </a:txBody>
                  <a:tcPr marL="8387" marR="8387" marT="8387" marB="0" anchor="ctr">
                    <a:lnL>
                      <a:noFill/>
                    </a:lnL>
                    <a:lnR>
                      <a:noFill/>
                    </a:lnR>
                    <a:lnT>
                      <a:noFill/>
                    </a:lnT>
                    <a:lnB>
                      <a:noFill/>
                    </a:lnB>
                  </a:tcPr>
                </a:tc>
                <a:tc>
                  <a:txBody>
                    <a:bodyPr/>
                    <a:lstStyle/>
                    <a:p>
                      <a:pPr algn="l" fontAlgn="ctr"/>
                      <a:endParaRPr lang="zh-CN" altLang="en-US" sz="1000" b="0" i="0" u="none" strike="noStrike">
                        <a:solidFill>
                          <a:srgbClr val="000000"/>
                        </a:solidFill>
                        <a:effectLst/>
                        <a:latin typeface="宋体" panose="02010600030101010101" pitchFamily="2" charset="-122"/>
                        <a:ea typeface="宋体" panose="02010600030101010101" pitchFamily="2" charset="-122"/>
                      </a:endParaRPr>
                    </a:p>
                  </a:txBody>
                  <a:tcPr marL="8387" marR="8387" marT="8387" marB="0" anchor="ctr">
                    <a:lnL>
                      <a:noFill/>
                    </a:lnL>
                    <a:lnR>
                      <a:noFill/>
                    </a:lnR>
                    <a:lnT>
                      <a:noFill/>
                    </a:lnT>
                    <a:lnB>
                      <a:noFill/>
                    </a:lnB>
                  </a:tcPr>
                </a:tc>
                <a:tc>
                  <a:txBody>
                    <a:bodyPr/>
                    <a:lstStyle/>
                    <a:p>
                      <a:pPr algn="l" fontAlgn="ctr"/>
                      <a:endParaRPr lang="zh-CN" altLang="en-US" sz="1000" b="0" i="0" u="none" strike="noStrike">
                        <a:solidFill>
                          <a:srgbClr val="000000"/>
                        </a:solidFill>
                        <a:effectLst/>
                        <a:latin typeface="宋体" panose="02010600030101010101" pitchFamily="2" charset="-122"/>
                        <a:ea typeface="宋体" panose="02010600030101010101" pitchFamily="2" charset="-122"/>
                      </a:endParaRPr>
                    </a:p>
                  </a:txBody>
                  <a:tcPr marL="8387" marR="8387" marT="8387" marB="0" anchor="ctr">
                    <a:lnL>
                      <a:noFill/>
                    </a:lnL>
                    <a:lnR>
                      <a:noFill/>
                    </a:lnR>
                    <a:lnT>
                      <a:noFill/>
                    </a:lnT>
                    <a:lnB>
                      <a:noFill/>
                    </a:lnB>
                  </a:tcPr>
                </a:tc>
                <a:tc>
                  <a:txBody>
                    <a:bodyPr/>
                    <a:lstStyle/>
                    <a:p>
                      <a:pPr algn="l" fontAlgn="ctr"/>
                      <a:endParaRPr lang="zh-CN" altLang="en-US" sz="1000" b="0" i="0" u="none" strike="noStrike">
                        <a:solidFill>
                          <a:srgbClr val="000000"/>
                        </a:solidFill>
                        <a:effectLst/>
                        <a:latin typeface="宋体" panose="02010600030101010101" pitchFamily="2" charset="-122"/>
                        <a:ea typeface="宋体" panose="02010600030101010101" pitchFamily="2" charset="-122"/>
                      </a:endParaRPr>
                    </a:p>
                  </a:txBody>
                  <a:tcPr marL="8387" marR="8387" marT="8387" marB="0" anchor="ctr">
                    <a:lnL>
                      <a:noFill/>
                    </a:lnL>
                    <a:lnR>
                      <a:noFill/>
                    </a:lnR>
                    <a:lnT>
                      <a:noFill/>
                    </a:lnT>
                    <a:lnB>
                      <a:noFill/>
                    </a:lnB>
                  </a:tcPr>
                </a:tc>
              </a:tr>
              <a:tr h="156007">
                <a:tc>
                  <a:txBody>
                    <a:bodyPr/>
                    <a:lstStyle/>
                    <a:p>
                      <a:pPr algn="l" fontAlgn="ctr"/>
                      <a:r>
                        <a:rPr lang="en-US" sz="900" b="1" i="0" u="none" strike="noStrike">
                          <a:solidFill>
                            <a:srgbClr val="000000"/>
                          </a:solidFill>
                          <a:effectLst/>
                          <a:latin typeface="宋体" panose="02010600030101010101" pitchFamily="2" charset="-122"/>
                          <a:ea typeface="宋体" panose="02010600030101010101" pitchFamily="2" charset="-122"/>
                        </a:rPr>
                        <a:t>Nsfd</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8</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8</a:t>
                      </a:r>
                    </a:p>
                  </a:txBody>
                  <a:tcPr marL="8387" marR="8387" marT="8387" marB="0" anchor="ctr">
                    <a:lnL>
                      <a:noFill/>
                    </a:lnL>
                    <a:lnR>
                      <a:noFill/>
                    </a:lnR>
                    <a:lnT>
                      <a:noFill/>
                    </a:lnT>
                    <a:lnB>
                      <a:noFill/>
                    </a:lnB>
                  </a:tcPr>
                </a:tc>
                <a:tc>
                  <a:txBody>
                    <a:bodyPr/>
                    <a:lstStyle/>
                    <a:p>
                      <a:pPr algn="l" fontAlgn="ctr"/>
                      <a:endParaRPr lang="zh-CN" altLang="en-US" sz="900" b="0" i="0" u="none" strike="noStrike">
                        <a:solidFill>
                          <a:srgbClr val="000000"/>
                        </a:solidFill>
                        <a:effectLst/>
                        <a:latin typeface="宋体" panose="02010600030101010101" pitchFamily="2" charset="-122"/>
                        <a:ea typeface="宋体" panose="02010600030101010101" pitchFamily="2" charset="-122"/>
                      </a:endParaRPr>
                    </a:p>
                  </a:txBody>
                  <a:tcPr marL="8387" marR="8387" marT="8387" marB="0" anchor="ctr">
                    <a:lnL>
                      <a:noFill/>
                    </a:lnL>
                    <a:lnR>
                      <a:noFill/>
                    </a:lnR>
                    <a:lnT>
                      <a:noFill/>
                    </a:lnT>
                    <a:lnB>
                      <a:noFill/>
                    </a:lnB>
                  </a:tcPr>
                </a:tc>
                <a:tc>
                  <a:txBody>
                    <a:bodyPr/>
                    <a:lstStyle/>
                    <a:p>
                      <a:pPr algn="l" fontAlgn="ctr"/>
                      <a:endParaRPr lang="zh-CN" altLang="en-US" sz="1000" b="0" i="0" u="none" strike="noStrike">
                        <a:solidFill>
                          <a:srgbClr val="000000"/>
                        </a:solidFill>
                        <a:effectLst/>
                        <a:latin typeface="宋体" panose="02010600030101010101" pitchFamily="2" charset="-122"/>
                        <a:ea typeface="宋体" panose="02010600030101010101" pitchFamily="2" charset="-122"/>
                      </a:endParaRPr>
                    </a:p>
                  </a:txBody>
                  <a:tcPr marL="8387" marR="8387" marT="8387" marB="0" anchor="ctr">
                    <a:lnL>
                      <a:noFill/>
                    </a:lnL>
                    <a:lnR>
                      <a:noFill/>
                    </a:lnR>
                    <a:lnT>
                      <a:noFill/>
                    </a:lnT>
                    <a:lnB>
                      <a:noFill/>
                    </a:lnB>
                  </a:tcPr>
                </a:tc>
                <a:tc>
                  <a:txBody>
                    <a:bodyPr/>
                    <a:lstStyle/>
                    <a:p>
                      <a:pPr algn="l" fontAlgn="ctr"/>
                      <a:endParaRPr lang="zh-CN" altLang="en-US" sz="1000" b="0" i="0" u="none" strike="noStrike">
                        <a:solidFill>
                          <a:srgbClr val="000000"/>
                        </a:solidFill>
                        <a:effectLst/>
                        <a:latin typeface="宋体" panose="02010600030101010101" pitchFamily="2" charset="-122"/>
                        <a:ea typeface="宋体" panose="02010600030101010101" pitchFamily="2" charset="-122"/>
                      </a:endParaRPr>
                    </a:p>
                  </a:txBody>
                  <a:tcPr marL="8387" marR="8387" marT="8387" marB="0" anchor="ctr">
                    <a:lnL>
                      <a:noFill/>
                    </a:lnL>
                    <a:lnR>
                      <a:noFill/>
                    </a:lnR>
                    <a:lnT>
                      <a:noFill/>
                    </a:lnT>
                    <a:lnB>
                      <a:noFill/>
                    </a:lnB>
                  </a:tcPr>
                </a:tc>
                <a:tc>
                  <a:txBody>
                    <a:bodyPr/>
                    <a:lstStyle/>
                    <a:p>
                      <a:pPr algn="l" fontAlgn="ctr"/>
                      <a:endParaRPr lang="zh-CN" altLang="en-US" sz="1000" b="0" i="0" u="none" strike="noStrike">
                        <a:solidFill>
                          <a:srgbClr val="000000"/>
                        </a:solidFill>
                        <a:effectLst/>
                        <a:latin typeface="宋体" panose="02010600030101010101" pitchFamily="2" charset="-122"/>
                        <a:ea typeface="宋体" panose="02010600030101010101" pitchFamily="2" charset="-122"/>
                      </a:endParaRPr>
                    </a:p>
                  </a:txBody>
                  <a:tcPr marL="8387" marR="8387" marT="8387" marB="0" anchor="ctr">
                    <a:lnL>
                      <a:noFill/>
                    </a:lnL>
                    <a:lnR>
                      <a:noFill/>
                    </a:lnR>
                    <a:lnT>
                      <a:noFill/>
                    </a:lnT>
                    <a:lnB>
                      <a:noFill/>
                    </a:lnB>
                  </a:tcPr>
                </a:tc>
              </a:tr>
              <a:tr h="156007">
                <a:tc>
                  <a:txBody>
                    <a:bodyPr/>
                    <a:lstStyle/>
                    <a:p>
                      <a:pPr algn="l" fontAlgn="ctr"/>
                      <a:r>
                        <a:rPr lang="en-US" sz="900" b="1" i="0" u="none" strike="noStrike">
                          <a:solidFill>
                            <a:srgbClr val="000000"/>
                          </a:solidFill>
                          <a:effectLst/>
                          <a:latin typeface="宋体" panose="02010600030101010101" pitchFamily="2" charset="-122"/>
                          <a:ea typeface="宋体" panose="02010600030101010101" pitchFamily="2" charset="-122"/>
                        </a:rPr>
                        <a:t>Tpsym</a:t>
                      </a:r>
                    </a:p>
                  </a:txBody>
                  <a:tcPr marL="8387" marR="8387" marT="8387" marB="0" anchor="ctr">
                    <a:lnL>
                      <a:noFill/>
                    </a:lnL>
                    <a:lnR>
                      <a:noFill/>
                    </a:lnR>
                    <a:lnT>
                      <a:noFill/>
                    </a:lnT>
                    <a:lnB>
                      <a:noFill/>
                    </a:lnB>
                  </a:tcPr>
                </a:tc>
                <a:tc>
                  <a:txBody>
                    <a:bodyPr/>
                    <a:lstStyle/>
                    <a:p>
                      <a:pPr algn="r" fontAlgn="ctr"/>
                      <a:r>
                        <a:rPr lang="en-US" sz="900" b="0" i="0" u="none" strike="noStrike">
                          <a:solidFill>
                            <a:srgbClr val="000000"/>
                          </a:solidFill>
                          <a:effectLst/>
                          <a:latin typeface="宋体" panose="02010600030101010101" pitchFamily="2" charset="-122"/>
                          <a:ea typeface="宋体" panose="02010600030101010101" pitchFamily="2" charset="-122"/>
                        </a:rPr>
                        <a:t>9.9359E-07</a:t>
                      </a:r>
                    </a:p>
                  </a:txBody>
                  <a:tcPr marL="8387" marR="8387" marT="8387" marB="0" anchor="ctr">
                    <a:lnL>
                      <a:noFill/>
                    </a:lnL>
                    <a:lnR>
                      <a:noFill/>
                    </a:lnR>
                    <a:lnT>
                      <a:noFill/>
                    </a:lnT>
                    <a:lnB>
                      <a:noFill/>
                    </a:lnB>
                  </a:tcPr>
                </a:tc>
                <a:tc>
                  <a:txBody>
                    <a:bodyPr/>
                    <a:lstStyle/>
                    <a:p>
                      <a:pPr algn="r" fontAlgn="ctr"/>
                      <a:r>
                        <a:rPr lang="en-US" sz="900" b="0" i="0" u="none" strike="noStrike">
                          <a:solidFill>
                            <a:srgbClr val="000000"/>
                          </a:solidFill>
                          <a:effectLst/>
                          <a:latin typeface="宋体" panose="02010600030101010101" pitchFamily="2" charset="-122"/>
                          <a:ea typeface="宋体" panose="02010600030101010101" pitchFamily="2" charset="-122"/>
                        </a:rPr>
                        <a:t>9.9359E-07</a:t>
                      </a:r>
                    </a:p>
                  </a:txBody>
                  <a:tcPr marL="8387" marR="8387" marT="8387" marB="0" anchor="ctr">
                    <a:lnL>
                      <a:noFill/>
                    </a:lnL>
                    <a:lnR>
                      <a:noFill/>
                    </a:lnR>
                    <a:lnT>
                      <a:noFill/>
                    </a:lnT>
                    <a:lnB>
                      <a:noFill/>
                    </a:lnB>
                  </a:tcPr>
                </a:tc>
                <a:tc>
                  <a:txBody>
                    <a:bodyPr/>
                    <a:lstStyle/>
                    <a:p>
                      <a:pPr algn="l" fontAlgn="ctr"/>
                      <a:endParaRPr lang="zh-CN" altLang="en-US" sz="900" b="0" i="0" u="none" strike="noStrike">
                        <a:solidFill>
                          <a:srgbClr val="000000"/>
                        </a:solidFill>
                        <a:effectLst/>
                        <a:latin typeface="宋体" panose="02010600030101010101" pitchFamily="2" charset="-122"/>
                        <a:ea typeface="宋体" panose="02010600030101010101" pitchFamily="2" charset="-122"/>
                      </a:endParaRPr>
                    </a:p>
                  </a:txBody>
                  <a:tcPr marL="8387" marR="8387" marT="8387" marB="0" anchor="ctr">
                    <a:lnL>
                      <a:noFill/>
                    </a:lnL>
                    <a:lnR>
                      <a:noFill/>
                    </a:lnR>
                    <a:lnT>
                      <a:noFill/>
                    </a:lnT>
                    <a:lnB>
                      <a:noFill/>
                    </a:lnB>
                  </a:tcPr>
                </a:tc>
                <a:tc>
                  <a:txBody>
                    <a:bodyPr/>
                    <a:lstStyle/>
                    <a:p>
                      <a:pPr algn="l" fontAlgn="ctr"/>
                      <a:endParaRPr lang="zh-CN" altLang="en-US" sz="1000" b="0" i="0" u="none" strike="noStrike">
                        <a:solidFill>
                          <a:srgbClr val="000000"/>
                        </a:solidFill>
                        <a:effectLst/>
                        <a:latin typeface="宋体" panose="02010600030101010101" pitchFamily="2" charset="-122"/>
                        <a:ea typeface="宋体" panose="02010600030101010101" pitchFamily="2" charset="-122"/>
                      </a:endParaRPr>
                    </a:p>
                  </a:txBody>
                  <a:tcPr marL="8387" marR="8387" marT="8387" marB="0" anchor="ctr">
                    <a:lnL>
                      <a:noFill/>
                    </a:lnL>
                    <a:lnR>
                      <a:noFill/>
                    </a:lnR>
                    <a:lnT>
                      <a:noFill/>
                    </a:lnT>
                    <a:lnB>
                      <a:noFill/>
                    </a:lnB>
                  </a:tcPr>
                </a:tc>
                <a:tc>
                  <a:txBody>
                    <a:bodyPr/>
                    <a:lstStyle/>
                    <a:p>
                      <a:pPr algn="l" fontAlgn="ctr"/>
                      <a:endParaRPr lang="zh-CN" altLang="en-US" sz="1000" b="0" i="0" u="none" strike="noStrike">
                        <a:solidFill>
                          <a:srgbClr val="000000"/>
                        </a:solidFill>
                        <a:effectLst/>
                        <a:latin typeface="宋体" panose="02010600030101010101" pitchFamily="2" charset="-122"/>
                        <a:ea typeface="宋体" panose="02010600030101010101" pitchFamily="2" charset="-122"/>
                      </a:endParaRPr>
                    </a:p>
                  </a:txBody>
                  <a:tcPr marL="8387" marR="8387" marT="8387" marB="0" anchor="ctr">
                    <a:lnL>
                      <a:noFill/>
                    </a:lnL>
                    <a:lnR>
                      <a:noFill/>
                    </a:lnR>
                    <a:lnT>
                      <a:noFill/>
                    </a:lnT>
                    <a:lnB>
                      <a:noFill/>
                    </a:lnB>
                  </a:tcPr>
                </a:tc>
                <a:tc>
                  <a:txBody>
                    <a:bodyPr/>
                    <a:lstStyle/>
                    <a:p>
                      <a:pPr algn="l" fontAlgn="ctr"/>
                      <a:endParaRPr lang="zh-CN" altLang="en-US" sz="1000" b="0" i="0" u="none" strike="noStrike">
                        <a:solidFill>
                          <a:srgbClr val="000000"/>
                        </a:solidFill>
                        <a:effectLst/>
                        <a:latin typeface="宋体" panose="02010600030101010101" pitchFamily="2" charset="-122"/>
                        <a:ea typeface="宋体" panose="02010600030101010101" pitchFamily="2" charset="-122"/>
                      </a:endParaRPr>
                    </a:p>
                  </a:txBody>
                  <a:tcPr marL="8387" marR="8387" marT="8387" marB="0" anchor="ctr">
                    <a:lnL>
                      <a:noFill/>
                    </a:lnL>
                    <a:lnR>
                      <a:noFill/>
                    </a:lnR>
                    <a:lnT>
                      <a:noFill/>
                    </a:lnT>
                    <a:lnB>
                      <a:noFill/>
                    </a:lnB>
                  </a:tcPr>
                </a:tc>
              </a:tr>
              <a:tr h="156007">
                <a:tc>
                  <a:txBody>
                    <a:bodyPr/>
                    <a:lstStyle/>
                    <a:p>
                      <a:pPr algn="l" fontAlgn="ctr"/>
                      <a:r>
                        <a:rPr lang="en-US" sz="900" b="1" i="0" u="none" strike="noStrike">
                          <a:solidFill>
                            <a:srgbClr val="000000"/>
                          </a:solidFill>
                          <a:effectLst/>
                          <a:latin typeface="宋体" panose="02010600030101010101" pitchFamily="2" charset="-122"/>
                          <a:ea typeface="宋体" panose="02010600030101010101" pitchFamily="2" charset="-122"/>
                        </a:rPr>
                        <a:t>payload(bits)</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160</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160</a:t>
                      </a:r>
                    </a:p>
                  </a:txBody>
                  <a:tcPr marL="8387" marR="8387" marT="8387" marB="0" anchor="ctr">
                    <a:lnL>
                      <a:noFill/>
                    </a:lnL>
                    <a:lnR>
                      <a:noFill/>
                    </a:lnR>
                    <a:lnT>
                      <a:noFill/>
                    </a:lnT>
                    <a:lnB>
                      <a:noFill/>
                    </a:lnB>
                  </a:tcPr>
                </a:tc>
                <a:tc>
                  <a:txBody>
                    <a:bodyPr/>
                    <a:lstStyle/>
                    <a:p>
                      <a:pPr algn="l" fontAlgn="ctr"/>
                      <a:endParaRPr lang="zh-CN" altLang="en-US" sz="900" b="0" i="0" u="none" strike="noStrike">
                        <a:solidFill>
                          <a:srgbClr val="000000"/>
                        </a:solidFill>
                        <a:effectLst/>
                        <a:latin typeface="宋体" panose="02010600030101010101" pitchFamily="2" charset="-122"/>
                        <a:ea typeface="宋体" panose="02010600030101010101" pitchFamily="2" charset="-122"/>
                      </a:endParaRPr>
                    </a:p>
                  </a:txBody>
                  <a:tcPr marL="8387" marR="8387" marT="8387" marB="0" anchor="ctr">
                    <a:lnL>
                      <a:noFill/>
                    </a:lnL>
                    <a:lnR>
                      <a:noFill/>
                    </a:lnR>
                    <a:lnT>
                      <a:noFill/>
                    </a:lnT>
                    <a:lnB>
                      <a:noFill/>
                    </a:lnB>
                  </a:tcPr>
                </a:tc>
                <a:tc>
                  <a:txBody>
                    <a:bodyPr/>
                    <a:lstStyle/>
                    <a:p>
                      <a:pPr algn="l" fontAlgn="ctr"/>
                      <a:endParaRPr lang="zh-CN" altLang="en-US" sz="1000" b="0" i="0" u="none" strike="noStrike">
                        <a:solidFill>
                          <a:srgbClr val="000000"/>
                        </a:solidFill>
                        <a:effectLst/>
                        <a:latin typeface="宋体" panose="02010600030101010101" pitchFamily="2" charset="-122"/>
                        <a:ea typeface="宋体" panose="02010600030101010101" pitchFamily="2" charset="-122"/>
                      </a:endParaRPr>
                    </a:p>
                  </a:txBody>
                  <a:tcPr marL="8387" marR="8387" marT="8387" marB="0" anchor="ctr">
                    <a:lnL>
                      <a:noFill/>
                    </a:lnL>
                    <a:lnR>
                      <a:noFill/>
                    </a:lnR>
                    <a:lnT>
                      <a:noFill/>
                    </a:lnT>
                    <a:lnB>
                      <a:noFill/>
                    </a:lnB>
                  </a:tcPr>
                </a:tc>
                <a:tc>
                  <a:txBody>
                    <a:bodyPr/>
                    <a:lstStyle/>
                    <a:p>
                      <a:pPr algn="l" fontAlgn="ctr"/>
                      <a:endParaRPr lang="zh-CN" altLang="en-US" sz="1000" b="0" i="0" u="none" strike="noStrike">
                        <a:solidFill>
                          <a:srgbClr val="000000"/>
                        </a:solidFill>
                        <a:effectLst/>
                        <a:latin typeface="宋体" panose="02010600030101010101" pitchFamily="2" charset="-122"/>
                        <a:ea typeface="宋体" panose="02010600030101010101" pitchFamily="2" charset="-122"/>
                      </a:endParaRPr>
                    </a:p>
                  </a:txBody>
                  <a:tcPr marL="8387" marR="8387" marT="8387" marB="0" anchor="ctr">
                    <a:lnL>
                      <a:noFill/>
                    </a:lnL>
                    <a:lnR>
                      <a:noFill/>
                    </a:lnR>
                    <a:lnT>
                      <a:noFill/>
                    </a:lnT>
                    <a:lnB>
                      <a:noFill/>
                    </a:lnB>
                  </a:tcPr>
                </a:tc>
                <a:tc>
                  <a:txBody>
                    <a:bodyPr/>
                    <a:lstStyle/>
                    <a:p>
                      <a:pPr algn="l" fontAlgn="ctr"/>
                      <a:endParaRPr lang="zh-CN" altLang="en-US" sz="1000" b="0" i="0" u="none" strike="noStrike">
                        <a:solidFill>
                          <a:srgbClr val="000000"/>
                        </a:solidFill>
                        <a:effectLst/>
                        <a:latin typeface="宋体" panose="02010600030101010101" pitchFamily="2" charset="-122"/>
                        <a:ea typeface="宋体" panose="02010600030101010101" pitchFamily="2" charset="-122"/>
                      </a:endParaRPr>
                    </a:p>
                  </a:txBody>
                  <a:tcPr marL="8387" marR="8387" marT="8387" marB="0" anchor="ctr">
                    <a:lnL>
                      <a:noFill/>
                    </a:lnL>
                    <a:lnR>
                      <a:noFill/>
                    </a:lnR>
                    <a:lnT>
                      <a:noFill/>
                    </a:lnT>
                    <a:lnB>
                      <a:noFill/>
                    </a:lnB>
                  </a:tcPr>
                </a:tc>
              </a:tr>
              <a:tr h="150975">
                <a:tc>
                  <a:txBody>
                    <a:bodyPr/>
                    <a:lstStyle/>
                    <a:p>
                      <a:pPr algn="l" fontAlgn="ctr"/>
                      <a:r>
                        <a:rPr lang="en-US" sz="900" b="1" i="0" u="none" strike="noStrike">
                          <a:solidFill>
                            <a:srgbClr val="000000"/>
                          </a:solidFill>
                          <a:effectLst/>
                          <a:latin typeface="宋体" panose="02010600030101010101" pitchFamily="2" charset="-122"/>
                          <a:ea typeface="宋体" panose="02010600030101010101" pitchFamily="2" charset="-122"/>
                        </a:rPr>
                        <a:t>EbN0(dB)</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3.5</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3.5</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1.5</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8.5</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8.5</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4</a:t>
                      </a:r>
                    </a:p>
                  </a:txBody>
                  <a:tcPr marL="8387" marR="8387" marT="8387" marB="0" anchor="ctr">
                    <a:lnL>
                      <a:noFill/>
                    </a:lnL>
                    <a:lnR>
                      <a:noFill/>
                    </a:lnR>
                    <a:lnT>
                      <a:noFill/>
                    </a:lnT>
                    <a:lnB>
                      <a:noFill/>
                    </a:lnB>
                  </a:tcPr>
                </a:tc>
              </a:tr>
              <a:tr h="156007">
                <a:tc>
                  <a:txBody>
                    <a:bodyPr/>
                    <a:lstStyle/>
                    <a:p>
                      <a:pPr algn="l" fontAlgn="ctr"/>
                      <a:r>
                        <a:rPr lang="en-US" sz="900" b="1" i="0" u="none" strike="noStrike">
                          <a:solidFill>
                            <a:srgbClr val="000000"/>
                          </a:solidFill>
                          <a:effectLst/>
                          <a:latin typeface="宋体" panose="02010600030101010101" pitchFamily="2" charset="-122"/>
                          <a:ea typeface="宋体" panose="02010600030101010101" pitchFamily="2" charset="-122"/>
                        </a:rPr>
                        <a:t>PSD(dBm/MHz)</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-41.3</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-41.3</a:t>
                      </a:r>
                    </a:p>
                  </a:txBody>
                  <a:tcPr marL="8387" marR="8387" marT="8387" marB="0" anchor="ctr">
                    <a:lnL>
                      <a:noFill/>
                    </a:lnL>
                    <a:lnR>
                      <a:noFill/>
                    </a:lnR>
                    <a:lnT>
                      <a:noFill/>
                    </a:lnT>
                    <a:lnB>
                      <a:noFill/>
                    </a:lnB>
                  </a:tcPr>
                </a:tc>
                <a:tc>
                  <a:txBody>
                    <a:bodyPr/>
                    <a:lstStyle/>
                    <a:p>
                      <a:pPr algn="l" fontAlgn="ctr"/>
                      <a:endParaRPr lang="zh-CN" altLang="en-US" sz="900" b="0" i="0" u="none" strike="noStrike">
                        <a:solidFill>
                          <a:srgbClr val="000000"/>
                        </a:solidFill>
                        <a:effectLst/>
                        <a:latin typeface="宋体" panose="02010600030101010101" pitchFamily="2" charset="-122"/>
                        <a:ea typeface="宋体" panose="02010600030101010101" pitchFamily="2" charset="-122"/>
                      </a:endParaRPr>
                    </a:p>
                  </a:txBody>
                  <a:tcPr marL="8387" marR="8387" marT="8387" marB="0" anchor="ctr">
                    <a:lnL>
                      <a:noFill/>
                    </a:lnL>
                    <a:lnR>
                      <a:noFill/>
                    </a:lnR>
                    <a:lnT>
                      <a:noFill/>
                    </a:lnT>
                    <a:lnB>
                      <a:noFill/>
                    </a:lnB>
                  </a:tcPr>
                </a:tc>
                <a:tc>
                  <a:txBody>
                    <a:bodyPr/>
                    <a:lstStyle/>
                    <a:p>
                      <a:pPr algn="l" fontAlgn="ctr"/>
                      <a:endParaRPr lang="zh-CN" altLang="en-US" sz="1000" b="0" i="0" u="none" strike="noStrike">
                        <a:solidFill>
                          <a:srgbClr val="000000"/>
                        </a:solidFill>
                        <a:effectLst/>
                        <a:latin typeface="宋体" panose="02010600030101010101" pitchFamily="2" charset="-122"/>
                        <a:ea typeface="宋体" panose="02010600030101010101" pitchFamily="2" charset="-122"/>
                      </a:endParaRPr>
                    </a:p>
                  </a:txBody>
                  <a:tcPr marL="8387" marR="8387" marT="8387" marB="0" anchor="ctr">
                    <a:lnL>
                      <a:noFill/>
                    </a:lnL>
                    <a:lnR>
                      <a:noFill/>
                    </a:lnR>
                    <a:lnT>
                      <a:noFill/>
                    </a:lnT>
                    <a:lnB>
                      <a:noFill/>
                    </a:lnB>
                  </a:tcPr>
                </a:tc>
                <a:tc>
                  <a:txBody>
                    <a:bodyPr/>
                    <a:lstStyle/>
                    <a:p>
                      <a:pPr algn="l" fontAlgn="ctr"/>
                      <a:endParaRPr lang="zh-CN" altLang="en-US" sz="1000" b="0" i="0" u="none" strike="noStrike">
                        <a:solidFill>
                          <a:srgbClr val="000000"/>
                        </a:solidFill>
                        <a:effectLst/>
                        <a:latin typeface="宋体" panose="02010600030101010101" pitchFamily="2" charset="-122"/>
                        <a:ea typeface="宋体" panose="02010600030101010101" pitchFamily="2" charset="-122"/>
                      </a:endParaRPr>
                    </a:p>
                  </a:txBody>
                  <a:tcPr marL="8387" marR="8387" marT="8387" marB="0" anchor="ctr">
                    <a:lnL>
                      <a:noFill/>
                    </a:lnL>
                    <a:lnR>
                      <a:noFill/>
                    </a:lnR>
                    <a:lnT>
                      <a:noFill/>
                    </a:lnT>
                    <a:lnB>
                      <a:noFill/>
                    </a:lnB>
                  </a:tcPr>
                </a:tc>
                <a:tc>
                  <a:txBody>
                    <a:bodyPr/>
                    <a:lstStyle/>
                    <a:p>
                      <a:pPr algn="l" fontAlgn="ctr"/>
                      <a:endParaRPr lang="zh-CN" altLang="en-US" sz="1000" b="0" i="0" u="none" strike="noStrike">
                        <a:solidFill>
                          <a:srgbClr val="000000"/>
                        </a:solidFill>
                        <a:effectLst/>
                        <a:latin typeface="宋体" panose="02010600030101010101" pitchFamily="2" charset="-122"/>
                        <a:ea typeface="宋体" panose="02010600030101010101" pitchFamily="2" charset="-122"/>
                      </a:endParaRPr>
                    </a:p>
                  </a:txBody>
                  <a:tcPr marL="8387" marR="8387" marT="8387" marB="0" anchor="ctr">
                    <a:lnL>
                      <a:noFill/>
                    </a:lnL>
                    <a:lnR>
                      <a:noFill/>
                    </a:lnR>
                    <a:lnT>
                      <a:noFill/>
                    </a:lnT>
                    <a:lnB>
                      <a:noFill/>
                    </a:lnB>
                  </a:tcPr>
                </a:tc>
              </a:tr>
              <a:tr h="150975">
                <a:tc>
                  <a:txBody>
                    <a:bodyPr/>
                    <a:lstStyle/>
                    <a:p>
                      <a:pPr algn="l" fontAlgn="ctr"/>
                      <a:r>
                        <a:rPr lang="en-US" sz="900" b="1" i="0" u="none" strike="noStrike">
                          <a:solidFill>
                            <a:srgbClr val="000000"/>
                          </a:solidFill>
                          <a:effectLst/>
                          <a:latin typeface="宋体" panose="02010600030101010101" pitchFamily="2" charset="-122"/>
                          <a:ea typeface="宋体" panose="02010600030101010101" pitchFamily="2" charset="-122"/>
                        </a:rPr>
                        <a:t>Output power(dBm)</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-14.31725423</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-14.31725423</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14</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10</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10</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10</a:t>
                      </a:r>
                    </a:p>
                  </a:txBody>
                  <a:tcPr marL="8387" marR="8387" marT="8387" marB="0" anchor="ctr">
                    <a:lnL>
                      <a:noFill/>
                    </a:lnL>
                    <a:lnR>
                      <a:noFill/>
                    </a:lnR>
                    <a:lnT>
                      <a:noFill/>
                    </a:lnT>
                    <a:lnB>
                      <a:noFill/>
                    </a:lnB>
                  </a:tcPr>
                </a:tc>
              </a:tr>
              <a:tr h="150975">
                <a:tc>
                  <a:txBody>
                    <a:bodyPr/>
                    <a:lstStyle/>
                    <a:p>
                      <a:pPr algn="l" fontAlgn="ctr"/>
                      <a:r>
                        <a:rPr lang="en-US" sz="900" b="1" i="0" u="none" strike="noStrike">
                          <a:solidFill>
                            <a:srgbClr val="000000"/>
                          </a:solidFill>
                          <a:effectLst/>
                          <a:latin typeface="宋体" panose="02010600030101010101" pitchFamily="2" charset="-122"/>
                          <a:ea typeface="宋体" panose="02010600030101010101" pitchFamily="2" charset="-122"/>
                        </a:rPr>
                        <a:t>fc(Hz)</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7983000000</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7983000000</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5800000000</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2450000000</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2450000000</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2450000000</a:t>
                      </a:r>
                    </a:p>
                  </a:txBody>
                  <a:tcPr marL="8387" marR="8387" marT="8387" marB="0" anchor="ctr">
                    <a:lnL>
                      <a:noFill/>
                    </a:lnL>
                    <a:lnR>
                      <a:noFill/>
                    </a:lnR>
                    <a:lnT>
                      <a:noFill/>
                    </a:lnT>
                    <a:lnB>
                      <a:noFill/>
                    </a:lnB>
                  </a:tcPr>
                </a:tc>
              </a:tr>
              <a:tr h="150975">
                <a:tc>
                  <a:txBody>
                    <a:bodyPr/>
                    <a:lstStyle/>
                    <a:p>
                      <a:pPr algn="l" fontAlgn="ctr"/>
                      <a:r>
                        <a:rPr lang="en-US" sz="900" b="1" i="0" u="none" strike="noStrike">
                          <a:solidFill>
                            <a:srgbClr val="000000"/>
                          </a:solidFill>
                          <a:effectLst/>
                          <a:latin typeface="宋体" panose="02010600030101010101" pitchFamily="2" charset="-122"/>
                          <a:ea typeface="宋体" panose="02010600030101010101" pitchFamily="2" charset="-122"/>
                        </a:rPr>
                        <a:t>B(Hz)</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499200000</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499200000</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5000000</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2000000</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2000000</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2000000</a:t>
                      </a:r>
                    </a:p>
                  </a:txBody>
                  <a:tcPr marL="8387" marR="8387" marT="8387" marB="0" anchor="ctr">
                    <a:lnL>
                      <a:noFill/>
                    </a:lnL>
                    <a:lnR>
                      <a:noFill/>
                    </a:lnR>
                    <a:lnT>
                      <a:noFill/>
                    </a:lnT>
                    <a:lnB>
                      <a:noFill/>
                    </a:lnB>
                  </a:tcPr>
                </a:tc>
              </a:tr>
              <a:tr h="150975">
                <a:tc>
                  <a:txBody>
                    <a:bodyPr/>
                    <a:lstStyle/>
                    <a:p>
                      <a:pPr algn="l" fontAlgn="ctr"/>
                      <a:r>
                        <a:rPr lang="en-US" sz="900" b="1" i="0" u="none" strike="noStrike">
                          <a:solidFill>
                            <a:srgbClr val="000000"/>
                          </a:solidFill>
                          <a:effectLst/>
                          <a:latin typeface="宋体" panose="02010600030101010101" pitchFamily="2" charset="-122"/>
                          <a:ea typeface="宋体" panose="02010600030101010101" pitchFamily="2" charset="-122"/>
                        </a:rPr>
                        <a:t>Backoff(dB)</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1</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1</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1</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1</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1</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1</a:t>
                      </a:r>
                    </a:p>
                  </a:txBody>
                  <a:tcPr marL="8387" marR="8387" marT="8387" marB="0" anchor="ctr">
                    <a:lnL>
                      <a:noFill/>
                    </a:lnL>
                    <a:lnR>
                      <a:noFill/>
                    </a:lnR>
                    <a:lnT>
                      <a:noFill/>
                    </a:lnT>
                    <a:lnB>
                      <a:noFill/>
                    </a:lnB>
                  </a:tcPr>
                </a:tc>
              </a:tr>
              <a:tr h="150975">
                <a:tc>
                  <a:txBody>
                    <a:bodyPr/>
                    <a:lstStyle/>
                    <a:p>
                      <a:pPr algn="l" fontAlgn="ctr"/>
                      <a:r>
                        <a:rPr lang="en-US" sz="900" b="1" i="0" u="none" strike="noStrike">
                          <a:solidFill>
                            <a:srgbClr val="000000"/>
                          </a:solidFill>
                          <a:effectLst/>
                          <a:latin typeface="宋体" panose="02010600030101010101" pitchFamily="2" charset="-122"/>
                          <a:ea typeface="宋体" panose="02010600030101010101" pitchFamily="2" charset="-122"/>
                        </a:rPr>
                        <a:t>Noise figure(dB)</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6</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6</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6</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6</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6</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6</a:t>
                      </a:r>
                    </a:p>
                  </a:txBody>
                  <a:tcPr marL="8387" marR="8387" marT="8387" marB="0" anchor="ctr">
                    <a:lnL>
                      <a:noFill/>
                    </a:lnL>
                    <a:lnR>
                      <a:noFill/>
                    </a:lnR>
                    <a:lnT>
                      <a:noFill/>
                    </a:lnT>
                    <a:lnB>
                      <a:noFill/>
                    </a:lnB>
                  </a:tcPr>
                </a:tc>
              </a:tr>
              <a:tr h="150975">
                <a:tc>
                  <a:txBody>
                    <a:bodyPr/>
                    <a:lstStyle/>
                    <a:p>
                      <a:pPr algn="l" fontAlgn="ctr"/>
                      <a:r>
                        <a:rPr lang="en-US" sz="900" b="1" i="0" u="none" strike="noStrike">
                          <a:solidFill>
                            <a:srgbClr val="000000"/>
                          </a:solidFill>
                          <a:effectLst/>
                          <a:latin typeface="宋体" panose="02010600030101010101" pitchFamily="2" charset="-122"/>
                          <a:ea typeface="宋体" panose="02010600030101010101" pitchFamily="2" charset="-122"/>
                        </a:rPr>
                        <a:t>Rb</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848250</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6786000</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1625000</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250000</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1000000</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125000</a:t>
                      </a:r>
                    </a:p>
                  </a:txBody>
                  <a:tcPr marL="8387" marR="8387" marT="8387" marB="0" anchor="ctr">
                    <a:lnL>
                      <a:noFill/>
                    </a:lnL>
                    <a:lnR>
                      <a:noFill/>
                    </a:lnR>
                    <a:lnT>
                      <a:noFill/>
                    </a:lnT>
                    <a:lnB>
                      <a:noFill/>
                    </a:lnB>
                  </a:tcPr>
                </a:tc>
              </a:tr>
              <a:tr h="156007">
                <a:tc>
                  <a:txBody>
                    <a:bodyPr/>
                    <a:lstStyle/>
                    <a:p>
                      <a:pPr algn="l" fontAlgn="ctr"/>
                      <a:r>
                        <a:rPr lang="en-US" sz="900" b="1" i="0" u="none" strike="noStrike">
                          <a:solidFill>
                            <a:srgbClr val="000000"/>
                          </a:solidFill>
                          <a:effectLst/>
                          <a:latin typeface="宋体" panose="02010600030101010101" pitchFamily="2" charset="-122"/>
                          <a:ea typeface="宋体" panose="02010600030101010101" pitchFamily="2" charset="-122"/>
                        </a:rPr>
                        <a:t>Td</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0.00030641</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0.000100897</a:t>
                      </a:r>
                    </a:p>
                  </a:txBody>
                  <a:tcPr marL="8387" marR="8387" marT="8387" marB="0" anchor="ctr">
                    <a:lnL>
                      <a:noFill/>
                    </a:lnL>
                    <a:lnR>
                      <a:noFill/>
                    </a:lnR>
                    <a:lnT>
                      <a:noFill/>
                    </a:lnT>
                    <a:lnB>
                      <a:noFill/>
                    </a:lnB>
                  </a:tcPr>
                </a:tc>
                <a:tc>
                  <a:txBody>
                    <a:bodyPr/>
                    <a:lstStyle/>
                    <a:p>
                      <a:pPr algn="l" fontAlgn="ctr"/>
                      <a:endParaRPr lang="zh-CN" altLang="en-US" sz="1000" b="0" i="0" u="none" strike="noStrike">
                        <a:solidFill>
                          <a:srgbClr val="000000"/>
                        </a:solidFill>
                        <a:effectLst/>
                        <a:latin typeface="宋体" panose="02010600030101010101" pitchFamily="2" charset="-122"/>
                        <a:ea typeface="宋体" panose="02010600030101010101" pitchFamily="2" charset="-122"/>
                      </a:endParaRPr>
                    </a:p>
                  </a:txBody>
                  <a:tcPr marL="8387" marR="8387" marT="8387" marB="0" anchor="ctr">
                    <a:lnL>
                      <a:noFill/>
                    </a:lnL>
                    <a:lnR>
                      <a:noFill/>
                    </a:lnR>
                    <a:lnT>
                      <a:noFill/>
                    </a:lnT>
                    <a:lnB>
                      <a:noFill/>
                    </a:lnB>
                  </a:tcPr>
                </a:tc>
                <a:tc>
                  <a:txBody>
                    <a:bodyPr/>
                    <a:lstStyle/>
                    <a:p>
                      <a:pPr algn="l" fontAlgn="ctr"/>
                      <a:endParaRPr lang="zh-CN" altLang="en-US" sz="1000" b="0" i="0" u="none" strike="noStrike">
                        <a:solidFill>
                          <a:srgbClr val="000000"/>
                        </a:solidFill>
                        <a:effectLst/>
                        <a:latin typeface="宋体" panose="02010600030101010101" pitchFamily="2" charset="-122"/>
                        <a:ea typeface="宋体" panose="02010600030101010101" pitchFamily="2" charset="-122"/>
                      </a:endParaRPr>
                    </a:p>
                  </a:txBody>
                  <a:tcPr marL="8387" marR="8387" marT="8387" marB="0" anchor="ctr">
                    <a:lnL>
                      <a:noFill/>
                    </a:lnL>
                    <a:lnR>
                      <a:noFill/>
                    </a:lnR>
                    <a:lnT>
                      <a:noFill/>
                    </a:lnT>
                    <a:lnB>
                      <a:noFill/>
                    </a:lnB>
                  </a:tcPr>
                </a:tc>
                <a:tc>
                  <a:txBody>
                    <a:bodyPr/>
                    <a:lstStyle/>
                    <a:p>
                      <a:pPr algn="l" fontAlgn="ctr"/>
                      <a:endParaRPr lang="zh-CN" altLang="en-US" sz="1000" b="0" i="0" u="none" strike="noStrike">
                        <a:solidFill>
                          <a:srgbClr val="000000"/>
                        </a:solidFill>
                        <a:effectLst/>
                        <a:latin typeface="宋体" panose="02010600030101010101" pitchFamily="2" charset="-122"/>
                        <a:ea typeface="宋体" panose="02010600030101010101" pitchFamily="2" charset="-122"/>
                      </a:endParaRPr>
                    </a:p>
                  </a:txBody>
                  <a:tcPr marL="8387" marR="8387" marT="8387" marB="0" anchor="ctr">
                    <a:lnL>
                      <a:noFill/>
                    </a:lnL>
                    <a:lnR>
                      <a:noFill/>
                    </a:lnR>
                    <a:lnT>
                      <a:noFill/>
                    </a:lnT>
                    <a:lnB>
                      <a:noFill/>
                    </a:lnB>
                  </a:tcPr>
                </a:tc>
                <a:tc>
                  <a:txBody>
                    <a:bodyPr/>
                    <a:lstStyle/>
                    <a:p>
                      <a:pPr algn="l" fontAlgn="ctr"/>
                      <a:endParaRPr lang="zh-CN" altLang="en-US" sz="1000" b="0" i="0" u="none" strike="noStrike">
                        <a:solidFill>
                          <a:srgbClr val="000000"/>
                        </a:solidFill>
                        <a:effectLst/>
                        <a:latin typeface="宋体" panose="02010600030101010101" pitchFamily="2" charset="-122"/>
                        <a:ea typeface="宋体" panose="02010600030101010101" pitchFamily="2" charset="-122"/>
                      </a:endParaRPr>
                    </a:p>
                  </a:txBody>
                  <a:tcPr marL="8387" marR="8387" marT="8387" marB="0" anchor="ctr">
                    <a:lnL>
                      <a:noFill/>
                    </a:lnL>
                    <a:lnR>
                      <a:noFill/>
                    </a:lnR>
                    <a:lnT>
                      <a:noFill/>
                    </a:lnT>
                    <a:lnB>
                      <a:noFill/>
                    </a:lnB>
                  </a:tcPr>
                </a:tc>
              </a:tr>
              <a:tr h="150975">
                <a:tc>
                  <a:txBody>
                    <a:bodyPr/>
                    <a:lstStyle/>
                    <a:p>
                      <a:pPr algn="l" fontAlgn="ctr"/>
                      <a:r>
                        <a:rPr lang="en-US" sz="900" b="1" i="0" u="none" strike="noStrike">
                          <a:solidFill>
                            <a:srgbClr val="000000"/>
                          </a:solidFill>
                          <a:effectLst/>
                          <a:latin typeface="宋体" panose="02010600030101010101" pitchFamily="2" charset="-122"/>
                          <a:ea typeface="宋体" panose="02010600030101010101" pitchFamily="2" charset="-122"/>
                        </a:rPr>
                        <a:t>GG</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5.136966756</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9.961197909</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0</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0</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0</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0</a:t>
                      </a:r>
                    </a:p>
                  </a:txBody>
                  <a:tcPr marL="8387" marR="8387" marT="8387" marB="0" anchor="ctr">
                    <a:lnL>
                      <a:noFill/>
                    </a:lnL>
                    <a:lnR>
                      <a:noFill/>
                    </a:lnR>
                    <a:lnT>
                      <a:noFill/>
                    </a:lnT>
                    <a:lnB>
                      <a:noFill/>
                    </a:lnB>
                  </a:tcPr>
                </a:tc>
              </a:tr>
              <a:tr h="150975">
                <a:tc>
                  <a:txBody>
                    <a:bodyPr/>
                    <a:lstStyle/>
                    <a:p>
                      <a:pPr algn="l" fontAlgn="ctr"/>
                      <a:r>
                        <a:rPr lang="en-US" sz="900" b="1" i="0" u="none" strike="noStrike">
                          <a:solidFill>
                            <a:srgbClr val="000000"/>
                          </a:solidFill>
                          <a:effectLst/>
                          <a:latin typeface="宋体" panose="02010600030101010101" pitchFamily="2" charset="-122"/>
                          <a:ea typeface="宋体" panose="02010600030101010101" pitchFamily="2" charset="-122"/>
                        </a:rPr>
                        <a:t>Ptx</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-10.18028748</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-5.356056325</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13</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9</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9</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9</a:t>
                      </a:r>
                    </a:p>
                  </a:txBody>
                  <a:tcPr marL="8387" marR="8387" marT="8387" marB="0" anchor="ctr">
                    <a:lnL>
                      <a:noFill/>
                    </a:lnL>
                    <a:lnR>
                      <a:noFill/>
                    </a:lnR>
                    <a:lnT>
                      <a:noFill/>
                    </a:lnT>
                    <a:lnB>
                      <a:noFill/>
                    </a:lnB>
                  </a:tcPr>
                </a:tc>
              </a:tr>
              <a:tr h="150975">
                <a:tc>
                  <a:txBody>
                    <a:bodyPr/>
                    <a:lstStyle/>
                    <a:p>
                      <a:pPr algn="l" fontAlgn="ctr"/>
                      <a:r>
                        <a:rPr lang="en-US" sz="900" b="1" i="0" u="none" strike="noStrike">
                          <a:solidFill>
                            <a:srgbClr val="000000"/>
                          </a:solidFill>
                          <a:effectLst/>
                          <a:latin typeface="宋体" panose="02010600030101010101" pitchFamily="2" charset="-122"/>
                          <a:ea typeface="宋体" panose="02010600030101010101" pitchFamily="2" charset="-122"/>
                        </a:rPr>
                        <a:t>Prx</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-105.2147613</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-96.18386145</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-104.3914663</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-105.5205999</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-96</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-100</a:t>
                      </a:r>
                    </a:p>
                  </a:txBody>
                  <a:tcPr marL="8387" marR="8387" marT="8387" marB="0" anchor="ctr">
                    <a:lnL>
                      <a:noFill/>
                    </a:lnL>
                    <a:lnR>
                      <a:noFill/>
                    </a:lnR>
                    <a:lnT>
                      <a:noFill/>
                    </a:lnT>
                    <a:lnB>
                      <a:noFill/>
                    </a:lnB>
                  </a:tcPr>
                </a:tc>
              </a:tr>
              <a:tr h="150975">
                <a:tc>
                  <a:txBody>
                    <a:bodyPr/>
                    <a:lstStyle/>
                    <a:p>
                      <a:pPr algn="l" fontAlgn="ctr"/>
                      <a:r>
                        <a:rPr lang="en-US" sz="900" b="1" i="0" u="none" strike="noStrike">
                          <a:solidFill>
                            <a:srgbClr val="000000"/>
                          </a:solidFill>
                          <a:effectLst/>
                          <a:latin typeface="宋体" panose="02010600030101010101" pitchFamily="2" charset="-122"/>
                          <a:ea typeface="宋体" panose="02010600030101010101" pitchFamily="2" charset="-122"/>
                        </a:rPr>
                        <a:t>Path Loss</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95.03447384</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90.82780512</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117.3914663</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114.5205999</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105</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109</a:t>
                      </a:r>
                    </a:p>
                  </a:txBody>
                  <a:tcPr marL="8387" marR="8387" marT="8387" marB="0" anchor="ctr">
                    <a:lnL>
                      <a:noFill/>
                    </a:lnL>
                    <a:lnR>
                      <a:noFill/>
                    </a:lnR>
                    <a:lnT>
                      <a:noFill/>
                    </a:lnT>
                    <a:lnB>
                      <a:noFill/>
                    </a:lnB>
                  </a:tcPr>
                </a:tc>
              </a:tr>
              <a:tr h="150975">
                <a:tc>
                  <a:txBody>
                    <a:bodyPr/>
                    <a:lstStyle/>
                    <a:p>
                      <a:pPr algn="l" fontAlgn="ctr"/>
                      <a:r>
                        <a:rPr lang="en-US" sz="900" b="1" i="0" u="none" strike="noStrike">
                          <a:solidFill>
                            <a:srgbClr val="000000"/>
                          </a:solidFill>
                          <a:effectLst/>
                          <a:latin typeface="宋体" panose="02010600030101010101" pitchFamily="2" charset="-122"/>
                          <a:ea typeface="宋体" panose="02010600030101010101" pitchFamily="2" charset="-122"/>
                        </a:rPr>
                        <a:t>PL@1m</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50.48509477</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50.48509477</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47.71033206</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40.22509387</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40.22509387</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40.22509387</a:t>
                      </a:r>
                    </a:p>
                  </a:txBody>
                  <a:tcPr marL="8387" marR="8387" marT="8387" marB="0" anchor="ctr">
                    <a:lnL>
                      <a:noFill/>
                    </a:lnL>
                    <a:lnR>
                      <a:noFill/>
                    </a:lnR>
                    <a:lnT>
                      <a:noFill/>
                    </a:lnT>
                    <a:lnB>
                      <a:noFill/>
                    </a:lnB>
                  </a:tcPr>
                </a:tc>
              </a:tr>
              <a:tr h="150975">
                <a:tc>
                  <a:txBody>
                    <a:bodyPr/>
                    <a:lstStyle/>
                    <a:p>
                      <a:pPr algn="l" fontAlgn="ctr"/>
                      <a:r>
                        <a:rPr lang="en-US" sz="900" b="1" i="0" u="none" strike="noStrike">
                          <a:solidFill>
                            <a:srgbClr val="000000"/>
                          </a:solidFill>
                          <a:effectLst/>
                          <a:latin typeface="宋体" panose="02010600030101010101" pitchFamily="2" charset="-122"/>
                          <a:ea typeface="宋体" panose="02010600030101010101" pitchFamily="2" charset="-122"/>
                        </a:rPr>
                        <a:t>LM</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44.54937907</a:t>
                      </a:r>
                    </a:p>
                  </a:txBody>
                  <a:tcPr marL="8387" marR="8387" marT="8387" marB="0" anchor="ctr">
                    <a:lnL>
                      <a:noFill/>
                    </a:lnL>
                    <a:lnR>
                      <a:noFill/>
                    </a:lnR>
                    <a:lnT>
                      <a:noFill/>
                    </a:lnT>
                    <a:lnB>
                      <a:noFill/>
                    </a:lnB>
                    <a:solidFill>
                      <a:srgbClr val="FFFF00"/>
                    </a:solidFill>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40.34271035</a:t>
                      </a:r>
                    </a:p>
                  </a:txBody>
                  <a:tcPr marL="8387" marR="8387" marT="8387" marB="0" anchor="ctr">
                    <a:lnL>
                      <a:noFill/>
                    </a:lnL>
                    <a:lnR>
                      <a:noFill/>
                    </a:lnR>
                    <a:lnT>
                      <a:noFill/>
                    </a:lnT>
                    <a:lnB>
                      <a:noFill/>
                    </a:lnB>
                    <a:solidFill>
                      <a:srgbClr val="FFFF00"/>
                    </a:solidFill>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69.68113429</a:t>
                      </a:r>
                    </a:p>
                  </a:txBody>
                  <a:tcPr marL="8387" marR="8387" marT="8387" marB="0" anchor="ctr">
                    <a:lnL>
                      <a:noFill/>
                    </a:lnL>
                    <a:lnR>
                      <a:noFill/>
                    </a:lnR>
                    <a:lnT>
                      <a:noFill/>
                    </a:lnT>
                    <a:lnB>
                      <a:noFill/>
                    </a:lnB>
                    <a:solidFill>
                      <a:srgbClr val="FFFF00"/>
                    </a:solidFill>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74.29550604</a:t>
                      </a:r>
                    </a:p>
                  </a:txBody>
                  <a:tcPr marL="8387" marR="8387" marT="8387" marB="0" anchor="ctr">
                    <a:lnL>
                      <a:noFill/>
                    </a:lnL>
                    <a:lnR>
                      <a:noFill/>
                    </a:lnR>
                    <a:lnT>
                      <a:noFill/>
                    </a:lnT>
                    <a:lnB>
                      <a:noFill/>
                    </a:lnB>
                    <a:solidFill>
                      <a:srgbClr val="FFFF00"/>
                    </a:solidFill>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64.77490613</a:t>
                      </a:r>
                    </a:p>
                  </a:txBody>
                  <a:tcPr marL="8387" marR="8387" marT="8387" marB="0" anchor="ctr">
                    <a:lnL>
                      <a:noFill/>
                    </a:lnL>
                    <a:lnR>
                      <a:noFill/>
                    </a:lnR>
                    <a:lnT>
                      <a:noFill/>
                    </a:lnT>
                    <a:lnB>
                      <a:noFill/>
                    </a:lnB>
                    <a:solidFill>
                      <a:srgbClr val="FFFF00"/>
                    </a:solidFill>
                  </a:tcPr>
                </a:tc>
                <a:tc>
                  <a:txBody>
                    <a:bodyPr/>
                    <a:lstStyle/>
                    <a:p>
                      <a:pPr algn="r" fontAlgn="ctr"/>
                      <a:r>
                        <a:rPr lang="en-US" altLang="zh-CN" sz="900" b="0" i="0" u="none" strike="noStrike" dirty="0">
                          <a:solidFill>
                            <a:srgbClr val="000000"/>
                          </a:solidFill>
                          <a:effectLst/>
                          <a:latin typeface="宋体" panose="02010600030101010101" pitchFamily="2" charset="-122"/>
                          <a:ea typeface="宋体" panose="02010600030101010101" pitchFamily="2" charset="-122"/>
                        </a:rPr>
                        <a:t>68.77490613</a:t>
                      </a:r>
                    </a:p>
                  </a:txBody>
                  <a:tcPr marL="8387" marR="8387" marT="8387" marB="0" anchor="ctr">
                    <a:lnL>
                      <a:noFill/>
                    </a:lnL>
                    <a:lnR>
                      <a:noFill/>
                    </a:lnR>
                    <a:lnT>
                      <a:noFill/>
                    </a:lnT>
                    <a:lnB>
                      <a:noFill/>
                    </a:lnB>
                    <a:solidFill>
                      <a:srgbClr val="FFFF00"/>
                    </a:solidFill>
                  </a:tcPr>
                </a:tc>
              </a:tr>
            </a:tbl>
          </a:graphicData>
        </a:graphic>
      </p:graphicFrame>
    </p:spTree>
    <p:extLst>
      <p:ext uri="{BB962C8B-B14F-4D97-AF65-F5344CB8AC3E}">
        <p14:creationId xmlns:p14="http://schemas.microsoft.com/office/powerpoint/2010/main" val="2290622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smtClean="0"/>
              <a:t>Jan 2022</a:t>
            </a:r>
            <a:endParaRPr lang="en-US" altLang="en-US"/>
          </a:p>
        </p:txBody>
      </p:sp>
      <p:sp>
        <p:nvSpPr>
          <p:cNvPr id="3" name="页脚占位符 2"/>
          <p:cNvSpPr>
            <a:spLocks noGrp="1"/>
          </p:cNvSpPr>
          <p:nvPr>
            <p:ph type="ftr" sz="quarter" idx="11"/>
          </p:nvPr>
        </p:nvSpPr>
        <p:spPr/>
        <p:txBody>
          <a:bodyPr/>
          <a:lstStyle/>
          <a:p>
            <a:r>
              <a:rPr lang="en-US" altLang="en-US" dirty="0" smtClean="0"/>
              <a:t>Ziyang Guo, Huawei</a:t>
            </a:r>
            <a:endParaRPr lang="en-US" altLang="en-US" dirty="0"/>
          </a:p>
        </p:txBody>
      </p:sp>
      <p:sp>
        <p:nvSpPr>
          <p:cNvPr id="4" name="灯片编号占位符 3"/>
          <p:cNvSpPr>
            <a:spLocks noGrp="1"/>
          </p:cNvSpPr>
          <p:nvPr>
            <p:ph type="sldNum" sz="quarter" idx="12"/>
          </p:nvPr>
        </p:nvSpPr>
        <p:spPr/>
        <p:txBody>
          <a:bodyPr/>
          <a:lstStyle/>
          <a:p>
            <a:r>
              <a:rPr lang="en-US" altLang="en-US" smtClean="0"/>
              <a:t>Slide </a:t>
            </a:r>
            <a:fld id="{77849D27-6DDF-4CEA-A842-3715DABEA1B1}" type="slidenum">
              <a:rPr lang="en-US" altLang="en-US" smtClean="0"/>
              <a:pPr/>
              <a:t>15</a:t>
            </a:fld>
            <a:endParaRPr lang="en-US" altLang="en-US"/>
          </a:p>
        </p:txBody>
      </p:sp>
      <p:sp>
        <p:nvSpPr>
          <p:cNvPr id="8" name="Content Placeholder 3"/>
          <p:cNvSpPr txBox="1">
            <a:spLocks/>
          </p:cNvSpPr>
          <p:nvPr/>
        </p:nvSpPr>
        <p:spPr bwMode="auto">
          <a:xfrm>
            <a:off x="284895" y="1844675"/>
            <a:ext cx="2630921" cy="3672408"/>
          </a:xfrm>
          <a:prstGeom prst="rect">
            <a:avLst/>
          </a:prstGeom>
          <a:noFill/>
          <a:ln w="9525">
            <a:noFill/>
            <a:miter lim="800000"/>
            <a:headEnd/>
            <a:tailEnd/>
          </a:ln>
        </p:spPr>
        <p:txBody>
          <a:bodyPr vert="horz" wrap="square" lIns="80142" tIns="40070" rIns="80142" bIns="40070" numCol="1" anchor="t" anchorCtr="0" compatLnSpc="1">
            <a:prstTxWarp prst="textNoShape">
              <a:avLst/>
            </a:prstTxWarp>
            <a:noAutofit/>
          </a:bodyPr>
          <a:lstStyle>
            <a:lvl1pPr marL="180975" indent="-180975" algn="l" rtl="0" eaLnBrk="0" fontAlgn="base" hangingPunct="0">
              <a:lnSpc>
                <a:spcPct val="110000"/>
              </a:lnSpc>
              <a:spcBef>
                <a:spcPct val="0"/>
              </a:spcBef>
              <a:spcAft>
                <a:spcPct val="0"/>
              </a:spcAft>
              <a:buClr>
                <a:srgbClr val="990000"/>
              </a:buClr>
              <a:buSzPct val="85000"/>
              <a:buFont typeface="Wingdings" pitchFamily="2" charset="2"/>
              <a:buChar char="q"/>
              <a:defRPr sz="1600" b="1">
                <a:solidFill>
                  <a:schemeClr val="tx1"/>
                </a:solidFill>
                <a:latin typeface="Arial" pitchFamily="34" charset="0"/>
                <a:ea typeface="黑体" pitchFamily="49" charset="-122"/>
                <a:cs typeface="Arial" pitchFamily="34" charset="0"/>
              </a:defRPr>
            </a:lvl1pPr>
            <a:lvl2pPr marL="354013" indent="-173038" algn="l" rtl="0" eaLnBrk="0" fontAlgn="base" hangingPunct="0">
              <a:lnSpc>
                <a:spcPct val="110000"/>
              </a:lnSpc>
              <a:spcBef>
                <a:spcPct val="0"/>
              </a:spcBef>
              <a:spcAft>
                <a:spcPct val="0"/>
              </a:spcAft>
              <a:buClr>
                <a:srgbClr val="990000"/>
              </a:buClr>
              <a:buSzPct val="85000"/>
              <a:buFont typeface="Wingdings" pitchFamily="2" charset="2"/>
              <a:buChar char=""/>
              <a:defRPr sz="2000">
                <a:solidFill>
                  <a:schemeClr val="tx1"/>
                </a:solidFill>
                <a:latin typeface="Arial" pitchFamily="34" charset="0"/>
                <a:ea typeface="+mn-ea"/>
                <a:cs typeface="Arial" pitchFamily="34" charset="0"/>
              </a:defRPr>
            </a:lvl2pPr>
            <a:lvl3pPr marL="541338" indent="-93663" algn="l" rtl="0" eaLnBrk="0" fontAlgn="base" hangingPunct="0">
              <a:lnSpc>
                <a:spcPct val="110000"/>
              </a:lnSpc>
              <a:spcBef>
                <a:spcPct val="0"/>
              </a:spcBef>
              <a:spcAft>
                <a:spcPct val="0"/>
              </a:spcAft>
              <a:buClr>
                <a:srgbClr val="777777"/>
              </a:buClr>
              <a:buSzPct val="85000"/>
              <a:buFont typeface="Arial" pitchFamily="34" charset="0"/>
              <a:buChar char="●"/>
              <a:defRPr sz="1800">
                <a:solidFill>
                  <a:schemeClr val="tx1"/>
                </a:solidFill>
                <a:latin typeface="Arial" pitchFamily="34" charset="0"/>
                <a:ea typeface="+mn-ea"/>
                <a:cs typeface="Arial" pitchFamily="34" charset="0"/>
              </a:defRPr>
            </a:lvl3pPr>
            <a:lvl4pPr marL="714375" indent="-88900" algn="l" rtl="0" eaLnBrk="0" fontAlgn="base" hangingPunct="0">
              <a:lnSpc>
                <a:spcPct val="110000"/>
              </a:lnSpc>
              <a:spcBef>
                <a:spcPct val="0"/>
              </a:spcBef>
              <a:spcAft>
                <a:spcPct val="0"/>
              </a:spcAft>
              <a:buClr>
                <a:srgbClr val="777777"/>
              </a:buClr>
              <a:buSzPct val="85000"/>
              <a:buFont typeface="Arial" pitchFamily="34" charset="0"/>
              <a:buChar char="■"/>
              <a:defRPr sz="1600">
                <a:solidFill>
                  <a:schemeClr val="tx1"/>
                </a:solidFill>
                <a:latin typeface="Arial" pitchFamily="34" charset="0"/>
                <a:ea typeface="+mn-ea"/>
                <a:cs typeface="Arial" pitchFamily="34" charset="0"/>
              </a:defRPr>
            </a:lvl4pPr>
            <a:lvl5pPr marL="895350" indent="-93663" algn="l" rtl="0" eaLnBrk="0" fontAlgn="base" hangingPunct="0">
              <a:lnSpc>
                <a:spcPct val="110000"/>
              </a:lnSpc>
              <a:spcBef>
                <a:spcPct val="0"/>
              </a:spcBef>
              <a:spcAft>
                <a:spcPct val="0"/>
              </a:spcAft>
              <a:buClr>
                <a:srgbClr val="777777"/>
              </a:buClr>
              <a:buSzPct val="85000"/>
              <a:buFont typeface="Wingdings" pitchFamily="2" charset="2"/>
              <a:buChar char=""/>
              <a:defRPr sz="1400">
                <a:solidFill>
                  <a:schemeClr val="tx1"/>
                </a:solidFill>
                <a:latin typeface="Arial" pitchFamily="34" charset="0"/>
                <a:ea typeface="+mn-ea"/>
                <a:cs typeface="Arial" pitchFamily="34" charset="0"/>
              </a:defRPr>
            </a:lvl5pPr>
            <a:lvl6pPr marL="25146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9pPr>
          </a:lstStyle>
          <a:p>
            <a:pPr>
              <a:lnSpc>
                <a:spcPct val="100000"/>
              </a:lnSpc>
              <a:spcAft>
                <a:spcPts val="700"/>
              </a:spcAft>
              <a:buClrTx/>
              <a:buFont typeface="Arial" panose="020B0604020202020204" pitchFamily="34" charset="0"/>
              <a:buChar char="•"/>
            </a:pPr>
            <a:r>
              <a:rPr lang="en-US" altLang="zh-CN" sz="1800" b="0" dirty="0">
                <a:latin typeface="Times New Roman" panose="02020603050405020304" pitchFamily="18" charset="0"/>
                <a:cs typeface="Times New Roman" panose="02020603050405020304" pitchFamily="18" charset="0"/>
              </a:rPr>
              <a:t>For NB systems, 20dB </a:t>
            </a:r>
            <a:r>
              <a:rPr lang="en-US" altLang="zh-CN" sz="1800" b="0" dirty="0" smtClean="0">
                <a:latin typeface="Times New Roman" panose="02020603050405020304" pitchFamily="18" charset="0"/>
                <a:cs typeface="Times New Roman" panose="02020603050405020304" pitchFamily="18" charset="0"/>
              </a:rPr>
              <a:t>multipath fading is </a:t>
            </a:r>
            <a:r>
              <a:rPr lang="en-US" altLang="zh-CN" sz="1800" b="0" dirty="0">
                <a:latin typeface="Times New Roman" panose="02020603050405020304" pitchFamily="18" charset="0"/>
                <a:cs typeface="Times New Roman" panose="02020603050405020304" pitchFamily="18" charset="0"/>
              </a:rPr>
              <a:t>assumed.</a:t>
            </a:r>
          </a:p>
          <a:p>
            <a:pPr>
              <a:lnSpc>
                <a:spcPct val="100000"/>
              </a:lnSpc>
              <a:spcAft>
                <a:spcPts val="700"/>
              </a:spcAft>
              <a:buClrTx/>
              <a:buFont typeface="Arial" panose="020B0604020202020204" pitchFamily="34" charset="0"/>
              <a:buChar char="•"/>
            </a:pPr>
            <a:r>
              <a:rPr lang="en-US" altLang="zh-CN" sz="1800" b="0" dirty="0">
                <a:latin typeface="Times New Roman" panose="02020603050405020304" pitchFamily="18" charset="0"/>
                <a:cs typeface="Times New Roman" panose="02020603050405020304" pitchFamily="18" charset="0"/>
              </a:rPr>
              <a:t>When multipath fading is considered, </a:t>
            </a:r>
            <a:r>
              <a:rPr lang="en-US" altLang="zh-CN" sz="1800" b="0" dirty="0" smtClean="0">
                <a:latin typeface="Times New Roman" panose="02020603050405020304" pitchFamily="18" charset="0"/>
                <a:cs typeface="Times New Roman" panose="02020603050405020304" pitchFamily="18" charset="0"/>
              </a:rPr>
              <a:t>LM of NB using previous </a:t>
            </a:r>
            <a:r>
              <a:rPr lang="en-US" altLang="zh-CN" sz="1800" b="0" dirty="0" err="1" smtClean="0">
                <a:latin typeface="Times New Roman" panose="02020603050405020304" pitchFamily="18" charset="0"/>
                <a:cs typeface="Times New Roman" panose="02020603050405020304" pitchFamily="18" charset="0"/>
              </a:rPr>
              <a:t>Tx</a:t>
            </a:r>
            <a:r>
              <a:rPr lang="en-US" altLang="zh-CN" sz="1800" b="0" dirty="0" smtClean="0">
                <a:latin typeface="Times New Roman" panose="02020603050405020304" pitchFamily="18" charset="0"/>
                <a:cs typeface="Times New Roman" panose="02020603050405020304" pitchFamily="18" charset="0"/>
              </a:rPr>
              <a:t> </a:t>
            </a:r>
            <a:r>
              <a:rPr lang="en-US" altLang="zh-CN" sz="1800" b="0" dirty="0">
                <a:latin typeface="Times New Roman" panose="02020603050405020304" pitchFamily="18" charset="0"/>
                <a:cs typeface="Times New Roman" panose="02020603050405020304" pitchFamily="18" charset="0"/>
              </a:rPr>
              <a:t>power </a:t>
            </a:r>
            <a:r>
              <a:rPr lang="en-US" altLang="zh-CN" sz="1800" b="0" dirty="0" smtClean="0">
                <a:latin typeface="Times New Roman" panose="02020603050405020304" pitchFamily="18" charset="0"/>
                <a:cs typeface="Times New Roman" panose="02020603050405020304" pitchFamily="18" charset="0"/>
              </a:rPr>
              <a:t>are comparable </a:t>
            </a:r>
            <a:r>
              <a:rPr lang="en-US" altLang="zh-CN" sz="1800" b="0" dirty="0">
                <a:latin typeface="Times New Roman" panose="02020603050405020304" pitchFamily="18" charset="0"/>
                <a:cs typeface="Times New Roman" panose="02020603050405020304" pitchFamily="18" charset="0"/>
              </a:rPr>
              <a:t>to </a:t>
            </a:r>
            <a:r>
              <a:rPr lang="en-US" altLang="zh-CN" sz="1800" b="0" dirty="0" smtClean="0">
                <a:latin typeface="Times New Roman" panose="02020603050405020304" pitchFamily="18" charset="0"/>
                <a:cs typeface="Times New Roman" panose="02020603050405020304" pitchFamily="18" charset="0"/>
              </a:rPr>
              <a:t>UWB.</a:t>
            </a:r>
            <a:endParaRPr lang="en-US" sz="1800" b="0" dirty="0" smtClean="0">
              <a:latin typeface="Times New Roman" panose="02020603050405020304" pitchFamily="18" charset="0"/>
              <a:cs typeface="Times New Roman" panose="02020603050405020304" pitchFamily="18" charset="0"/>
            </a:endParaRPr>
          </a:p>
          <a:p>
            <a:pPr>
              <a:lnSpc>
                <a:spcPct val="100000"/>
              </a:lnSpc>
              <a:spcAft>
                <a:spcPts val="700"/>
              </a:spcAft>
              <a:buClrTx/>
              <a:buFont typeface="Arial" panose="020B0604020202020204" pitchFamily="34" charset="0"/>
              <a:buChar char="•"/>
            </a:pPr>
            <a:r>
              <a:rPr lang="en-US" sz="1800" b="0" kern="1200" dirty="0" smtClean="0">
                <a:latin typeface="Times New Roman" panose="02020603050405020304" pitchFamily="18" charset="0"/>
                <a:cs typeface="Times New Roman" panose="02020603050405020304" pitchFamily="18" charset="0"/>
              </a:rPr>
              <a:t>Increasing </a:t>
            </a:r>
            <a:r>
              <a:rPr lang="en-US" sz="1800" b="0" kern="1200" dirty="0" err="1" smtClean="0">
                <a:latin typeface="Times New Roman" panose="02020603050405020304" pitchFamily="18" charset="0"/>
                <a:cs typeface="Times New Roman" panose="02020603050405020304" pitchFamily="18" charset="0"/>
              </a:rPr>
              <a:t>Tx</a:t>
            </a:r>
            <a:r>
              <a:rPr lang="en-US" sz="1800" b="0" kern="1200" dirty="0" smtClean="0">
                <a:latin typeface="Times New Roman" panose="02020603050405020304" pitchFamily="18" charset="0"/>
                <a:cs typeface="Times New Roman" panose="02020603050405020304" pitchFamily="18" charset="0"/>
              </a:rPr>
              <a:t> power to the limit of regulations can further increase the LM of NB </a:t>
            </a:r>
            <a:r>
              <a:rPr lang="en-US" sz="1800" b="0" kern="1200" dirty="0" err="1" smtClean="0">
                <a:latin typeface="Times New Roman" panose="02020603050405020304" pitchFamily="18" charset="0"/>
                <a:cs typeface="Times New Roman" panose="02020603050405020304" pitchFamily="18" charset="0"/>
              </a:rPr>
              <a:t>PHYs.</a:t>
            </a:r>
            <a:endParaRPr lang="en-US" sz="1800" b="0" kern="1200" dirty="0">
              <a:latin typeface="Times New Roman" panose="02020603050405020304" pitchFamily="18" charset="0"/>
              <a:cs typeface="Times New Roman" panose="02020603050405020304" pitchFamily="18" charset="0"/>
            </a:endParaRPr>
          </a:p>
        </p:txBody>
      </p:sp>
      <p:sp>
        <p:nvSpPr>
          <p:cNvPr id="6" name="Title 1">
            <a:extLst>
              <a:ext uri="{FF2B5EF4-FFF2-40B4-BE49-F238E27FC236}">
                <a16:creationId xmlns="" xmlns:mc="http://schemas.openxmlformats.org/markup-compatibility/2006" xmlns:a14="http://schemas.microsoft.com/office/drawing/2010/main" xmlns:a16="http://schemas.microsoft.com/office/drawing/2014/main" id="{748B9AFF-0FB0-4DBE-A01D-CB33971A065D}"/>
              </a:ext>
            </a:extLst>
          </p:cNvPr>
          <p:cNvSpPr txBox="1">
            <a:spLocks/>
          </p:cNvSpPr>
          <p:nvPr/>
        </p:nvSpPr>
        <p:spPr>
          <a:xfrm>
            <a:off x="685800" y="685800"/>
            <a:ext cx="7772400" cy="1066800"/>
          </a:xfrm>
          <a:prstGeom prst="rect">
            <a:avLst/>
          </a:prstGeom>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kern="0" dirty="0" smtClean="0"/>
              <a:t>Multipath Fading Effect</a:t>
            </a:r>
            <a:endParaRPr lang="en-US" kern="0" dirty="0"/>
          </a:p>
        </p:txBody>
      </p:sp>
      <p:graphicFrame>
        <p:nvGraphicFramePr>
          <p:cNvPr id="5" name="表格 4"/>
          <p:cNvGraphicFramePr>
            <a:graphicFrameLocks noGrp="1"/>
          </p:cNvGraphicFramePr>
          <p:nvPr>
            <p:extLst>
              <p:ext uri="{D42A27DB-BD31-4B8C-83A1-F6EECF244321}">
                <p14:modId xmlns:p14="http://schemas.microsoft.com/office/powerpoint/2010/main" val="2883201095"/>
              </p:ext>
            </p:extLst>
          </p:nvPr>
        </p:nvGraphicFramePr>
        <p:xfrm>
          <a:off x="3088556" y="2446127"/>
          <a:ext cx="5832000" cy="462737"/>
        </p:xfrm>
        <a:graphic>
          <a:graphicData uri="http://schemas.openxmlformats.org/drawingml/2006/table">
            <a:tbl>
              <a:tblPr/>
              <a:tblGrid>
                <a:gridCol w="1008000"/>
                <a:gridCol w="900000"/>
                <a:gridCol w="900000"/>
                <a:gridCol w="756000"/>
                <a:gridCol w="756000"/>
                <a:gridCol w="756000"/>
                <a:gridCol w="756000"/>
              </a:tblGrid>
              <a:tr h="150975">
                <a:tc>
                  <a:txBody>
                    <a:bodyPr/>
                    <a:lstStyle/>
                    <a:p>
                      <a:pPr algn="l" fontAlgn="ctr"/>
                      <a:r>
                        <a:rPr lang="en-US" sz="900" b="1" i="0" u="none" strike="noStrike" dirty="0">
                          <a:solidFill>
                            <a:srgbClr val="000000"/>
                          </a:solidFill>
                          <a:effectLst/>
                          <a:latin typeface="宋体" panose="02010600030101010101" pitchFamily="2" charset="-122"/>
                          <a:ea typeface="宋体" panose="02010600030101010101" pitchFamily="2" charset="-122"/>
                        </a:rPr>
                        <a:t>Parameters</a:t>
                      </a:r>
                    </a:p>
                  </a:txBody>
                  <a:tcPr marL="8387" marR="8387" marT="8387" marB="0" anchor="ctr">
                    <a:lnL>
                      <a:noFill/>
                    </a:lnL>
                    <a:lnR>
                      <a:noFill/>
                    </a:lnR>
                    <a:lnT>
                      <a:noFill/>
                    </a:lnT>
                    <a:lnB>
                      <a:noFill/>
                    </a:lnB>
                  </a:tcPr>
                </a:tc>
                <a:tc>
                  <a:txBody>
                    <a:bodyPr/>
                    <a:lstStyle/>
                    <a:p>
                      <a:pPr algn="r" fontAlgn="ctr"/>
                      <a:r>
                        <a:rPr lang="en-US" sz="900" b="1" i="0" u="none" strike="noStrike">
                          <a:solidFill>
                            <a:srgbClr val="000000"/>
                          </a:solidFill>
                          <a:effectLst/>
                          <a:latin typeface="宋体" panose="02010600030101010101" pitchFamily="2" charset="-122"/>
                          <a:ea typeface="宋体" panose="02010600030101010101" pitchFamily="2" charset="-122"/>
                        </a:rPr>
                        <a:t>UWB(BPRF-0.85)</a:t>
                      </a:r>
                    </a:p>
                  </a:txBody>
                  <a:tcPr marL="8387" marR="8387" marT="8387" marB="0" anchor="ctr">
                    <a:lnL>
                      <a:noFill/>
                    </a:lnL>
                    <a:lnR>
                      <a:noFill/>
                    </a:lnR>
                    <a:lnT>
                      <a:noFill/>
                    </a:lnT>
                    <a:lnB>
                      <a:noFill/>
                    </a:lnB>
                  </a:tcPr>
                </a:tc>
                <a:tc>
                  <a:txBody>
                    <a:bodyPr/>
                    <a:lstStyle/>
                    <a:p>
                      <a:pPr algn="r" fontAlgn="ctr"/>
                      <a:r>
                        <a:rPr lang="en-US" sz="900" b="1" i="0" u="none" strike="noStrike">
                          <a:solidFill>
                            <a:srgbClr val="000000"/>
                          </a:solidFill>
                          <a:effectLst/>
                          <a:latin typeface="宋体" panose="02010600030101010101" pitchFamily="2" charset="-122"/>
                          <a:ea typeface="宋体" panose="02010600030101010101" pitchFamily="2" charset="-122"/>
                        </a:rPr>
                        <a:t>UWB(BPRF-6.8)</a:t>
                      </a:r>
                    </a:p>
                  </a:txBody>
                  <a:tcPr marL="8387" marR="8387" marT="8387" marB="0" anchor="ctr">
                    <a:lnL>
                      <a:noFill/>
                    </a:lnL>
                    <a:lnR>
                      <a:noFill/>
                    </a:lnR>
                    <a:lnT>
                      <a:noFill/>
                    </a:lnT>
                    <a:lnB>
                      <a:noFill/>
                    </a:lnB>
                  </a:tcPr>
                </a:tc>
                <a:tc>
                  <a:txBody>
                    <a:bodyPr/>
                    <a:lstStyle/>
                    <a:p>
                      <a:pPr algn="r" fontAlgn="ctr"/>
                      <a:r>
                        <a:rPr lang="en-US" sz="900" b="1" i="0" u="none" strike="noStrike" dirty="0">
                          <a:solidFill>
                            <a:srgbClr val="000000"/>
                          </a:solidFill>
                          <a:effectLst/>
                          <a:latin typeface="宋体" panose="02010600030101010101" pitchFamily="2" charset="-122"/>
                          <a:ea typeface="宋体" panose="02010600030101010101" pitchFamily="2" charset="-122"/>
                        </a:rPr>
                        <a:t>UNII-3</a:t>
                      </a:r>
                    </a:p>
                  </a:txBody>
                  <a:tcPr marL="8387" marR="8387" marT="8387" marB="0" anchor="ctr">
                    <a:lnL>
                      <a:noFill/>
                    </a:lnL>
                    <a:lnR>
                      <a:noFill/>
                    </a:lnR>
                    <a:lnT>
                      <a:noFill/>
                    </a:lnT>
                    <a:lnB>
                      <a:noFill/>
                    </a:lnB>
                  </a:tcPr>
                </a:tc>
                <a:tc>
                  <a:txBody>
                    <a:bodyPr/>
                    <a:lstStyle/>
                    <a:p>
                      <a:pPr algn="r" fontAlgn="ctr"/>
                      <a:r>
                        <a:rPr lang="en-US" sz="900" b="1" i="0" u="none" strike="noStrike">
                          <a:solidFill>
                            <a:srgbClr val="000000"/>
                          </a:solidFill>
                          <a:effectLst/>
                          <a:latin typeface="宋体" panose="02010600030101010101" pitchFamily="2" charset="-122"/>
                          <a:ea typeface="宋体" panose="02010600030101010101" pitchFamily="2" charset="-122"/>
                        </a:rPr>
                        <a:t>OQPSK</a:t>
                      </a:r>
                    </a:p>
                  </a:txBody>
                  <a:tcPr marL="8387" marR="8387" marT="8387" marB="0" anchor="ctr">
                    <a:lnL>
                      <a:noFill/>
                    </a:lnL>
                    <a:lnR>
                      <a:noFill/>
                    </a:lnR>
                    <a:lnT>
                      <a:noFill/>
                    </a:lnT>
                    <a:lnB>
                      <a:noFill/>
                    </a:lnB>
                  </a:tcPr>
                </a:tc>
                <a:tc>
                  <a:txBody>
                    <a:bodyPr/>
                    <a:lstStyle/>
                    <a:p>
                      <a:pPr algn="r" fontAlgn="ctr"/>
                      <a:r>
                        <a:rPr lang="en-US" sz="900" b="1" i="0" u="none" strike="noStrike">
                          <a:solidFill>
                            <a:srgbClr val="000000"/>
                          </a:solidFill>
                          <a:effectLst/>
                          <a:latin typeface="宋体" panose="02010600030101010101" pitchFamily="2" charset="-122"/>
                          <a:ea typeface="宋体" panose="02010600030101010101" pitchFamily="2" charset="-122"/>
                        </a:rPr>
                        <a:t>BLE</a:t>
                      </a:r>
                    </a:p>
                  </a:txBody>
                  <a:tcPr marL="8387" marR="8387" marT="8387" marB="0" anchor="ctr">
                    <a:lnL>
                      <a:noFill/>
                    </a:lnL>
                    <a:lnR>
                      <a:noFill/>
                    </a:lnR>
                    <a:lnT>
                      <a:noFill/>
                    </a:lnT>
                    <a:lnB>
                      <a:noFill/>
                    </a:lnB>
                  </a:tcPr>
                </a:tc>
                <a:tc>
                  <a:txBody>
                    <a:bodyPr/>
                    <a:lstStyle/>
                    <a:p>
                      <a:pPr algn="r" fontAlgn="ctr"/>
                      <a:r>
                        <a:rPr lang="en-US" sz="900" b="1" i="0" u="none" strike="noStrike">
                          <a:solidFill>
                            <a:srgbClr val="000000"/>
                          </a:solidFill>
                          <a:effectLst/>
                          <a:latin typeface="宋体" panose="02010600030101010101" pitchFamily="2" charset="-122"/>
                          <a:ea typeface="宋体" panose="02010600030101010101" pitchFamily="2" charset="-122"/>
                        </a:rPr>
                        <a:t>BLE-coded</a:t>
                      </a:r>
                    </a:p>
                  </a:txBody>
                  <a:tcPr marL="8387" marR="8387" marT="8387" marB="0" anchor="ctr">
                    <a:lnL>
                      <a:noFill/>
                    </a:lnL>
                    <a:lnR>
                      <a:noFill/>
                    </a:lnR>
                    <a:lnT>
                      <a:noFill/>
                    </a:lnT>
                    <a:lnB>
                      <a:noFill/>
                    </a:lnB>
                  </a:tcPr>
                </a:tc>
              </a:tr>
              <a:tr h="150975">
                <a:tc>
                  <a:txBody>
                    <a:bodyPr/>
                    <a:lstStyle/>
                    <a:p>
                      <a:pPr algn="l" fontAlgn="ctr"/>
                      <a:r>
                        <a:rPr lang="en-US" sz="900" b="1" i="0" u="none" strike="noStrike" dirty="0">
                          <a:solidFill>
                            <a:srgbClr val="000000"/>
                          </a:solidFill>
                          <a:effectLst/>
                          <a:latin typeface="宋体" panose="02010600030101010101" pitchFamily="2" charset="-122"/>
                          <a:ea typeface="宋体" panose="02010600030101010101" pitchFamily="2" charset="-122"/>
                        </a:rPr>
                        <a:t>Output power(</a:t>
                      </a:r>
                      <a:r>
                        <a:rPr lang="en-US" sz="900" b="1" i="0" u="none" strike="noStrike" dirty="0" err="1">
                          <a:solidFill>
                            <a:srgbClr val="000000"/>
                          </a:solidFill>
                          <a:effectLst/>
                          <a:latin typeface="宋体" panose="02010600030101010101" pitchFamily="2" charset="-122"/>
                          <a:ea typeface="宋体" panose="02010600030101010101" pitchFamily="2" charset="-122"/>
                        </a:rPr>
                        <a:t>dBm</a:t>
                      </a:r>
                      <a:r>
                        <a:rPr lang="en-US" sz="900" b="1" i="0" u="none" strike="noStrike" dirty="0">
                          <a:solidFill>
                            <a:srgbClr val="000000"/>
                          </a:solidFill>
                          <a:effectLst/>
                          <a:latin typeface="宋体" panose="02010600030101010101" pitchFamily="2" charset="-122"/>
                          <a:ea typeface="宋体" panose="02010600030101010101" pitchFamily="2" charset="-122"/>
                        </a:rPr>
                        <a:t>)</a:t>
                      </a:r>
                    </a:p>
                  </a:txBody>
                  <a:tcPr marL="8387" marR="8387" marT="8387" marB="0" anchor="ctr">
                    <a:lnL>
                      <a:noFill/>
                    </a:lnL>
                    <a:lnR>
                      <a:noFill/>
                    </a:lnR>
                    <a:lnT>
                      <a:noFill/>
                    </a:lnT>
                    <a:lnB>
                      <a:noFill/>
                    </a:lnB>
                  </a:tcPr>
                </a:tc>
                <a:tc>
                  <a:txBody>
                    <a:bodyPr/>
                    <a:lstStyle/>
                    <a:p>
                      <a:pPr algn="r" fontAlgn="ctr"/>
                      <a:r>
                        <a:rPr lang="en-US" altLang="zh-CN" sz="900" b="0" i="0" u="none" strike="noStrike" dirty="0">
                          <a:solidFill>
                            <a:srgbClr val="000000"/>
                          </a:solidFill>
                          <a:effectLst/>
                          <a:latin typeface="宋体" panose="02010600030101010101" pitchFamily="2" charset="-122"/>
                          <a:ea typeface="宋体" panose="02010600030101010101" pitchFamily="2" charset="-122"/>
                        </a:rPr>
                        <a:t>-14.31725423</a:t>
                      </a:r>
                    </a:p>
                  </a:txBody>
                  <a:tcPr marL="8387" marR="8387" marT="8387" marB="0" anchor="ctr">
                    <a:lnL>
                      <a:noFill/>
                    </a:lnL>
                    <a:lnR>
                      <a:noFill/>
                    </a:lnR>
                    <a:lnT>
                      <a:noFill/>
                    </a:lnT>
                    <a:lnB>
                      <a:noFill/>
                    </a:lnB>
                  </a:tcPr>
                </a:tc>
                <a:tc>
                  <a:txBody>
                    <a:bodyPr/>
                    <a:lstStyle/>
                    <a:p>
                      <a:pPr algn="r" fontAlgn="ctr"/>
                      <a:r>
                        <a:rPr lang="en-US" altLang="zh-CN" sz="900" b="0" i="0" u="none" strike="noStrike" dirty="0">
                          <a:solidFill>
                            <a:srgbClr val="000000"/>
                          </a:solidFill>
                          <a:effectLst/>
                          <a:latin typeface="宋体" panose="02010600030101010101" pitchFamily="2" charset="-122"/>
                          <a:ea typeface="宋体" panose="02010600030101010101" pitchFamily="2" charset="-122"/>
                        </a:rPr>
                        <a:t>-14.31725423</a:t>
                      </a:r>
                    </a:p>
                  </a:txBody>
                  <a:tcPr marL="8387" marR="8387" marT="8387" marB="0" anchor="ctr">
                    <a:lnL>
                      <a:noFill/>
                    </a:lnL>
                    <a:lnR>
                      <a:noFill/>
                    </a:lnR>
                    <a:lnT>
                      <a:noFill/>
                    </a:lnT>
                    <a:lnB>
                      <a:noFill/>
                    </a:lnB>
                  </a:tcPr>
                </a:tc>
                <a:tc>
                  <a:txBody>
                    <a:bodyPr/>
                    <a:lstStyle/>
                    <a:p>
                      <a:pPr algn="r" fontAlgn="ctr"/>
                      <a:r>
                        <a:rPr lang="en-US" altLang="zh-CN" sz="900" b="0" i="0" u="none" strike="noStrike" dirty="0">
                          <a:solidFill>
                            <a:srgbClr val="000000"/>
                          </a:solidFill>
                          <a:effectLst/>
                          <a:latin typeface="宋体" panose="02010600030101010101" pitchFamily="2" charset="-122"/>
                          <a:ea typeface="宋体" panose="02010600030101010101" pitchFamily="2" charset="-122"/>
                        </a:rPr>
                        <a:t>14</a:t>
                      </a:r>
                    </a:p>
                  </a:txBody>
                  <a:tcPr marL="8387" marR="8387" marT="8387" marB="0" anchor="ctr">
                    <a:lnL>
                      <a:noFill/>
                    </a:lnL>
                    <a:lnR>
                      <a:noFill/>
                    </a:lnR>
                    <a:lnT>
                      <a:noFill/>
                    </a:lnT>
                    <a:lnB>
                      <a:noFill/>
                    </a:lnB>
                  </a:tcPr>
                </a:tc>
                <a:tc>
                  <a:txBody>
                    <a:bodyPr/>
                    <a:lstStyle/>
                    <a:p>
                      <a:pPr algn="r" fontAlgn="ctr"/>
                      <a:r>
                        <a:rPr lang="en-US" altLang="zh-CN" sz="900" b="0" i="0" u="none" strike="noStrike" dirty="0">
                          <a:solidFill>
                            <a:srgbClr val="000000"/>
                          </a:solidFill>
                          <a:effectLst/>
                          <a:latin typeface="宋体" panose="02010600030101010101" pitchFamily="2" charset="-122"/>
                          <a:ea typeface="宋体" panose="02010600030101010101" pitchFamily="2" charset="-122"/>
                        </a:rPr>
                        <a:t>10</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10</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10</a:t>
                      </a:r>
                    </a:p>
                  </a:txBody>
                  <a:tcPr marL="8387" marR="8387" marT="8387" marB="0" anchor="ctr">
                    <a:lnL>
                      <a:noFill/>
                    </a:lnL>
                    <a:lnR>
                      <a:noFill/>
                    </a:lnR>
                    <a:lnT>
                      <a:noFill/>
                    </a:lnT>
                    <a:lnB>
                      <a:noFill/>
                    </a:lnB>
                  </a:tcPr>
                </a:tc>
              </a:tr>
              <a:tr h="156007">
                <a:tc>
                  <a:txBody>
                    <a:bodyPr/>
                    <a:lstStyle/>
                    <a:p>
                      <a:pPr algn="l" fontAlgn="ctr"/>
                      <a:r>
                        <a:rPr lang="en-US" sz="900" b="1" i="0" u="none" strike="noStrike">
                          <a:solidFill>
                            <a:srgbClr val="000000"/>
                          </a:solidFill>
                          <a:effectLst/>
                          <a:latin typeface="宋体" panose="02010600030101010101" pitchFamily="2" charset="-122"/>
                          <a:ea typeface="宋体" panose="02010600030101010101" pitchFamily="2" charset="-122"/>
                        </a:rPr>
                        <a:t>LM</a:t>
                      </a:r>
                    </a:p>
                  </a:txBody>
                  <a:tcPr marL="8387" marR="8387" marT="8387" marB="0" anchor="ctr">
                    <a:lnL>
                      <a:noFill/>
                    </a:lnL>
                    <a:lnR>
                      <a:noFill/>
                    </a:lnR>
                    <a:lnT>
                      <a:noFill/>
                    </a:lnT>
                    <a:lnB>
                      <a:noFill/>
                    </a:lnB>
                  </a:tcPr>
                </a:tc>
                <a:tc>
                  <a:txBody>
                    <a:bodyPr/>
                    <a:lstStyle/>
                    <a:p>
                      <a:pPr algn="r" fontAlgn="ctr"/>
                      <a:r>
                        <a:rPr lang="en-US" altLang="zh-CN" sz="1000" b="0" i="0" u="none" strike="noStrike" dirty="0">
                          <a:solidFill>
                            <a:srgbClr val="000000"/>
                          </a:solidFill>
                          <a:effectLst/>
                          <a:latin typeface="宋体" panose="02010600030101010101" pitchFamily="2" charset="-122"/>
                          <a:ea typeface="宋体" panose="02010600030101010101" pitchFamily="2" charset="-122"/>
                        </a:rPr>
                        <a:t>44.54937907</a:t>
                      </a:r>
                    </a:p>
                  </a:txBody>
                  <a:tcPr marL="8387" marR="8387" marT="8387" marB="0" anchor="ctr">
                    <a:lnL>
                      <a:noFill/>
                    </a:lnL>
                    <a:lnR>
                      <a:noFill/>
                    </a:lnR>
                    <a:lnT>
                      <a:noFill/>
                    </a:lnT>
                    <a:lnB>
                      <a:noFill/>
                    </a:lnB>
                    <a:solidFill>
                      <a:srgbClr val="FFFF00"/>
                    </a:solidFill>
                  </a:tcPr>
                </a:tc>
                <a:tc>
                  <a:txBody>
                    <a:bodyPr/>
                    <a:lstStyle/>
                    <a:p>
                      <a:pPr algn="r" fontAlgn="ctr"/>
                      <a:r>
                        <a:rPr lang="en-US" altLang="zh-CN" sz="1000" b="0" i="0" u="none" strike="noStrike" dirty="0">
                          <a:solidFill>
                            <a:srgbClr val="000000"/>
                          </a:solidFill>
                          <a:effectLst/>
                          <a:latin typeface="宋体" panose="02010600030101010101" pitchFamily="2" charset="-122"/>
                          <a:ea typeface="宋体" panose="02010600030101010101" pitchFamily="2" charset="-122"/>
                        </a:rPr>
                        <a:t>40.34271035</a:t>
                      </a:r>
                    </a:p>
                  </a:txBody>
                  <a:tcPr marL="8387" marR="8387" marT="8387" marB="0" anchor="ctr">
                    <a:lnL>
                      <a:noFill/>
                    </a:lnL>
                    <a:lnR>
                      <a:noFill/>
                    </a:lnR>
                    <a:lnT>
                      <a:noFill/>
                    </a:lnT>
                    <a:lnB>
                      <a:noFill/>
                    </a:lnB>
                    <a:solidFill>
                      <a:srgbClr val="FFFF00"/>
                    </a:solidFill>
                  </a:tcPr>
                </a:tc>
                <a:tc>
                  <a:txBody>
                    <a:bodyPr/>
                    <a:lstStyle/>
                    <a:p>
                      <a:pPr algn="r" fontAlgn="ctr"/>
                      <a:r>
                        <a:rPr lang="en-US" altLang="zh-CN" sz="1000" b="0" i="0" u="none" strike="noStrike" dirty="0">
                          <a:solidFill>
                            <a:srgbClr val="000000"/>
                          </a:solidFill>
                          <a:effectLst/>
                          <a:latin typeface="宋体" panose="02010600030101010101" pitchFamily="2" charset="-122"/>
                          <a:ea typeface="宋体" panose="02010600030101010101" pitchFamily="2" charset="-122"/>
                        </a:rPr>
                        <a:t>49.68113429</a:t>
                      </a:r>
                    </a:p>
                  </a:txBody>
                  <a:tcPr marL="8387" marR="8387" marT="8387" marB="0" anchor="ctr">
                    <a:lnL>
                      <a:noFill/>
                    </a:lnL>
                    <a:lnR>
                      <a:noFill/>
                    </a:lnR>
                    <a:lnT>
                      <a:noFill/>
                    </a:lnT>
                    <a:lnB>
                      <a:noFill/>
                    </a:lnB>
                    <a:solidFill>
                      <a:srgbClr val="FFFF00"/>
                    </a:solidFill>
                  </a:tcPr>
                </a:tc>
                <a:tc>
                  <a:txBody>
                    <a:bodyPr/>
                    <a:lstStyle/>
                    <a:p>
                      <a:pPr algn="r" fontAlgn="ctr"/>
                      <a:r>
                        <a:rPr lang="en-US" altLang="zh-CN" sz="1000" b="0" i="0" u="none" strike="noStrike" dirty="0">
                          <a:solidFill>
                            <a:srgbClr val="000000"/>
                          </a:solidFill>
                          <a:effectLst/>
                          <a:latin typeface="宋体" panose="02010600030101010101" pitchFamily="2" charset="-122"/>
                          <a:ea typeface="宋体" panose="02010600030101010101" pitchFamily="2" charset="-122"/>
                        </a:rPr>
                        <a:t>54.29550604</a:t>
                      </a:r>
                    </a:p>
                  </a:txBody>
                  <a:tcPr marL="8387" marR="8387" marT="8387" marB="0" anchor="ctr">
                    <a:lnL>
                      <a:noFill/>
                    </a:lnL>
                    <a:lnR>
                      <a:noFill/>
                    </a:lnR>
                    <a:lnT>
                      <a:noFill/>
                    </a:lnT>
                    <a:lnB>
                      <a:noFill/>
                    </a:lnB>
                    <a:solidFill>
                      <a:srgbClr val="FFFF00"/>
                    </a:solidFill>
                  </a:tcPr>
                </a:tc>
                <a:tc>
                  <a:txBody>
                    <a:bodyPr/>
                    <a:lstStyle/>
                    <a:p>
                      <a:pPr algn="r" fontAlgn="ctr"/>
                      <a:r>
                        <a:rPr lang="en-US" altLang="zh-CN" sz="1000" b="0" i="0" u="none" strike="noStrike" dirty="0">
                          <a:solidFill>
                            <a:srgbClr val="000000"/>
                          </a:solidFill>
                          <a:effectLst/>
                          <a:latin typeface="宋体" panose="02010600030101010101" pitchFamily="2" charset="-122"/>
                          <a:ea typeface="宋体" panose="02010600030101010101" pitchFamily="2" charset="-122"/>
                        </a:rPr>
                        <a:t>44.77490613</a:t>
                      </a:r>
                    </a:p>
                  </a:txBody>
                  <a:tcPr marL="8387" marR="8387" marT="8387" marB="0" anchor="ctr">
                    <a:lnL>
                      <a:noFill/>
                    </a:lnL>
                    <a:lnR>
                      <a:noFill/>
                    </a:lnR>
                    <a:lnT>
                      <a:noFill/>
                    </a:lnT>
                    <a:lnB>
                      <a:noFill/>
                    </a:lnB>
                    <a:solidFill>
                      <a:srgbClr val="FFFF00"/>
                    </a:solidFill>
                  </a:tcPr>
                </a:tc>
                <a:tc>
                  <a:txBody>
                    <a:bodyPr/>
                    <a:lstStyle/>
                    <a:p>
                      <a:pPr algn="r" fontAlgn="ctr"/>
                      <a:r>
                        <a:rPr lang="en-US" altLang="zh-CN" sz="1000" b="0" i="0" u="none" strike="noStrike" dirty="0">
                          <a:solidFill>
                            <a:srgbClr val="000000"/>
                          </a:solidFill>
                          <a:effectLst/>
                          <a:latin typeface="宋体" panose="02010600030101010101" pitchFamily="2" charset="-122"/>
                          <a:ea typeface="宋体" panose="02010600030101010101" pitchFamily="2" charset="-122"/>
                        </a:rPr>
                        <a:t>48.77490613</a:t>
                      </a:r>
                    </a:p>
                  </a:txBody>
                  <a:tcPr marL="8387" marR="8387" marT="8387" marB="0" anchor="ctr">
                    <a:lnL>
                      <a:noFill/>
                    </a:lnL>
                    <a:lnR>
                      <a:noFill/>
                    </a:lnR>
                    <a:lnT>
                      <a:noFill/>
                    </a:lnT>
                    <a:lnB>
                      <a:noFill/>
                    </a:lnB>
                    <a:solidFill>
                      <a:srgbClr val="FFFF00"/>
                    </a:solidFill>
                  </a:tcPr>
                </a:tc>
              </a:tr>
            </a:tbl>
          </a:graphicData>
        </a:graphic>
      </p:graphicFrame>
      <p:graphicFrame>
        <p:nvGraphicFramePr>
          <p:cNvPr id="7" name="表格 6"/>
          <p:cNvGraphicFramePr>
            <a:graphicFrameLocks noGrp="1"/>
          </p:cNvGraphicFramePr>
          <p:nvPr>
            <p:extLst>
              <p:ext uri="{D42A27DB-BD31-4B8C-83A1-F6EECF244321}">
                <p14:modId xmlns:p14="http://schemas.microsoft.com/office/powerpoint/2010/main" val="393550038"/>
              </p:ext>
            </p:extLst>
          </p:nvPr>
        </p:nvGraphicFramePr>
        <p:xfrm>
          <a:off x="3088556" y="3680879"/>
          <a:ext cx="5832000" cy="462737"/>
        </p:xfrm>
        <a:graphic>
          <a:graphicData uri="http://schemas.openxmlformats.org/drawingml/2006/table">
            <a:tbl>
              <a:tblPr/>
              <a:tblGrid>
                <a:gridCol w="1008000"/>
                <a:gridCol w="900000"/>
                <a:gridCol w="900000"/>
                <a:gridCol w="756000"/>
                <a:gridCol w="756000"/>
                <a:gridCol w="756000"/>
                <a:gridCol w="756000"/>
              </a:tblGrid>
              <a:tr h="150975">
                <a:tc>
                  <a:txBody>
                    <a:bodyPr/>
                    <a:lstStyle/>
                    <a:p>
                      <a:pPr algn="l" fontAlgn="ctr"/>
                      <a:r>
                        <a:rPr lang="en-US" sz="900" b="1" i="0" u="none" strike="noStrike" dirty="0">
                          <a:solidFill>
                            <a:srgbClr val="000000"/>
                          </a:solidFill>
                          <a:effectLst/>
                          <a:latin typeface="宋体" panose="02010600030101010101" pitchFamily="2" charset="-122"/>
                          <a:ea typeface="宋体" panose="02010600030101010101" pitchFamily="2" charset="-122"/>
                        </a:rPr>
                        <a:t>Parameters</a:t>
                      </a:r>
                    </a:p>
                  </a:txBody>
                  <a:tcPr marL="8387" marR="8387" marT="8387" marB="0" anchor="ctr">
                    <a:lnL>
                      <a:noFill/>
                    </a:lnL>
                    <a:lnR>
                      <a:noFill/>
                    </a:lnR>
                    <a:lnT>
                      <a:noFill/>
                    </a:lnT>
                    <a:lnB>
                      <a:noFill/>
                    </a:lnB>
                  </a:tcPr>
                </a:tc>
                <a:tc>
                  <a:txBody>
                    <a:bodyPr/>
                    <a:lstStyle/>
                    <a:p>
                      <a:pPr algn="r" fontAlgn="ctr"/>
                      <a:r>
                        <a:rPr lang="en-US" sz="900" b="1" i="0" u="none" strike="noStrike" dirty="0">
                          <a:solidFill>
                            <a:srgbClr val="000000"/>
                          </a:solidFill>
                          <a:effectLst/>
                          <a:latin typeface="宋体" panose="02010600030101010101" pitchFamily="2" charset="-122"/>
                          <a:ea typeface="宋体" panose="02010600030101010101" pitchFamily="2" charset="-122"/>
                        </a:rPr>
                        <a:t>UWB(BPRF-0.85)</a:t>
                      </a:r>
                    </a:p>
                  </a:txBody>
                  <a:tcPr marL="8387" marR="8387" marT="8387" marB="0" anchor="ctr">
                    <a:lnL>
                      <a:noFill/>
                    </a:lnL>
                    <a:lnR>
                      <a:noFill/>
                    </a:lnR>
                    <a:lnT>
                      <a:noFill/>
                    </a:lnT>
                    <a:lnB>
                      <a:noFill/>
                    </a:lnB>
                  </a:tcPr>
                </a:tc>
                <a:tc>
                  <a:txBody>
                    <a:bodyPr/>
                    <a:lstStyle/>
                    <a:p>
                      <a:pPr algn="r" fontAlgn="ctr"/>
                      <a:r>
                        <a:rPr lang="en-US" sz="900" b="1" i="0" u="none" strike="noStrike" dirty="0">
                          <a:solidFill>
                            <a:srgbClr val="000000"/>
                          </a:solidFill>
                          <a:effectLst/>
                          <a:latin typeface="宋体" panose="02010600030101010101" pitchFamily="2" charset="-122"/>
                          <a:ea typeface="宋体" panose="02010600030101010101" pitchFamily="2" charset="-122"/>
                        </a:rPr>
                        <a:t>UWB(BPRF-6.8)</a:t>
                      </a:r>
                    </a:p>
                  </a:txBody>
                  <a:tcPr marL="8387" marR="8387" marT="8387" marB="0" anchor="ctr">
                    <a:lnL>
                      <a:noFill/>
                    </a:lnL>
                    <a:lnR>
                      <a:noFill/>
                    </a:lnR>
                    <a:lnT>
                      <a:noFill/>
                    </a:lnT>
                    <a:lnB>
                      <a:noFill/>
                    </a:lnB>
                  </a:tcPr>
                </a:tc>
                <a:tc>
                  <a:txBody>
                    <a:bodyPr/>
                    <a:lstStyle/>
                    <a:p>
                      <a:pPr algn="r" fontAlgn="ctr"/>
                      <a:r>
                        <a:rPr lang="en-US" sz="900" b="1" i="0" u="none" strike="noStrike" dirty="0">
                          <a:solidFill>
                            <a:srgbClr val="000000"/>
                          </a:solidFill>
                          <a:effectLst/>
                          <a:latin typeface="宋体" panose="02010600030101010101" pitchFamily="2" charset="-122"/>
                          <a:ea typeface="宋体" panose="02010600030101010101" pitchFamily="2" charset="-122"/>
                        </a:rPr>
                        <a:t>UNII-3</a:t>
                      </a:r>
                    </a:p>
                  </a:txBody>
                  <a:tcPr marL="8387" marR="8387" marT="8387" marB="0" anchor="ctr">
                    <a:lnL>
                      <a:noFill/>
                    </a:lnL>
                    <a:lnR>
                      <a:noFill/>
                    </a:lnR>
                    <a:lnT>
                      <a:noFill/>
                    </a:lnT>
                    <a:lnB>
                      <a:noFill/>
                    </a:lnB>
                  </a:tcPr>
                </a:tc>
                <a:tc>
                  <a:txBody>
                    <a:bodyPr/>
                    <a:lstStyle/>
                    <a:p>
                      <a:pPr algn="r" fontAlgn="ctr"/>
                      <a:r>
                        <a:rPr lang="en-US" sz="900" b="1" i="0" u="none" strike="noStrike">
                          <a:solidFill>
                            <a:srgbClr val="000000"/>
                          </a:solidFill>
                          <a:effectLst/>
                          <a:latin typeface="宋体" panose="02010600030101010101" pitchFamily="2" charset="-122"/>
                          <a:ea typeface="宋体" panose="02010600030101010101" pitchFamily="2" charset="-122"/>
                        </a:rPr>
                        <a:t>OQPSK</a:t>
                      </a:r>
                    </a:p>
                  </a:txBody>
                  <a:tcPr marL="8387" marR="8387" marT="8387" marB="0" anchor="ctr">
                    <a:lnL>
                      <a:noFill/>
                    </a:lnL>
                    <a:lnR>
                      <a:noFill/>
                    </a:lnR>
                    <a:lnT>
                      <a:noFill/>
                    </a:lnT>
                    <a:lnB>
                      <a:noFill/>
                    </a:lnB>
                  </a:tcPr>
                </a:tc>
                <a:tc>
                  <a:txBody>
                    <a:bodyPr/>
                    <a:lstStyle/>
                    <a:p>
                      <a:pPr algn="r" fontAlgn="ctr"/>
                      <a:r>
                        <a:rPr lang="en-US" sz="900" b="1" i="0" u="none" strike="noStrike">
                          <a:solidFill>
                            <a:srgbClr val="000000"/>
                          </a:solidFill>
                          <a:effectLst/>
                          <a:latin typeface="宋体" panose="02010600030101010101" pitchFamily="2" charset="-122"/>
                          <a:ea typeface="宋体" panose="02010600030101010101" pitchFamily="2" charset="-122"/>
                        </a:rPr>
                        <a:t>BLE</a:t>
                      </a:r>
                    </a:p>
                  </a:txBody>
                  <a:tcPr marL="8387" marR="8387" marT="8387" marB="0" anchor="ctr">
                    <a:lnL>
                      <a:noFill/>
                    </a:lnL>
                    <a:lnR>
                      <a:noFill/>
                    </a:lnR>
                    <a:lnT>
                      <a:noFill/>
                    </a:lnT>
                    <a:lnB>
                      <a:noFill/>
                    </a:lnB>
                  </a:tcPr>
                </a:tc>
                <a:tc>
                  <a:txBody>
                    <a:bodyPr/>
                    <a:lstStyle/>
                    <a:p>
                      <a:pPr algn="r" fontAlgn="ctr"/>
                      <a:r>
                        <a:rPr lang="en-US" sz="900" b="1" i="0" u="none" strike="noStrike">
                          <a:solidFill>
                            <a:srgbClr val="000000"/>
                          </a:solidFill>
                          <a:effectLst/>
                          <a:latin typeface="宋体" panose="02010600030101010101" pitchFamily="2" charset="-122"/>
                          <a:ea typeface="宋体" panose="02010600030101010101" pitchFamily="2" charset="-122"/>
                        </a:rPr>
                        <a:t>BLE-coded</a:t>
                      </a:r>
                    </a:p>
                  </a:txBody>
                  <a:tcPr marL="8387" marR="8387" marT="8387" marB="0" anchor="ctr">
                    <a:lnL>
                      <a:noFill/>
                    </a:lnL>
                    <a:lnR>
                      <a:noFill/>
                    </a:lnR>
                    <a:lnT>
                      <a:noFill/>
                    </a:lnT>
                    <a:lnB>
                      <a:noFill/>
                    </a:lnB>
                  </a:tcPr>
                </a:tc>
              </a:tr>
              <a:tr h="150975">
                <a:tc>
                  <a:txBody>
                    <a:bodyPr/>
                    <a:lstStyle/>
                    <a:p>
                      <a:pPr algn="l" fontAlgn="ctr"/>
                      <a:r>
                        <a:rPr lang="en-US" sz="900" b="1" i="0" u="none" strike="noStrike" dirty="0">
                          <a:solidFill>
                            <a:srgbClr val="000000"/>
                          </a:solidFill>
                          <a:effectLst/>
                          <a:latin typeface="宋体" panose="02010600030101010101" pitchFamily="2" charset="-122"/>
                          <a:ea typeface="宋体" panose="02010600030101010101" pitchFamily="2" charset="-122"/>
                        </a:rPr>
                        <a:t>Output </a:t>
                      </a:r>
                      <a:r>
                        <a:rPr lang="en-US" sz="900" b="1" i="0" u="none" strike="noStrike" dirty="0" smtClean="0">
                          <a:solidFill>
                            <a:srgbClr val="000000"/>
                          </a:solidFill>
                          <a:effectLst/>
                          <a:latin typeface="宋体" panose="02010600030101010101" pitchFamily="2" charset="-122"/>
                          <a:ea typeface="宋体" panose="02010600030101010101" pitchFamily="2" charset="-122"/>
                        </a:rPr>
                        <a:t>power(</a:t>
                      </a:r>
                      <a:r>
                        <a:rPr lang="en-US" sz="900" b="1" i="0" u="none" strike="noStrike" dirty="0" err="1" smtClean="0">
                          <a:solidFill>
                            <a:srgbClr val="000000"/>
                          </a:solidFill>
                          <a:effectLst/>
                          <a:latin typeface="宋体" panose="02010600030101010101" pitchFamily="2" charset="-122"/>
                          <a:ea typeface="宋体" panose="02010600030101010101" pitchFamily="2" charset="-122"/>
                        </a:rPr>
                        <a:t>dBm</a:t>
                      </a:r>
                      <a:r>
                        <a:rPr lang="en-US" sz="900" b="1" i="0" u="none" strike="noStrike" dirty="0" smtClean="0">
                          <a:solidFill>
                            <a:srgbClr val="000000"/>
                          </a:solidFill>
                          <a:effectLst/>
                          <a:latin typeface="宋体" panose="02010600030101010101" pitchFamily="2" charset="-122"/>
                          <a:ea typeface="宋体" panose="02010600030101010101" pitchFamily="2" charset="-122"/>
                        </a:rPr>
                        <a:t>)</a:t>
                      </a:r>
                      <a:endParaRPr lang="en-US" sz="900" b="1" i="0" u="none" strike="noStrike" dirty="0">
                        <a:solidFill>
                          <a:srgbClr val="000000"/>
                        </a:solidFill>
                        <a:effectLst/>
                        <a:latin typeface="宋体" panose="02010600030101010101" pitchFamily="2" charset="-122"/>
                        <a:ea typeface="宋体" panose="02010600030101010101" pitchFamily="2" charset="-122"/>
                      </a:endParaRPr>
                    </a:p>
                  </a:txBody>
                  <a:tcPr marL="8387" marR="8387" marT="8387" marB="0" anchor="ctr">
                    <a:lnL>
                      <a:noFill/>
                    </a:lnL>
                    <a:lnR>
                      <a:noFill/>
                    </a:lnR>
                    <a:lnT>
                      <a:noFill/>
                    </a:lnT>
                    <a:lnB>
                      <a:noFill/>
                    </a:lnB>
                  </a:tcPr>
                </a:tc>
                <a:tc>
                  <a:txBody>
                    <a:bodyPr/>
                    <a:lstStyle/>
                    <a:p>
                      <a:pPr algn="r" fontAlgn="ctr"/>
                      <a:r>
                        <a:rPr lang="en-US" altLang="zh-CN" sz="900" b="0" i="0" u="none" strike="noStrike" dirty="0">
                          <a:solidFill>
                            <a:srgbClr val="000000"/>
                          </a:solidFill>
                          <a:effectLst/>
                          <a:latin typeface="宋体" panose="02010600030101010101" pitchFamily="2" charset="-122"/>
                          <a:ea typeface="宋体" panose="02010600030101010101" pitchFamily="2" charset="-122"/>
                        </a:rPr>
                        <a:t>-14.31725423</a:t>
                      </a:r>
                    </a:p>
                  </a:txBody>
                  <a:tcPr marL="8387" marR="8387" marT="8387" marB="0" anchor="ctr">
                    <a:lnL>
                      <a:noFill/>
                    </a:lnL>
                    <a:lnR>
                      <a:noFill/>
                    </a:lnR>
                    <a:lnT>
                      <a:noFill/>
                    </a:lnT>
                    <a:lnB>
                      <a:noFill/>
                    </a:lnB>
                  </a:tcPr>
                </a:tc>
                <a:tc>
                  <a:txBody>
                    <a:bodyPr/>
                    <a:lstStyle/>
                    <a:p>
                      <a:pPr algn="r" fontAlgn="ctr"/>
                      <a:r>
                        <a:rPr lang="en-US" altLang="zh-CN" sz="900" b="0" i="0" u="none" strike="noStrike" dirty="0">
                          <a:solidFill>
                            <a:srgbClr val="000000"/>
                          </a:solidFill>
                          <a:effectLst/>
                          <a:latin typeface="宋体" panose="02010600030101010101" pitchFamily="2" charset="-122"/>
                          <a:ea typeface="宋体" panose="02010600030101010101" pitchFamily="2" charset="-122"/>
                        </a:rPr>
                        <a:t>-14.31725423</a:t>
                      </a:r>
                    </a:p>
                  </a:txBody>
                  <a:tcPr marL="8387" marR="8387" marT="8387" marB="0" anchor="ctr">
                    <a:lnL>
                      <a:noFill/>
                    </a:lnL>
                    <a:lnR>
                      <a:noFill/>
                    </a:lnR>
                    <a:lnT>
                      <a:noFill/>
                    </a:lnT>
                    <a:lnB>
                      <a:noFill/>
                    </a:lnB>
                  </a:tcPr>
                </a:tc>
                <a:tc>
                  <a:txBody>
                    <a:bodyPr/>
                    <a:lstStyle/>
                    <a:p>
                      <a:pPr algn="r" fontAlgn="ctr"/>
                      <a:r>
                        <a:rPr lang="en-US" altLang="zh-CN" sz="900" b="0" i="0" u="none" strike="noStrike" dirty="0">
                          <a:solidFill>
                            <a:srgbClr val="000000"/>
                          </a:solidFill>
                          <a:effectLst/>
                          <a:latin typeface="宋体" panose="02010600030101010101" pitchFamily="2" charset="-122"/>
                          <a:ea typeface="宋体" panose="02010600030101010101" pitchFamily="2" charset="-122"/>
                        </a:rPr>
                        <a:t>26</a:t>
                      </a:r>
                    </a:p>
                  </a:txBody>
                  <a:tcPr marL="8387" marR="8387" marT="8387" marB="0" anchor="ctr">
                    <a:lnL>
                      <a:noFill/>
                    </a:lnL>
                    <a:lnR>
                      <a:noFill/>
                    </a:lnR>
                    <a:lnT>
                      <a:noFill/>
                    </a:lnT>
                    <a:lnB>
                      <a:noFill/>
                    </a:lnB>
                  </a:tcPr>
                </a:tc>
                <a:tc>
                  <a:txBody>
                    <a:bodyPr/>
                    <a:lstStyle/>
                    <a:p>
                      <a:pPr algn="r" fontAlgn="ctr"/>
                      <a:r>
                        <a:rPr lang="en-US" altLang="zh-CN" sz="900" b="0" i="0" u="none" strike="noStrike" dirty="0">
                          <a:solidFill>
                            <a:srgbClr val="000000"/>
                          </a:solidFill>
                          <a:effectLst/>
                          <a:latin typeface="宋体" panose="02010600030101010101" pitchFamily="2" charset="-122"/>
                          <a:ea typeface="宋体" panose="02010600030101010101" pitchFamily="2" charset="-122"/>
                        </a:rPr>
                        <a:t>20</a:t>
                      </a:r>
                    </a:p>
                  </a:txBody>
                  <a:tcPr marL="8387" marR="8387" marT="8387" marB="0" anchor="ctr">
                    <a:lnL>
                      <a:noFill/>
                    </a:lnL>
                    <a:lnR>
                      <a:noFill/>
                    </a:lnR>
                    <a:lnT>
                      <a:noFill/>
                    </a:lnT>
                    <a:lnB>
                      <a:noFill/>
                    </a:lnB>
                  </a:tcPr>
                </a:tc>
                <a:tc>
                  <a:txBody>
                    <a:bodyPr/>
                    <a:lstStyle/>
                    <a:p>
                      <a:pPr algn="r" fontAlgn="ctr"/>
                      <a:r>
                        <a:rPr lang="en-US" altLang="zh-CN" sz="900" b="0" i="0" u="none" strike="noStrike" dirty="0">
                          <a:solidFill>
                            <a:srgbClr val="000000"/>
                          </a:solidFill>
                          <a:effectLst/>
                          <a:latin typeface="宋体" panose="02010600030101010101" pitchFamily="2" charset="-122"/>
                          <a:ea typeface="宋体" panose="02010600030101010101" pitchFamily="2" charset="-122"/>
                        </a:rPr>
                        <a:t>20</a:t>
                      </a:r>
                    </a:p>
                  </a:txBody>
                  <a:tcPr marL="8387" marR="8387" marT="8387" marB="0" anchor="ctr">
                    <a:lnL>
                      <a:noFill/>
                    </a:lnL>
                    <a:lnR>
                      <a:noFill/>
                    </a:lnR>
                    <a:lnT>
                      <a:noFill/>
                    </a:lnT>
                    <a:lnB>
                      <a:noFill/>
                    </a:lnB>
                  </a:tcPr>
                </a:tc>
                <a:tc>
                  <a:txBody>
                    <a:bodyPr/>
                    <a:lstStyle/>
                    <a:p>
                      <a:pPr algn="r" fontAlgn="ctr"/>
                      <a:r>
                        <a:rPr lang="en-US" altLang="zh-CN" sz="900" b="0" i="0" u="none" strike="noStrike" dirty="0">
                          <a:solidFill>
                            <a:srgbClr val="000000"/>
                          </a:solidFill>
                          <a:effectLst/>
                          <a:latin typeface="宋体" panose="02010600030101010101" pitchFamily="2" charset="-122"/>
                          <a:ea typeface="宋体" panose="02010600030101010101" pitchFamily="2" charset="-122"/>
                        </a:rPr>
                        <a:t>20</a:t>
                      </a:r>
                    </a:p>
                  </a:txBody>
                  <a:tcPr marL="8387" marR="8387" marT="8387" marB="0" anchor="ctr">
                    <a:lnL>
                      <a:noFill/>
                    </a:lnL>
                    <a:lnR>
                      <a:noFill/>
                    </a:lnR>
                    <a:lnT>
                      <a:noFill/>
                    </a:lnT>
                    <a:lnB>
                      <a:noFill/>
                    </a:lnB>
                  </a:tcPr>
                </a:tc>
              </a:tr>
              <a:tr h="156007">
                <a:tc>
                  <a:txBody>
                    <a:bodyPr/>
                    <a:lstStyle/>
                    <a:p>
                      <a:pPr algn="l" fontAlgn="ctr"/>
                      <a:r>
                        <a:rPr lang="en-US" sz="900" b="1" i="0" u="none" strike="noStrike">
                          <a:solidFill>
                            <a:srgbClr val="000000"/>
                          </a:solidFill>
                          <a:effectLst/>
                          <a:latin typeface="宋体" panose="02010600030101010101" pitchFamily="2" charset="-122"/>
                          <a:ea typeface="宋体" panose="02010600030101010101" pitchFamily="2" charset="-122"/>
                        </a:rPr>
                        <a:t>LM</a:t>
                      </a:r>
                    </a:p>
                  </a:txBody>
                  <a:tcPr marL="8387" marR="8387" marT="8387" marB="0" anchor="ctr">
                    <a:lnL>
                      <a:noFill/>
                    </a:lnL>
                    <a:lnR>
                      <a:noFill/>
                    </a:lnR>
                    <a:lnT>
                      <a:noFill/>
                    </a:lnT>
                    <a:lnB>
                      <a:noFill/>
                    </a:lnB>
                  </a:tcPr>
                </a:tc>
                <a:tc>
                  <a:txBody>
                    <a:bodyPr/>
                    <a:lstStyle/>
                    <a:p>
                      <a:pPr algn="r" fontAlgn="ctr"/>
                      <a:r>
                        <a:rPr lang="en-US" altLang="zh-CN" sz="1000" b="0" i="0" u="none" strike="noStrike" dirty="0">
                          <a:solidFill>
                            <a:srgbClr val="000000"/>
                          </a:solidFill>
                          <a:effectLst/>
                          <a:latin typeface="宋体" panose="02010600030101010101" pitchFamily="2" charset="-122"/>
                          <a:ea typeface="宋体" panose="02010600030101010101" pitchFamily="2" charset="-122"/>
                        </a:rPr>
                        <a:t>44.54937907</a:t>
                      </a:r>
                    </a:p>
                  </a:txBody>
                  <a:tcPr marL="8387" marR="8387" marT="8387" marB="0" anchor="ctr">
                    <a:lnL>
                      <a:noFill/>
                    </a:lnL>
                    <a:lnR>
                      <a:noFill/>
                    </a:lnR>
                    <a:lnT>
                      <a:noFill/>
                    </a:lnT>
                    <a:lnB>
                      <a:noFill/>
                    </a:lnB>
                    <a:solidFill>
                      <a:srgbClr val="FFFF00"/>
                    </a:solidFill>
                  </a:tcPr>
                </a:tc>
                <a:tc>
                  <a:txBody>
                    <a:bodyPr/>
                    <a:lstStyle/>
                    <a:p>
                      <a:pPr algn="r" fontAlgn="ctr"/>
                      <a:r>
                        <a:rPr lang="en-US" altLang="zh-CN" sz="1000" b="0" i="0" u="none" strike="noStrike" dirty="0">
                          <a:solidFill>
                            <a:srgbClr val="000000"/>
                          </a:solidFill>
                          <a:effectLst/>
                          <a:latin typeface="宋体" panose="02010600030101010101" pitchFamily="2" charset="-122"/>
                          <a:ea typeface="宋体" panose="02010600030101010101" pitchFamily="2" charset="-122"/>
                        </a:rPr>
                        <a:t>40.34271035</a:t>
                      </a:r>
                    </a:p>
                  </a:txBody>
                  <a:tcPr marL="8387" marR="8387" marT="8387" marB="0" anchor="ctr">
                    <a:lnL>
                      <a:noFill/>
                    </a:lnL>
                    <a:lnR>
                      <a:noFill/>
                    </a:lnR>
                    <a:lnT>
                      <a:noFill/>
                    </a:lnT>
                    <a:lnB>
                      <a:noFill/>
                    </a:lnB>
                    <a:solidFill>
                      <a:srgbClr val="FFFF00"/>
                    </a:solidFill>
                  </a:tcPr>
                </a:tc>
                <a:tc>
                  <a:txBody>
                    <a:bodyPr/>
                    <a:lstStyle/>
                    <a:p>
                      <a:pPr algn="r" fontAlgn="ctr"/>
                      <a:r>
                        <a:rPr lang="en-US" altLang="zh-CN" sz="1000" b="0" i="0" u="none" strike="noStrike" dirty="0">
                          <a:solidFill>
                            <a:srgbClr val="000000"/>
                          </a:solidFill>
                          <a:effectLst/>
                          <a:latin typeface="宋体" panose="02010600030101010101" pitchFamily="2" charset="-122"/>
                          <a:ea typeface="宋体" panose="02010600030101010101" pitchFamily="2" charset="-122"/>
                        </a:rPr>
                        <a:t>61.68113429</a:t>
                      </a:r>
                    </a:p>
                  </a:txBody>
                  <a:tcPr marL="8387" marR="8387" marT="8387" marB="0" anchor="ctr">
                    <a:lnL>
                      <a:noFill/>
                    </a:lnL>
                    <a:lnR>
                      <a:noFill/>
                    </a:lnR>
                    <a:lnT>
                      <a:noFill/>
                    </a:lnT>
                    <a:lnB>
                      <a:noFill/>
                    </a:lnB>
                    <a:solidFill>
                      <a:srgbClr val="FFFF00"/>
                    </a:solidFill>
                  </a:tcPr>
                </a:tc>
                <a:tc>
                  <a:txBody>
                    <a:bodyPr/>
                    <a:lstStyle/>
                    <a:p>
                      <a:pPr algn="r" fontAlgn="ctr"/>
                      <a:r>
                        <a:rPr lang="en-US" altLang="zh-CN" sz="1000" b="0" i="0" u="none" strike="noStrike" dirty="0">
                          <a:solidFill>
                            <a:srgbClr val="000000"/>
                          </a:solidFill>
                          <a:effectLst/>
                          <a:latin typeface="宋体" panose="02010600030101010101" pitchFamily="2" charset="-122"/>
                          <a:ea typeface="宋体" panose="02010600030101010101" pitchFamily="2" charset="-122"/>
                        </a:rPr>
                        <a:t>64.29550604</a:t>
                      </a:r>
                    </a:p>
                  </a:txBody>
                  <a:tcPr marL="8387" marR="8387" marT="8387" marB="0" anchor="ctr">
                    <a:lnL>
                      <a:noFill/>
                    </a:lnL>
                    <a:lnR>
                      <a:noFill/>
                    </a:lnR>
                    <a:lnT>
                      <a:noFill/>
                    </a:lnT>
                    <a:lnB>
                      <a:noFill/>
                    </a:lnB>
                    <a:solidFill>
                      <a:srgbClr val="FFFF00"/>
                    </a:solidFill>
                  </a:tcPr>
                </a:tc>
                <a:tc>
                  <a:txBody>
                    <a:bodyPr/>
                    <a:lstStyle/>
                    <a:p>
                      <a:pPr algn="r" fontAlgn="ctr"/>
                      <a:r>
                        <a:rPr lang="en-US" altLang="zh-CN" sz="1000" b="0" i="0" u="none" strike="noStrike" dirty="0">
                          <a:solidFill>
                            <a:srgbClr val="000000"/>
                          </a:solidFill>
                          <a:effectLst/>
                          <a:latin typeface="宋体" panose="02010600030101010101" pitchFamily="2" charset="-122"/>
                          <a:ea typeface="宋体" panose="02010600030101010101" pitchFamily="2" charset="-122"/>
                        </a:rPr>
                        <a:t>54.77490613</a:t>
                      </a:r>
                    </a:p>
                  </a:txBody>
                  <a:tcPr marL="8387" marR="8387" marT="8387" marB="0" anchor="ctr">
                    <a:lnL>
                      <a:noFill/>
                    </a:lnL>
                    <a:lnR>
                      <a:noFill/>
                    </a:lnR>
                    <a:lnT>
                      <a:noFill/>
                    </a:lnT>
                    <a:lnB>
                      <a:noFill/>
                    </a:lnB>
                    <a:solidFill>
                      <a:srgbClr val="FFFF00"/>
                    </a:solidFill>
                  </a:tcPr>
                </a:tc>
                <a:tc>
                  <a:txBody>
                    <a:bodyPr/>
                    <a:lstStyle/>
                    <a:p>
                      <a:pPr algn="r" fontAlgn="ctr"/>
                      <a:r>
                        <a:rPr lang="en-US" altLang="zh-CN" sz="1000" b="0" i="0" u="none" strike="noStrike" dirty="0">
                          <a:solidFill>
                            <a:srgbClr val="000000"/>
                          </a:solidFill>
                          <a:effectLst/>
                          <a:latin typeface="宋体" panose="02010600030101010101" pitchFamily="2" charset="-122"/>
                          <a:ea typeface="宋体" panose="02010600030101010101" pitchFamily="2" charset="-122"/>
                        </a:rPr>
                        <a:t>58.77490613</a:t>
                      </a:r>
                    </a:p>
                  </a:txBody>
                  <a:tcPr marL="8387" marR="8387" marT="8387" marB="0" anchor="ctr">
                    <a:lnL>
                      <a:noFill/>
                    </a:lnL>
                    <a:lnR>
                      <a:noFill/>
                    </a:lnR>
                    <a:lnT>
                      <a:noFill/>
                    </a:lnT>
                    <a:lnB>
                      <a:noFill/>
                    </a:lnB>
                    <a:solidFill>
                      <a:srgbClr val="FFFF00"/>
                    </a:solidFill>
                  </a:tcPr>
                </a:tc>
              </a:tr>
            </a:tbl>
          </a:graphicData>
        </a:graphic>
      </p:graphicFrame>
    </p:spTree>
    <p:extLst>
      <p:ext uri="{BB962C8B-B14F-4D97-AF65-F5344CB8AC3E}">
        <p14:creationId xmlns:p14="http://schemas.microsoft.com/office/powerpoint/2010/main" val="30405343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smtClean="0"/>
              <a:t>Jan 2022</a:t>
            </a:r>
            <a:endParaRPr lang="en-US" altLang="en-US"/>
          </a:p>
        </p:txBody>
      </p:sp>
      <p:sp>
        <p:nvSpPr>
          <p:cNvPr id="3" name="页脚占位符 2"/>
          <p:cNvSpPr>
            <a:spLocks noGrp="1"/>
          </p:cNvSpPr>
          <p:nvPr>
            <p:ph type="ftr" sz="quarter" idx="11"/>
          </p:nvPr>
        </p:nvSpPr>
        <p:spPr/>
        <p:txBody>
          <a:bodyPr/>
          <a:lstStyle/>
          <a:p>
            <a:r>
              <a:rPr lang="en-US" altLang="en-US" dirty="0" smtClean="0"/>
              <a:t>Ziyang Guo, Huawei</a:t>
            </a:r>
            <a:endParaRPr lang="en-US" altLang="en-US" dirty="0"/>
          </a:p>
        </p:txBody>
      </p:sp>
      <p:sp>
        <p:nvSpPr>
          <p:cNvPr id="4" name="灯片编号占位符 3"/>
          <p:cNvSpPr>
            <a:spLocks noGrp="1"/>
          </p:cNvSpPr>
          <p:nvPr>
            <p:ph type="sldNum" sz="quarter" idx="12"/>
          </p:nvPr>
        </p:nvSpPr>
        <p:spPr/>
        <p:txBody>
          <a:bodyPr/>
          <a:lstStyle/>
          <a:p>
            <a:r>
              <a:rPr lang="en-US" altLang="en-US" smtClean="0"/>
              <a:t>Slide </a:t>
            </a:r>
            <a:fld id="{77849D27-6DDF-4CEA-A842-3715DABEA1B1}" type="slidenum">
              <a:rPr lang="en-US" altLang="en-US" smtClean="0"/>
              <a:pPr/>
              <a:t>16</a:t>
            </a:fld>
            <a:endParaRPr lang="en-US" altLang="en-US"/>
          </a:p>
        </p:txBody>
      </p:sp>
      <p:sp>
        <p:nvSpPr>
          <p:cNvPr id="5" name="文本框 4"/>
          <p:cNvSpPr txBox="1"/>
          <p:nvPr/>
        </p:nvSpPr>
        <p:spPr>
          <a:xfrm>
            <a:off x="681336" y="1552301"/>
            <a:ext cx="8067128" cy="2985433"/>
          </a:xfrm>
          <a:prstGeom prst="rect">
            <a:avLst/>
          </a:prstGeom>
          <a:noFill/>
        </p:spPr>
        <p:txBody>
          <a:bodyPr wrap="square" rtlCol="0">
            <a:spAutoFit/>
          </a:bodyPr>
          <a:lstStyle/>
          <a:p>
            <a:pPr marL="342900" indent="-342900">
              <a:spcBef>
                <a:spcPts val="600"/>
              </a:spcBef>
              <a:spcAft>
                <a:spcPts val="600"/>
              </a:spcAft>
              <a:buFont typeface="Arial" panose="020B0604020202020204" pitchFamily="34" charset="0"/>
              <a:buChar char="•"/>
            </a:pPr>
            <a:r>
              <a:rPr lang="en-US" altLang="zh-CN" sz="2400" dirty="0" smtClean="0"/>
              <a:t>LM for ranging is usually larger than that for data transmission and can be improved by </a:t>
            </a:r>
            <a:r>
              <a:rPr lang="en-US" altLang="zh-CN" sz="2400" dirty="0"/>
              <a:t>preamble segmentation</a:t>
            </a:r>
          </a:p>
          <a:p>
            <a:pPr marL="342900" indent="-342900">
              <a:spcBef>
                <a:spcPts val="600"/>
              </a:spcBef>
              <a:spcAft>
                <a:spcPts val="600"/>
              </a:spcAft>
              <a:buFont typeface="Arial" panose="020B0604020202020204" pitchFamily="34" charset="0"/>
              <a:buChar char="•"/>
            </a:pPr>
            <a:r>
              <a:rPr lang="en-US" altLang="zh-CN" sz="2400" dirty="0" smtClean="0"/>
              <a:t>To obtain a comparable LM as ranging, NB PHYs for SYNC packet might be a good candidate, especially at </a:t>
            </a:r>
            <a:r>
              <a:rPr lang="en-US" altLang="zh-CN" sz="2400" dirty="0" err="1" smtClean="0"/>
              <a:t>LoS</a:t>
            </a:r>
            <a:r>
              <a:rPr lang="en-US" altLang="zh-CN" sz="2400" dirty="0" smtClean="0"/>
              <a:t> scenario</a:t>
            </a:r>
          </a:p>
          <a:p>
            <a:pPr marL="342900" indent="-342900">
              <a:spcBef>
                <a:spcPts val="600"/>
              </a:spcBef>
              <a:spcAft>
                <a:spcPts val="600"/>
              </a:spcAft>
              <a:buFont typeface="Arial" panose="020B0604020202020204" pitchFamily="34" charset="0"/>
              <a:buChar char="•"/>
            </a:pPr>
            <a:r>
              <a:rPr lang="en-US" altLang="zh-CN" sz="2400" dirty="0" smtClean="0"/>
              <a:t>Alternatively</a:t>
            </a:r>
            <a:r>
              <a:rPr lang="en-US" altLang="zh-CN" sz="2400" dirty="0"/>
              <a:t>, other </a:t>
            </a:r>
            <a:r>
              <a:rPr lang="en-US" altLang="zh-CN" sz="2400" dirty="0" smtClean="0"/>
              <a:t>methods might be required to improve </a:t>
            </a:r>
            <a:r>
              <a:rPr lang="en-US" altLang="zh-CN" sz="2400" dirty="0"/>
              <a:t>LM of UWB PHY for SYNC packet </a:t>
            </a:r>
            <a:r>
              <a:rPr lang="en-US" altLang="zh-CN" sz="2400" dirty="0" smtClean="0"/>
              <a:t>transmission, </a:t>
            </a:r>
            <a:r>
              <a:rPr lang="en-US" altLang="zh-CN" sz="2400" dirty="0"/>
              <a:t>e.g., new channel </a:t>
            </a:r>
            <a:r>
              <a:rPr lang="en-US" altLang="zh-CN" sz="2400" dirty="0" smtClean="0"/>
              <a:t>coding</a:t>
            </a:r>
          </a:p>
        </p:txBody>
      </p:sp>
      <p:sp>
        <p:nvSpPr>
          <p:cNvPr id="6" name="Title 1">
            <a:extLst>
              <a:ext uri="{FF2B5EF4-FFF2-40B4-BE49-F238E27FC236}">
                <a16:creationId xmlns="" xmlns:mc="http://schemas.openxmlformats.org/markup-compatibility/2006" xmlns:a14="http://schemas.microsoft.com/office/drawing/2010/main" xmlns:a16="http://schemas.microsoft.com/office/drawing/2014/main" id="{748B9AFF-0FB0-4DBE-A01D-CB33971A065D}"/>
              </a:ext>
            </a:extLst>
          </p:cNvPr>
          <p:cNvSpPr txBox="1">
            <a:spLocks/>
          </p:cNvSpPr>
          <p:nvPr/>
        </p:nvSpPr>
        <p:spPr>
          <a:xfrm>
            <a:off x="685800" y="685800"/>
            <a:ext cx="7772400" cy="1066800"/>
          </a:xfrm>
          <a:prstGeom prst="rect">
            <a:avLst/>
          </a:prstGeom>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kern="0" dirty="0" smtClean="0"/>
              <a:t>Summary</a:t>
            </a:r>
            <a:endParaRPr lang="en-US" kern="0" dirty="0"/>
          </a:p>
        </p:txBody>
      </p:sp>
    </p:spTree>
    <p:extLst>
      <p:ext uri="{BB962C8B-B14F-4D97-AF65-F5344CB8AC3E}">
        <p14:creationId xmlns:p14="http://schemas.microsoft.com/office/powerpoint/2010/main" val="41745234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smtClean="0"/>
              <a:t>Jan 2022</a:t>
            </a:r>
            <a:endParaRPr lang="en-US" altLang="en-US"/>
          </a:p>
        </p:txBody>
      </p:sp>
      <p:sp>
        <p:nvSpPr>
          <p:cNvPr id="3" name="页脚占位符 2"/>
          <p:cNvSpPr>
            <a:spLocks noGrp="1"/>
          </p:cNvSpPr>
          <p:nvPr>
            <p:ph type="ftr" sz="quarter" idx="11"/>
          </p:nvPr>
        </p:nvSpPr>
        <p:spPr/>
        <p:txBody>
          <a:bodyPr/>
          <a:lstStyle/>
          <a:p>
            <a:r>
              <a:rPr lang="en-US" altLang="en-US" dirty="0" smtClean="0"/>
              <a:t>Ziyang Guo, Huawei</a:t>
            </a:r>
            <a:endParaRPr lang="en-US" altLang="en-US" dirty="0"/>
          </a:p>
        </p:txBody>
      </p:sp>
      <p:sp>
        <p:nvSpPr>
          <p:cNvPr id="4" name="灯片编号占位符 3"/>
          <p:cNvSpPr>
            <a:spLocks noGrp="1"/>
          </p:cNvSpPr>
          <p:nvPr>
            <p:ph type="sldNum" sz="quarter" idx="12"/>
          </p:nvPr>
        </p:nvSpPr>
        <p:spPr/>
        <p:txBody>
          <a:bodyPr/>
          <a:lstStyle/>
          <a:p>
            <a:r>
              <a:rPr lang="en-US" altLang="en-US" smtClean="0"/>
              <a:t>Slide </a:t>
            </a:r>
            <a:fld id="{77849D27-6DDF-4CEA-A842-3715DABEA1B1}" type="slidenum">
              <a:rPr lang="en-US" altLang="en-US" smtClean="0"/>
              <a:pPr/>
              <a:t>17</a:t>
            </a:fld>
            <a:endParaRPr lang="en-US" altLang="en-US"/>
          </a:p>
        </p:txBody>
      </p:sp>
      <p:sp>
        <p:nvSpPr>
          <p:cNvPr id="6" name="Title 1">
            <a:extLst>
              <a:ext uri="{FF2B5EF4-FFF2-40B4-BE49-F238E27FC236}">
                <a16:creationId xmlns="" xmlns:mc="http://schemas.openxmlformats.org/markup-compatibility/2006" xmlns:a14="http://schemas.microsoft.com/office/drawing/2010/main" xmlns:a16="http://schemas.microsoft.com/office/drawing/2014/main" id="{748B9AFF-0FB0-4DBE-A01D-CB33971A065D}"/>
              </a:ext>
            </a:extLst>
          </p:cNvPr>
          <p:cNvSpPr txBox="1">
            <a:spLocks/>
          </p:cNvSpPr>
          <p:nvPr/>
        </p:nvSpPr>
        <p:spPr>
          <a:xfrm>
            <a:off x="685800" y="685800"/>
            <a:ext cx="7772400" cy="1066800"/>
          </a:xfrm>
          <a:prstGeom prst="rect">
            <a:avLst/>
          </a:prstGeom>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kern="0" dirty="0" smtClean="0"/>
              <a:t>References</a:t>
            </a:r>
          </a:p>
        </p:txBody>
      </p:sp>
      <p:sp>
        <p:nvSpPr>
          <p:cNvPr id="7" name="文本框 6"/>
          <p:cNvSpPr txBox="1"/>
          <p:nvPr/>
        </p:nvSpPr>
        <p:spPr>
          <a:xfrm>
            <a:off x="681336" y="1552301"/>
            <a:ext cx="8067128" cy="3954929"/>
          </a:xfrm>
          <a:prstGeom prst="rect">
            <a:avLst/>
          </a:prstGeom>
          <a:noFill/>
        </p:spPr>
        <p:txBody>
          <a:bodyPr wrap="square" rtlCol="0">
            <a:spAutoFit/>
          </a:bodyPr>
          <a:lstStyle/>
          <a:p>
            <a:pPr marL="457200" indent="-457200">
              <a:spcBef>
                <a:spcPts val="0"/>
              </a:spcBef>
              <a:spcAft>
                <a:spcPts val="600"/>
              </a:spcAft>
              <a:buFont typeface="+mj-lt"/>
              <a:buAutoNum type="arabicPeriod"/>
            </a:pPr>
            <a:r>
              <a:rPr lang="en-US" altLang="zh-CN" sz="1800" dirty="0" smtClean="0"/>
              <a:t>15-21-0605, </a:t>
            </a:r>
            <a:r>
              <a:rPr lang="en-US" altLang="zh-CN" sz="1800" dirty="0" err="1" smtClean="0"/>
              <a:t>Nba</a:t>
            </a:r>
            <a:r>
              <a:rPr lang="en-US" altLang="zh-CN" sz="1800" dirty="0" smtClean="0"/>
              <a:t>-mms-</a:t>
            </a:r>
            <a:r>
              <a:rPr lang="en-US" altLang="zh-CN" sz="1800" dirty="0" err="1" smtClean="0"/>
              <a:t>uwb</a:t>
            </a:r>
            <a:r>
              <a:rPr lang="en-US" altLang="zh-CN" sz="1800" dirty="0" smtClean="0"/>
              <a:t>-mac-considerations</a:t>
            </a:r>
            <a:r>
              <a:rPr lang="en-US" altLang="zh-CN" sz="1800" dirty="0"/>
              <a:t>, Yong </a:t>
            </a:r>
            <a:r>
              <a:rPr lang="en-US" altLang="zh-CN" sz="1800" dirty="0" smtClean="0"/>
              <a:t>Liu et al (Apple Inc.)</a:t>
            </a:r>
            <a:endParaRPr lang="en-US" altLang="zh-CN" sz="1800" dirty="0"/>
          </a:p>
          <a:p>
            <a:pPr marL="457200" indent="-457200">
              <a:spcBef>
                <a:spcPts val="0"/>
              </a:spcBef>
              <a:spcAft>
                <a:spcPts val="600"/>
              </a:spcAft>
              <a:buFont typeface="+mj-lt"/>
              <a:buAutoNum type="arabicPeriod"/>
            </a:pPr>
            <a:r>
              <a:rPr lang="en-US" altLang="zh-CN" sz="1800" dirty="0" smtClean="0"/>
              <a:t>15-21-0593</a:t>
            </a:r>
            <a:r>
              <a:rPr lang="en-US" altLang="zh-CN" sz="1800" dirty="0"/>
              <a:t>, More on narrowband assisted multi-millisecond UWB, Ersen Ekrem et al (Apple Inc.)</a:t>
            </a:r>
          </a:p>
          <a:p>
            <a:pPr marL="457200" indent="-457200">
              <a:spcBef>
                <a:spcPts val="0"/>
              </a:spcBef>
              <a:spcAft>
                <a:spcPts val="600"/>
              </a:spcAft>
              <a:buFont typeface="+mj-lt"/>
              <a:buAutoNum type="arabicPeriod"/>
            </a:pPr>
            <a:r>
              <a:rPr lang="en-US" altLang="zh-CN" sz="1800" dirty="0" smtClean="0">
                <a:cs typeface="Times New Roman" panose="02020603050405020304" pitchFamily="18" charset="0"/>
              </a:rPr>
              <a:t>15-21-0394, </a:t>
            </a:r>
            <a:r>
              <a:rPr lang="en-US" altLang="zh-CN" sz="1800" dirty="0"/>
              <a:t>IR-UWB link budget analysis and how it compares with NB </a:t>
            </a:r>
            <a:r>
              <a:rPr lang="en-US" altLang="zh-CN" sz="1800" dirty="0" smtClean="0"/>
              <a:t>signaling, </a:t>
            </a:r>
            <a:r>
              <a:rPr lang="en-US" altLang="zh-CN" sz="1800" dirty="0" err="1" smtClean="0"/>
              <a:t>Koorosh</a:t>
            </a:r>
            <a:r>
              <a:rPr lang="en-US" altLang="zh-CN" sz="1800" dirty="0" smtClean="0"/>
              <a:t> </a:t>
            </a:r>
            <a:r>
              <a:rPr lang="en-US" altLang="zh-CN" sz="1800" dirty="0" err="1"/>
              <a:t>Akhavan</a:t>
            </a:r>
            <a:r>
              <a:rPr lang="en-US" altLang="zh-CN" sz="1800" dirty="0"/>
              <a:t> (Qualcomm Inc</a:t>
            </a:r>
            <a:r>
              <a:rPr lang="en-US" altLang="zh-CN" sz="1800" dirty="0" smtClean="0"/>
              <a:t>.)</a:t>
            </a:r>
          </a:p>
          <a:p>
            <a:pPr marL="457200" indent="-457200">
              <a:spcBef>
                <a:spcPts val="0"/>
              </a:spcBef>
              <a:spcAft>
                <a:spcPts val="600"/>
              </a:spcAft>
              <a:buFont typeface="+mj-lt"/>
              <a:buAutoNum type="arabicPeriod"/>
            </a:pPr>
            <a:r>
              <a:rPr lang="en-US" altLang="zh-CN" sz="1800" dirty="0" smtClean="0"/>
              <a:t>15-21-0557, UWB Wakeup Signaling</a:t>
            </a:r>
            <a:r>
              <a:rPr lang="en-US" altLang="zh-CN" sz="1800" dirty="0"/>
              <a:t>, Michael Mc Laughlin et al (</a:t>
            </a:r>
            <a:r>
              <a:rPr lang="en-US" altLang="zh-CN" sz="1800" dirty="0" err="1" smtClean="0"/>
              <a:t>Qorvo</a:t>
            </a:r>
            <a:r>
              <a:rPr lang="en-US" altLang="zh-CN" sz="1800" dirty="0" smtClean="0"/>
              <a:t>)</a:t>
            </a:r>
          </a:p>
          <a:p>
            <a:pPr marL="457200" indent="-457200">
              <a:spcBef>
                <a:spcPts val="0"/>
              </a:spcBef>
              <a:spcAft>
                <a:spcPts val="600"/>
              </a:spcAft>
              <a:buFont typeface="+mj-lt"/>
              <a:buAutoNum type="arabicPeriod"/>
            </a:pPr>
            <a:r>
              <a:rPr lang="en-US" altLang="zh-CN" sz="1800" dirty="0" smtClean="0"/>
              <a:t>FCC</a:t>
            </a:r>
            <a:r>
              <a:rPr lang="en-US" altLang="zh-CN" sz="1800" dirty="0"/>
              <a:t>: Sec 15.247</a:t>
            </a:r>
          </a:p>
          <a:p>
            <a:pPr marL="457200" indent="-457200">
              <a:spcBef>
                <a:spcPts val="0"/>
              </a:spcBef>
              <a:spcAft>
                <a:spcPts val="600"/>
              </a:spcAft>
              <a:buFont typeface="+mj-lt"/>
              <a:buAutoNum type="arabicPeriod"/>
            </a:pPr>
            <a:r>
              <a:rPr lang="en-US" altLang="zh-CN" sz="1800" dirty="0" smtClean="0"/>
              <a:t>ETSI: EN 300 328</a:t>
            </a:r>
          </a:p>
          <a:p>
            <a:pPr marL="457200" indent="-457200">
              <a:spcBef>
                <a:spcPts val="0"/>
              </a:spcBef>
              <a:spcAft>
                <a:spcPts val="600"/>
              </a:spcAft>
              <a:buFont typeface="+mj-lt"/>
              <a:buAutoNum type="arabicPeriod"/>
            </a:pPr>
            <a:r>
              <a:rPr lang="zh-CN" altLang="en-US" sz="1800" dirty="0" smtClean="0"/>
              <a:t>D</a:t>
            </a:r>
            <a:r>
              <a:rPr lang="zh-CN" altLang="en-US" sz="1800" dirty="0"/>
              <a:t>. </a:t>
            </a:r>
            <a:r>
              <a:rPr lang="zh-CN" altLang="en-US" sz="1800" dirty="0" smtClean="0"/>
              <a:t>Dardari</a:t>
            </a:r>
            <a:r>
              <a:rPr lang="zh-CN" altLang="en-US" sz="1800" dirty="0"/>
              <a:t> </a:t>
            </a:r>
            <a:r>
              <a:rPr lang="en-US" altLang="zh-CN" sz="1800" dirty="0" smtClean="0"/>
              <a:t>et al</a:t>
            </a:r>
            <a:r>
              <a:rPr lang="zh-CN" altLang="en-US" sz="1800" dirty="0" smtClean="0"/>
              <a:t>, Ranging </a:t>
            </a:r>
            <a:r>
              <a:rPr lang="zh-CN" altLang="en-US" sz="1800" dirty="0"/>
              <a:t>With Ultrawide Bandwidth Signals in Multipath Environments</a:t>
            </a:r>
            <a:r>
              <a:rPr lang="zh-CN" altLang="en-US" sz="1800" dirty="0" smtClean="0"/>
              <a:t>, Proceedings </a:t>
            </a:r>
            <a:r>
              <a:rPr lang="zh-CN" altLang="en-US" sz="1800" dirty="0"/>
              <a:t>of the IEEE, vol. 97, no. 2, pp. 404-426, </a:t>
            </a:r>
            <a:r>
              <a:rPr lang="zh-CN" altLang="en-US" sz="1800" dirty="0" smtClean="0"/>
              <a:t>2009</a:t>
            </a:r>
            <a:endParaRPr lang="en-US" altLang="zh-CN" sz="1800" dirty="0"/>
          </a:p>
          <a:p>
            <a:pPr marL="457200" indent="-457200">
              <a:spcBef>
                <a:spcPts val="0"/>
              </a:spcBef>
              <a:spcAft>
                <a:spcPts val="600"/>
              </a:spcAft>
              <a:buFont typeface="+mj-lt"/>
              <a:buAutoNum type="arabicPeriod"/>
            </a:pPr>
            <a:r>
              <a:rPr lang="en-US" altLang="zh-CN" sz="1800" dirty="0" smtClean="0"/>
              <a:t>I. </a:t>
            </a:r>
            <a:r>
              <a:rPr lang="en-US" altLang="zh-CN" sz="1800" dirty="0" err="1" smtClean="0"/>
              <a:t>Domuta</a:t>
            </a:r>
            <a:r>
              <a:rPr lang="en-US" altLang="zh-CN" sz="1800" dirty="0" smtClean="0"/>
              <a:t> et al</a:t>
            </a:r>
            <a:r>
              <a:rPr lang="en-US" altLang="zh-CN" sz="1800" dirty="0"/>
              <a:t>, Timestamp Estimation in </a:t>
            </a:r>
            <a:r>
              <a:rPr lang="en-US" altLang="zh-CN" sz="1800" dirty="0" smtClean="0"/>
              <a:t>P802.15.4z Amendment, Sensors, </a:t>
            </a:r>
            <a:r>
              <a:rPr lang="zh-CN" altLang="en-US" sz="1800" dirty="0"/>
              <a:t>vol. </a:t>
            </a:r>
            <a:r>
              <a:rPr lang="en-US" altLang="zh-CN" sz="1800" dirty="0" smtClean="0"/>
              <a:t>20</a:t>
            </a:r>
            <a:r>
              <a:rPr lang="zh-CN" altLang="en-US" sz="1800" dirty="0" smtClean="0"/>
              <a:t>, </a:t>
            </a:r>
            <a:r>
              <a:rPr lang="zh-CN" altLang="en-US" sz="1800" dirty="0"/>
              <a:t>no. </a:t>
            </a:r>
            <a:r>
              <a:rPr lang="en-US" altLang="zh-CN" sz="1800" dirty="0" smtClean="0"/>
              <a:t>18</a:t>
            </a:r>
            <a:r>
              <a:rPr lang="zh-CN" altLang="en-US" sz="1800" dirty="0" smtClean="0"/>
              <a:t>, </a:t>
            </a:r>
            <a:r>
              <a:rPr lang="en-US" altLang="zh-CN" sz="1800" dirty="0" smtClean="0"/>
              <a:t>2020</a:t>
            </a:r>
          </a:p>
        </p:txBody>
      </p:sp>
    </p:spTree>
    <p:extLst>
      <p:ext uri="{BB962C8B-B14F-4D97-AF65-F5344CB8AC3E}">
        <p14:creationId xmlns:p14="http://schemas.microsoft.com/office/powerpoint/2010/main" val="1211616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93695" y="6475413"/>
            <a:ext cx="432811" cy="184666"/>
          </a:xfrm>
        </p:spPr>
        <p:txBody>
          <a:bodyPr/>
          <a:lstStyle/>
          <a:p>
            <a:r>
              <a:rPr lang="en-US" altLang="en-US">
                <a:latin typeface="+mj-lt"/>
              </a:rPr>
              <a:t>Slide </a:t>
            </a:r>
            <a:fld id="{CEC4BC45-39E3-4AF4-A985-1621094AE46F}" type="slidenum">
              <a:rPr lang="en-US" altLang="en-US">
                <a:latin typeface="+mj-lt"/>
              </a:rPr>
              <a:pPr/>
              <a:t>2</a:t>
            </a:fld>
            <a:endParaRPr lang="en-US" altLang="en-US">
              <a:latin typeface="+mj-lt"/>
            </a:endParaRPr>
          </a:p>
        </p:txBody>
      </p:sp>
      <p:graphicFrame>
        <p:nvGraphicFramePr>
          <p:cNvPr id="7" name="Table 6">
            <a:extLst>
              <a:ext uri="{FF2B5EF4-FFF2-40B4-BE49-F238E27FC236}">
                <a16:creationId xmlns:a16="http://schemas.microsoft.com/office/drawing/2014/main" xmlns="" id="{12C07D4E-4F4C-4F23-899C-C95C037AF3C9}"/>
              </a:ext>
            </a:extLst>
          </p:cNvPr>
          <p:cNvGraphicFramePr>
            <a:graphicFrameLocks noGrp="1"/>
          </p:cNvGraphicFramePr>
          <p:nvPr>
            <p:extLst>
              <p:ext uri="{D42A27DB-BD31-4B8C-83A1-F6EECF244321}">
                <p14:modId xmlns:p14="http://schemas.microsoft.com/office/powerpoint/2010/main" val="3430923236"/>
              </p:ext>
            </p:extLst>
          </p:nvPr>
        </p:nvGraphicFramePr>
        <p:xfrm>
          <a:off x="685800" y="908720"/>
          <a:ext cx="7774632" cy="5141504"/>
        </p:xfrm>
        <a:graphic>
          <a:graphicData uri="http://schemas.openxmlformats.org/drawingml/2006/table">
            <a:tbl>
              <a:tblPr firstRow="1" bandRow="1">
                <a:tableStyleId>{5940675A-B579-460E-94D1-54222C63F5DA}</a:tableStyleId>
              </a:tblPr>
              <a:tblGrid>
                <a:gridCol w="4187492">
                  <a:extLst>
                    <a:ext uri="{9D8B030D-6E8A-4147-A177-3AD203B41FA5}">
                      <a16:colId xmlns:a16="http://schemas.microsoft.com/office/drawing/2014/main" xmlns="" val="1745747388"/>
                    </a:ext>
                  </a:extLst>
                </a:gridCol>
                <a:gridCol w="3587140">
                  <a:extLst>
                    <a:ext uri="{9D8B030D-6E8A-4147-A177-3AD203B41FA5}">
                      <a16:colId xmlns:a16="http://schemas.microsoft.com/office/drawing/2014/main" xmlns="" val="1336621721"/>
                    </a:ext>
                  </a:extLst>
                </a:gridCol>
              </a:tblGrid>
              <a:tr h="25127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PAR Objective</a:t>
                      </a:r>
                    </a:p>
                  </a:txBody>
                  <a:tcPr marL="62197" marR="62197" marT="0" marB="0"/>
                </a:tc>
                <a:tc>
                  <a:txBody>
                    <a:bodyPr/>
                    <a:lstStyle/>
                    <a:p>
                      <a:pPr>
                        <a:lnSpc>
                          <a:spcPct val="107000"/>
                        </a:lnSpc>
                        <a:spcAft>
                          <a:spcPts val="800"/>
                        </a:spcAft>
                      </a:pPr>
                      <a:r>
                        <a:rPr lang="en-US" sz="1200">
                          <a:effectLst/>
                          <a:latin typeface="Times New Roman" panose="02020603050405020304" pitchFamily="18" charset="0"/>
                          <a:ea typeface="+mn-ea"/>
                          <a:cs typeface="Times New Roman" panose="02020603050405020304" pitchFamily="18" charset="0"/>
                        </a:rPr>
                        <a:t>Proposed Solution (how addressed)</a:t>
                      </a:r>
                    </a:p>
                  </a:txBody>
                  <a:tcPr marL="62197" marR="62197" marT="0" marB="0"/>
                </a:tc>
                <a:extLst>
                  <a:ext uri="{0D108BD9-81ED-4DB2-BD59-A6C34878D82A}">
                    <a16:rowId xmlns:a16="http://schemas.microsoft.com/office/drawing/2014/main" xmlns="" val="3516017004"/>
                  </a:ext>
                </a:extLst>
              </a:tr>
              <a:tr h="251274">
                <a:tc>
                  <a:txBody>
                    <a:bodyPr/>
                    <a:lstStyle/>
                    <a:p>
                      <a:pPr>
                        <a:lnSpc>
                          <a:spcPct val="107000"/>
                        </a:lnSpc>
                        <a:spcAft>
                          <a:spcPts val="800"/>
                        </a:spcAft>
                      </a:pPr>
                      <a:r>
                        <a:rPr lang="en-US" sz="1200">
                          <a:effectLst/>
                          <a:latin typeface="Times New Roman" panose="02020603050405020304" pitchFamily="18" charset="0"/>
                          <a:ea typeface="+mn-ea"/>
                          <a:cs typeface="Times New Roman" panose="02020603050405020304" pitchFamily="18" charset="0"/>
                        </a:rPr>
                        <a:t>Safeguards so that the high throughput data use cases will not cause significant disruption to low duty-cycle ranging use cases</a:t>
                      </a:r>
                    </a:p>
                  </a:txBody>
                  <a:tcPr marL="62197" marR="62197" marT="0" marB="0"/>
                </a:tc>
                <a:tc>
                  <a:txBody>
                    <a:bodyPr/>
                    <a:lstStyle/>
                    <a:p>
                      <a:pPr>
                        <a:lnSpc>
                          <a:spcPct val="107000"/>
                        </a:lnSpc>
                        <a:spcAft>
                          <a:spcPts val="800"/>
                        </a:spcAft>
                      </a:pPr>
                      <a:r>
                        <a:rPr lang="en-US" sz="120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xmlns="" val="2336347152"/>
                  </a:ext>
                </a:extLst>
              </a:tr>
              <a:tr h="25127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Interference mitigation techniques to support higher density and higher traffic use cases</a:t>
                      </a:r>
                    </a:p>
                  </a:txBody>
                  <a:tcPr marL="62197" marR="62197" marT="0" marB="0"/>
                </a:tc>
                <a:tc>
                  <a:txBody>
                    <a:bodyPr/>
                    <a:lstStyle/>
                    <a:p>
                      <a:pPr>
                        <a:lnSpc>
                          <a:spcPct val="107000"/>
                        </a:lnSpc>
                        <a:spcAft>
                          <a:spcPts val="800"/>
                        </a:spcAft>
                      </a:pPr>
                      <a:r>
                        <a:rPr lang="en-US" sz="120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xmlns="" val="3712880846"/>
                  </a:ext>
                </a:extLst>
              </a:tr>
              <a:tr h="251274">
                <a:tc>
                  <a:txBody>
                    <a:bodyPr/>
                    <a:lstStyle/>
                    <a:p>
                      <a:pPr>
                        <a:lnSpc>
                          <a:spcPct val="107000"/>
                        </a:lnSpc>
                        <a:spcAft>
                          <a:spcPts val="800"/>
                        </a:spcAft>
                      </a:pPr>
                      <a:r>
                        <a:rPr lang="en-US" sz="1200">
                          <a:effectLst/>
                          <a:latin typeface="Times New Roman" panose="02020603050405020304" pitchFamily="18" charset="0"/>
                          <a:ea typeface="+mn-ea"/>
                          <a:cs typeface="Times New Roman" panose="02020603050405020304" pitchFamily="18" charset="0"/>
                        </a:rPr>
                        <a:t>Other coexistence improvement</a:t>
                      </a:r>
                    </a:p>
                  </a:txBody>
                  <a:tcPr marL="62197" marR="62197" marT="0" marB="0"/>
                </a:tc>
                <a:tc>
                  <a:txBody>
                    <a:bodyPr/>
                    <a:lstStyle/>
                    <a:p>
                      <a:pPr>
                        <a:lnSpc>
                          <a:spcPct val="107000"/>
                        </a:lnSpc>
                        <a:spcAft>
                          <a:spcPts val="800"/>
                        </a:spcAft>
                      </a:pPr>
                      <a:r>
                        <a:rPr lang="en-US" sz="120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xmlns="" val="3550120941"/>
                  </a:ext>
                </a:extLst>
              </a:tr>
              <a:tr h="251274">
                <a:tc>
                  <a:txBody>
                    <a:bodyPr/>
                    <a:lstStyle/>
                    <a:p>
                      <a:pPr>
                        <a:lnSpc>
                          <a:spcPct val="107000"/>
                        </a:lnSpc>
                        <a:spcAft>
                          <a:spcPts val="800"/>
                        </a:spcAft>
                      </a:pPr>
                      <a:r>
                        <a:rPr lang="en-US" sz="1200">
                          <a:effectLst/>
                          <a:latin typeface="Times New Roman" panose="02020603050405020304" pitchFamily="18" charset="0"/>
                          <a:ea typeface="+mn-ea"/>
                          <a:cs typeface="Times New Roman" panose="02020603050405020304" pitchFamily="18" charset="0"/>
                        </a:rPr>
                        <a:t>Backward compatibility with enhanced ranging capable devices (ERDEVs)</a:t>
                      </a:r>
                    </a:p>
                  </a:txBody>
                  <a:tcPr marL="62197" marR="62197" marT="0" marB="0"/>
                </a:tc>
                <a:tc>
                  <a:txBody>
                    <a:bodyPr/>
                    <a:lstStyle/>
                    <a:p>
                      <a:pPr>
                        <a:lnSpc>
                          <a:spcPct val="107000"/>
                        </a:lnSpc>
                        <a:spcAft>
                          <a:spcPts val="800"/>
                        </a:spcAft>
                      </a:pPr>
                      <a:r>
                        <a:rPr lang="en-US" sz="120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xmlns="" val="229274704"/>
                  </a:ext>
                </a:extLst>
              </a:tr>
              <a:tr h="251274">
                <a:tc>
                  <a:txBody>
                    <a:bodyPr/>
                    <a:lstStyle/>
                    <a:p>
                      <a:pPr>
                        <a:lnSpc>
                          <a:spcPct val="107000"/>
                        </a:lnSpc>
                        <a:spcAft>
                          <a:spcPts val="800"/>
                        </a:spcAft>
                      </a:pPr>
                      <a:r>
                        <a:rPr lang="en-US" sz="1200">
                          <a:effectLst/>
                          <a:latin typeface="Times New Roman" panose="02020603050405020304" pitchFamily="18" charset="0"/>
                          <a:ea typeface="+mn-ea"/>
                          <a:cs typeface="Times New Roman" panose="02020603050405020304" pitchFamily="18" charset="0"/>
                        </a:rPr>
                        <a:t>Improved link budget and/or reduced air-time</a:t>
                      </a:r>
                    </a:p>
                  </a:txBody>
                  <a:tcPr marL="62197" marR="62197" marT="0" marB="0"/>
                </a:tc>
                <a:tc>
                  <a:txBody>
                    <a:bodyPr/>
                    <a:lstStyle/>
                    <a:p>
                      <a:pPr>
                        <a:lnSpc>
                          <a:spcPct val="107000"/>
                        </a:lnSpc>
                        <a:spcAft>
                          <a:spcPts val="800"/>
                        </a:spcAft>
                      </a:pPr>
                      <a:r>
                        <a:rPr lang="en-US" sz="120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xmlns="" val="402719402"/>
                  </a:ext>
                </a:extLst>
              </a:tr>
              <a:tr h="251274">
                <a:tc>
                  <a:txBody>
                    <a:bodyPr/>
                    <a:lstStyle/>
                    <a:p>
                      <a:pPr>
                        <a:lnSpc>
                          <a:spcPct val="107000"/>
                        </a:lnSpc>
                        <a:spcAft>
                          <a:spcPts val="800"/>
                        </a:spcAft>
                      </a:pPr>
                      <a:r>
                        <a:rPr lang="en-US" sz="1200">
                          <a:effectLst/>
                          <a:latin typeface="Times New Roman" panose="02020603050405020304" pitchFamily="18" charset="0"/>
                          <a:ea typeface="+mn-ea"/>
                          <a:cs typeface="Times New Roman" panose="02020603050405020304" pitchFamily="18" charset="0"/>
                        </a:rPr>
                        <a:t>Additional channels and operating frequencies</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xmlns="" val="770140464"/>
                  </a:ext>
                </a:extLst>
              </a:tr>
              <a:tr h="251274">
                <a:tc>
                  <a:txBody>
                    <a:bodyPr/>
                    <a:lstStyle/>
                    <a:p>
                      <a:pPr>
                        <a:lnSpc>
                          <a:spcPct val="107000"/>
                        </a:lnSpc>
                        <a:spcAft>
                          <a:spcPts val="800"/>
                        </a:spcAft>
                      </a:pPr>
                      <a:r>
                        <a:rPr lang="en-US" sz="1200">
                          <a:effectLst/>
                          <a:latin typeface="Times New Roman" panose="02020603050405020304" pitchFamily="18" charset="0"/>
                          <a:ea typeface="+mn-ea"/>
                          <a:cs typeface="Times New Roman" panose="02020603050405020304" pitchFamily="18" charset="0"/>
                        </a:rPr>
                        <a:t>Improvements to accuracy / precision / reliability and interoperability for high-integrity ranging</a:t>
                      </a:r>
                    </a:p>
                  </a:txBody>
                  <a:tcPr marL="62197" marR="62197" marT="0" marB="0"/>
                </a:tc>
                <a:tc>
                  <a:txBody>
                    <a:bodyPr/>
                    <a:lstStyle/>
                    <a:p>
                      <a:pPr>
                        <a:lnSpc>
                          <a:spcPct val="107000"/>
                        </a:lnSpc>
                        <a:spcAft>
                          <a:spcPts val="800"/>
                        </a:spcAft>
                      </a:pPr>
                      <a:r>
                        <a:rPr lang="en-US" sz="120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xmlns="" val="313926360"/>
                  </a:ext>
                </a:extLst>
              </a:tr>
              <a:tr h="251274">
                <a:tc>
                  <a:txBody>
                    <a:bodyPr/>
                    <a:lstStyle/>
                    <a:p>
                      <a:pPr>
                        <a:lnSpc>
                          <a:spcPct val="107000"/>
                        </a:lnSpc>
                        <a:spcAft>
                          <a:spcPts val="800"/>
                        </a:spcAft>
                      </a:pPr>
                      <a:r>
                        <a:rPr lang="en-US" sz="1200">
                          <a:effectLst/>
                          <a:latin typeface="Times New Roman" panose="02020603050405020304" pitchFamily="18" charset="0"/>
                          <a:ea typeface="+mn-ea"/>
                          <a:cs typeface="Times New Roman" panose="02020603050405020304" pitchFamily="18" charset="0"/>
                        </a:rPr>
                        <a:t>Reduced complexity and power consumption</a:t>
                      </a:r>
                    </a:p>
                  </a:txBody>
                  <a:tcPr marL="62197" marR="62197" marT="0" marB="0"/>
                </a:tc>
                <a:tc>
                  <a:txBody>
                    <a:bodyPr/>
                    <a:lstStyle/>
                    <a:p>
                      <a:pPr>
                        <a:lnSpc>
                          <a:spcPct val="107000"/>
                        </a:lnSpc>
                        <a:spcAft>
                          <a:spcPts val="800"/>
                        </a:spcAft>
                      </a:pPr>
                      <a:endParaRPr lang="en-US" sz="1200" dirty="0">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xmlns="" val="3006555623"/>
                  </a:ext>
                </a:extLst>
              </a:tr>
              <a:tr h="25127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Hybrid operation with narrowband signaling to assist UWB</a:t>
                      </a: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altLang="zh-CN" sz="1200" dirty="0" smtClean="0">
                          <a:effectLst/>
                          <a:latin typeface="Times New Roman" panose="02020603050405020304" pitchFamily="18" charset="0"/>
                          <a:ea typeface="+mn-ea"/>
                          <a:cs typeface="Times New Roman" panose="02020603050405020304" pitchFamily="18" charset="0"/>
                        </a:rPr>
                        <a:t>Link budget analysis for UWB and how it compares with NB signaling schemes under different conditions</a:t>
                      </a:r>
                    </a:p>
                  </a:txBody>
                  <a:tcPr marL="62197" marR="62197" marT="0" marB="0"/>
                </a:tc>
                <a:extLst>
                  <a:ext uri="{0D108BD9-81ED-4DB2-BD59-A6C34878D82A}">
                    <a16:rowId xmlns:a16="http://schemas.microsoft.com/office/drawing/2014/main" xmlns="" val="1409934918"/>
                  </a:ext>
                </a:extLst>
              </a:tr>
              <a:tr h="25127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Enhanced native discovery and connection setup mechanisms</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xmlns="" val="157165867"/>
                  </a:ext>
                </a:extLst>
              </a:tr>
              <a:tr h="25127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Sensing capabilities to support presence detection and environment mapping</a:t>
                      </a:r>
                    </a:p>
                  </a:txBody>
                  <a:tcPr marL="62197" marR="62197" marT="0" marB="0"/>
                </a:tc>
                <a:tc>
                  <a:txBody>
                    <a:bodyPr/>
                    <a:lstStyle/>
                    <a:p>
                      <a:pPr>
                        <a:lnSpc>
                          <a:spcPct val="107000"/>
                        </a:lnSpc>
                        <a:spcAft>
                          <a:spcPts val="800"/>
                        </a:spcAft>
                      </a:pPr>
                      <a:endParaRPr lang="en-US" sz="1200" dirty="0">
                        <a:solidFill>
                          <a:schemeClr val="tx1"/>
                        </a:solidFill>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xmlns="" val="378912419"/>
                  </a:ext>
                </a:extLst>
              </a:tr>
              <a:tr h="25127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Low-power low-latency streaming </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xmlns="" val="1576344013"/>
                  </a:ext>
                </a:extLst>
              </a:tr>
              <a:tr h="25127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Higher data-rate streaming allowing at least 50 Mbit/s of throughput</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xmlns="" val="863466228"/>
                  </a:ext>
                </a:extLst>
              </a:tr>
              <a:tr h="251274">
                <a:tc>
                  <a:txBody>
                    <a:bodyPr/>
                    <a:lstStyle/>
                    <a:p>
                      <a:pPr>
                        <a:lnSpc>
                          <a:spcPct val="107000"/>
                        </a:lnSpc>
                        <a:spcAft>
                          <a:spcPts val="800"/>
                        </a:spcAft>
                      </a:pPr>
                      <a:r>
                        <a:rPr lang="en-US" sz="1200">
                          <a:effectLst/>
                          <a:latin typeface="Times New Roman" panose="02020603050405020304" pitchFamily="18" charset="0"/>
                          <a:ea typeface="+mn-ea"/>
                          <a:cs typeface="Times New Roman" panose="02020603050405020304" pitchFamily="18" charset="0"/>
                        </a:rPr>
                        <a:t>Support for peer-to-peer, peer-to-multi-peer, and station-to-infrastructure protocols</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xmlns="" val="3794586688"/>
                  </a:ext>
                </a:extLst>
              </a:tr>
              <a:tr h="25127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Infrastructure synchronization mechanisms</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xmlns="" val="1541787244"/>
                  </a:ext>
                </a:extLst>
              </a:tr>
            </a:tbl>
          </a:graphicData>
        </a:graphic>
      </p:graphicFrame>
      <p:sp>
        <p:nvSpPr>
          <p:cNvPr id="8" name="Footer Placeholder 2"/>
          <p:cNvSpPr>
            <a:spLocks noGrp="1"/>
          </p:cNvSpPr>
          <p:nvPr>
            <p:ph type="ftr" sz="quarter" idx="11"/>
          </p:nvPr>
        </p:nvSpPr>
        <p:spPr>
          <a:xfrm>
            <a:off x="5004048" y="6475413"/>
            <a:ext cx="3606552" cy="184666"/>
          </a:xfrm>
        </p:spPr>
        <p:txBody>
          <a:bodyPr/>
          <a:lstStyle/>
          <a:p>
            <a:r>
              <a:rPr lang="en-US" altLang="en-US" dirty="0" smtClean="0">
                <a:latin typeface="+mj-lt"/>
              </a:rPr>
              <a:t>Ziyang Guo, Huawei</a:t>
            </a:r>
            <a:endParaRPr lang="en-US" altLang="en-US" dirty="0">
              <a:latin typeface="+mj-lt"/>
            </a:endParaRPr>
          </a:p>
        </p:txBody>
      </p:sp>
      <p:sp>
        <p:nvSpPr>
          <p:cNvPr id="2" name="日期占位符 1"/>
          <p:cNvSpPr>
            <a:spLocks noGrp="1"/>
          </p:cNvSpPr>
          <p:nvPr>
            <p:ph type="dt" sz="half" idx="10"/>
          </p:nvPr>
        </p:nvSpPr>
        <p:spPr/>
        <p:txBody>
          <a:bodyPr/>
          <a:lstStyle/>
          <a:p>
            <a:r>
              <a:rPr lang="en-US" altLang="zh-CN" dirty="0" smtClean="0"/>
              <a:t>Jan 2022</a:t>
            </a:r>
            <a:endParaRPr lang="en-US"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smtClean="0"/>
              <a:t>Jan 2022</a:t>
            </a:r>
            <a:endParaRPr lang="en-US" altLang="en-US"/>
          </a:p>
        </p:txBody>
      </p:sp>
      <p:sp>
        <p:nvSpPr>
          <p:cNvPr id="3" name="页脚占位符 2"/>
          <p:cNvSpPr>
            <a:spLocks noGrp="1"/>
          </p:cNvSpPr>
          <p:nvPr>
            <p:ph type="ftr" sz="quarter" idx="11"/>
          </p:nvPr>
        </p:nvSpPr>
        <p:spPr/>
        <p:txBody>
          <a:bodyPr/>
          <a:lstStyle/>
          <a:p>
            <a:r>
              <a:rPr lang="en-US" altLang="en-US" dirty="0" smtClean="0"/>
              <a:t>Ziyang Guo, Huawei</a:t>
            </a:r>
            <a:endParaRPr lang="en-US" altLang="en-US" dirty="0"/>
          </a:p>
        </p:txBody>
      </p:sp>
      <p:sp>
        <p:nvSpPr>
          <p:cNvPr id="4" name="灯片编号占位符 3"/>
          <p:cNvSpPr>
            <a:spLocks noGrp="1"/>
          </p:cNvSpPr>
          <p:nvPr>
            <p:ph type="sldNum" sz="quarter" idx="12"/>
          </p:nvPr>
        </p:nvSpPr>
        <p:spPr/>
        <p:txBody>
          <a:bodyPr/>
          <a:lstStyle/>
          <a:p>
            <a:r>
              <a:rPr lang="en-US" altLang="en-US" smtClean="0"/>
              <a:t>Slide </a:t>
            </a:r>
            <a:fld id="{77849D27-6DDF-4CEA-A842-3715DABEA1B1}" type="slidenum">
              <a:rPr lang="en-US" altLang="en-US" smtClean="0"/>
              <a:pPr/>
              <a:t>3</a:t>
            </a:fld>
            <a:endParaRPr lang="en-US" altLang="en-US"/>
          </a:p>
        </p:txBody>
      </p:sp>
      <p:sp>
        <p:nvSpPr>
          <p:cNvPr id="6" name="Content Placeholder 3"/>
          <p:cNvSpPr txBox="1">
            <a:spLocks/>
          </p:cNvSpPr>
          <p:nvPr/>
        </p:nvSpPr>
        <p:spPr bwMode="auto">
          <a:xfrm>
            <a:off x="251520" y="1700808"/>
            <a:ext cx="8557502" cy="4104456"/>
          </a:xfrm>
          <a:prstGeom prst="rect">
            <a:avLst/>
          </a:prstGeom>
          <a:noFill/>
          <a:ln w="9525">
            <a:noFill/>
            <a:miter lim="800000"/>
            <a:headEnd/>
            <a:tailEnd/>
          </a:ln>
        </p:spPr>
        <p:txBody>
          <a:bodyPr vert="horz" wrap="square" lIns="80142" tIns="40070" rIns="80142" bIns="40070" numCol="1" anchor="t" anchorCtr="0" compatLnSpc="1">
            <a:prstTxWarp prst="textNoShape">
              <a:avLst/>
            </a:prstTxWarp>
            <a:noAutofit/>
          </a:bodyPr>
          <a:lstStyle>
            <a:lvl1pPr marL="180975" indent="-180975" algn="l" rtl="0" eaLnBrk="0" fontAlgn="base" hangingPunct="0">
              <a:lnSpc>
                <a:spcPct val="110000"/>
              </a:lnSpc>
              <a:spcBef>
                <a:spcPct val="0"/>
              </a:spcBef>
              <a:spcAft>
                <a:spcPct val="0"/>
              </a:spcAft>
              <a:buClr>
                <a:srgbClr val="990000"/>
              </a:buClr>
              <a:buSzPct val="85000"/>
              <a:buFont typeface="Wingdings" pitchFamily="2" charset="2"/>
              <a:buChar char="q"/>
              <a:defRPr sz="1600" b="1">
                <a:solidFill>
                  <a:schemeClr val="tx1"/>
                </a:solidFill>
                <a:latin typeface="Arial" pitchFamily="34" charset="0"/>
                <a:ea typeface="黑体" pitchFamily="49" charset="-122"/>
                <a:cs typeface="Arial" pitchFamily="34" charset="0"/>
              </a:defRPr>
            </a:lvl1pPr>
            <a:lvl2pPr marL="354013" indent="-173038" algn="l" rtl="0" eaLnBrk="0" fontAlgn="base" hangingPunct="0">
              <a:lnSpc>
                <a:spcPct val="110000"/>
              </a:lnSpc>
              <a:spcBef>
                <a:spcPct val="0"/>
              </a:spcBef>
              <a:spcAft>
                <a:spcPct val="0"/>
              </a:spcAft>
              <a:buClr>
                <a:srgbClr val="990000"/>
              </a:buClr>
              <a:buSzPct val="85000"/>
              <a:buFont typeface="Wingdings" pitchFamily="2" charset="2"/>
              <a:buChar char=""/>
              <a:defRPr sz="2000">
                <a:solidFill>
                  <a:schemeClr val="tx1"/>
                </a:solidFill>
                <a:latin typeface="Arial" pitchFamily="34" charset="0"/>
                <a:ea typeface="+mn-ea"/>
                <a:cs typeface="Arial" pitchFamily="34" charset="0"/>
              </a:defRPr>
            </a:lvl2pPr>
            <a:lvl3pPr marL="541338" indent="-93663" algn="l" rtl="0" eaLnBrk="0" fontAlgn="base" hangingPunct="0">
              <a:lnSpc>
                <a:spcPct val="110000"/>
              </a:lnSpc>
              <a:spcBef>
                <a:spcPct val="0"/>
              </a:spcBef>
              <a:spcAft>
                <a:spcPct val="0"/>
              </a:spcAft>
              <a:buClr>
                <a:srgbClr val="777777"/>
              </a:buClr>
              <a:buSzPct val="85000"/>
              <a:buFont typeface="Arial" pitchFamily="34" charset="0"/>
              <a:buChar char="●"/>
              <a:defRPr sz="1800">
                <a:solidFill>
                  <a:schemeClr val="tx1"/>
                </a:solidFill>
                <a:latin typeface="Arial" pitchFamily="34" charset="0"/>
                <a:ea typeface="+mn-ea"/>
                <a:cs typeface="Arial" pitchFamily="34" charset="0"/>
              </a:defRPr>
            </a:lvl3pPr>
            <a:lvl4pPr marL="714375" indent="-88900" algn="l" rtl="0" eaLnBrk="0" fontAlgn="base" hangingPunct="0">
              <a:lnSpc>
                <a:spcPct val="110000"/>
              </a:lnSpc>
              <a:spcBef>
                <a:spcPct val="0"/>
              </a:spcBef>
              <a:spcAft>
                <a:spcPct val="0"/>
              </a:spcAft>
              <a:buClr>
                <a:srgbClr val="777777"/>
              </a:buClr>
              <a:buSzPct val="85000"/>
              <a:buFont typeface="Arial" pitchFamily="34" charset="0"/>
              <a:buChar char="■"/>
              <a:defRPr sz="1600">
                <a:solidFill>
                  <a:schemeClr val="tx1"/>
                </a:solidFill>
                <a:latin typeface="Arial" pitchFamily="34" charset="0"/>
                <a:ea typeface="+mn-ea"/>
                <a:cs typeface="Arial" pitchFamily="34" charset="0"/>
              </a:defRPr>
            </a:lvl4pPr>
            <a:lvl5pPr marL="895350" indent="-93663" algn="l" rtl="0" eaLnBrk="0" fontAlgn="base" hangingPunct="0">
              <a:lnSpc>
                <a:spcPct val="110000"/>
              </a:lnSpc>
              <a:spcBef>
                <a:spcPct val="0"/>
              </a:spcBef>
              <a:spcAft>
                <a:spcPct val="0"/>
              </a:spcAft>
              <a:buClr>
                <a:srgbClr val="777777"/>
              </a:buClr>
              <a:buSzPct val="85000"/>
              <a:buFont typeface="Wingdings" pitchFamily="2" charset="2"/>
              <a:buChar char=""/>
              <a:defRPr sz="1400">
                <a:solidFill>
                  <a:schemeClr val="tx1"/>
                </a:solidFill>
                <a:latin typeface="Arial" pitchFamily="34" charset="0"/>
                <a:ea typeface="+mn-ea"/>
                <a:cs typeface="Arial" pitchFamily="34" charset="0"/>
              </a:defRPr>
            </a:lvl5pPr>
            <a:lvl6pPr marL="25146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9pPr>
          </a:lstStyle>
          <a:p>
            <a:pPr marL="515938" lvl="1" indent="-342900">
              <a:lnSpc>
                <a:spcPct val="100000"/>
              </a:lnSpc>
              <a:spcAft>
                <a:spcPts val="700"/>
              </a:spcAft>
              <a:buClrTx/>
              <a:buFont typeface="Arial" panose="020B0604020202020204" pitchFamily="34" charset="0"/>
              <a:buChar char="•"/>
            </a:pPr>
            <a:r>
              <a:rPr lang="en-US" sz="1800" dirty="0" smtClean="0">
                <a:latin typeface="Times New Roman" panose="02020603050405020304" pitchFamily="18" charset="0"/>
                <a:cs typeface="Times New Roman" panose="02020603050405020304" pitchFamily="18" charset="0"/>
              </a:rPr>
              <a:t>UWB next </a:t>
            </a:r>
            <a:r>
              <a:rPr lang="en-US" sz="1800" dirty="0">
                <a:latin typeface="Times New Roman" panose="02020603050405020304" pitchFamily="18" charset="0"/>
                <a:cs typeface="Times New Roman" panose="02020603050405020304" pitchFamily="18" charset="0"/>
              </a:rPr>
              <a:t>g</a:t>
            </a:r>
            <a:r>
              <a:rPr lang="en-US" sz="1800" dirty="0" smtClean="0">
                <a:latin typeface="Times New Roman" panose="02020603050405020304" pitchFamily="18" charset="0"/>
                <a:cs typeface="Times New Roman" panose="02020603050405020304" pitchFamily="18" charset="0"/>
              </a:rPr>
              <a:t>eneration task group (TG 4ab) is considering the definition of a</a:t>
            </a:r>
            <a:r>
              <a:rPr lang="en-US" altLang="zh-CN" sz="1800" dirty="0" smtClean="0">
                <a:latin typeface="Times New Roman" panose="02020603050405020304" pitchFamily="18" charset="0"/>
                <a:cs typeface="Times New Roman" panose="02020603050405020304" pitchFamily="18" charset="0"/>
              </a:rPr>
              <a:t>n</a:t>
            </a:r>
            <a:r>
              <a:rPr lang="en-US" sz="1800" dirty="0" smtClean="0">
                <a:latin typeface="Times New Roman" panose="02020603050405020304" pitchFamily="18" charset="0"/>
                <a:cs typeface="Times New Roman" panose="02020603050405020304" pitchFamily="18" charset="0"/>
              </a:rPr>
              <a:t> NB PHY that is coupled to UWB PHY in order to assist it in various ways, for example, transmission offload or synchronization.</a:t>
            </a:r>
          </a:p>
          <a:p>
            <a:pPr marL="515938" lvl="1" indent="-342900">
              <a:lnSpc>
                <a:spcPct val="100000"/>
              </a:lnSpc>
              <a:spcAft>
                <a:spcPts val="700"/>
              </a:spcAft>
              <a:buClrTx/>
              <a:buFont typeface="Arial" panose="020B0604020202020204" pitchFamily="34" charset="0"/>
              <a:buChar char="•"/>
            </a:pPr>
            <a:r>
              <a:rPr lang="en-US" sz="1800" dirty="0" smtClean="0">
                <a:latin typeface="Times New Roman" panose="02020603050405020304" pitchFamily="18" charset="0"/>
                <a:cs typeface="Times New Roman" panose="02020603050405020304" pitchFamily="18" charset="0"/>
              </a:rPr>
              <a:t>Such a UWB+NB coupled operation requires a NB PHY range that is equal or higher than the </a:t>
            </a:r>
            <a:r>
              <a:rPr lang="en-US" altLang="zh-CN" sz="1800" dirty="0" smtClean="0">
                <a:latin typeface="Times New Roman" panose="02020603050405020304" pitchFamily="18" charset="0"/>
                <a:cs typeface="Times New Roman" panose="02020603050405020304" pitchFamily="18" charset="0"/>
              </a:rPr>
              <a:t>next generation </a:t>
            </a:r>
            <a:r>
              <a:rPr lang="en-US" sz="1800" dirty="0" smtClean="0">
                <a:latin typeface="Times New Roman" panose="02020603050405020304" pitchFamily="18" charset="0"/>
                <a:cs typeface="Times New Roman" panose="02020603050405020304" pitchFamily="18" charset="0"/>
              </a:rPr>
              <a:t>UWB PHY range.</a:t>
            </a:r>
          </a:p>
          <a:p>
            <a:pPr marL="515938" lvl="1" indent="-342900">
              <a:lnSpc>
                <a:spcPct val="100000"/>
              </a:lnSpc>
              <a:spcAft>
                <a:spcPts val="700"/>
              </a:spcAft>
              <a:buClrTx/>
              <a:buFont typeface="Arial" panose="020B0604020202020204" pitchFamily="34" charset="0"/>
              <a:buChar char="•"/>
            </a:pPr>
            <a:r>
              <a:rPr lang="en-US" sz="1800" dirty="0">
                <a:latin typeface="Times New Roman" panose="02020603050405020304" pitchFamily="18" charset="0"/>
                <a:cs typeface="Times New Roman" panose="02020603050405020304" pitchFamily="18" charset="0"/>
              </a:rPr>
              <a:t>[1] </a:t>
            </a:r>
            <a:r>
              <a:rPr lang="en-US" sz="1800" dirty="0" smtClean="0">
                <a:latin typeface="Times New Roman" panose="02020603050405020304" pitchFamily="18" charset="0"/>
                <a:cs typeface="Times New Roman" panose="02020603050405020304" pitchFamily="18" charset="0"/>
              </a:rPr>
              <a:t>proposed </a:t>
            </a:r>
            <a:r>
              <a:rPr lang="en-US" sz="1800" dirty="0">
                <a:latin typeface="Times New Roman" panose="02020603050405020304" pitchFamily="18" charset="0"/>
                <a:cs typeface="Times New Roman" panose="02020603050405020304" pitchFamily="18" charset="0"/>
              </a:rPr>
              <a:t>a new UWB transmit scheme aimed for increased UWB range that relies on synchronization assistance from a NB </a:t>
            </a:r>
            <a:r>
              <a:rPr lang="en-US" sz="1800" dirty="0" smtClean="0">
                <a:latin typeface="Times New Roman" panose="02020603050405020304" pitchFamily="18" charset="0"/>
                <a:cs typeface="Times New Roman" panose="02020603050405020304" pitchFamily="18" charset="0"/>
              </a:rPr>
              <a:t>PHY but no range comparison analysis. </a:t>
            </a:r>
            <a:endParaRPr lang="en-US" sz="1800" dirty="0">
              <a:latin typeface="Times New Roman" panose="02020603050405020304" pitchFamily="18" charset="0"/>
              <a:cs typeface="Times New Roman" panose="02020603050405020304" pitchFamily="18" charset="0"/>
            </a:endParaRPr>
          </a:p>
          <a:p>
            <a:pPr marL="515938" lvl="1" indent="-342900">
              <a:lnSpc>
                <a:spcPct val="100000"/>
              </a:lnSpc>
              <a:spcAft>
                <a:spcPts val="700"/>
              </a:spcAft>
              <a:buClrTx/>
              <a:buFont typeface="Arial" panose="020B0604020202020204" pitchFamily="34" charset="0"/>
              <a:buChar char="•"/>
            </a:pPr>
            <a:r>
              <a:rPr lang="en-US" sz="1800" dirty="0" smtClean="0">
                <a:latin typeface="Times New Roman" panose="02020603050405020304" pitchFamily="18" charset="0"/>
                <a:cs typeface="Times New Roman" panose="02020603050405020304" pitchFamily="18" charset="0"/>
              </a:rPr>
              <a:t>[3] initiated a link budget comparison and suggested that current UWB PHY (BPRF mode) is more or less balanced with some candidate NB PHYs, but states that there is no decisive conclusion.</a:t>
            </a:r>
          </a:p>
          <a:p>
            <a:pPr marL="515938" lvl="1" indent="-342900">
              <a:lnSpc>
                <a:spcPct val="100000"/>
              </a:lnSpc>
              <a:spcAft>
                <a:spcPts val="700"/>
              </a:spcAft>
              <a:buClrTx/>
              <a:buFont typeface="Arial" panose="020B0604020202020204" pitchFamily="34" charset="0"/>
              <a:buChar char="•"/>
            </a:pPr>
            <a:r>
              <a:rPr lang="en-US" altLang="zh-CN" sz="1800" dirty="0" smtClean="0">
                <a:latin typeface="Times New Roman" panose="02020603050405020304" pitchFamily="18" charset="0"/>
                <a:cs typeface="Times New Roman" panose="02020603050405020304" pitchFamily="18" charset="0"/>
              </a:rPr>
              <a:t>[4] provided a link budget calculation at the end showing that an NB PHY will not necessarily meet the required range of a potential new generation UWB.</a:t>
            </a:r>
          </a:p>
          <a:p>
            <a:pPr marL="515938" lvl="1" indent="-342900">
              <a:lnSpc>
                <a:spcPct val="100000"/>
              </a:lnSpc>
              <a:spcAft>
                <a:spcPts val="700"/>
              </a:spcAft>
              <a:buClrTx/>
              <a:buFont typeface="Arial" panose="020B0604020202020204" pitchFamily="34" charset="0"/>
              <a:buChar char="•"/>
            </a:pPr>
            <a:endParaRPr lang="en-US" sz="1800" dirty="0">
              <a:latin typeface="Times New Roman" panose="02020603050405020304" pitchFamily="18" charset="0"/>
              <a:cs typeface="Times New Roman" panose="02020603050405020304" pitchFamily="18" charset="0"/>
            </a:endParaRPr>
          </a:p>
          <a:p>
            <a:pPr marL="515938" lvl="1" indent="-342900">
              <a:lnSpc>
                <a:spcPct val="100000"/>
              </a:lnSpc>
              <a:spcAft>
                <a:spcPts val="700"/>
              </a:spcAft>
              <a:buClrTx/>
              <a:buFont typeface="Arial" panose="020B0604020202020204" pitchFamily="34" charset="0"/>
              <a:buChar char="•"/>
            </a:pPr>
            <a:endParaRPr lang="en-US" sz="1800" dirty="0" smtClean="0">
              <a:latin typeface="Times New Roman" panose="02020603050405020304" pitchFamily="18" charset="0"/>
              <a:cs typeface="Times New Roman" panose="02020603050405020304" pitchFamily="18" charset="0"/>
            </a:endParaRPr>
          </a:p>
          <a:p>
            <a:pPr marL="515938" lvl="1" indent="-342900">
              <a:lnSpc>
                <a:spcPct val="100000"/>
              </a:lnSpc>
              <a:spcAft>
                <a:spcPts val="700"/>
              </a:spcAft>
              <a:buClrTx/>
              <a:buFont typeface="Arial" panose="020B0604020202020204" pitchFamily="34" charset="0"/>
              <a:buChar char="•"/>
            </a:pPr>
            <a:endParaRPr lang="en-US" sz="1800" dirty="0" smtClean="0">
              <a:latin typeface="Times New Roman" panose="02020603050405020304" pitchFamily="18" charset="0"/>
              <a:cs typeface="Times New Roman" panose="02020603050405020304" pitchFamily="18" charset="0"/>
            </a:endParaRPr>
          </a:p>
          <a:p>
            <a:pPr marL="515938" lvl="1" indent="-342900">
              <a:lnSpc>
                <a:spcPct val="100000"/>
              </a:lnSpc>
              <a:spcAft>
                <a:spcPts val="700"/>
              </a:spcAft>
              <a:buClrTx/>
              <a:buFont typeface="Arial" panose="020B0604020202020204" pitchFamily="34" charset="0"/>
              <a:buChar char="•"/>
            </a:pPr>
            <a:endParaRPr lang="en-US" sz="1800" dirty="0" smtClean="0">
              <a:latin typeface="Times New Roman" panose="02020603050405020304" pitchFamily="18" charset="0"/>
              <a:cs typeface="Times New Roman" panose="02020603050405020304" pitchFamily="18" charset="0"/>
            </a:endParaRPr>
          </a:p>
          <a:p>
            <a:pPr marL="687388" lvl="1" indent="-514350">
              <a:lnSpc>
                <a:spcPct val="100000"/>
              </a:lnSpc>
              <a:spcAft>
                <a:spcPts val="700"/>
              </a:spcAft>
              <a:buClrTx/>
              <a:buFont typeface="Arial" panose="020B0604020202020204" pitchFamily="34" charset="0"/>
              <a:buChar char="•"/>
            </a:pPr>
            <a:endParaRPr lang="en-US" sz="2800" b="0" dirty="0" smtClean="0">
              <a:latin typeface="Times New Roman" panose="02020603050405020304" pitchFamily="18" charset="0"/>
              <a:cs typeface="Times New Roman" panose="02020603050405020304" pitchFamily="18" charset="0"/>
            </a:endParaRPr>
          </a:p>
          <a:p>
            <a:pPr>
              <a:lnSpc>
                <a:spcPct val="100000"/>
              </a:lnSpc>
              <a:spcAft>
                <a:spcPts val="700"/>
              </a:spcAft>
              <a:buClrTx/>
              <a:buFont typeface="Arial" panose="020B0604020202020204" pitchFamily="34" charset="0"/>
              <a:buChar char="•"/>
            </a:pPr>
            <a:endParaRPr lang="en-US" b="0" dirty="0" smtClean="0">
              <a:latin typeface="Times New Roman" panose="02020603050405020304" pitchFamily="18" charset="0"/>
              <a:ea typeface="+mn-ea"/>
              <a:cs typeface="Times New Roman" panose="02020603050405020304" pitchFamily="18" charset="0"/>
            </a:endParaRPr>
          </a:p>
          <a:p>
            <a:pPr>
              <a:lnSpc>
                <a:spcPct val="100000"/>
              </a:lnSpc>
              <a:spcAft>
                <a:spcPts val="700"/>
              </a:spcAft>
              <a:buClrTx/>
              <a:buFont typeface="Arial" panose="020B0604020202020204" pitchFamily="34" charset="0"/>
              <a:buChar char="•"/>
            </a:pPr>
            <a:endParaRPr lang="en-US" b="0" dirty="0" smtClean="0">
              <a:latin typeface="Times New Roman" panose="02020603050405020304" pitchFamily="18" charset="0"/>
              <a:ea typeface="+mn-ea"/>
              <a:cs typeface="Times New Roman" panose="02020603050405020304" pitchFamily="18" charset="0"/>
            </a:endParaRPr>
          </a:p>
          <a:p>
            <a:pPr>
              <a:lnSpc>
                <a:spcPct val="100000"/>
              </a:lnSpc>
              <a:spcAft>
                <a:spcPts val="700"/>
              </a:spcAft>
              <a:buClrTx/>
              <a:buFont typeface="Arial" panose="020B0604020202020204" pitchFamily="34" charset="0"/>
              <a:buChar char="•"/>
            </a:pPr>
            <a:endParaRPr lang="en-US" b="0" dirty="0" smtClean="0">
              <a:latin typeface="Times New Roman" panose="02020603050405020304" pitchFamily="18" charset="0"/>
              <a:ea typeface="+mn-ea"/>
              <a:cs typeface="Times New Roman" panose="02020603050405020304" pitchFamily="18" charset="0"/>
            </a:endParaRPr>
          </a:p>
          <a:p>
            <a:pPr marL="630238" lvl="1" indent="-457200">
              <a:lnSpc>
                <a:spcPct val="100000"/>
              </a:lnSpc>
              <a:spcAft>
                <a:spcPts val="700"/>
              </a:spcAft>
              <a:buClrTx/>
              <a:buFont typeface="Arial" panose="020B0604020202020204" pitchFamily="34" charset="0"/>
              <a:buChar char="•"/>
            </a:pPr>
            <a:endParaRPr lang="en-US" b="0" dirty="0">
              <a:latin typeface="Times New Roman" panose="02020603050405020304" pitchFamily="18" charset="0"/>
              <a:cs typeface="Times New Roman" panose="02020603050405020304" pitchFamily="18" charset="0"/>
            </a:endParaRPr>
          </a:p>
          <a:p>
            <a:pPr>
              <a:lnSpc>
                <a:spcPct val="100000"/>
              </a:lnSpc>
              <a:spcAft>
                <a:spcPts val="700"/>
              </a:spcAft>
              <a:buClrTx/>
              <a:buFont typeface="Arial" panose="020B0604020202020204" pitchFamily="34" charset="0"/>
              <a:buChar char="•"/>
            </a:pPr>
            <a:endParaRPr lang="en-US" sz="1800" b="0" dirty="0" smtClean="0">
              <a:latin typeface="Times New Roman" panose="02020603050405020304" pitchFamily="18" charset="0"/>
              <a:ea typeface="+mn-ea"/>
              <a:cs typeface="Times New Roman" panose="02020603050405020304" pitchFamily="18" charset="0"/>
            </a:endParaRPr>
          </a:p>
          <a:p>
            <a:pPr marL="630238" lvl="1" indent="-457200">
              <a:lnSpc>
                <a:spcPct val="100000"/>
              </a:lnSpc>
              <a:spcAft>
                <a:spcPts val="700"/>
              </a:spcAft>
              <a:buClrTx/>
              <a:buFont typeface="Arial" panose="020B0604020202020204" pitchFamily="34" charset="0"/>
              <a:buChar char="•"/>
            </a:pPr>
            <a:endParaRPr lang="en-US" kern="1200" dirty="0" smtClean="0">
              <a:latin typeface="Times New Roman" panose="02020603050405020304" pitchFamily="18" charset="0"/>
              <a:cs typeface="Times New Roman" panose="02020603050405020304" pitchFamily="18" charset="0"/>
            </a:endParaRPr>
          </a:p>
          <a:p>
            <a:pPr>
              <a:lnSpc>
                <a:spcPct val="100000"/>
              </a:lnSpc>
              <a:spcAft>
                <a:spcPts val="700"/>
              </a:spcAft>
              <a:buClrTx/>
              <a:buFont typeface="Arial" panose="020B0604020202020204" pitchFamily="34" charset="0"/>
              <a:buChar char="•"/>
            </a:pPr>
            <a:endParaRPr lang="en-US" sz="1800" b="0" kern="1200" dirty="0" smtClean="0">
              <a:latin typeface="Times New Roman" panose="02020603050405020304" pitchFamily="18" charset="0"/>
              <a:ea typeface="+mn-ea"/>
              <a:cs typeface="Times New Roman" panose="02020603050405020304" pitchFamily="18" charset="0"/>
            </a:endParaRPr>
          </a:p>
          <a:p>
            <a:pPr>
              <a:lnSpc>
                <a:spcPct val="100000"/>
              </a:lnSpc>
              <a:spcAft>
                <a:spcPts val="700"/>
              </a:spcAft>
              <a:buClrTx/>
              <a:buFont typeface="Arial" panose="020B0604020202020204" pitchFamily="34" charset="0"/>
              <a:buChar char="•"/>
            </a:pPr>
            <a:endParaRPr lang="en-US" sz="1000" kern="1200" dirty="0" smtClean="0">
              <a:latin typeface="Times New Roman" panose="02020603050405020304" pitchFamily="18" charset="0"/>
              <a:ea typeface="+mn-ea"/>
              <a:cs typeface="Times New Roman" panose="02020603050405020304" pitchFamily="18" charset="0"/>
            </a:endParaRPr>
          </a:p>
          <a:p>
            <a:pPr>
              <a:lnSpc>
                <a:spcPct val="100000"/>
              </a:lnSpc>
              <a:spcAft>
                <a:spcPts val="700"/>
              </a:spcAft>
              <a:buClrTx/>
              <a:buFont typeface="Arial" panose="020B0604020202020204" pitchFamily="34" charset="0"/>
              <a:buChar char="•"/>
            </a:pPr>
            <a:endParaRPr lang="en-US" sz="1800" kern="1200" dirty="0" smtClean="0">
              <a:latin typeface="Times New Roman" panose="02020603050405020304" pitchFamily="18" charset="0"/>
              <a:ea typeface="+mn-ea"/>
              <a:cs typeface="Times New Roman" panose="02020603050405020304" pitchFamily="18" charset="0"/>
            </a:endParaRPr>
          </a:p>
          <a:p>
            <a:pPr>
              <a:lnSpc>
                <a:spcPct val="100000"/>
              </a:lnSpc>
              <a:spcAft>
                <a:spcPts val="700"/>
              </a:spcAft>
              <a:buClrTx/>
              <a:buFont typeface="Arial" panose="020B0604020202020204" pitchFamily="34" charset="0"/>
              <a:buChar char="•"/>
            </a:pPr>
            <a:endParaRPr lang="en-US" sz="1000" b="0" kern="1200" dirty="0">
              <a:latin typeface="Times New Roman" panose="02020603050405020304" pitchFamily="18" charset="0"/>
              <a:ea typeface="+mn-ea"/>
              <a:cs typeface="Times New Roman" panose="02020603050405020304" pitchFamily="18" charset="0"/>
            </a:endParaRPr>
          </a:p>
        </p:txBody>
      </p:sp>
      <p:sp>
        <p:nvSpPr>
          <p:cNvPr id="7" name="Rectangle 2"/>
          <p:cNvSpPr txBox="1">
            <a:spLocks noChangeArrowheads="1"/>
          </p:cNvSpPr>
          <p:nvPr/>
        </p:nvSpPr>
        <p:spPr>
          <a:xfrm>
            <a:off x="689992" y="685800"/>
            <a:ext cx="7986464" cy="754063"/>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en-US" sz="3200" kern="0" dirty="0" smtClean="0"/>
              <a:t>Narrowband assisted UWB - Overview</a:t>
            </a:r>
            <a:endParaRPr lang="en-US" altLang="en-US" sz="3200" kern="0" dirty="0"/>
          </a:p>
        </p:txBody>
      </p:sp>
    </p:spTree>
    <p:extLst>
      <p:ext uri="{BB962C8B-B14F-4D97-AF65-F5344CB8AC3E}">
        <p14:creationId xmlns:p14="http://schemas.microsoft.com/office/powerpoint/2010/main" val="33508743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smtClean="0"/>
              <a:t>Jan 2022</a:t>
            </a:r>
            <a:endParaRPr lang="en-US" altLang="en-US"/>
          </a:p>
        </p:txBody>
      </p:sp>
      <p:sp>
        <p:nvSpPr>
          <p:cNvPr id="3" name="页脚占位符 2"/>
          <p:cNvSpPr>
            <a:spLocks noGrp="1"/>
          </p:cNvSpPr>
          <p:nvPr>
            <p:ph type="ftr" sz="quarter" idx="11"/>
          </p:nvPr>
        </p:nvSpPr>
        <p:spPr/>
        <p:txBody>
          <a:bodyPr/>
          <a:lstStyle/>
          <a:p>
            <a:r>
              <a:rPr lang="en-US" altLang="en-US" smtClean="0"/>
              <a:t>Ziyang Guo, Huawei</a:t>
            </a:r>
            <a:endParaRPr lang="en-US" altLang="en-US" dirty="0"/>
          </a:p>
        </p:txBody>
      </p:sp>
      <p:sp>
        <p:nvSpPr>
          <p:cNvPr id="4" name="灯片编号占位符 3"/>
          <p:cNvSpPr>
            <a:spLocks noGrp="1"/>
          </p:cNvSpPr>
          <p:nvPr>
            <p:ph type="sldNum" sz="quarter" idx="12"/>
          </p:nvPr>
        </p:nvSpPr>
        <p:spPr/>
        <p:txBody>
          <a:bodyPr/>
          <a:lstStyle/>
          <a:p>
            <a:r>
              <a:rPr lang="en-US" altLang="en-US" smtClean="0"/>
              <a:t>Slide </a:t>
            </a:r>
            <a:fld id="{77849D27-6DDF-4CEA-A842-3715DABEA1B1}" type="slidenum">
              <a:rPr lang="en-US" altLang="en-US" smtClean="0"/>
              <a:pPr/>
              <a:t>4</a:t>
            </a:fld>
            <a:endParaRPr lang="en-US" altLang="en-US"/>
          </a:p>
        </p:txBody>
      </p:sp>
      <p:sp>
        <p:nvSpPr>
          <p:cNvPr id="5" name="Rectangle 2"/>
          <p:cNvSpPr txBox="1">
            <a:spLocks noChangeArrowheads="1"/>
          </p:cNvSpPr>
          <p:nvPr/>
        </p:nvSpPr>
        <p:spPr>
          <a:xfrm>
            <a:off x="689992" y="685800"/>
            <a:ext cx="7986464" cy="754063"/>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dirty="0"/>
              <a:t>Purpose</a:t>
            </a:r>
            <a:endParaRPr lang="en-US" altLang="en-US" dirty="0"/>
          </a:p>
        </p:txBody>
      </p:sp>
      <p:sp>
        <p:nvSpPr>
          <p:cNvPr id="6" name="矩形 5"/>
          <p:cNvSpPr/>
          <p:nvPr/>
        </p:nvSpPr>
        <p:spPr>
          <a:xfrm>
            <a:off x="345468" y="1537296"/>
            <a:ext cx="8265132" cy="1013098"/>
          </a:xfrm>
          <a:prstGeom prst="rect">
            <a:avLst/>
          </a:prstGeom>
        </p:spPr>
        <p:txBody>
          <a:bodyPr wrap="square">
            <a:spAutoFit/>
          </a:bodyPr>
          <a:lstStyle/>
          <a:p>
            <a:pPr marL="515938" lvl="1" indent="-342900">
              <a:lnSpc>
                <a:spcPct val="100000"/>
              </a:lnSpc>
              <a:spcAft>
                <a:spcPts val="700"/>
              </a:spcAft>
              <a:buClrTx/>
              <a:buFont typeface="Arial" panose="020B0604020202020204" pitchFamily="34" charset="0"/>
              <a:buChar char="•"/>
            </a:pPr>
            <a:r>
              <a:rPr lang="en-US" altLang="zh-CN" sz="1800" dirty="0">
                <a:cs typeface="Times New Roman" panose="02020603050405020304" pitchFamily="18" charset="0"/>
              </a:rPr>
              <a:t>Analyze LM for ranging and LM improvement due to ranging preamble </a:t>
            </a:r>
            <a:r>
              <a:rPr lang="en-US" altLang="zh-CN" sz="1800" dirty="0" smtClean="0">
                <a:cs typeface="Times New Roman" panose="02020603050405020304" pitchFamily="18" charset="0"/>
              </a:rPr>
              <a:t>segmentation [1]</a:t>
            </a:r>
            <a:endParaRPr lang="en-US" altLang="zh-CN" sz="1800" dirty="0">
              <a:cs typeface="Times New Roman" panose="02020603050405020304" pitchFamily="18" charset="0"/>
            </a:endParaRPr>
          </a:p>
          <a:p>
            <a:pPr marL="515938" lvl="1" indent="-342900">
              <a:lnSpc>
                <a:spcPct val="100000"/>
              </a:lnSpc>
              <a:spcAft>
                <a:spcPts val="700"/>
              </a:spcAft>
              <a:buClrTx/>
              <a:buFont typeface="Arial" panose="020B0604020202020204" pitchFamily="34" charset="0"/>
              <a:buChar char="•"/>
            </a:pPr>
            <a:r>
              <a:rPr lang="en-US" altLang="zh-CN" sz="1800" dirty="0">
                <a:cs typeface="Times New Roman" panose="02020603050405020304" pitchFamily="18" charset="0"/>
              </a:rPr>
              <a:t>Analyze LM for different SYNC PHY candidates, including NB and UWB PHYs </a:t>
            </a:r>
            <a:endParaRPr lang="en-US" altLang="zh-CN" sz="1600" dirty="0">
              <a:cs typeface="Times New Roman" panose="02020603050405020304" pitchFamily="18" charset="0"/>
            </a:endParaRPr>
          </a:p>
        </p:txBody>
      </p:sp>
      <p:sp>
        <p:nvSpPr>
          <p:cNvPr id="7" name="矩形 6"/>
          <p:cNvSpPr/>
          <p:nvPr/>
        </p:nvSpPr>
        <p:spPr bwMode="auto">
          <a:xfrm>
            <a:off x="1009700" y="3152169"/>
            <a:ext cx="3600400" cy="504056"/>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10" name="矩形 9"/>
          <p:cNvSpPr/>
          <p:nvPr/>
        </p:nvSpPr>
        <p:spPr bwMode="auto">
          <a:xfrm>
            <a:off x="1942009" y="4633771"/>
            <a:ext cx="288032" cy="864096"/>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1" name="矩形 10"/>
          <p:cNvSpPr/>
          <p:nvPr/>
        </p:nvSpPr>
        <p:spPr bwMode="auto">
          <a:xfrm>
            <a:off x="3131840" y="4633771"/>
            <a:ext cx="288032" cy="864096"/>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13" name="直接连接符 12"/>
          <p:cNvCxnSpPr/>
          <p:nvPr/>
        </p:nvCxnSpPr>
        <p:spPr bwMode="auto">
          <a:xfrm>
            <a:off x="345468" y="5497867"/>
            <a:ext cx="8114964" cy="0"/>
          </a:xfrm>
          <a:prstGeom prst="line">
            <a:avLst/>
          </a:prstGeom>
          <a:solidFill>
            <a:schemeClr val="accent1"/>
          </a:solidFill>
          <a:ln w="38100" cap="flat" cmpd="sng" algn="ctr">
            <a:solidFill>
              <a:schemeClr val="tx1"/>
            </a:solidFill>
            <a:prstDash val="solid"/>
            <a:round/>
            <a:headEnd type="none" w="sm" len="sm"/>
            <a:tailEnd type="arrow"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矩形 14"/>
          <p:cNvSpPr/>
          <p:nvPr/>
        </p:nvSpPr>
        <p:spPr bwMode="auto">
          <a:xfrm>
            <a:off x="4395192" y="4619347"/>
            <a:ext cx="288032" cy="864096"/>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17" name="曲线连接符 16"/>
          <p:cNvCxnSpPr/>
          <p:nvPr/>
        </p:nvCxnSpPr>
        <p:spPr bwMode="auto">
          <a:xfrm rot="3480000">
            <a:off x="5342933" y="5434514"/>
            <a:ext cx="210734" cy="126707"/>
          </a:xfrm>
          <a:prstGeom prst="curvedConnector3">
            <a:avLst/>
          </a:prstGeom>
          <a:solidFill>
            <a:schemeClr val="accent1"/>
          </a:solidFill>
          <a:ln w="285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 name="矩形 23"/>
          <p:cNvSpPr/>
          <p:nvPr/>
        </p:nvSpPr>
        <p:spPr bwMode="auto">
          <a:xfrm>
            <a:off x="7078111" y="4618694"/>
            <a:ext cx="288032" cy="864096"/>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5" name="矩形 24"/>
          <p:cNvSpPr/>
          <p:nvPr/>
        </p:nvSpPr>
        <p:spPr bwMode="auto">
          <a:xfrm>
            <a:off x="364541" y="4618694"/>
            <a:ext cx="779198" cy="864096"/>
          </a:xfrm>
          <a:prstGeom prst="rect">
            <a:avLst/>
          </a:prstGeom>
          <a:solidFill>
            <a:srgbClr val="FFC000"/>
          </a:solidFill>
          <a:ln w="28575"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altLang="zh-CN" sz="1200" b="0"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SYNC</a:t>
            </a:r>
          </a:p>
          <a:p>
            <a:pPr marL="0" marR="0" indent="0" algn="ctr" defTabSz="914400" rtl="0" eaLnBrk="0" fontAlgn="base" latinLnBrk="0" hangingPunct="0">
              <a:lnSpc>
                <a:spcPct val="100000"/>
              </a:lnSpc>
              <a:spcBef>
                <a:spcPct val="0"/>
              </a:spcBef>
              <a:spcAft>
                <a:spcPct val="0"/>
              </a:spcAft>
              <a:buClrTx/>
              <a:buSzTx/>
              <a:buFontTx/>
              <a:buNone/>
              <a:tabLst/>
            </a:pPr>
            <a:r>
              <a:rPr lang="en-US" altLang="zh-CN" dirty="0"/>
              <a:t>Packet</a:t>
            </a:r>
            <a:endParaRPr kumimoji="0" lang="zh-CN" altLang="en-US" sz="1200" b="0" i="0" u="none" strike="noStrike" cap="none" normalizeH="0" baseline="0" dirty="0" smtClean="0">
              <a:ln>
                <a:noFill/>
              </a:ln>
              <a:solidFill>
                <a:schemeClr val="tx1"/>
              </a:solidFill>
              <a:effectLst/>
              <a:latin typeface="Times New Roman" pitchFamily="18" charset="0"/>
            </a:endParaRPr>
          </a:p>
        </p:txBody>
      </p:sp>
      <p:cxnSp>
        <p:nvCxnSpPr>
          <p:cNvPr id="28" name="直接连接符 27"/>
          <p:cNvCxnSpPr>
            <a:endCxn id="10" idx="0"/>
          </p:cNvCxnSpPr>
          <p:nvPr/>
        </p:nvCxnSpPr>
        <p:spPr bwMode="auto">
          <a:xfrm>
            <a:off x="1009700" y="3656225"/>
            <a:ext cx="1076325" cy="977546"/>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 name="直接连接符 28"/>
          <p:cNvCxnSpPr>
            <a:endCxn id="24" idx="0"/>
          </p:cNvCxnSpPr>
          <p:nvPr/>
        </p:nvCxnSpPr>
        <p:spPr bwMode="auto">
          <a:xfrm>
            <a:off x="4539208" y="3656224"/>
            <a:ext cx="2682919" cy="96247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文本框 34"/>
          <p:cNvSpPr txBox="1"/>
          <p:nvPr/>
        </p:nvSpPr>
        <p:spPr>
          <a:xfrm>
            <a:off x="7964217" y="5549178"/>
            <a:ext cx="562975" cy="338554"/>
          </a:xfrm>
          <a:prstGeom prst="rect">
            <a:avLst/>
          </a:prstGeom>
          <a:noFill/>
        </p:spPr>
        <p:txBody>
          <a:bodyPr wrap="none" rtlCol="0">
            <a:spAutoFit/>
          </a:bodyPr>
          <a:lstStyle/>
          <a:p>
            <a:r>
              <a:rPr lang="en-US" altLang="zh-CN" sz="1600" b="1" dirty="0" smtClean="0"/>
              <a:t>t/</a:t>
            </a:r>
            <a:r>
              <a:rPr lang="en-US" altLang="zh-CN" sz="1600" b="1" dirty="0" err="1" smtClean="0"/>
              <a:t>ms</a:t>
            </a:r>
            <a:endParaRPr lang="zh-CN" altLang="en-US" sz="1600" b="1" dirty="0"/>
          </a:p>
        </p:txBody>
      </p:sp>
      <p:sp>
        <p:nvSpPr>
          <p:cNvPr id="36" name="文本框 35"/>
          <p:cNvSpPr txBox="1"/>
          <p:nvPr/>
        </p:nvSpPr>
        <p:spPr>
          <a:xfrm>
            <a:off x="1929959" y="5512291"/>
            <a:ext cx="300082" cy="369332"/>
          </a:xfrm>
          <a:prstGeom prst="rect">
            <a:avLst/>
          </a:prstGeom>
          <a:noFill/>
        </p:spPr>
        <p:txBody>
          <a:bodyPr wrap="none" rtlCol="0">
            <a:spAutoFit/>
          </a:bodyPr>
          <a:lstStyle/>
          <a:p>
            <a:r>
              <a:rPr lang="en-US" altLang="zh-CN" sz="1800" b="1" dirty="0" smtClean="0"/>
              <a:t>1</a:t>
            </a:r>
            <a:endParaRPr lang="zh-CN" altLang="en-US" sz="1800" b="1" dirty="0"/>
          </a:p>
        </p:txBody>
      </p:sp>
      <p:sp>
        <p:nvSpPr>
          <p:cNvPr id="37" name="文本框 36"/>
          <p:cNvSpPr txBox="1"/>
          <p:nvPr/>
        </p:nvSpPr>
        <p:spPr>
          <a:xfrm>
            <a:off x="3125815" y="5512291"/>
            <a:ext cx="300082" cy="369332"/>
          </a:xfrm>
          <a:prstGeom prst="rect">
            <a:avLst/>
          </a:prstGeom>
          <a:noFill/>
        </p:spPr>
        <p:txBody>
          <a:bodyPr wrap="none" rtlCol="0">
            <a:spAutoFit/>
          </a:bodyPr>
          <a:lstStyle/>
          <a:p>
            <a:r>
              <a:rPr lang="en-US" altLang="zh-CN" sz="1800" b="1" dirty="0"/>
              <a:t>2</a:t>
            </a:r>
            <a:endParaRPr lang="zh-CN" altLang="en-US" sz="1800" b="1" dirty="0"/>
          </a:p>
        </p:txBody>
      </p:sp>
      <p:sp>
        <p:nvSpPr>
          <p:cNvPr id="38" name="文本框 37"/>
          <p:cNvSpPr txBox="1"/>
          <p:nvPr/>
        </p:nvSpPr>
        <p:spPr>
          <a:xfrm>
            <a:off x="4383142" y="5512291"/>
            <a:ext cx="300082" cy="369332"/>
          </a:xfrm>
          <a:prstGeom prst="rect">
            <a:avLst/>
          </a:prstGeom>
          <a:noFill/>
        </p:spPr>
        <p:txBody>
          <a:bodyPr wrap="none" rtlCol="0">
            <a:spAutoFit/>
          </a:bodyPr>
          <a:lstStyle/>
          <a:p>
            <a:r>
              <a:rPr lang="en-US" altLang="zh-CN" sz="1800" b="1" dirty="0" smtClean="0"/>
              <a:t>3</a:t>
            </a:r>
            <a:endParaRPr lang="zh-CN" altLang="en-US" sz="1800" b="1" dirty="0"/>
          </a:p>
        </p:txBody>
      </p:sp>
      <p:sp>
        <p:nvSpPr>
          <p:cNvPr id="39" name="文本框 38"/>
          <p:cNvSpPr txBox="1"/>
          <p:nvPr/>
        </p:nvSpPr>
        <p:spPr>
          <a:xfrm>
            <a:off x="7066061" y="5512291"/>
            <a:ext cx="351378" cy="369332"/>
          </a:xfrm>
          <a:prstGeom prst="rect">
            <a:avLst/>
          </a:prstGeom>
          <a:noFill/>
        </p:spPr>
        <p:txBody>
          <a:bodyPr wrap="none" rtlCol="0">
            <a:spAutoFit/>
          </a:bodyPr>
          <a:lstStyle/>
          <a:p>
            <a:r>
              <a:rPr lang="en-US" altLang="zh-CN" sz="1800" b="1" dirty="0"/>
              <a:t>N</a:t>
            </a:r>
            <a:endParaRPr lang="zh-CN" altLang="en-US" sz="1800" b="1" dirty="0"/>
          </a:p>
        </p:txBody>
      </p:sp>
      <p:sp>
        <p:nvSpPr>
          <p:cNvPr id="40" name="矩形 39"/>
          <p:cNvSpPr/>
          <p:nvPr/>
        </p:nvSpPr>
        <p:spPr>
          <a:xfrm>
            <a:off x="2202157" y="4869160"/>
            <a:ext cx="647934" cy="307777"/>
          </a:xfrm>
          <a:prstGeom prst="rect">
            <a:avLst/>
          </a:prstGeom>
        </p:spPr>
        <p:txBody>
          <a:bodyPr wrap="none">
            <a:spAutoFit/>
          </a:bodyPr>
          <a:lstStyle/>
          <a:p>
            <a:r>
              <a:rPr lang="en-US" altLang="zh-CN" sz="1400" dirty="0" smtClean="0">
                <a:cs typeface="Times New Roman" panose="02020603050405020304" pitchFamily="18" charset="0"/>
              </a:rPr>
              <a:t>Frag 1</a:t>
            </a:r>
            <a:endParaRPr lang="zh-CN" altLang="en-US" sz="1400" dirty="0"/>
          </a:p>
        </p:txBody>
      </p:sp>
      <p:sp>
        <p:nvSpPr>
          <p:cNvPr id="41" name="矩形 40"/>
          <p:cNvSpPr/>
          <p:nvPr/>
        </p:nvSpPr>
        <p:spPr>
          <a:xfrm>
            <a:off x="3422333" y="4873300"/>
            <a:ext cx="647934" cy="307777"/>
          </a:xfrm>
          <a:prstGeom prst="rect">
            <a:avLst/>
          </a:prstGeom>
        </p:spPr>
        <p:txBody>
          <a:bodyPr wrap="none">
            <a:spAutoFit/>
          </a:bodyPr>
          <a:lstStyle/>
          <a:p>
            <a:r>
              <a:rPr lang="en-US" altLang="zh-CN" sz="1400" dirty="0" smtClean="0">
                <a:cs typeface="Times New Roman" panose="02020603050405020304" pitchFamily="18" charset="0"/>
              </a:rPr>
              <a:t>Frag 2</a:t>
            </a:r>
            <a:endParaRPr lang="zh-CN" altLang="en-US" sz="1400" dirty="0"/>
          </a:p>
        </p:txBody>
      </p:sp>
      <p:sp>
        <p:nvSpPr>
          <p:cNvPr id="42" name="矩形 41"/>
          <p:cNvSpPr/>
          <p:nvPr/>
        </p:nvSpPr>
        <p:spPr>
          <a:xfrm>
            <a:off x="4690803" y="4873632"/>
            <a:ext cx="647934" cy="307777"/>
          </a:xfrm>
          <a:prstGeom prst="rect">
            <a:avLst/>
          </a:prstGeom>
        </p:spPr>
        <p:txBody>
          <a:bodyPr wrap="none">
            <a:spAutoFit/>
          </a:bodyPr>
          <a:lstStyle/>
          <a:p>
            <a:r>
              <a:rPr lang="en-US" altLang="zh-CN" sz="1400" dirty="0" smtClean="0">
                <a:cs typeface="Times New Roman" panose="02020603050405020304" pitchFamily="18" charset="0"/>
              </a:rPr>
              <a:t>Frag 3</a:t>
            </a:r>
            <a:endParaRPr lang="zh-CN" altLang="en-US" sz="1400" dirty="0"/>
          </a:p>
        </p:txBody>
      </p:sp>
      <p:sp>
        <p:nvSpPr>
          <p:cNvPr id="43" name="矩形 42"/>
          <p:cNvSpPr/>
          <p:nvPr/>
        </p:nvSpPr>
        <p:spPr>
          <a:xfrm>
            <a:off x="7389619" y="4893195"/>
            <a:ext cx="688009" cy="307777"/>
          </a:xfrm>
          <a:prstGeom prst="rect">
            <a:avLst/>
          </a:prstGeom>
        </p:spPr>
        <p:txBody>
          <a:bodyPr wrap="none">
            <a:spAutoFit/>
          </a:bodyPr>
          <a:lstStyle/>
          <a:p>
            <a:r>
              <a:rPr lang="en-US" altLang="zh-CN" sz="1400" dirty="0" smtClean="0">
                <a:cs typeface="Times New Roman" panose="02020603050405020304" pitchFamily="18" charset="0"/>
              </a:rPr>
              <a:t>Frag N</a:t>
            </a:r>
            <a:endParaRPr lang="zh-CN" altLang="en-US" sz="1400" dirty="0"/>
          </a:p>
        </p:txBody>
      </p:sp>
      <p:cxnSp>
        <p:nvCxnSpPr>
          <p:cNvPr id="45" name="直接箭头连接符 44"/>
          <p:cNvCxnSpPr/>
          <p:nvPr/>
        </p:nvCxnSpPr>
        <p:spPr bwMode="auto">
          <a:xfrm>
            <a:off x="1178979" y="5013176"/>
            <a:ext cx="742335"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7" name="文本框 46"/>
          <p:cNvSpPr txBox="1"/>
          <p:nvPr/>
        </p:nvSpPr>
        <p:spPr>
          <a:xfrm>
            <a:off x="115715" y="5596277"/>
            <a:ext cx="1434432" cy="276999"/>
          </a:xfrm>
          <a:prstGeom prst="rect">
            <a:avLst/>
          </a:prstGeom>
          <a:noFill/>
        </p:spPr>
        <p:txBody>
          <a:bodyPr wrap="none" rtlCol="0">
            <a:spAutoFit/>
          </a:bodyPr>
          <a:lstStyle/>
          <a:p>
            <a:r>
              <a:rPr lang="en-US" altLang="zh-CN" dirty="0" smtClean="0"/>
              <a:t>Time and </a:t>
            </a:r>
            <a:r>
              <a:rPr lang="en-US" altLang="zh-CN" dirty="0" err="1" smtClean="0"/>
              <a:t>Freq</a:t>
            </a:r>
            <a:r>
              <a:rPr lang="en-US" altLang="zh-CN" dirty="0" smtClean="0"/>
              <a:t> Sync</a:t>
            </a:r>
            <a:endParaRPr lang="zh-CN" altLang="en-US" dirty="0"/>
          </a:p>
        </p:txBody>
      </p:sp>
      <p:sp>
        <p:nvSpPr>
          <p:cNvPr id="48" name="文本框 47"/>
          <p:cNvSpPr txBox="1"/>
          <p:nvPr/>
        </p:nvSpPr>
        <p:spPr>
          <a:xfrm>
            <a:off x="1832951" y="3228658"/>
            <a:ext cx="1896673" cy="369332"/>
          </a:xfrm>
          <a:prstGeom prst="rect">
            <a:avLst/>
          </a:prstGeom>
          <a:noFill/>
        </p:spPr>
        <p:txBody>
          <a:bodyPr wrap="none" rtlCol="0">
            <a:spAutoFit/>
          </a:bodyPr>
          <a:lstStyle/>
          <a:p>
            <a:r>
              <a:rPr lang="en-US" altLang="zh-CN" sz="1800" dirty="0">
                <a:cs typeface="Times New Roman" panose="02020603050405020304" pitchFamily="18" charset="0"/>
              </a:rPr>
              <a:t>Ranging Preamble</a:t>
            </a:r>
            <a:endParaRPr lang="zh-CN" altLang="en-US" sz="1800" dirty="0">
              <a:cs typeface="Times New Roman" panose="02020603050405020304" pitchFamily="18" charset="0"/>
            </a:endParaRPr>
          </a:p>
        </p:txBody>
      </p:sp>
      <p:cxnSp>
        <p:nvCxnSpPr>
          <p:cNvPr id="50" name="直接连接符 49"/>
          <p:cNvCxnSpPr>
            <a:endCxn id="11" idx="0"/>
          </p:cNvCxnSpPr>
          <p:nvPr/>
        </p:nvCxnSpPr>
        <p:spPr bwMode="auto">
          <a:xfrm>
            <a:off x="1415998" y="3670648"/>
            <a:ext cx="1859858" cy="963123"/>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直接连接符 53"/>
          <p:cNvCxnSpPr>
            <a:endCxn id="15" idx="0"/>
          </p:cNvCxnSpPr>
          <p:nvPr/>
        </p:nvCxnSpPr>
        <p:spPr bwMode="auto">
          <a:xfrm>
            <a:off x="1742647" y="3656224"/>
            <a:ext cx="2796561" cy="963123"/>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6189513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smtClean="0"/>
              <a:t>Jan 2022</a:t>
            </a:r>
            <a:endParaRPr lang="en-US" altLang="en-US"/>
          </a:p>
        </p:txBody>
      </p:sp>
      <p:sp>
        <p:nvSpPr>
          <p:cNvPr id="3" name="页脚占位符 2"/>
          <p:cNvSpPr>
            <a:spLocks noGrp="1"/>
          </p:cNvSpPr>
          <p:nvPr>
            <p:ph type="ftr" sz="quarter" idx="11"/>
          </p:nvPr>
        </p:nvSpPr>
        <p:spPr/>
        <p:txBody>
          <a:bodyPr/>
          <a:lstStyle/>
          <a:p>
            <a:r>
              <a:rPr lang="en-US" altLang="en-US" smtClean="0"/>
              <a:t>Ziyang Guo, Huawei</a:t>
            </a:r>
            <a:endParaRPr lang="en-US" altLang="en-US" dirty="0"/>
          </a:p>
        </p:txBody>
      </p:sp>
      <p:sp>
        <p:nvSpPr>
          <p:cNvPr id="4" name="灯片编号占位符 3"/>
          <p:cNvSpPr>
            <a:spLocks noGrp="1"/>
          </p:cNvSpPr>
          <p:nvPr>
            <p:ph type="sldNum" sz="quarter" idx="12"/>
          </p:nvPr>
        </p:nvSpPr>
        <p:spPr/>
        <p:txBody>
          <a:bodyPr/>
          <a:lstStyle/>
          <a:p>
            <a:r>
              <a:rPr lang="en-US" altLang="en-US" smtClean="0"/>
              <a:t>Slide </a:t>
            </a:r>
            <a:fld id="{77849D27-6DDF-4CEA-A842-3715DABEA1B1}" type="slidenum">
              <a:rPr lang="en-US" altLang="en-US" smtClean="0"/>
              <a:pPr/>
              <a:t>5</a:t>
            </a:fld>
            <a:endParaRPr lang="en-US" altLang="en-US"/>
          </a:p>
        </p:txBody>
      </p:sp>
      <p:sp>
        <p:nvSpPr>
          <p:cNvPr id="5" name="文本框 4"/>
          <p:cNvSpPr txBox="1"/>
          <p:nvPr/>
        </p:nvSpPr>
        <p:spPr>
          <a:xfrm>
            <a:off x="908958" y="2636912"/>
            <a:ext cx="7402283" cy="707886"/>
          </a:xfrm>
          <a:prstGeom prst="rect">
            <a:avLst/>
          </a:prstGeom>
          <a:noFill/>
        </p:spPr>
        <p:txBody>
          <a:bodyPr wrap="none" rtlCol="0">
            <a:spAutoFit/>
          </a:bodyPr>
          <a:lstStyle/>
          <a:p>
            <a:r>
              <a:rPr lang="en-US" altLang="zh-CN" sz="4000" dirty="0" smtClean="0"/>
              <a:t>Link Margin Analysis for Ranging</a:t>
            </a:r>
            <a:endParaRPr lang="zh-CN" altLang="en-US" sz="4000" dirty="0"/>
          </a:p>
        </p:txBody>
      </p:sp>
      <p:sp>
        <p:nvSpPr>
          <p:cNvPr id="6" name="文本框 5"/>
          <p:cNvSpPr txBox="1"/>
          <p:nvPr/>
        </p:nvSpPr>
        <p:spPr>
          <a:xfrm>
            <a:off x="827584" y="4293096"/>
            <a:ext cx="7704856" cy="830997"/>
          </a:xfrm>
          <a:prstGeom prst="rect">
            <a:avLst/>
          </a:prstGeom>
          <a:noFill/>
        </p:spPr>
        <p:txBody>
          <a:bodyPr wrap="square" rtlCol="0">
            <a:spAutoFit/>
          </a:bodyPr>
          <a:lstStyle/>
          <a:p>
            <a:r>
              <a:rPr lang="en-US" altLang="zh-CN" sz="2400" dirty="0"/>
              <a:t>Where is link margin gain of ranging preamble segmentation from?</a:t>
            </a:r>
            <a:endParaRPr lang="zh-CN" altLang="en-US" sz="2400" dirty="0"/>
          </a:p>
        </p:txBody>
      </p:sp>
    </p:spTree>
    <p:extLst>
      <p:ext uri="{BB962C8B-B14F-4D97-AF65-F5344CB8AC3E}">
        <p14:creationId xmlns:p14="http://schemas.microsoft.com/office/powerpoint/2010/main" val="2850966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smtClean="0"/>
              <a:t>Jan 2022</a:t>
            </a:r>
            <a:endParaRPr lang="en-US" altLang="en-US"/>
          </a:p>
        </p:txBody>
      </p:sp>
      <p:sp>
        <p:nvSpPr>
          <p:cNvPr id="3" name="页脚占位符 2"/>
          <p:cNvSpPr>
            <a:spLocks noGrp="1"/>
          </p:cNvSpPr>
          <p:nvPr>
            <p:ph type="ftr" sz="quarter" idx="11"/>
          </p:nvPr>
        </p:nvSpPr>
        <p:spPr/>
        <p:txBody>
          <a:bodyPr/>
          <a:lstStyle/>
          <a:p>
            <a:r>
              <a:rPr lang="en-US" altLang="en-US" dirty="0" smtClean="0"/>
              <a:t>Ziyang Guo, Huawei</a:t>
            </a:r>
            <a:endParaRPr lang="en-US" altLang="en-US" dirty="0"/>
          </a:p>
        </p:txBody>
      </p:sp>
      <p:sp>
        <p:nvSpPr>
          <p:cNvPr id="4" name="灯片编号占位符 3"/>
          <p:cNvSpPr>
            <a:spLocks noGrp="1"/>
          </p:cNvSpPr>
          <p:nvPr>
            <p:ph type="sldNum" sz="quarter" idx="12"/>
          </p:nvPr>
        </p:nvSpPr>
        <p:spPr/>
        <p:txBody>
          <a:bodyPr/>
          <a:lstStyle/>
          <a:p>
            <a:r>
              <a:rPr lang="en-US" altLang="en-US" smtClean="0"/>
              <a:t>Slide </a:t>
            </a:r>
            <a:fld id="{77849D27-6DDF-4CEA-A842-3715DABEA1B1}" type="slidenum">
              <a:rPr lang="en-US" altLang="en-US" smtClean="0"/>
              <a:pPr/>
              <a:t>6</a:t>
            </a:fld>
            <a:endParaRPr lang="en-US" altLang="en-US"/>
          </a:p>
        </p:txBody>
      </p:sp>
      <mc:AlternateContent xmlns:mc="http://schemas.openxmlformats.org/markup-compatibility/2006" xmlns:a14="http://schemas.microsoft.com/office/drawing/2010/main">
        <mc:Choice Requires="a14">
          <p:sp>
            <p:nvSpPr>
              <p:cNvPr id="7" name="Content Placeholder 3"/>
              <p:cNvSpPr txBox="1">
                <a:spLocks/>
              </p:cNvSpPr>
              <p:nvPr/>
            </p:nvSpPr>
            <p:spPr bwMode="auto">
              <a:xfrm>
                <a:off x="685800" y="1863728"/>
                <a:ext cx="8105539" cy="4580406"/>
              </a:xfrm>
              <a:prstGeom prst="rect">
                <a:avLst/>
              </a:prstGeom>
              <a:noFill/>
              <a:ln w="9525">
                <a:noFill/>
                <a:miter lim="800000"/>
                <a:headEnd/>
                <a:tailEnd/>
              </a:ln>
            </p:spPr>
            <p:txBody>
              <a:bodyPr vert="horz" wrap="square" lIns="80142" tIns="40070" rIns="80142" bIns="40070" numCol="1" anchor="t" anchorCtr="0" compatLnSpc="1">
                <a:prstTxWarp prst="textNoShape">
                  <a:avLst/>
                </a:prstTxWarp>
                <a:noAutofit/>
              </a:bodyPr>
              <a:lstStyle>
                <a:lvl1pPr marL="180975" indent="-180975" algn="l" rtl="0" eaLnBrk="0" fontAlgn="base" hangingPunct="0">
                  <a:lnSpc>
                    <a:spcPct val="110000"/>
                  </a:lnSpc>
                  <a:spcBef>
                    <a:spcPct val="0"/>
                  </a:spcBef>
                  <a:spcAft>
                    <a:spcPct val="0"/>
                  </a:spcAft>
                  <a:buClr>
                    <a:srgbClr val="990000"/>
                  </a:buClr>
                  <a:buSzPct val="85000"/>
                  <a:buFont typeface="Wingdings" pitchFamily="2" charset="2"/>
                  <a:buChar char="q"/>
                  <a:defRPr sz="1600" b="1">
                    <a:solidFill>
                      <a:schemeClr val="tx1"/>
                    </a:solidFill>
                    <a:latin typeface="Arial" pitchFamily="34" charset="0"/>
                    <a:ea typeface="黑体" pitchFamily="49" charset="-122"/>
                    <a:cs typeface="Arial" pitchFamily="34" charset="0"/>
                  </a:defRPr>
                </a:lvl1pPr>
                <a:lvl2pPr marL="354013" indent="-173038" algn="l" rtl="0" eaLnBrk="0" fontAlgn="base" hangingPunct="0">
                  <a:lnSpc>
                    <a:spcPct val="110000"/>
                  </a:lnSpc>
                  <a:spcBef>
                    <a:spcPct val="0"/>
                  </a:spcBef>
                  <a:spcAft>
                    <a:spcPct val="0"/>
                  </a:spcAft>
                  <a:buClr>
                    <a:srgbClr val="990000"/>
                  </a:buClr>
                  <a:buSzPct val="85000"/>
                  <a:buFont typeface="Wingdings" pitchFamily="2" charset="2"/>
                  <a:buChar char=""/>
                  <a:defRPr sz="2000">
                    <a:solidFill>
                      <a:schemeClr val="tx1"/>
                    </a:solidFill>
                    <a:latin typeface="Arial" pitchFamily="34" charset="0"/>
                    <a:ea typeface="+mn-ea"/>
                    <a:cs typeface="Arial" pitchFamily="34" charset="0"/>
                  </a:defRPr>
                </a:lvl2pPr>
                <a:lvl3pPr marL="541338" indent="-93663" algn="l" rtl="0" eaLnBrk="0" fontAlgn="base" hangingPunct="0">
                  <a:lnSpc>
                    <a:spcPct val="110000"/>
                  </a:lnSpc>
                  <a:spcBef>
                    <a:spcPct val="0"/>
                  </a:spcBef>
                  <a:spcAft>
                    <a:spcPct val="0"/>
                  </a:spcAft>
                  <a:buClr>
                    <a:srgbClr val="777777"/>
                  </a:buClr>
                  <a:buSzPct val="85000"/>
                  <a:buFont typeface="Arial" pitchFamily="34" charset="0"/>
                  <a:buChar char="●"/>
                  <a:defRPr sz="1800">
                    <a:solidFill>
                      <a:schemeClr val="tx1"/>
                    </a:solidFill>
                    <a:latin typeface="Arial" pitchFamily="34" charset="0"/>
                    <a:ea typeface="+mn-ea"/>
                    <a:cs typeface="Arial" pitchFamily="34" charset="0"/>
                  </a:defRPr>
                </a:lvl3pPr>
                <a:lvl4pPr marL="714375" indent="-88900" algn="l" rtl="0" eaLnBrk="0" fontAlgn="base" hangingPunct="0">
                  <a:lnSpc>
                    <a:spcPct val="110000"/>
                  </a:lnSpc>
                  <a:spcBef>
                    <a:spcPct val="0"/>
                  </a:spcBef>
                  <a:spcAft>
                    <a:spcPct val="0"/>
                  </a:spcAft>
                  <a:buClr>
                    <a:srgbClr val="777777"/>
                  </a:buClr>
                  <a:buSzPct val="85000"/>
                  <a:buFont typeface="Arial" pitchFamily="34" charset="0"/>
                  <a:buChar char="■"/>
                  <a:defRPr sz="1600">
                    <a:solidFill>
                      <a:schemeClr val="tx1"/>
                    </a:solidFill>
                    <a:latin typeface="Arial" pitchFamily="34" charset="0"/>
                    <a:ea typeface="+mn-ea"/>
                    <a:cs typeface="Arial" pitchFamily="34" charset="0"/>
                  </a:defRPr>
                </a:lvl4pPr>
                <a:lvl5pPr marL="895350" indent="-93663" algn="l" rtl="0" eaLnBrk="0" fontAlgn="base" hangingPunct="0">
                  <a:lnSpc>
                    <a:spcPct val="110000"/>
                  </a:lnSpc>
                  <a:spcBef>
                    <a:spcPct val="0"/>
                  </a:spcBef>
                  <a:spcAft>
                    <a:spcPct val="0"/>
                  </a:spcAft>
                  <a:buClr>
                    <a:srgbClr val="777777"/>
                  </a:buClr>
                  <a:buSzPct val="85000"/>
                  <a:buFont typeface="Wingdings" pitchFamily="2" charset="2"/>
                  <a:buChar char=""/>
                  <a:defRPr sz="1400">
                    <a:solidFill>
                      <a:schemeClr val="tx1"/>
                    </a:solidFill>
                    <a:latin typeface="Arial" pitchFamily="34" charset="0"/>
                    <a:ea typeface="+mn-ea"/>
                    <a:cs typeface="Arial" pitchFamily="34" charset="0"/>
                  </a:defRPr>
                </a:lvl5pPr>
                <a:lvl6pPr marL="25146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9pPr>
              </a:lstStyle>
              <a:p>
                <a:pPr marL="355601" lvl="1" indent="-182563">
                  <a:lnSpc>
                    <a:spcPct val="100000"/>
                  </a:lnSpc>
                  <a:spcAft>
                    <a:spcPts val="700"/>
                  </a:spcAft>
                  <a:buClrTx/>
                  <a:buFont typeface="Arial" pitchFamily="34" charset="0"/>
                  <a:buChar char="•"/>
                </a:pPr>
                <a:r>
                  <a:rPr lang="en-US" dirty="0" smtClean="0">
                    <a:solidFill>
                      <a:schemeClr val="tx1"/>
                    </a:solidFill>
                    <a:latin typeface="Times New Roman" panose="02020603050405020304" pitchFamily="18" charset="0"/>
                    <a:ea typeface="Arial Unicode MS" pitchFamily="34" charset="-128"/>
                    <a:cs typeface="Times New Roman" panose="02020603050405020304" pitchFamily="18" charset="0"/>
                  </a:rPr>
                  <a:t>Tx Power: </a:t>
                </a:r>
              </a:p>
              <a:p>
                <a:pPr marL="533400" lvl="3" indent="0">
                  <a:lnSpc>
                    <a:spcPct val="100000"/>
                  </a:lnSpc>
                  <a:spcAft>
                    <a:spcPts val="700"/>
                  </a:spcAft>
                  <a:buClrTx/>
                  <a:buNone/>
                </a:pPr>
                <a14:m>
                  <m:oMathPara xmlns:m="http://schemas.openxmlformats.org/officeDocument/2006/math">
                    <m:oMathParaPr>
                      <m:jc m:val="left"/>
                    </m:oMathParaPr>
                    <m:oMath xmlns:m="http://schemas.openxmlformats.org/officeDocument/2006/math">
                      <m:sSub>
                        <m:sSubPr>
                          <m:ctrlPr>
                            <a:rPr lang="en-US" sz="1800" b="0" i="1" smtClean="0">
                              <a:solidFill>
                                <a:schemeClr val="tx1"/>
                              </a:solidFill>
                              <a:latin typeface="Cambria Math" panose="02040503050406030204" pitchFamily="18" charset="0"/>
                              <a:ea typeface="Arial Unicode MS" pitchFamily="34" charset="-128"/>
                              <a:cs typeface="Arial Unicode MS" pitchFamily="34" charset="-128"/>
                            </a:rPr>
                          </m:ctrlPr>
                        </m:sSubPr>
                        <m:e>
                          <m:r>
                            <a:rPr lang="en-US" sz="1800" b="0" i="1" smtClean="0">
                              <a:solidFill>
                                <a:schemeClr val="tx1"/>
                              </a:solidFill>
                              <a:latin typeface="Cambria Math" panose="02040503050406030204" pitchFamily="18" charset="0"/>
                              <a:ea typeface="Arial Unicode MS" pitchFamily="34" charset="-128"/>
                              <a:cs typeface="Arial Unicode MS" pitchFamily="34" charset="-128"/>
                            </a:rPr>
                            <m:t>𝑃</m:t>
                          </m:r>
                        </m:e>
                        <m:sub>
                          <m:r>
                            <a:rPr lang="en-US" sz="1800" b="0" i="1" smtClean="0">
                              <a:solidFill>
                                <a:schemeClr val="tx1"/>
                              </a:solidFill>
                              <a:latin typeface="Cambria Math" panose="02040503050406030204" pitchFamily="18" charset="0"/>
                              <a:ea typeface="Arial Unicode MS" pitchFamily="34" charset="-128"/>
                              <a:cs typeface="Arial Unicode MS" pitchFamily="34" charset="-128"/>
                            </a:rPr>
                            <m:t>𝑇𝑋</m:t>
                          </m:r>
                        </m:sub>
                      </m:sSub>
                      <m:d>
                        <m:dPr>
                          <m:begChr m:val="["/>
                          <m:endChr m:val="]"/>
                          <m:ctrlPr>
                            <a:rPr lang="en-US" sz="1800" b="0" i="1" smtClean="0">
                              <a:solidFill>
                                <a:schemeClr val="tx1"/>
                              </a:solidFill>
                              <a:latin typeface="Cambria Math" panose="02040503050406030204" pitchFamily="18" charset="0"/>
                              <a:ea typeface="Arial Unicode MS" pitchFamily="34" charset="-128"/>
                              <a:cs typeface="Arial Unicode MS" pitchFamily="34" charset="-128"/>
                            </a:rPr>
                          </m:ctrlPr>
                        </m:dPr>
                        <m:e>
                          <m:r>
                            <a:rPr lang="en-US" sz="1800" b="0" i="1" smtClean="0">
                              <a:solidFill>
                                <a:schemeClr val="tx1"/>
                              </a:solidFill>
                              <a:latin typeface="Cambria Math" panose="02040503050406030204" pitchFamily="18" charset="0"/>
                              <a:ea typeface="Arial Unicode MS" pitchFamily="34" charset="-128"/>
                              <a:cs typeface="Arial Unicode MS" pitchFamily="34" charset="-128"/>
                            </a:rPr>
                            <m:t>𝑑𝐵𝑚</m:t>
                          </m:r>
                        </m:e>
                      </m:d>
                      <m:r>
                        <a:rPr lang="en-US" sz="1800" b="0" i="1" smtClean="0">
                          <a:solidFill>
                            <a:schemeClr val="tx1"/>
                          </a:solidFill>
                          <a:latin typeface="Cambria Math" panose="02040503050406030204" pitchFamily="18" charset="0"/>
                          <a:ea typeface="Arial Unicode MS" pitchFamily="34" charset="-128"/>
                          <a:cs typeface="Arial Unicode MS" pitchFamily="34" charset="-128"/>
                        </a:rPr>
                        <m:t>=</m:t>
                      </m:r>
                      <m:r>
                        <a:rPr lang="en-US" sz="1800" b="0" i="1" smtClean="0">
                          <a:solidFill>
                            <a:schemeClr val="tx1"/>
                          </a:solidFill>
                          <a:latin typeface="Cambria Math" panose="02040503050406030204" pitchFamily="18" charset="0"/>
                          <a:ea typeface="Arial Unicode MS" pitchFamily="34" charset="-128"/>
                          <a:cs typeface="Arial Unicode MS" pitchFamily="34" charset="-128"/>
                        </a:rPr>
                        <m:t>𝑃𝑆</m:t>
                      </m:r>
                      <m:sSub>
                        <m:sSubPr>
                          <m:ctrlPr>
                            <a:rPr lang="en-US" sz="1800" b="0" i="1" smtClean="0">
                              <a:solidFill>
                                <a:schemeClr val="tx1"/>
                              </a:solidFill>
                              <a:latin typeface="Cambria Math" panose="02040503050406030204" pitchFamily="18" charset="0"/>
                              <a:ea typeface="Arial Unicode MS" pitchFamily="34" charset="-128"/>
                              <a:cs typeface="Arial Unicode MS" pitchFamily="34" charset="-128"/>
                            </a:rPr>
                          </m:ctrlPr>
                        </m:sSubPr>
                        <m:e>
                          <m:r>
                            <a:rPr lang="en-US" sz="1800" b="0" i="1" smtClean="0">
                              <a:solidFill>
                                <a:schemeClr val="tx1"/>
                              </a:solidFill>
                              <a:latin typeface="Cambria Math" panose="02040503050406030204" pitchFamily="18" charset="0"/>
                              <a:ea typeface="Arial Unicode MS" pitchFamily="34" charset="-128"/>
                              <a:cs typeface="Arial Unicode MS" pitchFamily="34" charset="-128"/>
                            </a:rPr>
                            <m:t>𝐷</m:t>
                          </m:r>
                        </m:e>
                        <m:sub>
                          <m:r>
                            <a:rPr lang="en-US" sz="1800" b="0" i="1" smtClean="0">
                              <a:solidFill>
                                <a:schemeClr val="tx1"/>
                              </a:solidFill>
                              <a:latin typeface="Cambria Math" panose="02040503050406030204" pitchFamily="18" charset="0"/>
                              <a:ea typeface="Arial Unicode MS" pitchFamily="34" charset="-128"/>
                              <a:cs typeface="Arial Unicode MS" pitchFamily="34" charset="-128"/>
                            </a:rPr>
                            <m:t>𝑇𝑋</m:t>
                          </m:r>
                        </m:sub>
                      </m:sSub>
                      <m:d>
                        <m:dPr>
                          <m:begChr m:val="["/>
                          <m:endChr m:val="]"/>
                          <m:ctrlPr>
                            <a:rPr lang="en-US" sz="1800" b="0" i="1" smtClean="0">
                              <a:solidFill>
                                <a:schemeClr val="tx1"/>
                              </a:solidFill>
                              <a:latin typeface="Cambria Math" panose="02040503050406030204" pitchFamily="18" charset="0"/>
                              <a:ea typeface="Arial Unicode MS" pitchFamily="34" charset="-128"/>
                              <a:cs typeface="Arial Unicode MS" pitchFamily="34" charset="-128"/>
                            </a:rPr>
                          </m:ctrlPr>
                        </m:dPr>
                        <m:e>
                          <m:r>
                            <a:rPr lang="en-US" sz="1800" b="0" i="1" smtClean="0">
                              <a:solidFill>
                                <a:schemeClr val="tx1"/>
                              </a:solidFill>
                              <a:latin typeface="Cambria Math" panose="02040503050406030204" pitchFamily="18" charset="0"/>
                              <a:ea typeface="Arial Unicode MS" pitchFamily="34" charset="-128"/>
                              <a:cs typeface="Arial Unicode MS" pitchFamily="34" charset="-128"/>
                            </a:rPr>
                            <m:t>𝑑𝐵𝑚</m:t>
                          </m:r>
                          <m:r>
                            <a:rPr lang="en-US" sz="1800" b="0" i="1" smtClean="0">
                              <a:solidFill>
                                <a:schemeClr val="tx1"/>
                              </a:solidFill>
                              <a:latin typeface="Cambria Math" panose="02040503050406030204" pitchFamily="18" charset="0"/>
                              <a:ea typeface="Arial Unicode MS" pitchFamily="34" charset="-128"/>
                              <a:cs typeface="Arial Unicode MS" pitchFamily="34" charset="-128"/>
                            </a:rPr>
                            <m:t>/</m:t>
                          </m:r>
                          <m:r>
                            <a:rPr lang="en-US" sz="1800" b="0" i="1" smtClean="0">
                              <a:solidFill>
                                <a:schemeClr val="tx1"/>
                              </a:solidFill>
                              <a:latin typeface="Cambria Math" panose="02040503050406030204" pitchFamily="18" charset="0"/>
                              <a:ea typeface="Arial Unicode MS" pitchFamily="34" charset="-128"/>
                              <a:cs typeface="Arial Unicode MS" pitchFamily="34" charset="-128"/>
                            </a:rPr>
                            <m:t>𝐻𝑧</m:t>
                          </m:r>
                        </m:e>
                      </m:d>
                      <m:r>
                        <a:rPr lang="en-US" sz="1800" b="0" i="1" smtClean="0">
                          <a:solidFill>
                            <a:schemeClr val="tx1"/>
                          </a:solidFill>
                          <a:latin typeface="Cambria Math" panose="02040503050406030204" pitchFamily="18" charset="0"/>
                          <a:ea typeface="Arial Unicode MS" pitchFamily="34" charset="-128"/>
                          <a:cs typeface="Arial Unicode MS" pitchFamily="34" charset="-128"/>
                        </a:rPr>
                        <m:t>+</m:t>
                      </m:r>
                      <m:r>
                        <a:rPr lang="en-US" sz="1800" b="0" i="1" smtClean="0">
                          <a:solidFill>
                            <a:schemeClr val="tx1"/>
                          </a:solidFill>
                          <a:latin typeface="Cambria Math" panose="02040503050406030204" pitchFamily="18" charset="0"/>
                          <a:ea typeface="Arial Unicode MS" pitchFamily="34" charset="-128"/>
                          <a:cs typeface="Arial Unicode MS" pitchFamily="34" charset="-128"/>
                        </a:rPr>
                        <m:t>𝐵</m:t>
                      </m:r>
                      <m:d>
                        <m:dPr>
                          <m:begChr m:val="["/>
                          <m:endChr m:val="]"/>
                          <m:ctrlPr>
                            <a:rPr lang="en-US" sz="1800" b="0" i="1" smtClean="0">
                              <a:solidFill>
                                <a:schemeClr val="tx1"/>
                              </a:solidFill>
                              <a:latin typeface="Cambria Math" panose="02040503050406030204" pitchFamily="18" charset="0"/>
                              <a:ea typeface="Arial Unicode MS" pitchFamily="34" charset="-128"/>
                              <a:cs typeface="Arial Unicode MS" pitchFamily="34" charset="-128"/>
                            </a:rPr>
                          </m:ctrlPr>
                        </m:dPr>
                        <m:e>
                          <m:r>
                            <a:rPr lang="en-US" sz="1800" b="0" i="1" smtClean="0">
                              <a:solidFill>
                                <a:schemeClr val="tx1"/>
                              </a:solidFill>
                              <a:latin typeface="Cambria Math" panose="02040503050406030204" pitchFamily="18" charset="0"/>
                              <a:ea typeface="Arial Unicode MS" pitchFamily="34" charset="-128"/>
                              <a:cs typeface="Arial Unicode MS" pitchFamily="34" charset="-128"/>
                            </a:rPr>
                            <m:t>𝑑𝐵𝐻𝑧</m:t>
                          </m:r>
                        </m:e>
                      </m:d>
                      <m:r>
                        <a:rPr lang="en-US" sz="1800" b="0" i="1" smtClean="0">
                          <a:solidFill>
                            <a:schemeClr val="tx1"/>
                          </a:solidFill>
                          <a:latin typeface="Cambria Math" panose="02040503050406030204" pitchFamily="18" charset="0"/>
                          <a:ea typeface="Arial Unicode MS" pitchFamily="34" charset="-128"/>
                          <a:cs typeface="Arial Unicode MS" pitchFamily="34" charset="-128"/>
                        </a:rPr>
                        <m:t>−</m:t>
                      </m:r>
                      <m:r>
                        <a:rPr lang="en-US" sz="1800" b="0" i="1" smtClean="0">
                          <a:solidFill>
                            <a:schemeClr val="tx1"/>
                          </a:solidFill>
                          <a:latin typeface="Cambria Math" panose="02040503050406030204" pitchFamily="18" charset="0"/>
                          <a:ea typeface="Arial Unicode MS" pitchFamily="34" charset="-128"/>
                          <a:cs typeface="Arial Unicode MS" pitchFamily="34" charset="-128"/>
                        </a:rPr>
                        <m:t>𝐵𝑂</m:t>
                      </m:r>
                      <m:d>
                        <m:dPr>
                          <m:begChr m:val="["/>
                          <m:endChr m:val="]"/>
                          <m:ctrlPr>
                            <a:rPr lang="en-US" sz="1800" b="0" i="1" smtClean="0">
                              <a:solidFill>
                                <a:schemeClr val="tx1"/>
                              </a:solidFill>
                              <a:latin typeface="Cambria Math" panose="02040503050406030204" pitchFamily="18" charset="0"/>
                              <a:ea typeface="Arial Unicode MS" pitchFamily="34" charset="-128"/>
                              <a:cs typeface="Arial Unicode MS" pitchFamily="34" charset="-128"/>
                            </a:rPr>
                          </m:ctrlPr>
                        </m:dPr>
                        <m:e>
                          <m:r>
                            <a:rPr lang="en-US" sz="1800" b="0" i="1" smtClean="0">
                              <a:solidFill>
                                <a:schemeClr val="tx1"/>
                              </a:solidFill>
                              <a:latin typeface="Cambria Math" panose="02040503050406030204" pitchFamily="18" charset="0"/>
                              <a:ea typeface="Arial Unicode MS" pitchFamily="34" charset="-128"/>
                              <a:cs typeface="Arial Unicode MS" pitchFamily="34" charset="-128"/>
                            </a:rPr>
                            <m:t>𝑑𝐵</m:t>
                          </m:r>
                        </m:e>
                      </m:d>
                      <m:r>
                        <a:rPr lang="en-US" sz="1800" b="0" i="1" smtClean="0">
                          <a:solidFill>
                            <a:schemeClr val="tx1"/>
                          </a:solidFill>
                          <a:latin typeface="Cambria Math" panose="02040503050406030204" pitchFamily="18" charset="0"/>
                          <a:ea typeface="Arial Unicode MS" pitchFamily="34" charset="-128"/>
                          <a:cs typeface="Arial Unicode MS" pitchFamily="34" charset="-128"/>
                        </a:rPr>
                        <m:t>+</m:t>
                      </m:r>
                      <m:r>
                        <a:rPr lang="en-US" sz="1800" b="0" i="1" smtClean="0">
                          <a:solidFill>
                            <a:schemeClr val="tx1"/>
                          </a:solidFill>
                          <a:latin typeface="Cambria Math" panose="02040503050406030204" pitchFamily="18" charset="0"/>
                          <a:ea typeface="Arial Unicode MS" pitchFamily="34" charset="-128"/>
                          <a:cs typeface="Arial Unicode MS" pitchFamily="34" charset="-128"/>
                        </a:rPr>
                        <m:t>𝐺𝐺</m:t>
                      </m:r>
                      <m:d>
                        <m:dPr>
                          <m:begChr m:val="["/>
                          <m:endChr m:val="]"/>
                          <m:ctrlPr>
                            <a:rPr lang="en-US" sz="1800" b="0" i="1" smtClean="0">
                              <a:solidFill>
                                <a:schemeClr val="tx1"/>
                              </a:solidFill>
                              <a:latin typeface="Cambria Math" panose="02040503050406030204" pitchFamily="18" charset="0"/>
                              <a:ea typeface="Arial Unicode MS" pitchFamily="34" charset="-128"/>
                              <a:cs typeface="Arial Unicode MS" pitchFamily="34" charset="-128"/>
                            </a:rPr>
                          </m:ctrlPr>
                        </m:dPr>
                        <m:e>
                          <m:r>
                            <a:rPr lang="en-US" sz="1800" b="0" i="1" smtClean="0">
                              <a:solidFill>
                                <a:schemeClr val="tx1"/>
                              </a:solidFill>
                              <a:latin typeface="Cambria Math" panose="02040503050406030204" pitchFamily="18" charset="0"/>
                              <a:ea typeface="Arial Unicode MS" pitchFamily="34" charset="-128"/>
                              <a:cs typeface="Arial Unicode MS" pitchFamily="34" charset="-128"/>
                            </a:rPr>
                            <m:t>𝑑𝐵</m:t>
                          </m:r>
                        </m:e>
                      </m:d>
                      <m:r>
                        <a:rPr lang="en-US" sz="1800" b="0" i="1" smtClean="0">
                          <a:solidFill>
                            <a:schemeClr val="tx1"/>
                          </a:solidFill>
                          <a:latin typeface="Cambria Math" panose="02040503050406030204" pitchFamily="18" charset="0"/>
                          <a:ea typeface="Arial Unicode MS" pitchFamily="34" charset="-128"/>
                          <a:cs typeface="Arial Unicode MS" pitchFamily="34" charset="-128"/>
                        </a:rPr>
                        <m:t>+</m:t>
                      </m:r>
                      <m:r>
                        <a:rPr lang="en-US" sz="1800" b="0" i="1" smtClean="0">
                          <a:solidFill>
                            <a:schemeClr val="tx1"/>
                          </a:solidFill>
                          <a:latin typeface="Cambria Math" panose="02040503050406030204" pitchFamily="18" charset="0"/>
                          <a:ea typeface="Arial Unicode MS" pitchFamily="34" charset="-128"/>
                          <a:cs typeface="Arial Unicode MS" pitchFamily="34" charset="-128"/>
                        </a:rPr>
                        <m:t>𝑃𝐺</m:t>
                      </m:r>
                      <m:r>
                        <a:rPr lang="en-US" sz="1800" b="0" i="1" smtClean="0">
                          <a:solidFill>
                            <a:schemeClr val="tx1"/>
                          </a:solidFill>
                          <a:latin typeface="Cambria Math" panose="02040503050406030204" pitchFamily="18" charset="0"/>
                          <a:ea typeface="Arial Unicode MS" pitchFamily="34" charset="-128"/>
                          <a:cs typeface="Arial Unicode MS" pitchFamily="34" charset="-128"/>
                        </a:rPr>
                        <m:t>[</m:t>
                      </m:r>
                      <m:r>
                        <a:rPr lang="en-US" sz="1800" b="0" i="1" smtClean="0">
                          <a:solidFill>
                            <a:schemeClr val="tx1"/>
                          </a:solidFill>
                          <a:latin typeface="Cambria Math" panose="02040503050406030204" pitchFamily="18" charset="0"/>
                          <a:ea typeface="Arial Unicode MS" pitchFamily="34" charset="-128"/>
                          <a:cs typeface="Arial Unicode MS" pitchFamily="34" charset="-128"/>
                        </a:rPr>
                        <m:t>𝑑𝐵</m:t>
                      </m:r>
                      <m:r>
                        <a:rPr lang="en-US" sz="1800" b="0" i="1" smtClean="0">
                          <a:solidFill>
                            <a:schemeClr val="tx1"/>
                          </a:solidFill>
                          <a:latin typeface="Cambria Math" panose="02040503050406030204" pitchFamily="18" charset="0"/>
                          <a:ea typeface="Arial Unicode MS" pitchFamily="34" charset="-128"/>
                          <a:cs typeface="Arial Unicode MS" pitchFamily="34" charset="-128"/>
                        </a:rPr>
                        <m:t>]</m:t>
                      </m:r>
                    </m:oMath>
                  </m:oMathPara>
                </a14:m>
                <a:endParaRPr lang="en-US" sz="1800" dirty="0" smtClean="0">
                  <a:solidFill>
                    <a:schemeClr val="tx1"/>
                  </a:solidFill>
                  <a:latin typeface="Times New Roman" panose="02020603050405020304" pitchFamily="18" charset="0"/>
                  <a:ea typeface="Arial Unicode MS" pitchFamily="34" charset="-128"/>
                  <a:cs typeface="Times New Roman" panose="02020603050405020304" pitchFamily="18" charset="0"/>
                </a:endParaRPr>
              </a:p>
              <a:p>
                <a:pPr marL="355601" lvl="1" indent="-182563">
                  <a:lnSpc>
                    <a:spcPct val="100000"/>
                  </a:lnSpc>
                  <a:spcAft>
                    <a:spcPts val="700"/>
                  </a:spcAft>
                  <a:buClrTx/>
                  <a:buFont typeface="Arial" pitchFamily="34" charset="0"/>
                  <a:buChar char="•"/>
                </a:pPr>
                <a:r>
                  <a:rPr lang="en-US" dirty="0" smtClean="0">
                    <a:solidFill>
                      <a:schemeClr val="tx1"/>
                    </a:solidFill>
                    <a:latin typeface="Times New Roman" panose="02020603050405020304" pitchFamily="18" charset="0"/>
                    <a:ea typeface="Arial Unicode MS" pitchFamily="34" charset="-128"/>
                    <a:cs typeface="Times New Roman" panose="02020603050405020304" pitchFamily="18" charset="0"/>
                  </a:rPr>
                  <a:t>Rx Sensitivity:</a:t>
                </a:r>
              </a:p>
              <a:p>
                <a:pPr marL="533400" lvl="3" indent="0">
                  <a:lnSpc>
                    <a:spcPct val="100000"/>
                  </a:lnSpc>
                  <a:spcAft>
                    <a:spcPts val="700"/>
                  </a:spcAft>
                  <a:buClrTx/>
                  <a:buNone/>
                </a:pPr>
                <a14:m>
                  <m:oMathPara xmlns:m="http://schemas.openxmlformats.org/officeDocument/2006/math">
                    <m:oMathParaPr>
                      <m:jc m:val="center"/>
                    </m:oMathParaPr>
                    <m:oMath xmlns:m="http://schemas.openxmlformats.org/officeDocument/2006/math">
                      <m:sSub>
                        <m:sSubPr>
                          <m:ctrlPr>
                            <a:rPr lang="en-US" sz="1800" b="0" i="1" smtClean="0">
                              <a:solidFill>
                                <a:schemeClr val="tx1"/>
                              </a:solidFill>
                              <a:latin typeface="Cambria Math" panose="02040503050406030204" pitchFamily="18" charset="0"/>
                              <a:ea typeface="Arial Unicode MS" pitchFamily="34" charset="-128"/>
                              <a:cs typeface="Arial Unicode MS" pitchFamily="34" charset="-128"/>
                            </a:rPr>
                          </m:ctrlPr>
                        </m:sSubPr>
                        <m:e>
                          <m:r>
                            <a:rPr lang="en-US" sz="1800" b="0" i="1" smtClean="0">
                              <a:solidFill>
                                <a:schemeClr val="tx1"/>
                              </a:solidFill>
                              <a:latin typeface="Cambria Math" panose="02040503050406030204" pitchFamily="18" charset="0"/>
                              <a:ea typeface="Arial Unicode MS" pitchFamily="34" charset="-128"/>
                              <a:cs typeface="Arial Unicode MS" pitchFamily="34" charset="-128"/>
                            </a:rPr>
                            <m:t>𝑃</m:t>
                          </m:r>
                        </m:e>
                        <m:sub>
                          <m:r>
                            <a:rPr lang="en-US" sz="1800" b="0" i="1" smtClean="0">
                              <a:solidFill>
                                <a:schemeClr val="tx1"/>
                              </a:solidFill>
                              <a:latin typeface="Cambria Math" panose="02040503050406030204" pitchFamily="18" charset="0"/>
                              <a:ea typeface="Arial Unicode MS" pitchFamily="34" charset="-128"/>
                              <a:cs typeface="Arial Unicode MS" pitchFamily="34" charset="-128"/>
                            </a:rPr>
                            <m:t>𝑅𝑥</m:t>
                          </m:r>
                        </m:sub>
                      </m:sSub>
                      <m:d>
                        <m:dPr>
                          <m:begChr m:val="["/>
                          <m:endChr m:val="]"/>
                          <m:ctrlPr>
                            <a:rPr lang="en-US" sz="1800" b="0" i="1" smtClean="0">
                              <a:solidFill>
                                <a:schemeClr val="tx1"/>
                              </a:solidFill>
                              <a:latin typeface="Cambria Math" panose="02040503050406030204" pitchFamily="18" charset="0"/>
                              <a:ea typeface="Arial Unicode MS" pitchFamily="34" charset="-128"/>
                              <a:cs typeface="Arial Unicode MS" pitchFamily="34" charset="-128"/>
                            </a:rPr>
                          </m:ctrlPr>
                        </m:dPr>
                        <m:e>
                          <m:r>
                            <a:rPr lang="en-US" sz="1800" b="0" i="1" smtClean="0">
                              <a:solidFill>
                                <a:schemeClr val="tx1"/>
                              </a:solidFill>
                              <a:latin typeface="Cambria Math" panose="02040503050406030204" pitchFamily="18" charset="0"/>
                              <a:ea typeface="Arial Unicode MS" pitchFamily="34" charset="-128"/>
                              <a:cs typeface="Arial Unicode MS" pitchFamily="34" charset="-128"/>
                            </a:rPr>
                            <m:t>𝑑𝐵𝑚</m:t>
                          </m:r>
                        </m:e>
                      </m:d>
                      <m:r>
                        <a:rPr lang="en-US" sz="1800" b="0" i="1" smtClean="0">
                          <a:solidFill>
                            <a:schemeClr val="tx1"/>
                          </a:solidFill>
                          <a:latin typeface="Cambria Math" panose="02040503050406030204" pitchFamily="18" charset="0"/>
                          <a:ea typeface="Arial Unicode MS" pitchFamily="34" charset="-128"/>
                          <a:cs typeface="Arial Unicode MS" pitchFamily="34" charset="-128"/>
                        </a:rPr>
                        <m:t>=</m:t>
                      </m:r>
                      <m:r>
                        <a:rPr lang="en-US" sz="1800" b="0" i="1" smtClean="0">
                          <a:solidFill>
                            <a:schemeClr val="tx1"/>
                          </a:solidFill>
                          <a:latin typeface="Cambria Math" panose="02040503050406030204" pitchFamily="18" charset="0"/>
                          <a:ea typeface="Arial Unicode MS" pitchFamily="34" charset="-128"/>
                          <a:cs typeface="Arial Unicode MS" pitchFamily="34" charset="-128"/>
                        </a:rPr>
                        <m:t>𝑃𝑆</m:t>
                      </m:r>
                      <m:sSub>
                        <m:sSubPr>
                          <m:ctrlPr>
                            <a:rPr lang="en-US" sz="1800" b="0" i="1" smtClean="0">
                              <a:solidFill>
                                <a:schemeClr val="tx1"/>
                              </a:solidFill>
                              <a:latin typeface="Cambria Math" panose="02040503050406030204" pitchFamily="18" charset="0"/>
                              <a:ea typeface="Arial Unicode MS" pitchFamily="34" charset="-128"/>
                              <a:cs typeface="Arial Unicode MS" pitchFamily="34" charset="-128"/>
                            </a:rPr>
                          </m:ctrlPr>
                        </m:sSubPr>
                        <m:e>
                          <m:r>
                            <a:rPr lang="en-US" sz="1800" b="0" i="1" smtClean="0">
                              <a:solidFill>
                                <a:schemeClr val="tx1"/>
                              </a:solidFill>
                              <a:latin typeface="Cambria Math" panose="02040503050406030204" pitchFamily="18" charset="0"/>
                              <a:ea typeface="Arial Unicode MS" pitchFamily="34" charset="-128"/>
                              <a:cs typeface="Arial Unicode MS" pitchFamily="34" charset="-128"/>
                            </a:rPr>
                            <m:t>𝐷</m:t>
                          </m:r>
                        </m:e>
                        <m:sub>
                          <m:r>
                            <a:rPr lang="en-US" sz="1800" b="0" i="1" smtClean="0">
                              <a:solidFill>
                                <a:schemeClr val="tx1"/>
                              </a:solidFill>
                              <a:latin typeface="Cambria Math" panose="02040503050406030204" pitchFamily="18" charset="0"/>
                              <a:ea typeface="Arial Unicode MS" pitchFamily="34" charset="-128"/>
                              <a:cs typeface="Arial Unicode MS" pitchFamily="34" charset="-128"/>
                            </a:rPr>
                            <m:t>𝑛𝑜𝑖𝑠𝑒</m:t>
                          </m:r>
                        </m:sub>
                      </m:sSub>
                      <m:d>
                        <m:dPr>
                          <m:begChr m:val="["/>
                          <m:endChr m:val="]"/>
                          <m:ctrlPr>
                            <a:rPr lang="en-US" sz="1800" b="0" i="1" smtClean="0">
                              <a:solidFill>
                                <a:schemeClr val="tx1"/>
                              </a:solidFill>
                              <a:latin typeface="Cambria Math" panose="02040503050406030204" pitchFamily="18" charset="0"/>
                              <a:ea typeface="Arial Unicode MS" pitchFamily="34" charset="-128"/>
                              <a:cs typeface="Arial Unicode MS" pitchFamily="34" charset="-128"/>
                            </a:rPr>
                          </m:ctrlPr>
                        </m:dPr>
                        <m:e>
                          <m:r>
                            <a:rPr lang="en-US" sz="1800" b="0" i="1" smtClean="0">
                              <a:solidFill>
                                <a:schemeClr val="tx1"/>
                              </a:solidFill>
                              <a:latin typeface="Cambria Math" panose="02040503050406030204" pitchFamily="18" charset="0"/>
                              <a:ea typeface="Arial Unicode MS" pitchFamily="34" charset="-128"/>
                              <a:cs typeface="Arial Unicode MS" pitchFamily="34" charset="-128"/>
                            </a:rPr>
                            <m:t>𝑑𝐵𝑚</m:t>
                          </m:r>
                          <m:r>
                            <a:rPr lang="en-US" sz="1800" b="0" i="1" smtClean="0">
                              <a:solidFill>
                                <a:schemeClr val="tx1"/>
                              </a:solidFill>
                              <a:latin typeface="Cambria Math" panose="02040503050406030204" pitchFamily="18" charset="0"/>
                              <a:ea typeface="Arial Unicode MS" pitchFamily="34" charset="-128"/>
                              <a:cs typeface="Arial Unicode MS" pitchFamily="34" charset="-128"/>
                            </a:rPr>
                            <m:t>/</m:t>
                          </m:r>
                          <m:r>
                            <a:rPr lang="en-US" sz="1800" b="0" i="1" smtClean="0">
                              <a:solidFill>
                                <a:schemeClr val="tx1"/>
                              </a:solidFill>
                              <a:latin typeface="Cambria Math" panose="02040503050406030204" pitchFamily="18" charset="0"/>
                              <a:ea typeface="Arial Unicode MS" pitchFamily="34" charset="-128"/>
                              <a:cs typeface="Arial Unicode MS" pitchFamily="34" charset="-128"/>
                            </a:rPr>
                            <m:t>𝐻𝑧</m:t>
                          </m:r>
                        </m:e>
                      </m:d>
                      <m:r>
                        <a:rPr lang="en-US" sz="1800" b="0" i="1" smtClean="0">
                          <a:solidFill>
                            <a:schemeClr val="tx1"/>
                          </a:solidFill>
                          <a:latin typeface="Cambria Math" panose="02040503050406030204" pitchFamily="18" charset="0"/>
                          <a:ea typeface="Arial Unicode MS" pitchFamily="34" charset="-128"/>
                          <a:cs typeface="Arial Unicode MS" pitchFamily="34" charset="-128"/>
                        </a:rPr>
                        <m:t>+</m:t>
                      </m:r>
                      <m:r>
                        <a:rPr lang="en-US" sz="1800" b="0" i="1" smtClean="0">
                          <a:solidFill>
                            <a:schemeClr val="tx1"/>
                          </a:solidFill>
                          <a:latin typeface="Cambria Math" panose="02040503050406030204" pitchFamily="18" charset="0"/>
                          <a:ea typeface="Arial Unicode MS" pitchFamily="34" charset="-128"/>
                          <a:cs typeface="Arial Unicode MS" pitchFamily="34" charset="-128"/>
                        </a:rPr>
                        <m:t>𝐵</m:t>
                      </m:r>
                      <m:d>
                        <m:dPr>
                          <m:begChr m:val="["/>
                          <m:endChr m:val="]"/>
                          <m:ctrlPr>
                            <a:rPr lang="en-US" sz="1800" b="0" i="1" smtClean="0">
                              <a:solidFill>
                                <a:schemeClr val="tx1"/>
                              </a:solidFill>
                              <a:latin typeface="Cambria Math" panose="02040503050406030204" pitchFamily="18" charset="0"/>
                              <a:ea typeface="Arial Unicode MS" pitchFamily="34" charset="-128"/>
                              <a:cs typeface="Arial Unicode MS" pitchFamily="34" charset="-128"/>
                            </a:rPr>
                          </m:ctrlPr>
                        </m:dPr>
                        <m:e>
                          <m:r>
                            <a:rPr lang="en-US" sz="1800" b="0" i="1" smtClean="0">
                              <a:solidFill>
                                <a:schemeClr val="tx1"/>
                              </a:solidFill>
                              <a:latin typeface="Cambria Math" panose="02040503050406030204" pitchFamily="18" charset="0"/>
                              <a:ea typeface="Arial Unicode MS" pitchFamily="34" charset="-128"/>
                              <a:cs typeface="Arial Unicode MS" pitchFamily="34" charset="-128"/>
                            </a:rPr>
                            <m:t>𝑑𝐵𝐻𝑧</m:t>
                          </m:r>
                        </m:e>
                      </m:d>
                      <m:r>
                        <a:rPr lang="en-US" sz="1800" b="0" i="1" smtClean="0">
                          <a:solidFill>
                            <a:schemeClr val="tx1"/>
                          </a:solidFill>
                          <a:latin typeface="Cambria Math" panose="02040503050406030204" pitchFamily="18" charset="0"/>
                          <a:ea typeface="Arial Unicode MS" pitchFamily="34" charset="-128"/>
                          <a:cs typeface="Arial Unicode MS" pitchFamily="34" charset="-128"/>
                        </a:rPr>
                        <m:t>+</m:t>
                      </m:r>
                      <m:r>
                        <a:rPr lang="en-US" sz="1800" b="0" i="1" smtClean="0">
                          <a:solidFill>
                            <a:schemeClr val="tx1"/>
                          </a:solidFill>
                          <a:latin typeface="Cambria Math" panose="02040503050406030204" pitchFamily="18" charset="0"/>
                          <a:ea typeface="Arial Unicode MS" pitchFamily="34" charset="-128"/>
                          <a:cs typeface="Arial Unicode MS" pitchFamily="34" charset="-128"/>
                        </a:rPr>
                        <m:t>𝑁𝐹</m:t>
                      </m:r>
                      <m:d>
                        <m:dPr>
                          <m:begChr m:val="["/>
                          <m:endChr m:val="]"/>
                          <m:ctrlPr>
                            <a:rPr lang="en-US" altLang="zh-CN" sz="1800" b="0" i="1" smtClean="0">
                              <a:solidFill>
                                <a:schemeClr val="tx1"/>
                              </a:solidFill>
                              <a:latin typeface="Cambria Math" panose="02040503050406030204" pitchFamily="18" charset="0"/>
                              <a:ea typeface="Arial Unicode MS" pitchFamily="34" charset="-128"/>
                              <a:cs typeface="Arial Unicode MS" pitchFamily="34" charset="-128"/>
                            </a:rPr>
                          </m:ctrlPr>
                        </m:dPr>
                        <m:e>
                          <m:r>
                            <m:rPr>
                              <m:sty m:val="p"/>
                            </m:rPr>
                            <a:rPr lang="en-US" altLang="zh-CN" sz="1800" i="1">
                              <a:solidFill>
                                <a:schemeClr val="tx1"/>
                              </a:solidFill>
                              <a:latin typeface="Cambria Math" panose="02040503050406030204" pitchFamily="18" charset="0"/>
                              <a:ea typeface="Arial Unicode MS" pitchFamily="34" charset="-128"/>
                              <a:cs typeface="Arial Unicode MS" pitchFamily="34" charset="-128"/>
                            </a:rPr>
                            <m:t>d</m:t>
                          </m:r>
                          <m:r>
                            <a:rPr lang="en-US" altLang="zh-CN" sz="1800" b="0" i="1" smtClean="0">
                              <a:solidFill>
                                <a:schemeClr val="tx1"/>
                              </a:solidFill>
                              <a:latin typeface="Cambria Math" panose="02040503050406030204" pitchFamily="18" charset="0"/>
                              <a:ea typeface="Arial Unicode MS" pitchFamily="34" charset="-128"/>
                              <a:cs typeface="Arial Unicode MS" pitchFamily="34" charset="-128"/>
                            </a:rPr>
                            <m:t>𝐵</m:t>
                          </m:r>
                        </m:e>
                      </m:d>
                      <m:r>
                        <a:rPr lang="en-US" altLang="zh-CN" sz="1800" b="0" i="1" smtClean="0">
                          <a:solidFill>
                            <a:schemeClr val="tx1"/>
                          </a:solidFill>
                          <a:latin typeface="Cambria Math" panose="02040503050406030204" pitchFamily="18" charset="0"/>
                          <a:ea typeface="Arial Unicode MS" pitchFamily="34" charset="-128"/>
                          <a:cs typeface="Arial Unicode MS" pitchFamily="34" charset="-128"/>
                        </a:rPr>
                        <m:t>+</m:t>
                      </m:r>
                      <m:r>
                        <a:rPr lang="en-US" altLang="zh-CN" sz="1800" b="0" i="1" smtClean="0">
                          <a:solidFill>
                            <a:schemeClr val="tx1"/>
                          </a:solidFill>
                          <a:latin typeface="Cambria Math" panose="02040503050406030204" pitchFamily="18" charset="0"/>
                          <a:ea typeface="Arial Unicode MS" pitchFamily="34" charset="-128"/>
                          <a:cs typeface="Arial Unicode MS" pitchFamily="34" charset="-128"/>
                        </a:rPr>
                        <m:t>𝑆𝑁</m:t>
                      </m:r>
                      <m:sSub>
                        <m:sSubPr>
                          <m:ctrlPr>
                            <a:rPr lang="en-US" altLang="zh-CN" sz="1800" b="0" i="1" smtClean="0">
                              <a:solidFill>
                                <a:schemeClr val="tx1"/>
                              </a:solidFill>
                              <a:latin typeface="Cambria Math" panose="02040503050406030204" pitchFamily="18" charset="0"/>
                              <a:ea typeface="Arial Unicode MS" pitchFamily="34" charset="-128"/>
                              <a:cs typeface="Arial Unicode MS" pitchFamily="34" charset="-128"/>
                            </a:rPr>
                          </m:ctrlPr>
                        </m:sSubPr>
                        <m:e>
                          <m:r>
                            <a:rPr lang="en-US" altLang="zh-CN" sz="1800" b="0" i="1" smtClean="0">
                              <a:solidFill>
                                <a:schemeClr val="tx1"/>
                              </a:solidFill>
                              <a:latin typeface="Cambria Math" panose="02040503050406030204" pitchFamily="18" charset="0"/>
                              <a:ea typeface="Arial Unicode MS" pitchFamily="34" charset="-128"/>
                              <a:cs typeface="Arial Unicode MS" pitchFamily="34" charset="-128"/>
                            </a:rPr>
                            <m:t>𝑅</m:t>
                          </m:r>
                        </m:e>
                        <m:sub>
                          <m:r>
                            <a:rPr lang="en-US" altLang="zh-CN" sz="1800" b="0" i="1" smtClean="0">
                              <a:solidFill>
                                <a:schemeClr val="tx1"/>
                              </a:solidFill>
                              <a:latin typeface="Cambria Math" panose="02040503050406030204" pitchFamily="18" charset="0"/>
                              <a:ea typeface="Arial Unicode MS" pitchFamily="34" charset="-128"/>
                              <a:cs typeface="Arial Unicode MS" pitchFamily="34" charset="-128"/>
                            </a:rPr>
                            <m:t>𝑚𝑖𝑛</m:t>
                          </m:r>
                        </m:sub>
                      </m:sSub>
                      <m:d>
                        <m:dPr>
                          <m:begChr m:val="["/>
                          <m:endChr m:val="]"/>
                          <m:ctrlPr>
                            <a:rPr lang="en-US" sz="1800" b="0" i="1" smtClean="0">
                              <a:solidFill>
                                <a:schemeClr val="tx1"/>
                              </a:solidFill>
                              <a:latin typeface="Cambria Math" panose="02040503050406030204" pitchFamily="18" charset="0"/>
                              <a:ea typeface="Arial Unicode MS" pitchFamily="34" charset="-128"/>
                              <a:cs typeface="Arial Unicode MS" pitchFamily="34" charset="-128"/>
                            </a:rPr>
                          </m:ctrlPr>
                        </m:dPr>
                        <m:e>
                          <m:r>
                            <a:rPr lang="en-US" sz="1800" b="0" i="1" smtClean="0">
                              <a:solidFill>
                                <a:schemeClr val="tx1"/>
                              </a:solidFill>
                              <a:latin typeface="Cambria Math" panose="02040503050406030204" pitchFamily="18" charset="0"/>
                              <a:ea typeface="Arial Unicode MS" pitchFamily="34" charset="-128"/>
                              <a:cs typeface="Arial Unicode MS" pitchFamily="34" charset="-128"/>
                            </a:rPr>
                            <m:t>𝑑𝐵</m:t>
                          </m:r>
                        </m:e>
                      </m:d>
                    </m:oMath>
                  </m:oMathPara>
                </a14:m>
                <a:endParaRPr lang="en-US" sz="1800" dirty="0">
                  <a:solidFill>
                    <a:schemeClr val="tx1"/>
                  </a:solidFill>
                  <a:latin typeface="Times New Roman" panose="02020603050405020304" pitchFamily="18" charset="0"/>
                  <a:ea typeface="Arial Unicode MS" pitchFamily="34" charset="-128"/>
                  <a:cs typeface="Times New Roman" panose="02020603050405020304" pitchFamily="18" charset="0"/>
                </a:endParaRPr>
              </a:p>
              <a:p>
                <a:pPr marL="355601" lvl="1" indent="-182563">
                  <a:lnSpc>
                    <a:spcPct val="100000"/>
                  </a:lnSpc>
                  <a:spcAft>
                    <a:spcPts val="700"/>
                  </a:spcAft>
                  <a:buClrTx/>
                  <a:buFont typeface="Arial" pitchFamily="34" charset="0"/>
                  <a:buChar char="•"/>
                </a:pPr>
                <a:r>
                  <a:rPr lang="en-US" dirty="0" smtClean="0">
                    <a:solidFill>
                      <a:schemeClr val="tx1"/>
                    </a:solidFill>
                    <a:latin typeface="Times New Roman" panose="02020603050405020304" pitchFamily="18" charset="0"/>
                    <a:ea typeface="Arial Unicode MS" pitchFamily="34" charset="-128"/>
                    <a:cs typeface="Times New Roman" panose="02020603050405020304" pitchFamily="18" charset="0"/>
                  </a:rPr>
                  <a:t>Path Loss @1m:</a:t>
                </a:r>
              </a:p>
              <a:p>
                <a:pPr marL="173038" lvl="1" indent="0">
                  <a:lnSpc>
                    <a:spcPct val="100000"/>
                  </a:lnSpc>
                  <a:spcAft>
                    <a:spcPts val="700"/>
                  </a:spcAft>
                  <a:buClrTx/>
                  <a:buNone/>
                </a:pPr>
                <a14:m>
                  <m:oMathPara xmlns:m="http://schemas.openxmlformats.org/officeDocument/2006/math">
                    <m:oMathParaPr>
                      <m:jc m:val="centerGroup"/>
                    </m:oMathParaPr>
                    <m:oMath xmlns:m="http://schemas.openxmlformats.org/officeDocument/2006/math">
                      <m:r>
                        <a:rPr lang="en-US" sz="1800" b="0" i="1" smtClean="0">
                          <a:solidFill>
                            <a:schemeClr val="tx1"/>
                          </a:solidFill>
                          <a:latin typeface="Cambria Math" panose="02040503050406030204" pitchFamily="18" charset="0"/>
                          <a:ea typeface="Arial Unicode MS" pitchFamily="34" charset="-128"/>
                          <a:cs typeface="Times New Roman" panose="02020603050405020304" pitchFamily="18" charset="0"/>
                        </a:rPr>
                        <m:t>𝑃</m:t>
                      </m:r>
                      <m:sSub>
                        <m:sSubPr>
                          <m:ctrlPr>
                            <a:rPr lang="en-US" sz="1800" b="0" i="1" smtClean="0">
                              <a:solidFill>
                                <a:schemeClr val="tx1"/>
                              </a:solidFill>
                              <a:latin typeface="Cambria Math" panose="02040503050406030204" pitchFamily="18" charset="0"/>
                              <a:ea typeface="Arial Unicode MS" pitchFamily="34" charset="-128"/>
                              <a:cs typeface="Times New Roman" panose="02020603050405020304" pitchFamily="18" charset="0"/>
                            </a:rPr>
                          </m:ctrlPr>
                        </m:sSubPr>
                        <m:e>
                          <m:r>
                            <a:rPr lang="en-US" sz="1800" b="0" i="1" smtClean="0">
                              <a:solidFill>
                                <a:schemeClr val="tx1"/>
                              </a:solidFill>
                              <a:latin typeface="Cambria Math" panose="02040503050406030204" pitchFamily="18" charset="0"/>
                              <a:ea typeface="Arial Unicode MS" pitchFamily="34" charset="-128"/>
                              <a:cs typeface="Times New Roman" panose="02020603050405020304" pitchFamily="18" charset="0"/>
                            </a:rPr>
                            <m:t>𝐿</m:t>
                          </m:r>
                        </m:e>
                        <m:sub>
                          <m:r>
                            <a:rPr lang="en-US" sz="1800" b="0" i="1" smtClean="0">
                              <a:solidFill>
                                <a:schemeClr val="tx1"/>
                              </a:solidFill>
                              <a:latin typeface="Cambria Math" panose="02040503050406030204" pitchFamily="18" charset="0"/>
                              <a:ea typeface="Arial Unicode MS" pitchFamily="34" charset="-128"/>
                              <a:cs typeface="Times New Roman" panose="02020603050405020304" pitchFamily="18" charset="0"/>
                            </a:rPr>
                            <m:t>1</m:t>
                          </m:r>
                          <m:r>
                            <a:rPr lang="en-US" sz="1800" b="0" i="1" smtClean="0">
                              <a:solidFill>
                                <a:schemeClr val="tx1"/>
                              </a:solidFill>
                              <a:latin typeface="Cambria Math" panose="02040503050406030204" pitchFamily="18" charset="0"/>
                              <a:ea typeface="Arial Unicode MS" pitchFamily="34" charset="-128"/>
                              <a:cs typeface="Times New Roman" panose="02020603050405020304" pitchFamily="18" charset="0"/>
                            </a:rPr>
                            <m:t>𝑚</m:t>
                          </m:r>
                        </m:sub>
                      </m:sSub>
                      <m:r>
                        <a:rPr lang="en-US" sz="1800" b="0" i="1" smtClean="0">
                          <a:solidFill>
                            <a:schemeClr val="tx1"/>
                          </a:solidFill>
                          <a:latin typeface="Cambria Math" panose="02040503050406030204" pitchFamily="18" charset="0"/>
                          <a:ea typeface="Arial Unicode MS" pitchFamily="34" charset="-128"/>
                          <a:cs typeface="Times New Roman" panose="02020603050405020304" pitchFamily="18" charset="0"/>
                        </a:rPr>
                        <m:t>=</m:t>
                      </m:r>
                      <m:sSup>
                        <m:sSupPr>
                          <m:ctrlPr>
                            <a:rPr lang="en-US" altLang="zh-CN" sz="1800" i="1">
                              <a:latin typeface="Cambria Math" panose="02040503050406030204" pitchFamily="18" charset="0"/>
                              <a:ea typeface="Arial Unicode MS" pitchFamily="34" charset="-128"/>
                              <a:cs typeface="Arial Unicode MS" pitchFamily="34" charset="-128"/>
                            </a:rPr>
                          </m:ctrlPr>
                        </m:sSupPr>
                        <m:e>
                          <m:d>
                            <m:dPr>
                              <m:ctrlPr>
                                <a:rPr lang="en-US" altLang="zh-CN" sz="1800" i="1">
                                  <a:latin typeface="Cambria Math" panose="02040503050406030204" pitchFamily="18" charset="0"/>
                                  <a:ea typeface="Arial Unicode MS" pitchFamily="34" charset="-128"/>
                                  <a:cs typeface="Arial Unicode MS" pitchFamily="34" charset="-128"/>
                                </a:rPr>
                              </m:ctrlPr>
                            </m:dPr>
                            <m:e>
                              <m:f>
                                <m:fPr>
                                  <m:ctrlPr>
                                    <a:rPr lang="en-US" altLang="zh-CN" sz="1800" i="1">
                                      <a:latin typeface="Cambria Math" panose="02040503050406030204" pitchFamily="18" charset="0"/>
                                      <a:ea typeface="Arial Unicode MS" pitchFamily="34" charset="-128"/>
                                      <a:cs typeface="Arial Unicode MS" pitchFamily="34" charset="-128"/>
                                    </a:rPr>
                                  </m:ctrlPr>
                                </m:fPr>
                                <m:num>
                                  <m:r>
                                    <a:rPr lang="en-US" altLang="zh-CN" sz="1800" i="1">
                                      <a:latin typeface="Cambria Math" panose="02040503050406030204" pitchFamily="18" charset="0"/>
                                      <a:ea typeface="Arial Unicode MS" pitchFamily="34" charset="-128"/>
                                      <a:cs typeface="Arial Unicode MS" pitchFamily="34" charset="-128"/>
                                    </a:rPr>
                                    <m:t>4</m:t>
                                  </m:r>
                                  <m:r>
                                    <a:rPr lang="zh-CN" altLang="en-US" sz="1800" i="1">
                                      <a:latin typeface="Cambria Math" panose="02040503050406030204" pitchFamily="18" charset="0"/>
                                      <a:ea typeface="Arial Unicode MS" pitchFamily="34" charset="-128"/>
                                      <a:cs typeface="Arial Unicode MS" pitchFamily="34" charset="-128"/>
                                    </a:rPr>
                                    <m:t>𝜋</m:t>
                                  </m:r>
                                  <m:sSub>
                                    <m:sSubPr>
                                      <m:ctrlPr>
                                        <a:rPr lang="en-US" altLang="zh-CN" sz="1800" i="1">
                                          <a:latin typeface="Cambria Math" panose="02040503050406030204" pitchFamily="18" charset="0"/>
                                          <a:ea typeface="Arial Unicode MS" pitchFamily="34" charset="-128"/>
                                          <a:cs typeface="Arial Unicode MS" pitchFamily="34" charset="-128"/>
                                        </a:rPr>
                                      </m:ctrlPr>
                                    </m:sSubPr>
                                    <m:e>
                                      <m:r>
                                        <a:rPr lang="en-US" altLang="zh-CN" sz="1800" i="1">
                                          <a:latin typeface="Cambria Math" panose="02040503050406030204" pitchFamily="18" charset="0"/>
                                          <a:ea typeface="Arial Unicode MS" pitchFamily="34" charset="-128"/>
                                          <a:cs typeface="Arial Unicode MS" pitchFamily="34" charset="-128"/>
                                        </a:rPr>
                                        <m:t>𝑓</m:t>
                                      </m:r>
                                    </m:e>
                                    <m:sub>
                                      <m:r>
                                        <a:rPr lang="en-US" altLang="zh-CN" sz="1800" i="1">
                                          <a:latin typeface="Cambria Math" panose="02040503050406030204" pitchFamily="18" charset="0"/>
                                          <a:ea typeface="Arial Unicode MS" pitchFamily="34" charset="-128"/>
                                          <a:cs typeface="Arial Unicode MS" pitchFamily="34" charset="-128"/>
                                        </a:rPr>
                                        <m:t>𝑐</m:t>
                                      </m:r>
                                    </m:sub>
                                  </m:sSub>
                                </m:num>
                                <m:den>
                                  <m:r>
                                    <a:rPr lang="en-US" altLang="zh-CN" sz="1800" i="1">
                                      <a:latin typeface="Cambria Math" panose="02040503050406030204" pitchFamily="18" charset="0"/>
                                      <a:ea typeface="Arial Unicode MS" pitchFamily="34" charset="-128"/>
                                      <a:cs typeface="Arial Unicode MS" pitchFamily="34" charset="-128"/>
                                    </a:rPr>
                                    <m:t>𝑐</m:t>
                                  </m:r>
                                </m:den>
                              </m:f>
                            </m:e>
                          </m:d>
                        </m:e>
                        <m:sup>
                          <m:r>
                            <a:rPr lang="en-US" altLang="zh-CN" sz="1800" i="1">
                              <a:latin typeface="Cambria Math" panose="02040503050406030204" pitchFamily="18" charset="0"/>
                              <a:ea typeface="Arial Unicode MS" pitchFamily="34" charset="-128"/>
                              <a:cs typeface="Arial Unicode MS" pitchFamily="34" charset="-128"/>
                            </a:rPr>
                            <m:t>2</m:t>
                          </m:r>
                        </m:sup>
                      </m:sSup>
                      <m:d>
                        <m:dPr>
                          <m:begChr m:val="["/>
                          <m:endChr m:val="]"/>
                          <m:ctrlPr>
                            <a:rPr lang="en-US" altLang="zh-CN" sz="1800" i="1">
                              <a:latin typeface="Cambria Math" panose="02040503050406030204" pitchFamily="18" charset="0"/>
                              <a:ea typeface="Arial Unicode MS" pitchFamily="34" charset="-128"/>
                              <a:cs typeface="Arial Unicode MS" pitchFamily="34" charset="-128"/>
                            </a:rPr>
                          </m:ctrlPr>
                        </m:dPr>
                        <m:e>
                          <m:r>
                            <a:rPr lang="en-US" altLang="zh-CN" sz="1800" i="1">
                              <a:latin typeface="Cambria Math" panose="02040503050406030204" pitchFamily="18" charset="0"/>
                              <a:ea typeface="Arial Unicode MS" pitchFamily="34" charset="-128"/>
                              <a:cs typeface="Arial Unicode MS" pitchFamily="34" charset="-128"/>
                            </a:rPr>
                            <m:t>𝑑𝐵</m:t>
                          </m:r>
                        </m:e>
                      </m:d>
                    </m:oMath>
                  </m:oMathPara>
                </a14:m>
                <a:endParaRPr lang="en-US" sz="1800" dirty="0" smtClean="0">
                  <a:solidFill>
                    <a:schemeClr val="tx1"/>
                  </a:solidFill>
                  <a:latin typeface="Times New Roman" panose="02020603050405020304" pitchFamily="18" charset="0"/>
                  <a:ea typeface="Arial Unicode MS" pitchFamily="34" charset="-128"/>
                  <a:cs typeface="Times New Roman" panose="02020603050405020304" pitchFamily="18" charset="0"/>
                </a:endParaRPr>
              </a:p>
              <a:p>
                <a:pPr marL="355601" lvl="1" indent="-182563">
                  <a:lnSpc>
                    <a:spcPct val="100000"/>
                  </a:lnSpc>
                  <a:spcAft>
                    <a:spcPts val="700"/>
                  </a:spcAft>
                  <a:buClrTx/>
                  <a:buFont typeface="Arial" pitchFamily="34" charset="0"/>
                  <a:buChar char="•"/>
                </a:pPr>
                <a:r>
                  <a:rPr lang="en-US" dirty="0" smtClean="0">
                    <a:solidFill>
                      <a:schemeClr val="tx1"/>
                    </a:solidFill>
                    <a:latin typeface="Times New Roman" panose="02020603050405020304" pitchFamily="18" charset="0"/>
                    <a:ea typeface="Arial Unicode MS" pitchFamily="34" charset="-128"/>
                    <a:cs typeface="Times New Roman" panose="02020603050405020304" pitchFamily="18" charset="0"/>
                  </a:rPr>
                  <a:t>Link Margin:</a:t>
                </a:r>
              </a:p>
              <a:p>
                <a:pPr marL="533400" lvl="3" indent="0">
                  <a:lnSpc>
                    <a:spcPct val="100000"/>
                  </a:lnSpc>
                  <a:spcAft>
                    <a:spcPts val="700"/>
                  </a:spcAft>
                  <a:buClrTx/>
                  <a:buNone/>
                </a:pPr>
                <a14:m>
                  <m:oMathPara xmlns:m="http://schemas.openxmlformats.org/officeDocument/2006/math">
                    <m:oMathParaPr>
                      <m:jc m:val="left"/>
                    </m:oMathParaPr>
                    <m:oMath xmlns:m="http://schemas.openxmlformats.org/officeDocument/2006/math">
                      <m:r>
                        <a:rPr lang="en-US" altLang="zh-CN" sz="1800" b="0" i="1" smtClean="0">
                          <a:solidFill>
                            <a:schemeClr val="tx1"/>
                          </a:solidFill>
                          <a:latin typeface="Cambria Math" panose="02040503050406030204" pitchFamily="18" charset="0"/>
                          <a:ea typeface="Arial Unicode MS" pitchFamily="34" charset="-128"/>
                          <a:cs typeface="Arial Unicode MS" pitchFamily="34" charset="-128"/>
                        </a:rPr>
                        <m:t>𝐿𝑀</m:t>
                      </m:r>
                      <m:d>
                        <m:dPr>
                          <m:begChr m:val="["/>
                          <m:endChr m:val="]"/>
                          <m:ctrlPr>
                            <a:rPr lang="en-US" altLang="zh-CN" sz="1800" i="1">
                              <a:solidFill>
                                <a:schemeClr val="tx1"/>
                              </a:solidFill>
                              <a:latin typeface="Cambria Math" panose="02040503050406030204" pitchFamily="18" charset="0"/>
                              <a:ea typeface="Arial Unicode MS" pitchFamily="34" charset="-128"/>
                              <a:cs typeface="Arial Unicode MS" pitchFamily="34" charset="-128"/>
                            </a:rPr>
                          </m:ctrlPr>
                        </m:dPr>
                        <m:e>
                          <m:r>
                            <a:rPr lang="en-US" altLang="zh-CN" sz="1800" i="1">
                              <a:solidFill>
                                <a:schemeClr val="tx1"/>
                              </a:solidFill>
                              <a:latin typeface="Cambria Math" panose="02040503050406030204" pitchFamily="18" charset="0"/>
                              <a:ea typeface="Arial Unicode MS" pitchFamily="34" charset="-128"/>
                              <a:cs typeface="Arial Unicode MS" pitchFamily="34" charset="-128"/>
                            </a:rPr>
                            <m:t>𝑑𝐵</m:t>
                          </m:r>
                        </m:e>
                      </m:d>
                      <m:r>
                        <a:rPr lang="en-US" altLang="zh-CN" sz="1800" b="0" i="0" smtClean="0">
                          <a:solidFill>
                            <a:schemeClr val="tx1"/>
                          </a:solidFill>
                          <a:latin typeface="Cambria Math" panose="02040503050406030204" pitchFamily="18" charset="0"/>
                          <a:ea typeface="Arial Unicode MS" pitchFamily="34" charset="-128"/>
                          <a:cs typeface="Arial Unicode MS" pitchFamily="34" charset="-128"/>
                        </a:rPr>
                        <m:t>=</m:t>
                      </m:r>
                      <m:sSub>
                        <m:sSubPr>
                          <m:ctrlPr>
                            <a:rPr lang="en-US" altLang="zh-CN" sz="1800" b="0" i="1" smtClean="0">
                              <a:solidFill>
                                <a:schemeClr val="tx1"/>
                              </a:solidFill>
                              <a:latin typeface="Cambria Math" panose="02040503050406030204" pitchFamily="18" charset="0"/>
                              <a:ea typeface="Arial Unicode MS" pitchFamily="34" charset="-128"/>
                              <a:cs typeface="Arial Unicode MS" pitchFamily="34" charset="-128"/>
                            </a:rPr>
                          </m:ctrlPr>
                        </m:sSubPr>
                        <m:e>
                          <m:r>
                            <a:rPr lang="en-US" altLang="zh-CN" sz="1800" b="0" i="1" smtClean="0">
                              <a:solidFill>
                                <a:schemeClr val="tx1"/>
                              </a:solidFill>
                              <a:latin typeface="Cambria Math" panose="02040503050406030204" pitchFamily="18" charset="0"/>
                              <a:ea typeface="Arial Unicode MS" pitchFamily="34" charset="-128"/>
                              <a:cs typeface="Arial Unicode MS" pitchFamily="34" charset="-128"/>
                            </a:rPr>
                            <m:t>𝑃</m:t>
                          </m:r>
                        </m:e>
                        <m:sub>
                          <m:r>
                            <a:rPr lang="en-US" altLang="zh-CN" sz="1800" b="0" i="1" smtClean="0">
                              <a:solidFill>
                                <a:schemeClr val="tx1"/>
                              </a:solidFill>
                              <a:latin typeface="Cambria Math" panose="02040503050406030204" pitchFamily="18" charset="0"/>
                              <a:ea typeface="Arial Unicode MS" pitchFamily="34" charset="-128"/>
                              <a:cs typeface="Arial Unicode MS" pitchFamily="34" charset="-128"/>
                            </a:rPr>
                            <m:t>𝑇𝑥</m:t>
                          </m:r>
                        </m:sub>
                      </m:sSub>
                      <m:d>
                        <m:dPr>
                          <m:begChr m:val="["/>
                          <m:endChr m:val="]"/>
                          <m:ctrlPr>
                            <a:rPr lang="en-US" altLang="zh-CN" sz="1800" b="0" i="1" smtClean="0">
                              <a:solidFill>
                                <a:schemeClr val="tx1"/>
                              </a:solidFill>
                              <a:latin typeface="Cambria Math" panose="02040503050406030204" pitchFamily="18" charset="0"/>
                              <a:ea typeface="Arial Unicode MS" pitchFamily="34" charset="-128"/>
                              <a:cs typeface="Arial Unicode MS" pitchFamily="34" charset="-128"/>
                            </a:rPr>
                          </m:ctrlPr>
                        </m:dPr>
                        <m:e>
                          <m:r>
                            <a:rPr lang="en-US" altLang="zh-CN" sz="1800" b="0" i="1" smtClean="0">
                              <a:solidFill>
                                <a:schemeClr val="tx1"/>
                              </a:solidFill>
                              <a:latin typeface="Cambria Math" panose="02040503050406030204" pitchFamily="18" charset="0"/>
                              <a:ea typeface="Arial Unicode MS" pitchFamily="34" charset="-128"/>
                              <a:cs typeface="Arial Unicode MS" pitchFamily="34" charset="-128"/>
                            </a:rPr>
                            <m:t>𝑑𝐵𝑚</m:t>
                          </m:r>
                        </m:e>
                      </m:d>
                      <m:r>
                        <a:rPr lang="en-US" altLang="zh-CN" sz="1800" b="0" i="1" smtClean="0">
                          <a:solidFill>
                            <a:schemeClr val="tx1"/>
                          </a:solidFill>
                          <a:latin typeface="Cambria Math" panose="02040503050406030204" pitchFamily="18" charset="0"/>
                          <a:ea typeface="Arial Unicode MS" pitchFamily="34" charset="-128"/>
                          <a:cs typeface="Arial Unicode MS" pitchFamily="34" charset="-128"/>
                        </a:rPr>
                        <m:t>−</m:t>
                      </m:r>
                      <m:sSub>
                        <m:sSubPr>
                          <m:ctrlPr>
                            <a:rPr lang="en-US" altLang="zh-CN" sz="1800" b="0" i="1" smtClean="0">
                              <a:solidFill>
                                <a:schemeClr val="tx1"/>
                              </a:solidFill>
                              <a:latin typeface="Cambria Math" panose="02040503050406030204" pitchFamily="18" charset="0"/>
                              <a:ea typeface="Arial Unicode MS" pitchFamily="34" charset="-128"/>
                              <a:cs typeface="Arial Unicode MS" pitchFamily="34" charset="-128"/>
                            </a:rPr>
                          </m:ctrlPr>
                        </m:sSubPr>
                        <m:e>
                          <m:r>
                            <a:rPr lang="en-US" altLang="zh-CN" sz="1800" b="0" i="1" smtClean="0">
                              <a:solidFill>
                                <a:schemeClr val="tx1"/>
                              </a:solidFill>
                              <a:latin typeface="Cambria Math" panose="02040503050406030204" pitchFamily="18" charset="0"/>
                              <a:ea typeface="Arial Unicode MS" pitchFamily="34" charset="-128"/>
                              <a:cs typeface="Arial Unicode MS" pitchFamily="34" charset="-128"/>
                            </a:rPr>
                            <m:t>𝑃</m:t>
                          </m:r>
                        </m:e>
                        <m:sub>
                          <m:r>
                            <a:rPr lang="en-US" altLang="zh-CN" sz="1800" b="0" i="1" smtClean="0">
                              <a:solidFill>
                                <a:schemeClr val="tx1"/>
                              </a:solidFill>
                              <a:latin typeface="Cambria Math" panose="02040503050406030204" pitchFamily="18" charset="0"/>
                              <a:ea typeface="Arial Unicode MS" pitchFamily="34" charset="-128"/>
                              <a:cs typeface="Arial Unicode MS" pitchFamily="34" charset="-128"/>
                            </a:rPr>
                            <m:t>𝑅𝑥</m:t>
                          </m:r>
                        </m:sub>
                      </m:sSub>
                      <m:d>
                        <m:dPr>
                          <m:begChr m:val="["/>
                          <m:endChr m:val="]"/>
                          <m:ctrlPr>
                            <a:rPr lang="en-US" altLang="zh-CN" sz="1800" b="0" i="1" smtClean="0">
                              <a:solidFill>
                                <a:schemeClr val="tx1"/>
                              </a:solidFill>
                              <a:latin typeface="Cambria Math" panose="02040503050406030204" pitchFamily="18" charset="0"/>
                              <a:ea typeface="Arial Unicode MS" pitchFamily="34" charset="-128"/>
                              <a:cs typeface="Arial Unicode MS" pitchFamily="34" charset="-128"/>
                            </a:rPr>
                          </m:ctrlPr>
                        </m:dPr>
                        <m:e>
                          <m:r>
                            <a:rPr lang="en-US" altLang="zh-CN" sz="1800" b="0" i="1" smtClean="0">
                              <a:solidFill>
                                <a:schemeClr val="tx1"/>
                              </a:solidFill>
                              <a:latin typeface="Cambria Math" panose="02040503050406030204" pitchFamily="18" charset="0"/>
                              <a:ea typeface="Arial Unicode MS" pitchFamily="34" charset="-128"/>
                              <a:cs typeface="Arial Unicode MS" pitchFamily="34" charset="-128"/>
                            </a:rPr>
                            <m:t>𝑑𝐵𝑚</m:t>
                          </m:r>
                        </m:e>
                      </m:d>
                      <m:r>
                        <a:rPr lang="en-US" altLang="zh-CN" sz="1800" b="0" i="1" smtClean="0">
                          <a:solidFill>
                            <a:schemeClr val="tx1"/>
                          </a:solidFill>
                          <a:latin typeface="Cambria Math" panose="02040503050406030204" pitchFamily="18" charset="0"/>
                          <a:ea typeface="Arial Unicode MS" pitchFamily="34" charset="-128"/>
                          <a:cs typeface="Arial Unicode MS" pitchFamily="34" charset="-128"/>
                        </a:rPr>
                        <m:t>−</m:t>
                      </m:r>
                      <m:r>
                        <a:rPr lang="en-US" altLang="zh-CN" sz="1800" b="0" i="1" smtClean="0">
                          <a:solidFill>
                            <a:schemeClr val="tx1"/>
                          </a:solidFill>
                          <a:latin typeface="Cambria Math" panose="02040503050406030204" pitchFamily="18" charset="0"/>
                          <a:ea typeface="Arial Unicode MS" pitchFamily="34" charset="-128"/>
                          <a:cs typeface="Arial Unicode MS" pitchFamily="34" charset="-128"/>
                        </a:rPr>
                        <m:t>𝑃</m:t>
                      </m:r>
                      <m:sSub>
                        <m:sSubPr>
                          <m:ctrlPr>
                            <a:rPr lang="en-US" altLang="zh-CN" sz="1800" b="0" i="1" smtClean="0">
                              <a:solidFill>
                                <a:schemeClr val="tx1"/>
                              </a:solidFill>
                              <a:latin typeface="Cambria Math" panose="02040503050406030204" pitchFamily="18" charset="0"/>
                              <a:ea typeface="Arial Unicode MS" pitchFamily="34" charset="-128"/>
                              <a:cs typeface="Arial Unicode MS" pitchFamily="34" charset="-128"/>
                            </a:rPr>
                          </m:ctrlPr>
                        </m:sSubPr>
                        <m:e>
                          <m:r>
                            <a:rPr lang="en-US" altLang="zh-CN" sz="1800" b="0" i="1" smtClean="0">
                              <a:solidFill>
                                <a:schemeClr val="tx1"/>
                              </a:solidFill>
                              <a:latin typeface="Cambria Math" panose="02040503050406030204" pitchFamily="18" charset="0"/>
                              <a:ea typeface="Arial Unicode MS" pitchFamily="34" charset="-128"/>
                              <a:cs typeface="Arial Unicode MS" pitchFamily="34" charset="-128"/>
                            </a:rPr>
                            <m:t>𝐿</m:t>
                          </m:r>
                        </m:e>
                        <m:sub>
                          <m:r>
                            <a:rPr lang="en-US" altLang="zh-CN" sz="1800" b="0" i="1" smtClean="0">
                              <a:solidFill>
                                <a:schemeClr val="tx1"/>
                              </a:solidFill>
                              <a:latin typeface="Cambria Math" panose="02040503050406030204" pitchFamily="18" charset="0"/>
                              <a:ea typeface="Arial Unicode MS" pitchFamily="34" charset="-128"/>
                              <a:cs typeface="Arial Unicode MS" pitchFamily="34" charset="-128"/>
                            </a:rPr>
                            <m:t>1</m:t>
                          </m:r>
                          <m:r>
                            <a:rPr lang="en-US" altLang="zh-CN" sz="1800" b="0" i="1" smtClean="0">
                              <a:solidFill>
                                <a:schemeClr val="tx1"/>
                              </a:solidFill>
                              <a:latin typeface="Cambria Math" panose="02040503050406030204" pitchFamily="18" charset="0"/>
                              <a:ea typeface="Arial Unicode MS" pitchFamily="34" charset="-128"/>
                              <a:cs typeface="Arial Unicode MS" pitchFamily="34" charset="-128"/>
                            </a:rPr>
                            <m:t>𝑚</m:t>
                          </m:r>
                        </m:sub>
                      </m:sSub>
                    </m:oMath>
                  </m:oMathPara>
                </a14:m>
                <a:endParaRPr lang="en-US" sz="2000" dirty="0" smtClean="0">
                  <a:solidFill>
                    <a:schemeClr val="tx1"/>
                  </a:solidFill>
                  <a:latin typeface="Times New Roman" panose="02020603050405020304" pitchFamily="18" charset="0"/>
                  <a:ea typeface="Arial Unicode MS" pitchFamily="34" charset="-128"/>
                  <a:cs typeface="Times New Roman" panose="02020603050405020304" pitchFamily="18" charset="0"/>
                </a:endParaRPr>
              </a:p>
              <a:p>
                <a:pPr marL="355601" lvl="1" indent="-182563">
                  <a:lnSpc>
                    <a:spcPct val="100000"/>
                  </a:lnSpc>
                  <a:spcAft>
                    <a:spcPts val="700"/>
                  </a:spcAft>
                  <a:buClrTx/>
                  <a:buFont typeface="Arial" pitchFamily="34" charset="0"/>
                  <a:buChar char="•"/>
                </a:pPr>
                <a:endParaRPr lang="en-US" dirty="0" smtClean="0">
                  <a:solidFill>
                    <a:schemeClr val="tx1"/>
                  </a:solidFill>
                  <a:latin typeface="Times New Roman" panose="02020603050405020304" pitchFamily="18" charset="0"/>
                  <a:ea typeface="Arial Unicode MS" pitchFamily="34" charset="-128"/>
                  <a:cs typeface="Times New Roman" panose="02020603050405020304" pitchFamily="18" charset="0"/>
                </a:endParaRPr>
              </a:p>
              <a:p>
                <a:pPr marL="355601" lvl="1" indent="-182563">
                  <a:lnSpc>
                    <a:spcPct val="100000"/>
                  </a:lnSpc>
                  <a:spcAft>
                    <a:spcPts val="700"/>
                  </a:spcAft>
                  <a:buClrTx/>
                  <a:buFont typeface="Arial" pitchFamily="34" charset="0"/>
                  <a:buChar char="•"/>
                </a:pPr>
                <a:endParaRPr lang="en-US" dirty="0" smtClean="0">
                  <a:solidFill>
                    <a:schemeClr val="tx1"/>
                  </a:solidFill>
                  <a:latin typeface="Times New Roman" panose="02020603050405020304" pitchFamily="18" charset="0"/>
                  <a:ea typeface="Arial Unicode MS" pitchFamily="34" charset="-128"/>
                  <a:cs typeface="Times New Roman" panose="02020603050405020304" pitchFamily="18" charset="0"/>
                </a:endParaRPr>
              </a:p>
              <a:p>
                <a:pPr marL="355601" lvl="1" indent="-182563">
                  <a:lnSpc>
                    <a:spcPct val="100000"/>
                  </a:lnSpc>
                  <a:spcAft>
                    <a:spcPts val="700"/>
                  </a:spcAft>
                  <a:buClrTx/>
                  <a:buFont typeface="Arial" pitchFamily="34" charset="0"/>
                  <a:buChar char="•"/>
                </a:pPr>
                <a:endParaRPr lang="en-US" dirty="0" smtClean="0">
                  <a:solidFill>
                    <a:schemeClr val="tx1"/>
                  </a:solidFill>
                  <a:latin typeface="Times New Roman" panose="02020603050405020304" pitchFamily="18" charset="0"/>
                  <a:ea typeface="Arial Unicode MS" pitchFamily="34" charset="-128"/>
                  <a:cs typeface="Times New Roman" panose="02020603050405020304" pitchFamily="18" charset="0"/>
                </a:endParaRPr>
              </a:p>
              <a:p>
                <a:pPr marL="355601" lvl="1" indent="-182563">
                  <a:lnSpc>
                    <a:spcPct val="100000"/>
                  </a:lnSpc>
                  <a:spcAft>
                    <a:spcPts val="700"/>
                  </a:spcAft>
                  <a:buClrTx/>
                  <a:buFont typeface="Arial" pitchFamily="34" charset="0"/>
                  <a:buChar char="•"/>
                </a:pPr>
                <a:endParaRPr lang="en-US" dirty="0" smtClean="0">
                  <a:solidFill>
                    <a:schemeClr val="tx1"/>
                  </a:solidFill>
                  <a:latin typeface="Times New Roman" panose="02020603050405020304" pitchFamily="18" charset="0"/>
                  <a:ea typeface="Arial Unicode MS" pitchFamily="34" charset="-128"/>
                  <a:cs typeface="Times New Roman" panose="02020603050405020304" pitchFamily="18" charset="0"/>
                </a:endParaRPr>
              </a:p>
              <a:p>
                <a:pPr marL="355601" lvl="1" indent="-182563">
                  <a:lnSpc>
                    <a:spcPct val="100000"/>
                  </a:lnSpc>
                  <a:spcAft>
                    <a:spcPts val="700"/>
                  </a:spcAft>
                  <a:buClrTx/>
                  <a:buFont typeface="Arial" pitchFamily="34" charset="0"/>
                  <a:buChar char="•"/>
                </a:pPr>
                <a:endParaRPr lang="en-US" dirty="0" smtClean="0">
                  <a:solidFill>
                    <a:schemeClr val="tx1"/>
                  </a:solidFill>
                  <a:latin typeface="Times New Roman" panose="02020603050405020304" pitchFamily="18" charset="0"/>
                  <a:ea typeface="Arial Unicode MS" pitchFamily="34" charset="-128"/>
                  <a:cs typeface="Times New Roman" panose="02020603050405020304" pitchFamily="18" charset="0"/>
                </a:endParaRPr>
              </a:p>
              <a:p>
                <a:pPr marL="173038" lvl="1" indent="0">
                  <a:lnSpc>
                    <a:spcPct val="100000"/>
                  </a:lnSpc>
                  <a:spcAft>
                    <a:spcPts val="700"/>
                  </a:spcAft>
                  <a:buClrTx/>
                  <a:buNone/>
                </a:pPr>
                <a:endParaRPr lang="en-US" b="0" dirty="0" smtClean="0">
                  <a:solidFill>
                    <a:schemeClr val="tx1"/>
                  </a:solidFill>
                  <a:latin typeface="Times New Roman" panose="02020603050405020304" pitchFamily="18" charset="0"/>
                  <a:ea typeface="Arial Unicode MS" pitchFamily="34" charset="-128"/>
                  <a:cs typeface="Times New Roman" panose="02020603050405020304" pitchFamily="18" charset="0"/>
                </a:endParaRPr>
              </a:p>
              <a:p>
                <a:pPr marL="182563" indent="-182563">
                  <a:lnSpc>
                    <a:spcPct val="100000"/>
                  </a:lnSpc>
                  <a:spcAft>
                    <a:spcPts val="700"/>
                  </a:spcAft>
                  <a:buClrTx/>
                  <a:buFont typeface="Arial" pitchFamily="34" charset="0"/>
                  <a:buChar char="•"/>
                </a:pPr>
                <a:endParaRPr lang="en-US" sz="2000" b="0" dirty="0" smtClean="0">
                  <a:solidFill>
                    <a:schemeClr val="tx1"/>
                  </a:solidFill>
                  <a:latin typeface="Times New Roman" panose="02020603050405020304" pitchFamily="18" charset="0"/>
                  <a:ea typeface="Arial Unicode MS" pitchFamily="34" charset="-128"/>
                  <a:cs typeface="Times New Roman" panose="02020603050405020304" pitchFamily="18" charset="0"/>
                </a:endParaRPr>
              </a:p>
              <a:p>
                <a:pPr marL="182563" indent="-182563">
                  <a:lnSpc>
                    <a:spcPct val="100000"/>
                  </a:lnSpc>
                  <a:spcAft>
                    <a:spcPts val="700"/>
                  </a:spcAft>
                  <a:buClrTx/>
                  <a:buFont typeface="Arial" pitchFamily="34" charset="0"/>
                  <a:buChar char="•"/>
                </a:pPr>
                <a:endParaRPr lang="en-US" sz="2000" b="0" dirty="0" smtClean="0">
                  <a:solidFill>
                    <a:schemeClr val="tx1"/>
                  </a:solidFill>
                  <a:latin typeface="Times New Roman" panose="02020603050405020304" pitchFamily="18" charset="0"/>
                  <a:ea typeface="Arial Unicode MS" pitchFamily="34" charset="-128"/>
                  <a:cs typeface="Times New Roman" panose="02020603050405020304" pitchFamily="18" charset="0"/>
                </a:endParaRPr>
              </a:p>
              <a:p>
                <a:pPr marL="182563" indent="-182563">
                  <a:lnSpc>
                    <a:spcPct val="100000"/>
                  </a:lnSpc>
                  <a:spcAft>
                    <a:spcPts val="700"/>
                  </a:spcAft>
                  <a:buClrTx/>
                  <a:buFont typeface="Arial" pitchFamily="34" charset="0"/>
                  <a:buChar char="•"/>
                </a:pPr>
                <a:endParaRPr lang="en-US" sz="2000" b="0" dirty="0" smtClean="0">
                  <a:solidFill>
                    <a:schemeClr val="tx1"/>
                  </a:solidFill>
                  <a:latin typeface="Times New Roman" panose="02020603050405020304" pitchFamily="18" charset="0"/>
                  <a:ea typeface="Arial Unicode MS" pitchFamily="34" charset="-128"/>
                  <a:cs typeface="Times New Roman" panose="02020603050405020304" pitchFamily="18" charset="0"/>
                </a:endParaRPr>
              </a:p>
              <a:p>
                <a:pPr marL="355601" lvl="1" indent="-182563">
                  <a:lnSpc>
                    <a:spcPct val="100000"/>
                  </a:lnSpc>
                  <a:spcAft>
                    <a:spcPts val="700"/>
                  </a:spcAft>
                  <a:buClrTx/>
                  <a:buFont typeface="Arial" pitchFamily="34" charset="0"/>
                  <a:buChar char="•"/>
                </a:pPr>
                <a:endParaRPr lang="en-US" b="0" dirty="0">
                  <a:solidFill>
                    <a:schemeClr val="tx1"/>
                  </a:solidFill>
                  <a:latin typeface="Times New Roman" panose="02020603050405020304" pitchFamily="18" charset="0"/>
                  <a:ea typeface="Arial Unicode MS" pitchFamily="34" charset="-128"/>
                  <a:cs typeface="Times New Roman" panose="02020603050405020304" pitchFamily="18" charset="0"/>
                </a:endParaRPr>
              </a:p>
              <a:p>
                <a:pPr marL="182563" indent="-182563">
                  <a:lnSpc>
                    <a:spcPct val="100000"/>
                  </a:lnSpc>
                  <a:spcAft>
                    <a:spcPts val="700"/>
                  </a:spcAft>
                  <a:buClrTx/>
                  <a:buFont typeface="Arial" pitchFamily="34" charset="0"/>
                  <a:buChar char="•"/>
                </a:pPr>
                <a:endParaRPr lang="en-US" sz="2000" b="0" dirty="0" smtClean="0">
                  <a:solidFill>
                    <a:schemeClr val="tx1"/>
                  </a:solidFill>
                  <a:latin typeface="Times New Roman" panose="02020603050405020304" pitchFamily="18" charset="0"/>
                  <a:ea typeface="Arial Unicode MS" pitchFamily="34" charset="-128"/>
                  <a:cs typeface="Times New Roman" panose="02020603050405020304" pitchFamily="18" charset="0"/>
                </a:endParaRPr>
              </a:p>
              <a:p>
                <a:pPr marL="355601" lvl="1" indent="-182563">
                  <a:lnSpc>
                    <a:spcPct val="100000"/>
                  </a:lnSpc>
                  <a:spcAft>
                    <a:spcPts val="700"/>
                  </a:spcAft>
                  <a:buClrTx/>
                  <a:buFont typeface="Arial" pitchFamily="34" charset="0"/>
                  <a:buChar char="•"/>
                </a:pPr>
                <a:endParaRPr lang="en-US" kern="1200" dirty="0" smtClean="0">
                  <a:solidFill>
                    <a:schemeClr val="tx1"/>
                  </a:solidFill>
                  <a:latin typeface="Times New Roman" panose="02020603050405020304" pitchFamily="18" charset="0"/>
                  <a:ea typeface="Arial Unicode MS" pitchFamily="34" charset="-128"/>
                  <a:cs typeface="Times New Roman" panose="02020603050405020304" pitchFamily="18" charset="0"/>
                </a:endParaRPr>
              </a:p>
              <a:p>
                <a:pPr marL="182563" indent="-182563">
                  <a:lnSpc>
                    <a:spcPct val="100000"/>
                  </a:lnSpc>
                  <a:spcAft>
                    <a:spcPts val="700"/>
                  </a:spcAft>
                  <a:buClrTx/>
                  <a:buFont typeface="Arial" pitchFamily="34" charset="0"/>
                  <a:buChar char="•"/>
                </a:pPr>
                <a:endParaRPr lang="en-US" sz="2000" b="0" kern="1200" dirty="0" smtClean="0">
                  <a:solidFill>
                    <a:schemeClr val="tx1"/>
                  </a:solidFill>
                  <a:latin typeface="Times New Roman" panose="02020603050405020304" pitchFamily="18" charset="0"/>
                  <a:ea typeface="Arial Unicode MS" pitchFamily="34" charset="-128"/>
                  <a:cs typeface="Times New Roman" panose="02020603050405020304" pitchFamily="18" charset="0"/>
                </a:endParaRPr>
              </a:p>
              <a:p>
                <a:pPr marL="182563" indent="-182563">
                  <a:lnSpc>
                    <a:spcPct val="100000"/>
                  </a:lnSpc>
                  <a:spcAft>
                    <a:spcPts val="700"/>
                  </a:spcAft>
                  <a:buClrTx/>
                  <a:buFont typeface="Arial" pitchFamily="34" charset="0"/>
                  <a:buChar char="•"/>
                </a:pPr>
                <a:endParaRPr lang="en-US" sz="2000" kern="1200" dirty="0" smtClean="0">
                  <a:solidFill>
                    <a:schemeClr val="tx1"/>
                  </a:solidFill>
                  <a:latin typeface="Times New Roman" panose="02020603050405020304" pitchFamily="18" charset="0"/>
                  <a:ea typeface="Arial Unicode MS" pitchFamily="34" charset="-128"/>
                  <a:cs typeface="Times New Roman" panose="02020603050405020304" pitchFamily="18" charset="0"/>
                </a:endParaRPr>
              </a:p>
              <a:p>
                <a:pPr marL="182563" indent="-182563">
                  <a:lnSpc>
                    <a:spcPct val="100000"/>
                  </a:lnSpc>
                  <a:spcAft>
                    <a:spcPts val="700"/>
                  </a:spcAft>
                  <a:buClrTx/>
                  <a:buFont typeface="Arial" pitchFamily="34" charset="0"/>
                  <a:buChar char="•"/>
                </a:pPr>
                <a:endParaRPr lang="en-US" sz="2000" kern="1200" dirty="0" smtClean="0">
                  <a:solidFill>
                    <a:schemeClr val="tx1"/>
                  </a:solidFill>
                  <a:latin typeface="Times New Roman" panose="02020603050405020304" pitchFamily="18" charset="0"/>
                  <a:ea typeface="Arial Unicode MS" pitchFamily="34" charset="-128"/>
                  <a:cs typeface="Times New Roman" panose="02020603050405020304" pitchFamily="18" charset="0"/>
                </a:endParaRPr>
              </a:p>
              <a:p>
                <a:pPr marL="182563" indent="-182563">
                  <a:lnSpc>
                    <a:spcPct val="100000"/>
                  </a:lnSpc>
                  <a:spcAft>
                    <a:spcPts val="700"/>
                  </a:spcAft>
                  <a:buClrTx/>
                  <a:buFont typeface="Arial" pitchFamily="34" charset="0"/>
                  <a:buChar char="•"/>
                </a:pPr>
                <a:endParaRPr lang="en-US" sz="2000" b="0" kern="1200" dirty="0">
                  <a:solidFill>
                    <a:schemeClr val="tx1"/>
                  </a:solidFill>
                  <a:latin typeface="Times New Roman" panose="02020603050405020304" pitchFamily="18" charset="0"/>
                  <a:ea typeface="Arial Unicode MS" pitchFamily="34" charset="-128"/>
                  <a:cs typeface="Times New Roman" panose="02020603050405020304" pitchFamily="18" charset="0"/>
                </a:endParaRPr>
              </a:p>
            </p:txBody>
          </p:sp>
        </mc:Choice>
        <mc:Fallback xmlns="">
          <p:sp>
            <p:nvSpPr>
              <p:cNvPr id="7" name="Content Placeholder 3"/>
              <p:cNvSpPr txBox="1">
                <a:spLocks noRot="1" noChangeAspect="1" noMove="1" noResize="1" noEditPoints="1" noAdjustHandles="1" noChangeArrowheads="1" noChangeShapeType="1" noTextEdit="1"/>
              </p:cNvSpPr>
              <p:nvPr/>
            </p:nvSpPr>
            <p:spPr bwMode="auto">
              <a:xfrm>
                <a:off x="685800" y="1863728"/>
                <a:ext cx="8105539" cy="4580406"/>
              </a:xfrm>
              <a:prstGeom prst="rect">
                <a:avLst/>
              </a:prstGeom>
              <a:blipFill rotWithShape="0">
                <a:blip r:embed="rId2"/>
                <a:stretch>
                  <a:fillRect t="-932"/>
                </a:stretch>
              </a:blipFill>
              <a:ln w="9525">
                <a:noFill/>
                <a:miter lim="800000"/>
                <a:headEnd/>
                <a:tailEnd/>
              </a:ln>
            </p:spPr>
            <p:txBody>
              <a:bodyPr/>
              <a:lstStyle/>
              <a:p>
                <a:r>
                  <a:rPr lang="zh-CN" altLang="en-US">
                    <a:noFill/>
                  </a:rPr>
                  <a:t> </a:t>
                </a:r>
              </a:p>
            </p:txBody>
          </p:sp>
        </mc:Fallback>
      </mc:AlternateContent>
      <p:sp>
        <p:nvSpPr>
          <p:cNvPr id="13" name="Title 1">
            <a:extLst>
              <a:ext uri="{FF2B5EF4-FFF2-40B4-BE49-F238E27FC236}">
                <a16:creationId xmlns="" xmlns:mc="http://schemas.openxmlformats.org/markup-compatibility/2006" xmlns:a14="http://schemas.microsoft.com/office/drawing/2010/main" xmlns:a16="http://schemas.microsoft.com/office/drawing/2014/main" id="{748B9AFF-0FB0-4DBE-A01D-CB33971A065D}"/>
              </a:ext>
            </a:extLst>
          </p:cNvPr>
          <p:cNvSpPr txBox="1">
            <a:spLocks/>
          </p:cNvSpPr>
          <p:nvPr/>
        </p:nvSpPr>
        <p:spPr>
          <a:xfrm>
            <a:off x="685800" y="685800"/>
            <a:ext cx="7772400" cy="1066800"/>
          </a:xfrm>
          <a:prstGeom prst="rect">
            <a:avLst/>
          </a:prstGeom>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kern="0" dirty="0" smtClean="0"/>
              <a:t>Link Margin Analysis for Ranging</a:t>
            </a:r>
            <a:endParaRPr lang="en-US" kern="0" dirty="0"/>
          </a:p>
        </p:txBody>
      </p:sp>
      <p:sp>
        <p:nvSpPr>
          <p:cNvPr id="5" name="文本框 4"/>
          <p:cNvSpPr txBox="1"/>
          <p:nvPr/>
        </p:nvSpPr>
        <p:spPr>
          <a:xfrm>
            <a:off x="6516216" y="4705447"/>
            <a:ext cx="2465120" cy="1169551"/>
          </a:xfrm>
          <a:prstGeom prst="rect">
            <a:avLst/>
          </a:prstGeom>
          <a:noFill/>
        </p:spPr>
        <p:txBody>
          <a:bodyPr wrap="square" rtlCol="0">
            <a:spAutoFit/>
          </a:bodyPr>
          <a:lstStyle/>
          <a:p>
            <a:pPr marL="285750" indent="-285750">
              <a:buFont typeface="Times New Roman" panose="02020603050405020304" pitchFamily="18" charset="0"/>
              <a:buChar char="–"/>
            </a:pPr>
            <a:r>
              <a:rPr lang="en-US" altLang="zh-CN" sz="1400" dirty="0" smtClean="0"/>
              <a:t>BO: </a:t>
            </a:r>
            <a:r>
              <a:rPr lang="en-US" altLang="zh-CN" sz="1400" dirty="0" err="1" smtClean="0"/>
              <a:t>backoff</a:t>
            </a:r>
            <a:endParaRPr lang="en-US" altLang="zh-CN" sz="1400" dirty="0" smtClean="0"/>
          </a:p>
          <a:p>
            <a:pPr marL="285750" indent="-285750">
              <a:buFont typeface="Times New Roman" panose="02020603050405020304" pitchFamily="18" charset="0"/>
              <a:buChar char="–"/>
            </a:pPr>
            <a:r>
              <a:rPr lang="en-US" altLang="zh-CN" sz="1400" dirty="0" smtClean="0"/>
              <a:t>GG: gating gain (</a:t>
            </a:r>
            <a:r>
              <a:rPr lang="en-US" altLang="zh-CN" sz="1400" dirty="0" err="1" smtClean="0"/>
              <a:t>Tx</a:t>
            </a:r>
            <a:r>
              <a:rPr lang="en-US" altLang="zh-CN" sz="1400" dirty="0" smtClean="0"/>
              <a:t> power gain </a:t>
            </a:r>
            <a:r>
              <a:rPr lang="en-US" altLang="zh-CN" sz="1400" dirty="0"/>
              <a:t>for s</a:t>
            </a:r>
            <a:r>
              <a:rPr lang="en-US" altLang="zh-CN" sz="1400" dirty="0" smtClean="0"/>
              <a:t>hort packets)</a:t>
            </a:r>
          </a:p>
          <a:p>
            <a:pPr marL="285750" indent="-285750">
              <a:buFont typeface="Times New Roman" panose="02020603050405020304" pitchFamily="18" charset="0"/>
              <a:buChar char="–"/>
            </a:pPr>
            <a:r>
              <a:rPr lang="en-US" altLang="zh-CN" sz="1400" dirty="0" smtClean="0"/>
              <a:t>PG: Processing Gain</a:t>
            </a:r>
            <a:endParaRPr lang="zh-CN" altLang="en-US" sz="1400" dirty="0" smtClean="0"/>
          </a:p>
          <a:p>
            <a:pPr marL="285750" indent="-285750">
              <a:buFont typeface="Times New Roman" panose="02020603050405020304" pitchFamily="18" charset="0"/>
              <a:buChar char="–"/>
            </a:pPr>
            <a:r>
              <a:rPr lang="en-US" altLang="zh-CN" sz="1400" dirty="0" smtClean="0"/>
              <a:t>NF: noise figure</a:t>
            </a:r>
          </a:p>
        </p:txBody>
      </p:sp>
    </p:spTree>
    <p:extLst>
      <p:ext uri="{BB962C8B-B14F-4D97-AF65-F5344CB8AC3E}">
        <p14:creationId xmlns:p14="http://schemas.microsoft.com/office/powerpoint/2010/main" val="6904135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smtClean="0"/>
              <a:t>Jan 2022</a:t>
            </a:r>
            <a:endParaRPr lang="en-US" altLang="en-US"/>
          </a:p>
        </p:txBody>
      </p:sp>
      <p:sp>
        <p:nvSpPr>
          <p:cNvPr id="3" name="页脚占位符 2"/>
          <p:cNvSpPr>
            <a:spLocks noGrp="1"/>
          </p:cNvSpPr>
          <p:nvPr>
            <p:ph type="ftr" sz="quarter" idx="11"/>
          </p:nvPr>
        </p:nvSpPr>
        <p:spPr/>
        <p:txBody>
          <a:bodyPr/>
          <a:lstStyle/>
          <a:p>
            <a:r>
              <a:rPr lang="en-US" altLang="en-US" dirty="0" smtClean="0"/>
              <a:t>Ziyang Guo, Huawei</a:t>
            </a:r>
            <a:endParaRPr lang="en-US" altLang="en-US" dirty="0"/>
          </a:p>
        </p:txBody>
      </p:sp>
      <p:sp>
        <p:nvSpPr>
          <p:cNvPr id="4" name="灯片编号占位符 3"/>
          <p:cNvSpPr>
            <a:spLocks noGrp="1"/>
          </p:cNvSpPr>
          <p:nvPr>
            <p:ph type="sldNum" sz="quarter" idx="12"/>
          </p:nvPr>
        </p:nvSpPr>
        <p:spPr/>
        <p:txBody>
          <a:bodyPr/>
          <a:lstStyle/>
          <a:p>
            <a:r>
              <a:rPr lang="en-US" altLang="en-US" smtClean="0"/>
              <a:t>Slide </a:t>
            </a:r>
            <a:fld id="{77849D27-6DDF-4CEA-A842-3715DABEA1B1}" type="slidenum">
              <a:rPr lang="en-US" altLang="en-US" smtClean="0"/>
              <a:pPr/>
              <a:t>7</a:t>
            </a:fld>
            <a:endParaRPr lang="en-US" altLang="en-US"/>
          </a:p>
        </p:txBody>
      </p:sp>
      <mc:AlternateContent xmlns:mc="http://schemas.openxmlformats.org/markup-compatibility/2006" xmlns:a14="http://schemas.microsoft.com/office/drawing/2010/main">
        <mc:Choice Requires="a14">
          <p:sp>
            <p:nvSpPr>
              <p:cNvPr id="7" name="Content Placeholder 3"/>
              <p:cNvSpPr txBox="1">
                <a:spLocks/>
              </p:cNvSpPr>
              <p:nvPr/>
            </p:nvSpPr>
            <p:spPr bwMode="auto">
              <a:xfrm>
                <a:off x="685800" y="1856741"/>
                <a:ext cx="8062663" cy="4580406"/>
              </a:xfrm>
              <a:prstGeom prst="rect">
                <a:avLst/>
              </a:prstGeom>
              <a:noFill/>
              <a:ln w="9525">
                <a:noFill/>
                <a:miter lim="800000"/>
                <a:headEnd/>
                <a:tailEnd/>
              </a:ln>
            </p:spPr>
            <p:txBody>
              <a:bodyPr vert="horz" wrap="square" lIns="80142" tIns="40070" rIns="80142" bIns="40070" numCol="1" anchor="t" anchorCtr="0" compatLnSpc="1">
                <a:prstTxWarp prst="textNoShape">
                  <a:avLst/>
                </a:prstTxWarp>
                <a:noAutofit/>
              </a:bodyPr>
              <a:lstStyle>
                <a:lvl1pPr marL="180975" indent="-180975" algn="l" rtl="0" eaLnBrk="0" fontAlgn="base" hangingPunct="0">
                  <a:lnSpc>
                    <a:spcPct val="110000"/>
                  </a:lnSpc>
                  <a:spcBef>
                    <a:spcPct val="0"/>
                  </a:spcBef>
                  <a:spcAft>
                    <a:spcPct val="0"/>
                  </a:spcAft>
                  <a:buClr>
                    <a:srgbClr val="990000"/>
                  </a:buClr>
                  <a:buSzPct val="85000"/>
                  <a:buFont typeface="Wingdings" pitchFamily="2" charset="2"/>
                  <a:buChar char="q"/>
                  <a:defRPr sz="1600" b="1">
                    <a:solidFill>
                      <a:schemeClr val="tx1"/>
                    </a:solidFill>
                    <a:latin typeface="Arial" pitchFamily="34" charset="0"/>
                    <a:ea typeface="黑体" pitchFamily="49" charset="-122"/>
                    <a:cs typeface="Arial" pitchFamily="34" charset="0"/>
                  </a:defRPr>
                </a:lvl1pPr>
                <a:lvl2pPr marL="354013" indent="-173038" algn="l" rtl="0" eaLnBrk="0" fontAlgn="base" hangingPunct="0">
                  <a:lnSpc>
                    <a:spcPct val="110000"/>
                  </a:lnSpc>
                  <a:spcBef>
                    <a:spcPct val="0"/>
                  </a:spcBef>
                  <a:spcAft>
                    <a:spcPct val="0"/>
                  </a:spcAft>
                  <a:buClr>
                    <a:srgbClr val="990000"/>
                  </a:buClr>
                  <a:buSzPct val="85000"/>
                  <a:buFont typeface="Wingdings" pitchFamily="2" charset="2"/>
                  <a:buChar char=""/>
                  <a:defRPr sz="2000">
                    <a:solidFill>
                      <a:schemeClr val="tx1"/>
                    </a:solidFill>
                    <a:latin typeface="Arial" pitchFamily="34" charset="0"/>
                    <a:ea typeface="+mn-ea"/>
                    <a:cs typeface="Arial" pitchFamily="34" charset="0"/>
                  </a:defRPr>
                </a:lvl2pPr>
                <a:lvl3pPr marL="541338" indent="-93663" algn="l" rtl="0" eaLnBrk="0" fontAlgn="base" hangingPunct="0">
                  <a:lnSpc>
                    <a:spcPct val="110000"/>
                  </a:lnSpc>
                  <a:spcBef>
                    <a:spcPct val="0"/>
                  </a:spcBef>
                  <a:spcAft>
                    <a:spcPct val="0"/>
                  </a:spcAft>
                  <a:buClr>
                    <a:srgbClr val="777777"/>
                  </a:buClr>
                  <a:buSzPct val="85000"/>
                  <a:buFont typeface="Arial" pitchFamily="34" charset="0"/>
                  <a:buChar char="●"/>
                  <a:defRPr sz="1800">
                    <a:solidFill>
                      <a:schemeClr val="tx1"/>
                    </a:solidFill>
                    <a:latin typeface="Arial" pitchFamily="34" charset="0"/>
                    <a:ea typeface="+mn-ea"/>
                    <a:cs typeface="Arial" pitchFamily="34" charset="0"/>
                  </a:defRPr>
                </a:lvl3pPr>
                <a:lvl4pPr marL="714375" indent="-88900" algn="l" rtl="0" eaLnBrk="0" fontAlgn="base" hangingPunct="0">
                  <a:lnSpc>
                    <a:spcPct val="110000"/>
                  </a:lnSpc>
                  <a:spcBef>
                    <a:spcPct val="0"/>
                  </a:spcBef>
                  <a:spcAft>
                    <a:spcPct val="0"/>
                  </a:spcAft>
                  <a:buClr>
                    <a:srgbClr val="777777"/>
                  </a:buClr>
                  <a:buSzPct val="85000"/>
                  <a:buFont typeface="Arial" pitchFamily="34" charset="0"/>
                  <a:buChar char="■"/>
                  <a:defRPr sz="1600">
                    <a:solidFill>
                      <a:schemeClr val="tx1"/>
                    </a:solidFill>
                    <a:latin typeface="Arial" pitchFamily="34" charset="0"/>
                    <a:ea typeface="+mn-ea"/>
                    <a:cs typeface="Arial" pitchFamily="34" charset="0"/>
                  </a:defRPr>
                </a:lvl4pPr>
                <a:lvl5pPr marL="895350" indent="-93663" algn="l" rtl="0" eaLnBrk="0" fontAlgn="base" hangingPunct="0">
                  <a:lnSpc>
                    <a:spcPct val="110000"/>
                  </a:lnSpc>
                  <a:spcBef>
                    <a:spcPct val="0"/>
                  </a:spcBef>
                  <a:spcAft>
                    <a:spcPct val="0"/>
                  </a:spcAft>
                  <a:buClr>
                    <a:srgbClr val="777777"/>
                  </a:buClr>
                  <a:buSzPct val="85000"/>
                  <a:buFont typeface="Wingdings" pitchFamily="2" charset="2"/>
                  <a:buChar char=""/>
                  <a:defRPr sz="1400">
                    <a:solidFill>
                      <a:schemeClr val="tx1"/>
                    </a:solidFill>
                    <a:latin typeface="Arial" pitchFamily="34" charset="0"/>
                    <a:ea typeface="+mn-ea"/>
                    <a:cs typeface="Arial" pitchFamily="34" charset="0"/>
                  </a:defRPr>
                </a:lvl5pPr>
                <a:lvl6pPr marL="25146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9pPr>
              </a:lstStyle>
              <a:p>
                <a:pPr marL="355601" lvl="1" indent="-182563">
                  <a:lnSpc>
                    <a:spcPct val="100000"/>
                  </a:lnSpc>
                  <a:spcAft>
                    <a:spcPts val="700"/>
                  </a:spcAft>
                  <a:buClrTx/>
                  <a:buFont typeface="Arial" pitchFamily="34" charset="0"/>
                  <a:buChar char="•"/>
                </a:pPr>
                <a:r>
                  <a:rPr lang="en-US" dirty="0" smtClean="0">
                    <a:latin typeface="Times New Roman" panose="02020603050405020304" pitchFamily="18" charset="0"/>
                    <a:ea typeface="Arial Unicode MS" pitchFamily="34" charset="-128"/>
                    <a:cs typeface="Times New Roman" panose="02020603050405020304" pitchFamily="18" charset="0"/>
                  </a:rPr>
                  <a:t>PG (Processing Gain)</a:t>
                </a:r>
                <a:r>
                  <a:rPr lang="en-US" dirty="0" smtClean="0">
                    <a:solidFill>
                      <a:schemeClr val="tx1"/>
                    </a:solidFill>
                    <a:latin typeface="Times New Roman" panose="02020603050405020304" pitchFamily="18" charset="0"/>
                    <a:ea typeface="Arial Unicode MS" pitchFamily="34" charset="-128"/>
                    <a:cs typeface="Times New Roman" panose="02020603050405020304" pitchFamily="18" charset="0"/>
                  </a:rPr>
                  <a:t>:</a:t>
                </a:r>
                <a:endParaRPr lang="en-US" dirty="0">
                  <a:latin typeface="Times New Roman" panose="02020603050405020304" pitchFamily="18" charset="0"/>
                  <a:ea typeface="Arial Unicode MS" pitchFamily="34" charset="-128"/>
                  <a:cs typeface="Times New Roman" panose="02020603050405020304" pitchFamily="18" charset="0"/>
                </a:endParaRPr>
              </a:p>
              <a:p>
                <a:pPr marL="173038" lvl="1" indent="0">
                  <a:lnSpc>
                    <a:spcPct val="100000"/>
                  </a:lnSpc>
                  <a:spcAft>
                    <a:spcPts val="700"/>
                  </a:spcAft>
                  <a:buClrTx/>
                  <a:buNone/>
                </a:pPr>
                <a14:m>
                  <m:oMathPara xmlns:m="http://schemas.openxmlformats.org/officeDocument/2006/math">
                    <m:oMathParaPr>
                      <m:jc m:val="center"/>
                    </m:oMathParaPr>
                    <m:oMath xmlns:m="http://schemas.openxmlformats.org/officeDocument/2006/math">
                      <m:r>
                        <a:rPr lang="en-US" sz="1800" b="0" i="1" smtClean="0">
                          <a:solidFill>
                            <a:schemeClr val="tx1"/>
                          </a:solidFill>
                          <a:latin typeface="Cambria Math" panose="02040503050406030204" pitchFamily="18" charset="0"/>
                          <a:ea typeface="Arial Unicode MS" pitchFamily="34" charset="-128"/>
                          <a:cs typeface="Times New Roman" panose="02020603050405020304" pitchFamily="18" charset="0"/>
                        </a:rPr>
                        <m:t>𝑃𝐺</m:t>
                      </m:r>
                      <m:r>
                        <a:rPr lang="en-US" sz="1800" b="0" i="1" smtClean="0">
                          <a:solidFill>
                            <a:schemeClr val="tx1"/>
                          </a:solidFill>
                          <a:latin typeface="Cambria Math" panose="02040503050406030204" pitchFamily="18" charset="0"/>
                          <a:ea typeface="Arial Unicode MS" pitchFamily="34" charset="-128"/>
                          <a:cs typeface="Times New Roman" panose="02020603050405020304" pitchFamily="18" charset="0"/>
                        </a:rPr>
                        <m:t>=10</m:t>
                      </m:r>
                      <m:func>
                        <m:funcPr>
                          <m:ctrlPr>
                            <a:rPr lang="en-US" sz="1800" b="0" i="1" smtClean="0">
                              <a:solidFill>
                                <a:schemeClr val="tx1"/>
                              </a:solidFill>
                              <a:latin typeface="Cambria Math" panose="02040503050406030204" pitchFamily="18" charset="0"/>
                              <a:ea typeface="Arial Unicode MS" pitchFamily="34" charset="-128"/>
                              <a:cs typeface="Times New Roman" panose="02020603050405020304" pitchFamily="18" charset="0"/>
                            </a:rPr>
                          </m:ctrlPr>
                        </m:funcPr>
                        <m:fName>
                          <m:sSub>
                            <m:sSubPr>
                              <m:ctrlPr>
                                <a:rPr lang="en-US" sz="1800" b="0" i="1" smtClean="0">
                                  <a:solidFill>
                                    <a:schemeClr val="tx1"/>
                                  </a:solidFill>
                                  <a:latin typeface="Cambria Math" panose="02040503050406030204" pitchFamily="18" charset="0"/>
                                  <a:ea typeface="Arial Unicode MS" pitchFamily="34" charset="-128"/>
                                  <a:cs typeface="Times New Roman" panose="02020603050405020304" pitchFamily="18" charset="0"/>
                                </a:rPr>
                              </m:ctrlPr>
                            </m:sSubPr>
                            <m:e>
                              <m:r>
                                <m:rPr>
                                  <m:sty m:val="p"/>
                                </m:rPr>
                                <a:rPr lang="en-US" sz="1800" b="0" i="0" smtClean="0">
                                  <a:solidFill>
                                    <a:schemeClr val="tx1"/>
                                  </a:solidFill>
                                  <a:latin typeface="Cambria Math" panose="02040503050406030204" pitchFamily="18" charset="0"/>
                                  <a:ea typeface="Arial Unicode MS" pitchFamily="34" charset="-128"/>
                                  <a:cs typeface="Times New Roman" panose="02020603050405020304" pitchFamily="18" charset="0"/>
                                </a:rPr>
                                <m:t>log</m:t>
                              </m:r>
                            </m:e>
                            <m:sub>
                              <m:r>
                                <a:rPr lang="en-US" sz="1800" b="0" i="1" smtClean="0">
                                  <a:solidFill>
                                    <a:schemeClr val="tx1"/>
                                  </a:solidFill>
                                  <a:latin typeface="Cambria Math" panose="02040503050406030204" pitchFamily="18" charset="0"/>
                                  <a:ea typeface="Arial Unicode MS" pitchFamily="34" charset="-128"/>
                                  <a:cs typeface="Times New Roman" panose="02020603050405020304" pitchFamily="18" charset="0"/>
                                </a:rPr>
                                <m:t>10</m:t>
                              </m:r>
                            </m:sub>
                          </m:sSub>
                        </m:fName>
                        <m:e>
                          <m:r>
                            <a:rPr lang="en-US" altLang="zh-CN" sz="1800" i="1">
                              <a:latin typeface="Cambria Math" panose="02040503050406030204" pitchFamily="18" charset="0"/>
                              <a:ea typeface="Arial Unicode MS" pitchFamily="34" charset="-128"/>
                              <a:cs typeface="Times New Roman" panose="02020603050405020304" pitchFamily="18" charset="0"/>
                            </a:rPr>
                            <m:t>(</m:t>
                          </m:r>
                          <m:sSub>
                            <m:sSubPr>
                              <m:ctrlPr>
                                <a:rPr lang="en-US" altLang="zh-CN" sz="1800" i="1">
                                  <a:latin typeface="Cambria Math" panose="02040503050406030204" pitchFamily="18" charset="0"/>
                                  <a:ea typeface="Arial Unicode MS" pitchFamily="34" charset="-128"/>
                                  <a:cs typeface="Times New Roman" panose="02020603050405020304" pitchFamily="18" charset="0"/>
                                </a:rPr>
                              </m:ctrlPr>
                            </m:sSubPr>
                            <m:e>
                              <m:r>
                                <a:rPr lang="en-US" altLang="zh-CN" sz="1800" i="1">
                                  <a:latin typeface="Cambria Math" panose="02040503050406030204" pitchFamily="18" charset="0"/>
                                  <a:ea typeface="Arial Unicode MS" pitchFamily="34" charset="-128"/>
                                  <a:cs typeface="Times New Roman" panose="02020603050405020304" pitchFamily="18" charset="0"/>
                                </a:rPr>
                                <m:t>𝑁</m:t>
                              </m:r>
                            </m:e>
                            <m:sub>
                              <m:r>
                                <a:rPr lang="en-US" altLang="zh-CN" sz="1800" i="1">
                                  <a:latin typeface="Cambria Math" panose="02040503050406030204" pitchFamily="18" charset="0"/>
                                  <a:ea typeface="Arial Unicode MS" pitchFamily="34" charset="-128"/>
                                  <a:cs typeface="Times New Roman" panose="02020603050405020304" pitchFamily="18" charset="0"/>
                                </a:rPr>
                                <m:t>𝑝</m:t>
                              </m:r>
                            </m:sub>
                          </m:sSub>
                          <m:r>
                            <a:rPr lang="en-US" altLang="zh-CN" sz="1800" i="1">
                              <a:latin typeface="Cambria Math" panose="02040503050406030204" pitchFamily="18" charset="0"/>
                              <a:ea typeface="Arial Unicode MS" pitchFamily="34" charset="-128"/>
                              <a:cs typeface="Times New Roman" panose="02020603050405020304" pitchFamily="18" charset="0"/>
                            </a:rPr>
                            <m:t>)</m:t>
                          </m:r>
                        </m:e>
                      </m:func>
                    </m:oMath>
                  </m:oMathPara>
                </a14:m>
                <a:endParaRPr lang="en-US" sz="1800" dirty="0" smtClean="0">
                  <a:solidFill>
                    <a:schemeClr val="tx1"/>
                  </a:solidFill>
                  <a:latin typeface="Times New Roman" panose="02020603050405020304" pitchFamily="18" charset="0"/>
                  <a:ea typeface="Arial Unicode MS" pitchFamily="34" charset="-128"/>
                  <a:cs typeface="Times New Roman" panose="02020603050405020304" pitchFamily="18" charset="0"/>
                </a:endParaRPr>
              </a:p>
              <a:p>
                <a:pPr marL="173038" lvl="1" indent="0">
                  <a:lnSpc>
                    <a:spcPct val="100000"/>
                  </a:lnSpc>
                  <a:spcAft>
                    <a:spcPts val="700"/>
                  </a:spcAft>
                  <a:buClrTx/>
                  <a:buNone/>
                </a:pPr>
                <a14:m>
                  <m:oMath xmlns:m="http://schemas.openxmlformats.org/officeDocument/2006/math">
                    <m:sSub>
                      <m:sSubPr>
                        <m:ctrlPr>
                          <a:rPr lang="en-US" sz="1800" b="0" i="1" smtClean="0">
                            <a:latin typeface="Cambria Math" panose="02040503050406030204" pitchFamily="18" charset="0"/>
                            <a:ea typeface="Arial Unicode MS" pitchFamily="34" charset="-128"/>
                            <a:cs typeface="Times New Roman" panose="02020603050405020304" pitchFamily="18" charset="0"/>
                          </a:rPr>
                        </m:ctrlPr>
                      </m:sSubPr>
                      <m:e>
                        <m:r>
                          <a:rPr lang="en-US" sz="1800" b="0" i="1" smtClean="0">
                            <a:latin typeface="Cambria Math" panose="02040503050406030204" pitchFamily="18" charset="0"/>
                            <a:ea typeface="Arial Unicode MS" pitchFamily="34" charset="-128"/>
                            <a:cs typeface="Times New Roman" panose="02020603050405020304" pitchFamily="18" charset="0"/>
                          </a:rPr>
                          <m:t>𝑁</m:t>
                        </m:r>
                      </m:e>
                      <m:sub>
                        <m:r>
                          <a:rPr lang="en-US" sz="1800" b="0" i="1" smtClean="0">
                            <a:latin typeface="Cambria Math" panose="02040503050406030204" pitchFamily="18" charset="0"/>
                            <a:ea typeface="Arial Unicode MS" pitchFamily="34" charset="-128"/>
                            <a:cs typeface="Times New Roman" panose="02020603050405020304" pitchFamily="18" charset="0"/>
                          </a:rPr>
                          <m:t>𝑝</m:t>
                        </m:r>
                      </m:sub>
                    </m:sSub>
                  </m:oMath>
                </a14:m>
                <a:r>
                  <a:rPr lang="en-US" sz="1800" dirty="0" smtClean="0">
                    <a:latin typeface="Times New Roman" panose="02020603050405020304" pitchFamily="18" charset="0"/>
                    <a:ea typeface="Arial Unicode MS" pitchFamily="34" charset="-128"/>
                    <a:cs typeface="Times New Roman" panose="02020603050405020304" pitchFamily="18" charset="0"/>
                  </a:rPr>
                  <a:t> denotes the number of pulses in ranging preamble</a:t>
                </a:r>
              </a:p>
              <a:p>
                <a:pPr marL="173038" lvl="1" indent="0">
                  <a:lnSpc>
                    <a:spcPct val="100000"/>
                  </a:lnSpc>
                  <a:spcAft>
                    <a:spcPts val="700"/>
                  </a:spcAft>
                  <a:buClrTx/>
                  <a:buNone/>
                </a:pPr>
                <a:endParaRPr lang="en-US" sz="1800" dirty="0" smtClean="0">
                  <a:solidFill>
                    <a:schemeClr val="tx1"/>
                  </a:solidFill>
                  <a:latin typeface="Times New Roman" panose="02020603050405020304" pitchFamily="18" charset="0"/>
                  <a:ea typeface="Arial Unicode MS" pitchFamily="34" charset="-128"/>
                  <a:cs typeface="Times New Roman" panose="02020603050405020304" pitchFamily="18" charset="0"/>
                </a:endParaRPr>
              </a:p>
              <a:p>
                <a:pPr marL="355601" lvl="1" indent="-182563">
                  <a:lnSpc>
                    <a:spcPct val="100000"/>
                  </a:lnSpc>
                  <a:spcAft>
                    <a:spcPts val="700"/>
                  </a:spcAft>
                  <a:buClrTx/>
                  <a:buFont typeface="Arial" pitchFamily="34" charset="0"/>
                  <a:buChar char="•"/>
                </a:pPr>
                <a:r>
                  <a:rPr lang="en-US" dirty="0" smtClean="0">
                    <a:latin typeface="Times New Roman" panose="02020603050405020304" pitchFamily="18" charset="0"/>
                    <a:ea typeface="Arial Unicode MS" pitchFamily="34" charset="-128"/>
                    <a:cs typeface="Times New Roman" panose="02020603050405020304" pitchFamily="18" charset="0"/>
                  </a:rPr>
                  <a:t>GG (Gating Gain):</a:t>
                </a:r>
                <a:endParaRPr lang="en-US" sz="2000" dirty="0" smtClean="0">
                  <a:solidFill>
                    <a:schemeClr val="tx1"/>
                  </a:solidFill>
                  <a:latin typeface="Times New Roman" panose="02020603050405020304" pitchFamily="18" charset="0"/>
                  <a:ea typeface="Arial Unicode MS" pitchFamily="34" charset="-128"/>
                  <a:cs typeface="Times New Roman" panose="02020603050405020304" pitchFamily="18" charset="0"/>
                </a:endParaRPr>
              </a:p>
              <a:p>
                <a:pPr marL="173038" lvl="1" indent="0">
                  <a:lnSpc>
                    <a:spcPct val="100000"/>
                  </a:lnSpc>
                  <a:spcAft>
                    <a:spcPts val="700"/>
                  </a:spcAft>
                  <a:buClrTx/>
                  <a:buNone/>
                </a:pPr>
                <a14:m>
                  <m:oMathPara xmlns:m="http://schemas.openxmlformats.org/officeDocument/2006/math">
                    <m:oMathParaPr>
                      <m:jc m:val="center"/>
                    </m:oMathParaPr>
                    <m:oMath xmlns:m="http://schemas.openxmlformats.org/officeDocument/2006/math">
                      <m:r>
                        <a:rPr lang="en-US" altLang="zh-CN" sz="1800" b="0" i="1" smtClean="0">
                          <a:latin typeface="Cambria Math" panose="02040503050406030204" pitchFamily="18" charset="0"/>
                          <a:ea typeface="Arial Unicode MS" pitchFamily="34" charset="-128"/>
                          <a:cs typeface="Times New Roman" panose="02020603050405020304" pitchFamily="18" charset="0"/>
                        </a:rPr>
                        <m:t>𝐺𝐺</m:t>
                      </m:r>
                      <m:r>
                        <a:rPr lang="en-US" altLang="zh-CN" sz="1800" i="1">
                          <a:latin typeface="Cambria Math" panose="02040503050406030204" pitchFamily="18" charset="0"/>
                          <a:ea typeface="Arial Unicode MS" pitchFamily="34" charset="-128"/>
                          <a:cs typeface="Times New Roman" panose="02020603050405020304" pitchFamily="18" charset="0"/>
                        </a:rPr>
                        <m:t>=10</m:t>
                      </m:r>
                      <m:func>
                        <m:funcPr>
                          <m:ctrlPr>
                            <a:rPr lang="en-US" altLang="zh-CN" sz="1800" b="0" i="1" smtClean="0">
                              <a:latin typeface="Cambria Math" panose="02040503050406030204" pitchFamily="18" charset="0"/>
                              <a:ea typeface="Arial Unicode MS" pitchFamily="34" charset="-128"/>
                              <a:cs typeface="Times New Roman" panose="02020603050405020304" pitchFamily="18" charset="0"/>
                            </a:rPr>
                          </m:ctrlPr>
                        </m:funcPr>
                        <m:fName>
                          <m:sSub>
                            <m:sSubPr>
                              <m:ctrlPr>
                                <a:rPr lang="en-US" altLang="zh-CN" sz="1800" b="0" i="1" smtClean="0">
                                  <a:latin typeface="Cambria Math" panose="02040503050406030204" pitchFamily="18" charset="0"/>
                                  <a:ea typeface="Arial Unicode MS" pitchFamily="34" charset="-128"/>
                                  <a:cs typeface="Times New Roman" panose="02020603050405020304" pitchFamily="18" charset="0"/>
                                </a:rPr>
                              </m:ctrlPr>
                            </m:sSubPr>
                            <m:e>
                              <m:r>
                                <m:rPr>
                                  <m:sty m:val="p"/>
                                </m:rPr>
                                <a:rPr lang="en-US" altLang="zh-CN" sz="1800" i="0">
                                  <a:latin typeface="Cambria Math" panose="02040503050406030204" pitchFamily="18" charset="0"/>
                                  <a:ea typeface="Arial Unicode MS" pitchFamily="34" charset="-128"/>
                                  <a:cs typeface="Times New Roman" panose="02020603050405020304" pitchFamily="18" charset="0"/>
                                </a:rPr>
                                <m:t>log</m:t>
                              </m:r>
                            </m:e>
                            <m:sub>
                              <m:r>
                                <a:rPr lang="en-US" altLang="zh-CN" sz="1800" i="1">
                                  <a:latin typeface="Cambria Math" panose="02040503050406030204" pitchFamily="18" charset="0"/>
                                  <a:ea typeface="Arial Unicode MS" pitchFamily="34" charset="-128"/>
                                  <a:cs typeface="Times New Roman" panose="02020603050405020304" pitchFamily="18" charset="0"/>
                                </a:rPr>
                                <m:t>1</m:t>
                              </m:r>
                              <m:r>
                                <a:rPr lang="en-US" altLang="zh-CN" sz="1800" b="0" i="1" smtClean="0">
                                  <a:latin typeface="Cambria Math" panose="02040503050406030204" pitchFamily="18" charset="0"/>
                                  <a:ea typeface="Arial Unicode MS" pitchFamily="34" charset="-128"/>
                                  <a:cs typeface="Times New Roman" panose="02020603050405020304" pitchFamily="18" charset="0"/>
                                </a:rPr>
                                <m:t>0</m:t>
                              </m:r>
                            </m:sub>
                          </m:sSub>
                        </m:fName>
                        <m:e>
                          <m:r>
                            <a:rPr lang="en-US" altLang="zh-CN" sz="1800" i="1">
                              <a:latin typeface="Cambria Math" panose="02040503050406030204" pitchFamily="18" charset="0"/>
                              <a:ea typeface="Arial Unicode MS" pitchFamily="34" charset="-128"/>
                              <a:cs typeface="Times New Roman" panose="02020603050405020304" pitchFamily="18" charset="0"/>
                            </a:rPr>
                            <m:t>(</m:t>
                          </m:r>
                          <m:f>
                            <m:fPr>
                              <m:ctrlPr>
                                <a:rPr lang="en-US" altLang="zh-CN" sz="1800" i="1">
                                  <a:latin typeface="Cambria Math" panose="02040503050406030204" pitchFamily="18" charset="0"/>
                                  <a:ea typeface="Arial Unicode MS" pitchFamily="34" charset="-128"/>
                                  <a:cs typeface="Times New Roman" panose="02020603050405020304" pitchFamily="18" charset="0"/>
                                </a:rPr>
                              </m:ctrlPr>
                            </m:fPr>
                            <m:num>
                              <m:r>
                                <a:rPr lang="en-US" altLang="zh-CN" sz="1800" i="1">
                                  <a:latin typeface="Cambria Math" panose="02040503050406030204" pitchFamily="18" charset="0"/>
                                  <a:ea typeface="Arial Unicode MS" pitchFamily="34" charset="-128"/>
                                  <a:cs typeface="Times New Roman" panose="02020603050405020304" pitchFamily="18" charset="0"/>
                                </a:rPr>
                                <m:t>1</m:t>
                              </m:r>
                              <m:r>
                                <a:rPr lang="en-US" altLang="zh-CN" sz="1800" i="1">
                                  <a:latin typeface="Cambria Math" panose="02040503050406030204" pitchFamily="18" charset="0"/>
                                  <a:ea typeface="Arial Unicode MS" pitchFamily="34" charset="-128"/>
                                  <a:cs typeface="Times New Roman" panose="02020603050405020304" pitchFamily="18" charset="0"/>
                                </a:rPr>
                                <m:t>𝑚𝑠</m:t>
                              </m:r>
                            </m:num>
                            <m:den>
                              <m:sSub>
                                <m:sSubPr>
                                  <m:ctrlPr>
                                    <a:rPr lang="en-US" altLang="zh-CN" sz="1800" i="1">
                                      <a:latin typeface="Cambria Math" panose="02040503050406030204" pitchFamily="18" charset="0"/>
                                      <a:ea typeface="Arial Unicode MS" pitchFamily="34" charset="-128"/>
                                      <a:cs typeface="Times New Roman" panose="02020603050405020304" pitchFamily="18" charset="0"/>
                                    </a:rPr>
                                  </m:ctrlPr>
                                </m:sSubPr>
                                <m:e>
                                  <m:r>
                                    <a:rPr lang="en-US" altLang="zh-CN" sz="1800" i="1">
                                      <a:latin typeface="Cambria Math" panose="02040503050406030204" pitchFamily="18" charset="0"/>
                                      <a:ea typeface="Arial Unicode MS" pitchFamily="34" charset="-128"/>
                                      <a:cs typeface="Times New Roman" panose="02020603050405020304" pitchFamily="18" charset="0"/>
                                    </a:rPr>
                                    <m:t>𝑇</m:t>
                                  </m:r>
                                </m:e>
                                <m:sub>
                                  <m:r>
                                    <a:rPr lang="en-US" altLang="zh-CN" sz="1800" i="1">
                                      <a:latin typeface="Cambria Math" panose="02040503050406030204" pitchFamily="18" charset="0"/>
                                      <a:ea typeface="Arial Unicode MS" pitchFamily="34" charset="-128"/>
                                      <a:cs typeface="Times New Roman" panose="02020603050405020304" pitchFamily="18" charset="0"/>
                                    </a:rPr>
                                    <m:t>𝑝</m:t>
                                  </m:r>
                                </m:sub>
                              </m:sSub>
                            </m:den>
                          </m:f>
                        </m:e>
                      </m:func>
                      <m:r>
                        <a:rPr lang="en-US" altLang="zh-CN" sz="1800" i="1">
                          <a:latin typeface="Cambria Math" panose="02040503050406030204" pitchFamily="18" charset="0"/>
                          <a:ea typeface="Arial Unicode MS" pitchFamily="34" charset="-128"/>
                          <a:cs typeface="Times New Roman" panose="02020603050405020304" pitchFamily="18" charset="0"/>
                        </a:rPr>
                        <m:t>)</m:t>
                      </m:r>
                    </m:oMath>
                  </m:oMathPara>
                </a14:m>
                <a:endParaRPr lang="en-US" sz="1800" dirty="0" smtClean="0">
                  <a:solidFill>
                    <a:schemeClr val="tx1"/>
                  </a:solidFill>
                  <a:latin typeface="Times New Roman" panose="02020603050405020304" pitchFamily="18" charset="0"/>
                  <a:ea typeface="Arial Unicode MS" pitchFamily="34" charset="-128"/>
                  <a:cs typeface="Times New Roman" panose="02020603050405020304" pitchFamily="18" charset="0"/>
                </a:endParaRPr>
              </a:p>
              <a:p>
                <a:pPr marL="173038" lvl="1" indent="0">
                  <a:lnSpc>
                    <a:spcPct val="100000"/>
                  </a:lnSpc>
                  <a:spcAft>
                    <a:spcPts val="700"/>
                  </a:spcAft>
                  <a:buClrTx/>
                  <a:buNone/>
                </a:pPr>
                <a14:m>
                  <m:oMath xmlns:m="http://schemas.openxmlformats.org/officeDocument/2006/math">
                    <m:sSub>
                      <m:sSubPr>
                        <m:ctrlPr>
                          <a:rPr lang="en-US" sz="1800" b="0" i="1" smtClean="0">
                            <a:solidFill>
                              <a:schemeClr val="tx1"/>
                            </a:solidFill>
                            <a:latin typeface="Cambria Math" panose="02040503050406030204" pitchFamily="18" charset="0"/>
                            <a:ea typeface="Arial Unicode MS" pitchFamily="34" charset="-128"/>
                            <a:cs typeface="Times New Roman" panose="02020603050405020304" pitchFamily="18" charset="0"/>
                          </a:rPr>
                        </m:ctrlPr>
                      </m:sSubPr>
                      <m:e>
                        <m:r>
                          <a:rPr lang="en-US" sz="1800" b="0" i="1" smtClean="0">
                            <a:solidFill>
                              <a:schemeClr val="tx1"/>
                            </a:solidFill>
                            <a:latin typeface="Cambria Math" panose="02040503050406030204" pitchFamily="18" charset="0"/>
                            <a:ea typeface="Arial Unicode MS" pitchFamily="34" charset="-128"/>
                            <a:cs typeface="Times New Roman" panose="02020603050405020304" pitchFamily="18" charset="0"/>
                          </a:rPr>
                          <m:t>𝑇</m:t>
                        </m:r>
                      </m:e>
                      <m:sub>
                        <m:r>
                          <a:rPr lang="en-US" sz="1800" b="0" i="1" smtClean="0">
                            <a:solidFill>
                              <a:schemeClr val="tx1"/>
                            </a:solidFill>
                            <a:latin typeface="Cambria Math" panose="02040503050406030204" pitchFamily="18" charset="0"/>
                            <a:ea typeface="Arial Unicode MS" pitchFamily="34" charset="-128"/>
                            <a:cs typeface="Times New Roman" panose="02020603050405020304" pitchFamily="18" charset="0"/>
                          </a:rPr>
                          <m:t>𝑝</m:t>
                        </m:r>
                      </m:sub>
                    </m:sSub>
                  </m:oMath>
                </a14:m>
                <a:r>
                  <a:rPr lang="en-US" sz="1800" dirty="0" smtClean="0">
                    <a:solidFill>
                      <a:schemeClr val="tx1"/>
                    </a:solidFill>
                    <a:latin typeface="Times New Roman" panose="02020603050405020304" pitchFamily="18" charset="0"/>
                    <a:ea typeface="Arial Unicode MS" pitchFamily="34" charset="-128"/>
                    <a:cs typeface="Times New Roman" panose="02020603050405020304" pitchFamily="18" charset="0"/>
                  </a:rPr>
                  <a:t> denotes the preamble duration </a:t>
                </a:r>
                <a:r>
                  <a:rPr lang="en-US" sz="1800" dirty="0" smtClean="0">
                    <a:latin typeface="Times New Roman" panose="02020603050405020304" pitchFamily="18" charset="0"/>
                    <a:ea typeface="Arial Unicode MS" pitchFamily="34" charset="-128"/>
                    <a:cs typeface="Times New Roman" panose="02020603050405020304" pitchFamily="18" charset="0"/>
                  </a:rPr>
                  <a:t>during</a:t>
                </a:r>
                <a:r>
                  <a:rPr lang="en-US" sz="1800" dirty="0" smtClean="0">
                    <a:solidFill>
                      <a:schemeClr val="tx1"/>
                    </a:solidFill>
                    <a:latin typeface="Times New Roman" panose="02020603050405020304" pitchFamily="18" charset="0"/>
                    <a:ea typeface="Arial Unicode MS" pitchFamily="34" charset="-128"/>
                    <a:cs typeface="Times New Roman" panose="02020603050405020304" pitchFamily="18" charset="0"/>
                  </a:rPr>
                  <a:t> 1ms</a:t>
                </a:r>
              </a:p>
              <a:p>
                <a:pPr marL="173038" lvl="1" indent="0">
                  <a:lnSpc>
                    <a:spcPct val="100000"/>
                  </a:lnSpc>
                  <a:spcAft>
                    <a:spcPts val="700"/>
                  </a:spcAft>
                  <a:buClrTx/>
                  <a:buNone/>
                </a:pPr>
                <a:r>
                  <a:rPr lang="en-US" altLang="zh-CN" sz="1800" dirty="0" smtClean="0">
                    <a:latin typeface="Times New Roman" panose="02020603050405020304" pitchFamily="18" charset="0"/>
                    <a:ea typeface="Arial Unicode MS" pitchFamily="34" charset="-128"/>
                    <a:cs typeface="Times New Roman" panose="02020603050405020304" pitchFamily="18" charset="0"/>
                  </a:rPr>
                  <a:t>GG is also </a:t>
                </a:r>
                <a:r>
                  <a:rPr lang="en-US" altLang="zh-CN" sz="1800" dirty="0">
                    <a:latin typeface="Times New Roman" panose="02020603050405020304" pitchFamily="18" charset="0"/>
                    <a:ea typeface="Arial Unicode MS" pitchFamily="34" charset="-128"/>
                    <a:cs typeface="Times New Roman" panose="02020603050405020304" pitchFamily="18" charset="0"/>
                  </a:rPr>
                  <a:t>known as power boosting gain due to distributing power to limited pulses</a:t>
                </a:r>
                <a:endParaRPr lang="en-US" sz="1800" dirty="0" smtClean="0">
                  <a:solidFill>
                    <a:schemeClr val="tx1"/>
                  </a:solidFill>
                  <a:latin typeface="Times New Roman" panose="02020603050405020304" pitchFamily="18" charset="0"/>
                  <a:ea typeface="Arial Unicode MS" pitchFamily="34" charset="-128"/>
                  <a:cs typeface="Times New Roman" panose="02020603050405020304" pitchFamily="18" charset="0"/>
                </a:endParaRPr>
              </a:p>
              <a:p>
                <a:pPr marL="173038" lvl="1" indent="0">
                  <a:lnSpc>
                    <a:spcPct val="100000"/>
                  </a:lnSpc>
                  <a:spcAft>
                    <a:spcPts val="700"/>
                  </a:spcAft>
                  <a:buClrTx/>
                  <a:buNone/>
                </a:pPr>
                <a:endParaRPr lang="en-US" b="0" dirty="0" smtClean="0">
                  <a:solidFill>
                    <a:schemeClr val="tx1"/>
                  </a:solidFill>
                  <a:latin typeface="Times New Roman" panose="02020603050405020304" pitchFamily="18" charset="0"/>
                  <a:ea typeface="Arial Unicode MS" pitchFamily="34" charset="-128"/>
                  <a:cs typeface="Times New Roman" panose="02020603050405020304" pitchFamily="18" charset="0"/>
                </a:endParaRPr>
              </a:p>
              <a:p>
                <a:pPr marL="182563" indent="-182563">
                  <a:lnSpc>
                    <a:spcPct val="100000"/>
                  </a:lnSpc>
                  <a:spcAft>
                    <a:spcPts val="700"/>
                  </a:spcAft>
                  <a:buClrTx/>
                  <a:buFont typeface="Arial" pitchFamily="34" charset="0"/>
                  <a:buChar char="•"/>
                </a:pPr>
                <a:endParaRPr lang="en-US" sz="2000" b="0" dirty="0" smtClean="0">
                  <a:solidFill>
                    <a:schemeClr val="tx1"/>
                  </a:solidFill>
                  <a:latin typeface="Times New Roman" panose="02020603050405020304" pitchFamily="18" charset="0"/>
                  <a:ea typeface="Arial Unicode MS" pitchFamily="34" charset="-128"/>
                  <a:cs typeface="Times New Roman" panose="02020603050405020304" pitchFamily="18" charset="0"/>
                </a:endParaRPr>
              </a:p>
              <a:p>
                <a:pPr marL="182563" indent="-182563">
                  <a:lnSpc>
                    <a:spcPct val="100000"/>
                  </a:lnSpc>
                  <a:spcAft>
                    <a:spcPts val="700"/>
                  </a:spcAft>
                  <a:buClrTx/>
                  <a:buFont typeface="Arial" pitchFamily="34" charset="0"/>
                  <a:buChar char="•"/>
                </a:pPr>
                <a:endParaRPr lang="en-US" sz="2000" b="0" dirty="0" smtClean="0">
                  <a:solidFill>
                    <a:schemeClr val="tx1"/>
                  </a:solidFill>
                  <a:latin typeface="Times New Roman" panose="02020603050405020304" pitchFamily="18" charset="0"/>
                  <a:ea typeface="Arial Unicode MS" pitchFamily="34" charset="-128"/>
                  <a:cs typeface="Times New Roman" panose="02020603050405020304" pitchFamily="18" charset="0"/>
                </a:endParaRPr>
              </a:p>
              <a:p>
                <a:pPr marL="182563" indent="-182563">
                  <a:lnSpc>
                    <a:spcPct val="100000"/>
                  </a:lnSpc>
                  <a:spcAft>
                    <a:spcPts val="700"/>
                  </a:spcAft>
                  <a:buClrTx/>
                  <a:buFont typeface="Arial" pitchFamily="34" charset="0"/>
                  <a:buChar char="•"/>
                </a:pPr>
                <a:endParaRPr lang="en-US" sz="2000" b="0" dirty="0" smtClean="0">
                  <a:solidFill>
                    <a:schemeClr val="tx1"/>
                  </a:solidFill>
                  <a:latin typeface="Times New Roman" panose="02020603050405020304" pitchFamily="18" charset="0"/>
                  <a:ea typeface="Arial Unicode MS" pitchFamily="34" charset="-128"/>
                  <a:cs typeface="Times New Roman" panose="02020603050405020304" pitchFamily="18" charset="0"/>
                </a:endParaRPr>
              </a:p>
              <a:p>
                <a:pPr marL="355601" lvl="1" indent="-182563">
                  <a:lnSpc>
                    <a:spcPct val="100000"/>
                  </a:lnSpc>
                  <a:spcAft>
                    <a:spcPts val="700"/>
                  </a:spcAft>
                  <a:buClrTx/>
                  <a:buFont typeface="Arial" pitchFamily="34" charset="0"/>
                  <a:buChar char="•"/>
                </a:pPr>
                <a:endParaRPr lang="en-US" b="0" dirty="0">
                  <a:solidFill>
                    <a:schemeClr val="tx1"/>
                  </a:solidFill>
                  <a:latin typeface="Times New Roman" panose="02020603050405020304" pitchFamily="18" charset="0"/>
                  <a:ea typeface="Arial Unicode MS" pitchFamily="34" charset="-128"/>
                  <a:cs typeface="Times New Roman" panose="02020603050405020304" pitchFamily="18" charset="0"/>
                </a:endParaRPr>
              </a:p>
              <a:p>
                <a:pPr marL="182563" indent="-182563">
                  <a:lnSpc>
                    <a:spcPct val="100000"/>
                  </a:lnSpc>
                  <a:spcAft>
                    <a:spcPts val="700"/>
                  </a:spcAft>
                  <a:buClrTx/>
                  <a:buFont typeface="Arial" pitchFamily="34" charset="0"/>
                  <a:buChar char="•"/>
                </a:pPr>
                <a:endParaRPr lang="en-US" sz="2000" b="0" dirty="0" smtClean="0">
                  <a:solidFill>
                    <a:schemeClr val="tx1"/>
                  </a:solidFill>
                  <a:latin typeface="Times New Roman" panose="02020603050405020304" pitchFamily="18" charset="0"/>
                  <a:ea typeface="Arial Unicode MS" pitchFamily="34" charset="-128"/>
                  <a:cs typeface="Times New Roman" panose="02020603050405020304" pitchFamily="18" charset="0"/>
                </a:endParaRPr>
              </a:p>
              <a:p>
                <a:pPr marL="355601" lvl="1" indent="-182563">
                  <a:lnSpc>
                    <a:spcPct val="100000"/>
                  </a:lnSpc>
                  <a:spcAft>
                    <a:spcPts val="700"/>
                  </a:spcAft>
                  <a:buClrTx/>
                  <a:buFont typeface="Arial" pitchFamily="34" charset="0"/>
                  <a:buChar char="•"/>
                </a:pPr>
                <a:endParaRPr lang="en-US" kern="1200" dirty="0" smtClean="0">
                  <a:solidFill>
                    <a:schemeClr val="tx1"/>
                  </a:solidFill>
                  <a:latin typeface="Times New Roman" panose="02020603050405020304" pitchFamily="18" charset="0"/>
                  <a:ea typeface="Arial Unicode MS" pitchFamily="34" charset="-128"/>
                  <a:cs typeface="Times New Roman" panose="02020603050405020304" pitchFamily="18" charset="0"/>
                </a:endParaRPr>
              </a:p>
              <a:p>
                <a:pPr marL="182563" indent="-182563">
                  <a:lnSpc>
                    <a:spcPct val="100000"/>
                  </a:lnSpc>
                  <a:spcAft>
                    <a:spcPts val="700"/>
                  </a:spcAft>
                  <a:buClrTx/>
                  <a:buFont typeface="Arial" pitchFamily="34" charset="0"/>
                  <a:buChar char="•"/>
                </a:pPr>
                <a:endParaRPr lang="en-US" sz="2000" b="0" kern="1200" dirty="0" smtClean="0">
                  <a:solidFill>
                    <a:schemeClr val="tx1"/>
                  </a:solidFill>
                  <a:latin typeface="Times New Roman" panose="02020603050405020304" pitchFamily="18" charset="0"/>
                  <a:ea typeface="Arial Unicode MS" pitchFamily="34" charset="-128"/>
                  <a:cs typeface="Times New Roman" panose="02020603050405020304" pitchFamily="18" charset="0"/>
                </a:endParaRPr>
              </a:p>
              <a:p>
                <a:pPr marL="182563" indent="-182563">
                  <a:lnSpc>
                    <a:spcPct val="100000"/>
                  </a:lnSpc>
                  <a:spcAft>
                    <a:spcPts val="700"/>
                  </a:spcAft>
                  <a:buClrTx/>
                  <a:buFont typeface="Arial" pitchFamily="34" charset="0"/>
                  <a:buChar char="•"/>
                </a:pPr>
                <a:endParaRPr lang="en-US" sz="2000" kern="1200" dirty="0" smtClean="0">
                  <a:solidFill>
                    <a:schemeClr val="tx1"/>
                  </a:solidFill>
                  <a:latin typeface="Times New Roman" panose="02020603050405020304" pitchFamily="18" charset="0"/>
                  <a:ea typeface="Arial Unicode MS" pitchFamily="34" charset="-128"/>
                  <a:cs typeface="Times New Roman" panose="02020603050405020304" pitchFamily="18" charset="0"/>
                </a:endParaRPr>
              </a:p>
              <a:p>
                <a:pPr marL="182563" indent="-182563">
                  <a:lnSpc>
                    <a:spcPct val="100000"/>
                  </a:lnSpc>
                  <a:spcAft>
                    <a:spcPts val="700"/>
                  </a:spcAft>
                  <a:buClrTx/>
                  <a:buFont typeface="Arial" pitchFamily="34" charset="0"/>
                  <a:buChar char="•"/>
                </a:pPr>
                <a:endParaRPr lang="en-US" sz="2000" kern="1200" dirty="0" smtClean="0">
                  <a:solidFill>
                    <a:schemeClr val="tx1"/>
                  </a:solidFill>
                  <a:latin typeface="Times New Roman" panose="02020603050405020304" pitchFamily="18" charset="0"/>
                  <a:ea typeface="Arial Unicode MS" pitchFamily="34" charset="-128"/>
                  <a:cs typeface="Times New Roman" panose="02020603050405020304" pitchFamily="18" charset="0"/>
                </a:endParaRPr>
              </a:p>
              <a:p>
                <a:pPr marL="182563" indent="-182563">
                  <a:lnSpc>
                    <a:spcPct val="100000"/>
                  </a:lnSpc>
                  <a:spcAft>
                    <a:spcPts val="700"/>
                  </a:spcAft>
                  <a:buClrTx/>
                  <a:buFont typeface="Arial" pitchFamily="34" charset="0"/>
                  <a:buChar char="•"/>
                </a:pPr>
                <a:endParaRPr lang="en-US" sz="2000" b="0" kern="1200" dirty="0">
                  <a:solidFill>
                    <a:schemeClr val="tx1"/>
                  </a:solidFill>
                  <a:latin typeface="Times New Roman" panose="02020603050405020304" pitchFamily="18" charset="0"/>
                  <a:ea typeface="Arial Unicode MS" pitchFamily="34" charset="-128"/>
                  <a:cs typeface="Times New Roman" panose="02020603050405020304" pitchFamily="18" charset="0"/>
                </a:endParaRPr>
              </a:p>
            </p:txBody>
          </p:sp>
        </mc:Choice>
        <mc:Fallback xmlns="">
          <p:sp>
            <p:nvSpPr>
              <p:cNvPr id="7" name="Content Placeholder 3"/>
              <p:cNvSpPr txBox="1">
                <a:spLocks noRot="1" noChangeAspect="1" noMove="1" noResize="1" noEditPoints="1" noAdjustHandles="1" noChangeArrowheads="1" noChangeShapeType="1" noTextEdit="1"/>
              </p:cNvSpPr>
              <p:nvPr/>
            </p:nvSpPr>
            <p:spPr bwMode="auto">
              <a:xfrm>
                <a:off x="685800" y="1856741"/>
                <a:ext cx="8062663" cy="4580406"/>
              </a:xfrm>
              <a:prstGeom prst="rect">
                <a:avLst/>
              </a:prstGeom>
              <a:blipFill rotWithShape="0">
                <a:blip r:embed="rId2"/>
                <a:stretch>
                  <a:fillRect t="-932"/>
                </a:stretch>
              </a:blipFill>
              <a:ln w="9525">
                <a:noFill/>
                <a:miter lim="800000"/>
                <a:headEnd/>
                <a:tailEnd/>
              </a:ln>
            </p:spPr>
            <p:txBody>
              <a:bodyPr/>
              <a:lstStyle/>
              <a:p>
                <a:r>
                  <a:rPr lang="zh-CN" altLang="en-US">
                    <a:noFill/>
                  </a:rPr>
                  <a:t> </a:t>
                </a:r>
              </a:p>
            </p:txBody>
          </p:sp>
        </mc:Fallback>
      </mc:AlternateContent>
      <p:sp>
        <p:nvSpPr>
          <p:cNvPr id="13" name="Title 1">
            <a:extLst>
              <a:ext uri="{FF2B5EF4-FFF2-40B4-BE49-F238E27FC236}">
                <a16:creationId xmlns="" xmlns:mc="http://schemas.openxmlformats.org/markup-compatibility/2006" xmlns:a14="http://schemas.microsoft.com/office/drawing/2010/main" xmlns:a16="http://schemas.microsoft.com/office/drawing/2014/main" id="{748B9AFF-0FB0-4DBE-A01D-CB33971A065D}"/>
              </a:ext>
            </a:extLst>
          </p:cNvPr>
          <p:cNvSpPr txBox="1">
            <a:spLocks/>
          </p:cNvSpPr>
          <p:nvPr/>
        </p:nvSpPr>
        <p:spPr>
          <a:xfrm>
            <a:off x="685800" y="685800"/>
            <a:ext cx="7772400" cy="1066800"/>
          </a:xfrm>
          <a:prstGeom prst="rect">
            <a:avLst/>
          </a:prstGeom>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kern="0" dirty="0" smtClean="0"/>
              <a:t>Link Margin Analysis for Ranging</a:t>
            </a:r>
            <a:endParaRPr lang="en-US" kern="0" dirty="0"/>
          </a:p>
        </p:txBody>
      </p:sp>
    </p:spTree>
    <p:extLst>
      <p:ext uri="{BB962C8B-B14F-4D97-AF65-F5344CB8AC3E}">
        <p14:creationId xmlns:p14="http://schemas.microsoft.com/office/powerpoint/2010/main" val="14235999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smtClean="0"/>
              <a:t>Jan 2022</a:t>
            </a:r>
            <a:endParaRPr lang="en-US" altLang="en-US"/>
          </a:p>
        </p:txBody>
      </p:sp>
      <p:sp>
        <p:nvSpPr>
          <p:cNvPr id="3" name="页脚占位符 2"/>
          <p:cNvSpPr>
            <a:spLocks noGrp="1"/>
          </p:cNvSpPr>
          <p:nvPr>
            <p:ph type="ftr" sz="quarter" idx="11"/>
          </p:nvPr>
        </p:nvSpPr>
        <p:spPr/>
        <p:txBody>
          <a:bodyPr/>
          <a:lstStyle/>
          <a:p>
            <a:r>
              <a:rPr lang="en-US" altLang="en-US" smtClean="0"/>
              <a:t>Ziyang Guo, Huawei</a:t>
            </a:r>
            <a:endParaRPr lang="en-US" altLang="en-US" dirty="0"/>
          </a:p>
        </p:txBody>
      </p:sp>
      <p:sp>
        <p:nvSpPr>
          <p:cNvPr id="4" name="灯片编号占位符 3"/>
          <p:cNvSpPr>
            <a:spLocks noGrp="1"/>
          </p:cNvSpPr>
          <p:nvPr>
            <p:ph type="sldNum" sz="quarter" idx="12"/>
          </p:nvPr>
        </p:nvSpPr>
        <p:spPr/>
        <p:txBody>
          <a:bodyPr/>
          <a:lstStyle/>
          <a:p>
            <a:r>
              <a:rPr lang="en-US" altLang="en-US" smtClean="0"/>
              <a:t>Slide </a:t>
            </a:r>
            <a:fld id="{77849D27-6DDF-4CEA-A842-3715DABEA1B1}" type="slidenum">
              <a:rPr lang="en-US" altLang="en-US" smtClean="0"/>
              <a:pPr/>
              <a:t>8</a:t>
            </a:fld>
            <a:endParaRPr lang="en-US" altLang="en-US"/>
          </a:p>
        </p:txBody>
      </p:sp>
      <p:grpSp>
        <p:nvGrpSpPr>
          <p:cNvPr id="5" name="组合 4"/>
          <p:cNvGrpSpPr/>
          <p:nvPr/>
        </p:nvGrpSpPr>
        <p:grpSpPr>
          <a:xfrm>
            <a:off x="4336010" y="1539529"/>
            <a:ext cx="4739711" cy="3561529"/>
            <a:chOff x="4114548" y="1752600"/>
            <a:chExt cx="4739711" cy="3561529"/>
          </a:xfrm>
        </p:grpSpPr>
        <p:pic>
          <p:nvPicPr>
            <p:cNvPr id="10" name="图片 9"/>
            <p:cNvPicPr>
              <a:picLocks noChangeAspect="1"/>
            </p:cNvPicPr>
            <p:nvPr/>
          </p:nvPicPr>
          <p:blipFill>
            <a:blip r:embed="rId2"/>
            <a:stretch>
              <a:fillRect/>
            </a:stretch>
          </p:blipFill>
          <p:spPr>
            <a:xfrm>
              <a:off x="4114548" y="1752600"/>
              <a:ext cx="4739711" cy="3561529"/>
            </a:xfrm>
            <a:prstGeom prst="rect">
              <a:avLst/>
            </a:prstGeom>
          </p:spPr>
        </p:pic>
        <p:sp>
          <p:nvSpPr>
            <p:cNvPr id="6" name="椭圆 5"/>
            <p:cNvSpPr/>
            <p:nvPr/>
          </p:nvSpPr>
          <p:spPr>
            <a:xfrm>
              <a:off x="5818808" y="3952166"/>
              <a:ext cx="259922" cy="278596"/>
            </a:xfrm>
            <a:prstGeom prst="ellipse">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7" name="内容占位符 2"/>
          <p:cNvSpPr txBox="1">
            <a:spLocks/>
          </p:cNvSpPr>
          <p:nvPr/>
        </p:nvSpPr>
        <p:spPr>
          <a:xfrm>
            <a:off x="346897" y="1821796"/>
            <a:ext cx="3888432" cy="584289"/>
          </a:xfrm>
          <a:prstGeom prst="rect">
            <a:avLst/>
          </a:prstGeom>
        </p:spPr>
        <p:txBody>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lang="en-US" altLang="zh-CN" sz="2000" dirty="0">
                <a:latin typeface="Times New Roman" panose="02020603050405020304" pitchFamily="18" charset="0"/>
                <a:ea typeface="黑体" pitchFamily="49" charset="-122"/>
                <a:cs typeface="Times New Roman" panose="02020603050405020304" pitchFamily="18" charset="0"/>
              </a:rPr>
              <a:t>CRB Bound of UWB </a:t>
            </a:r>
            <a:r>
              <a:rPr lang="en-US" altLang="zh-CN" sz="2000" dirty="0" smtClean="0">
                <a:latin typeface="Times New Roman" panose="02020603050405020304" pitchFamily="18" charset="0"/>
                <a:ea typeface="黑体" pitchFamily="49" charset="-122"/>
                <a:cs typeface="Times New Roman" panose="02020603050405020304" pitchFamily="18" charset="0"/>
              </a:rPr>
              <a:t>pulse [7]:</a:t>
            </a:r>
            <a:endParaRPr lang="zh-CN" altLang="en-US" sz="2000" dirty="0">
              <a:latin typeface="Times New Roman" panose="02020603050405020304" pitchFamily="18" charset="0"/>
              <a:ea typeface="黑体" pitchFamily="49" charset="-122"/>
              <a:cs typeface="Times New Roman" panose="02020603050405020304" pitchFamily="18" charset="0"/>
            </a:endParaRPr>
          </a:p>
        </p:txBody>
      </p:sp>
      <mc:AlternateContent xmlns:mc="http://schemas.openxmlformats.org/markup-compatibility/2006" xmlns:a14="http://schemas.microsoft.com/office/drawing/2010/main">
        <mc:Choice Requires="a14">
          <p:sp>
            <p:nvSpPr>
              <p:cNvPr id="8" name="文本框 7"/>
              <p:cNvSpPr txBox="1"/>
              <p:nvPr/>
            </p:nvSpPr>
            <p:spPr>
              <a:xfrm>
                <a:off x="484067" y="2596451"/>
                <a:ext cx="3574055" cy="61940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m:rPr>
                          <m:sty m:val="p"/>
                        </m:rPr>
                        <a:rPr lang="en-US" altLang="zh-CN" sz="1800" b="0" i="0" smtClean="0">
                          <a:latin typeface="Cambria Math" panose="02040503050406030204" pitchFamily="18" charset="0"/>
                          <a:ea typeface="Cambria Math" panose="02040503050406030204" pitchFamily="18" charset="0"/>
                        </a:rPr>
                        <m:t>RMS</m:t>
                      </m:r>
                      <m:r>
                        <a:rPr lang="en-US" altLang="zh-CN" sz="1800" b="0" i="0" smtClean="0">
                          <a:latin typeface="Cambria Math" panose="02040503050406030204" pitchFamily="18" charset="0"/>
                          <a:ea typeface="Cambria Math" panose="02040503050406030204" pitchFamily="18" charset="0"/>
                        </a:rPr>
                        <m:t>(</m:t>
                      </m:r>
                      <m:r>
                        <m:rPr>
                          <m:sty m:val="p"/>
                        </m:rPr>
                        <a:rPr lang="en-US" altLang="zh-CN" sz="1800" b="0" i="0" smtClean="0">
                          <a:latin typeface="Cambria Math" panose="02040503050406030204" pitchFamily="18" charset="0"/>
                          <a:ea typeface="Cambria Math" panose="02040503050406030204" pitchFamily="18" charset="0"/>
                        </a:rPr>
                        <m:t>d</m:t>
                      </m:r>
                      <m:r>
                        <a:rPr lang="en-US" altLang="zh-CN" sz="1800" b="0" i="0" smtClean="0">
                          <a:latin typeface="Cambria Math" panose="02040503050406030204" pitchFamily="18" charset="0"/>
                          <a:ea typeface="Cambria Math" panose="02040503050406030204" pitchFamily="18" charset="0"/>
                        </a:rPr>
                        <m:t>)</m:t>
                      </m:r>
                      <m:r>
                        <a:rPr lang="en-US" altLang="zh-CN" sz="1800" i="1" smtClean="0">
                          <a:latin typeface="Cambria Math" panose="02040503050406030204" pitchFamily="18" charset="0"/>
                          <a:ea typeface="Cambria Math" panose="02040503050406030204" pitchFamily="18" charset="0"/>
                        </a:rPr>
                        <m:t>≥</m:t>
                      </m:r>
                      <m:rad>
                        <m:radPr>
                          <m:degHide m:val="on"/>
                          <m:ctrlPr>
                            <a:rPr lang="en-US" altLang="zh-CN" sz="1800" i="1" smtClean="0">
                              <a:latin typeface="Cambria Math" panose="02040503050406030204" pitchFamily="18" charset="0"/>
                              <a:ea typeface="Cambria Math" panose="02040503050406030204" pitchFamily="18" charset="0"/>
                            </a:rPr>
                          </m:ctrlPr>
                        </m:radPr>
                        <m:deg/>
                        <m:e>
                          <m:r>
                            <a:rPr lang="en-US" altLang="zh-CN" sz="1800" b="0" i="1" smtClean="0">
                              <a:latin typeface="Cambria Math" panose="02040503050406030204" pitchFamily="18" charset="0"/>
                              <a:ea typeface="Cambria Math" panose="02040503050406030204" pitchFamily="18" charset="0"/>
                            </a:rPr>
                            <m:t>𝐶𝑅𝐵</m:t>
                          </m:r>
                        </m:e>
                      </m:rad>
                      <m:r>
                        <a:rPr lang="en-US" altLang="zh-CN" sz="1800" b="0" i="1" smtClean="0">
                          <a:latin typeface="Cambria Math" panose="02040503050406030204" pitchFamily="18" charset="0"/>
                        </a:rPr>
                        <m:t>=</m:t>
                      </m:r>
                      <m:f>
                        <m:fPr>
                          <m:ctrlPr>
                            <a:rPr lang="en-US" altLang="zh-CN" sz="1800" b="0" i="1" smtClean="0">
                              <a:latin typeface="Cambria Math" panose="02040503050406030204" pitchFamily="18" charset="0"/>
                            </a:rPr>
                          </m:ctrlPr>
                        </m:fPr>
                        <m:num>
                          <m:r>
                            <a:rPr lang="en-US" altLang="zh-CN" sz="1800" b="0" i="1" smtClean="0">
                              <a:latin typeface="Cambria Math" panose="02040503050406030204" pitchFamily="18" charset="0"/>
                            </a:rPr>
                            <m:t>𝑐</m:t>
                          </m:r>
                        </m:num>
                        <m:den>
                          <m:r>
                            <a:rPr lang="en-US" altLang="zh-CN" sz="1800" b="0" i="1" smtClean="0">
                              <a:latin typeface="Cambria Math" panose="02040503050406030204" pitchFamily="18" charset="0"/>
                            </a:rPr>
                            <m:t>2</m:t>
                          </m:r>
                          <m:rad>
                            <m:radPr>
                              <m:degHide m:val="on"/>
                              <m:ctrlPr>
                                <a:rPr lang="en-US" altLang="zh-CN" sz="1800" b="0" i="1" smtClean="0">
                                  <a:latin typeface="Cambria Math" panose="02040503050406030204" pitchFamily="18" charset="0"/>
                                </a:rPr>
                              </m:ctrlPr>
                            </m:radPr>
                            <m:deg/>
                            <m:e>
                              <m:r>
                                <a:rPr lang="en-US" altLang="zh-CN" sz="1800" b="0" i="1" smtClean="0">
                                  <a:latin typeface="Cambria Math" panose="02040503050406030204" pitchFamily="18" charset="0"/>
                                </a:rPr>
                                <m:t>2</m:t>
                              </m:r>
                            </m:e>
                          </m:rad>
                          <m:r>
                            <a:rPr lang="zh-CN" altLang="en-US" sz="1800" b="0" i="1" smtClean="0">
                              <a:latin typeface="Cambria Math" panose="02040503050406030204" pitchFamily="18" charset="0"/>
                            </a:rPr>
                            <m:t>𝜋</m:t>
                          </m:r>
                          <m:r>
                            <a:rPr lang="en-US" altLang="zh-CN" sz="1800" b="0" i="1" smtClean="0">
                              <a:latin typeface="Cambria Math" panose="02040503050406030204" pitchFamily="18" charset="0"/>
                            </a:rPr>
                            <m:t>𝑊</m:t>
                          </m:r>
                          <m:rad>
                            <m:radPr>
                              <m:degHide m:val="on"/>
                              <m:ctrlPr>
                                <a:rPr lang="zh-CN" altLang="en-US" sz="1800" b="0" i="1" smtClean="0">
                                  <a:latin typeface="Cambria Math" panose="02040503050406030204" pitchFamily="18" charset="0"/>
                                </a:rPr>
                              </m:ctrlPr>
                            </m:radPr>
                            <m:deg/>
                            <m:e>
                              <m:r>
                                <a:rPr lang="en-US" altLang="zh-CN" sz="1800" b="0" i="1" smtClean="0">
                                  <a:latin typeface="Cambria Math" panose="02040503050406030204" pitchFamily="18" charset="0"/>
                                </a:rPr>
                                <m:t>𝑆𝑁𝑅</m:t>
                              </m:r>
                            </m:e>
                          </m:rad>
                        </m:den>
                      </m:f>
                    </m:oMath>
                  </m:oMathPara>
                </a14:m>
                <a:endParaRPr lang="zh-CN" altLang="en-US" sz="1800" dirty="0"/>
              </a:p>
            </p:txBody>
          </p:sp>
        </mc:Choice>
        <mc:Fallback xmlns="">
          <p:sp>
            <p:nvSpPr>
              <p:cNvPr id="8" name="文本框 7"/>
              <p:cNvSpPr txBox="1">
                <a:spLocks noRot="1" noChangeAspect="1" noMove="1" noResize="1" noEditPoints="1" noAdjustHandles="1" noChangeArrowheads="1" noChangeShapeType="1" noTextEdit="1"/>
              </p:cNvSpPr>
              <p:nvPr/>
            </p:nvSpPr>
            <p:spPr>
              <a:xfrm>
                <a:off x="484067" y="2596451"/>
                <a:ext cx="3574055" cy="619400"/>
              </a:xfrm>
              <a:prstGeom prst="rect">
                <a:avLst/>
              </a:prstGeom>
              <a:blipFill rotWithShape="0">
                <a:blip r:embed="rId3"/>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9" name="文本框 8"/>
              <p:cNvSpPr txBox="1"/>
              <p:nvPr/>
            </p:nvSpPr>
            <p:spPr>
              <a:xfrm>
                <a:off x="489909" y="3470847"/>
                <a:ext cx="3661106" cy="1200329"/>
              </a:xfrm>
              <a:prstGeom prst="rect">
                <a:avLst/>
              </a:prstGeom>
              <a:noFill/>
            </p:spPr>
            <p:txBody>
              <a:bodyPr wrap="square" rtlCol="0">
                <a:spAutoFit/>
              </a:bodyPr>
              <a:lstStyle/>
              <a:p>
                <a:r>
                  <a:rPr lang="en-US" altLang="zh-CN" sz="1800" dirty="0" smtClean="0"/>
                  <a:t>where </a:t>
                </a:r>
                <a14:m>
                  <m:oMath xmlns:m="http://schemas.openxmlformats.org/officeDocument/2006/math">
                    <m:r>
                      <a:rPr lang="en-US" altLang="zh-CN" sz="1800" b="0" i="1" dirty="0" smtClean="0">
                        <a:latin typeface="Cambria Math" panose="02040503050406030204" pitchFamily="18" charset="0"/>
                      </a:rPr>
                      <m:t>𝑊</m:t>
                    </m:r>
                  </m:oMath>
                </a14:m>
                <a:r>
                  <a:rPr lang="en-US" altLang="zh-CN" sz="1800" dirty="0" smtClean="0"/>
                  <a:t> is </a:t>
                </a:r>
                <a:r>
                  <a:rPr lang="en-US" altLang="zh-CN" sz="1800" i="1" dirty="0" smtClean="0"/>
                  <a:t>effective bandwidth, </a:t>
                </a:r>
                <a:r>
                  <a:rPr lang="en-US" altLang="zh-CN" sz="1800" dirty="0" smtClean="0"/>
                  <a:t>W=533MHz for the IEEE 802.15.4z reference pulse [8]</a:t>
                </a:r>
              </a:p>
              <a:p>
                <a:endParaRPr lang="en-US" altLang="zh-CN" sz="1800" i="1" dirty="0"/>
              </a:p>
            </p:txBody>
          </p:sp>
        </mc:Choice>
        <mc:Fallback xmlns="">
          <p:sp>
            <p:nvSpPr>
              <p:cNvPr id="9" name="文本框 8"/>
              <p:cNvSpPr txBox="1">
                <a:spLocks noRot="1" noChangeAspect="1" noMove="1" noResize="1" noEditPoints="1" noAdjustHandles="1" noChangeArrowheads="1" noChangeShapeType="1" noTextEdit="1"/>
              </p:cNvSpPr>
              <p:nvPr/>
            </p:nvSpPr>
            <p:spPr>
              <a:xfrm>
                <a:off x="489909" y="3470847"/>
                <a:ext cx="3661106" cy="1200329"/>
              </a:xfrm>
              <a:prstGeom prst="rect">
                <a:avLst/>
              </a:prstGeom>
              <a:blipFill rotWithShape="0">
                <a:blip r:embed="rId4"/>
                <a:stretch>
                  <a:fillRect l="-1331" t="-2538"/>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1" name="矩形 10"/>
              <p:cNvSpPr/>
              <p:nvPr/>
            </p:nvSpPr>
            <p:spPr>
              <a:xfrm>
                <a:off x="683941" y="5417169"/>
                <a:ext cx="7903335" cy="707886"/>
              </a:xfrm>
              <a:prstGeom prst="rect">
                <a:avLst/>
              </a:prstGeom>
            </p:spPr>
            <p:txBody>
              <a:bodyPr wrap="square">
                <a:spAutoFit/>
              </a:bodyPr>
              <a:lstStyle/>
              <a:p>
                <a:r>
                  <a:rPr lang="en-US" altLang="zh-CN" sz="2000" dirty="0" smtClean="0"/>
                  <a:t>Supposing </a:t>
                </a:r>
                <a14:m>
                  <m:oMath xmlns:m="http://schemas.openxmlformats.org/officeDocument/2006/math">
                    <m:r>
                      <a:rPr lang="en-US" altLang="zh-CN" sz="2000" i="1">
                        <a:latin typeface="Cambria Math" panose="02040503050406030204" pitchFamily="18" charset="0"/>
                        <a:ea typeface="Cambria Math" panose="02040503050406030204" pitchFamily="18" charset="0"/>
                      </a:rPr>
                      <m:t>±</m:t>
                    </m:r>
                    <m:r>
                      <a:rPr lang="en-US" altLang="zh-CN" sz="2000" b="0" i="0" smtClean="0">
                        <a:latin typeface="Cambria Math" panose="02040503050406030204" pitchFamily="18" charset="0"/>
                        <a:ea typeface="Cambria Math" panose="02040503050406030204" pitchFamily="18" charset="0"/>
                      </a:rPr>
                      <m:t>2</m:t>
                    </m:r>
                  </m:oMath>
                </a14:m>
                <a:r>
                  <a:rPr lang="en-US" altLang="zh-CN" sz="2000" dirty="0" smtClean="0"/>
                  <a:t>cm ragning accuracy</a:t>
                </a:r>
                <a:r>
                  <a:rPr lang="en-US" altLang="zh-CN" sz="2000" dirty="0"/>
                  <a:t>, </a:t>
                </a:r>
                <a:r>
                  <a:rPr lang="en-US" altLang="zh-CN" sz="2000" dirty="0" smtClean="0"/>
                  <a:t>at least </a:t>
                </a:r>
                <a:r>
                  <a:rPr lang="en-US" altLang="zh-CN" sz="2000" b="1" dirty="0" smtClean="0"/>
                  <a:t>SNR=10dB</a:t>
                </a:r>
                <a:r>
                  <a:rPr lang="en-US" altLang="zh-CN" sz="2000" dirty="0" smtClean="0"/>
                  <a:t> </a:t>
                </a:r>
                <a:r>
                  <a:rPr lang="en-US" altLang="zh-CN" sz="2000" dirty="0"/>
                  <a:t>is </a:t>
                </a:r>
                <a:r>
                  <a:rPr lang="en-US" altLang="zh-CN" sz="2000" dirty="0" smtClean="0"/>
                  <a:t>required</a:t>
                </a:r>
              </a:p>
              <a:p>
                <a:pPr marL="342900" indent="-342900">
                  <a:buFont typeface="Arial" panose="020B0604020202020204" pitchFamily="34" charset="0"/>
                  <a:buChar char="•"/>
                </a:pPr>
                <a:r>
                  <a:rPr lang="en-US" altLang="zh-CN" sz="2000" dirty="0" smtClean="0"/>
                  <a:t>In the LM calculation, assuming </a:t>
                </a:r>
                <a14:m>
                  <m:oMath xmlns:m="http://schemas.openxmlformats.org/officeDocument/2006/math">
                    <m:r>
                      <a:rPr lang="en-US" altLang="zh-CN" sz="2000" b="0" i="1" smtClean="0">
                        <a:latin typeface="Cambria Math" panose="02040503050406030204" pitchFamily="18" charset="0"/>
                      </a:rPr>
                      <m:t>𝑆𝑁</m:t>
                    </m:r>
                    <m:sSub>
                      <m:sSubPr>
                        <m:ctrlPr>
                          <a:rPr lang="en-US" altLang="zh-CN" sz="2000" b="0" i="1" smtClean="0">
                            <a:latin typeface="Cambria Math" panose="02040503050406030204" pitchFamily="18" charset="0"/>
                          </a:rPr>
                        </m:ctrlPr>
                      </m:sSubPr>
                      <m:e>
                        <m:r>
                          <a:rPr lang="en-US" altLang="zh-CN" sz="2000" b="0" i="1" smtClean="0">
                            <a:latin typeface="Cambria Math" panose="02040503050406030204" pitchFamily="18" charset="0"/>
                          </a:rPr>
                          <m:t>𝑅</m:t>
                        </m:r>
                      </m:e>
                      <m:sub>
                        <m:r>
                          <a:rPr lang="en-US" altLang="zh-CN" sz="2000" b="0" i="1" smtClean="0">
                            <a:latin typeface="Cambria Math" panose="02040503050406030204" pitchFamily="18" charset="0"/>
                          </a:rPr>
                          <m:t>𝑚𝑖𝑛</m:t>
                        </m:r>
                      </m:sub>
                    </m:sSub>
                    <m:r>
                      <a:rPr lang="en-US" altLang="zh-CN" sz="2000" b="0" i="1" smtClean="0">
                        <a:latin typeface="Cambria Math" panose="02040503050406030204" pitchFamily="18" charset="0"/>
                      </a:rPr>
                      <m:t>=10</m:t>
                    </m:r>
                  </m:oMath>
                </a14:m>
                <a:r>
                  <a:rPr lang="en-US" altLang="zh-CN" sz="2000" dirty="0" smtClean="0"/>
                  <a:t>dB</a:t>
                </a:r>
                <a:endParaRPr lang="zh-CN" altLang="en-US" sz="2000" dirty="0"/>
              </a:p>
            </p:txBody>
          </p:sp>
        </mc:Choice>
        <mc:Fallback xmlns="">
          <p:sp>
            <p:nvSpPr>
              <p:cNvPr id="11" name="矩形 10"/>
              <p:cNvSpPr>
                <a:spLocks noRot="1" noChangeAspect="1" noMove="1" noResize="1" noEditPoints="1" noAdjustHandles="1" noChangeArrowheads="1" noChangeShapeType="1" noTextEdit="1"/>
              </p:cNvSpPr>
              <p:nvPr/>
            </p:nvSpPr>
            <p:spPr>
              <a:xfrm>
                <a:off x="683941" y="5417169"/>
                <a:ext cx="7903335" cy="707886"/>
              </a:xfrm>
              <a:prstGeom prst="rect">
                <a:avLst/>
              </a:prstGeom>
              <a:blipFill rotWithShape="0">
                <a:blip r:embed="rId5"/>
                <a:stretch>
                  <a:fillRect l="-771" t="-5172" b="-14655"/>
                </a:stretch>
              </a:blipFill>
            </p:spPr>
            <p:txBody>
              <a:bodyPr/>
              <a:lstStyle/>
              <a:p>
                <a:r>
                  <a:rPr lang="zh-CN" altLang="en-US">
                    <a:noFill/>
                  </a:rPr>
                  <a:t> </a:t>
                </a:r>
              </a:p>
            </p:txBody>
          </p:sp>
        </mc:Fallback>
      </mc:AlternateContent>
      <p:sp>
        <p:nvSpPr>
          <p:cNvPr id="12" name="Title 1">
            <a:extLst>
              <a:ext uri="{FF2B5EF4-FFF2-40B4-BE49-F238E27FC236}">
                <a16:creationId xmlns="" xmlns:mc="http://schemas.openxmlformats.org/markup-compatibility/2006" xmlns:a14="http://schemas.microsoft.com/office/drawing/2010/main" xmlns:a16="http://schemas.microsoft.com/office/drawing/2014/main" id="{748B9AFF-0FB0-4DBE-A01D-CB33971A065D}"/>
              </a:ext>
            </a:extLst>
          </p:cNvPr>
          <p:cNvSpPr txBox="1">
            <a:spLocks/>
          </p:cNvSpPr>
          <p:nvPr/>
        </p:nvSpPr>
        <p:spPr>
          <a:xfrm>
            <a:off x="685800" y="685800"/>
            <a:ext cx="7772400" cy="1066800"/>
          </a:xfrm>
          <a:prstGeom prst="rect">
            <a:avLst/>
          </a:prstGeom>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kern="0" dirty="0" smtClean="0"/>
              <a:t>Link Margin Analysis for Ranging</a:t>
            </a:r>
            <a:endParaRPr lang="en-US" kern="0" dirty="0"/>
          </a:p>
        </p:txBody>
      </p:sp>
    </p:spTree>
    <p:extLst>
      <p:ext uri="{BB962C8B-B14F-4D97-AF65-F5344CB8AC3E}">
        <p14:creationId xmlns:p14="http://schemas.microsoft.com/office/powerpoint/2010/main" val="26895164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smtClean="0"/>
              <a:t>Jan 2022</a:t>
            </a:r>
            <a:endParaRPr lang="en-US" altLang="en-US"/>
          </a:p>
        </p:txBody>
      </p:sp>
      <p:sp>
        <p:nvSpPr>
          <p:cNvPr id="3" name="页脚占位符 2"/>
          <p:cNvSpPr>
            <a:spLocks noGrp="1"/>
          </p:cNvSpPr>
          <p:nvPr>
            <p:ph type="ftr" sz="quarter" idx="11"/>
          </p:nvPr>
        </p:nvSpPr>
        <p:spPr/>
        <p:txBody>
          <a:bodyPr/>
          <a:lstStyle/>
          <a:p>
            <a:r>
              <a:rPr lang="en-US" altLang="en-US" smtClean="0"/>
              <a:t>Ziyang Guo, Huawei</a:t>
            </a:r>
            <a:endParaRPr lang="en-US" altLang="en-US" dirty="0"/>
          </a:p>
        </p:txBody>
      </p:sp>
      <p:sp>
        <p:nvSpPr>
          <p:cNvPr id="4" name="灯片编号占位符 3"/>
          <p:cNvSpPr>
            <a:spLocks noGrp="1"/>
          </p:cNvSpPr>
          <p:nvPr>
            <p:ph type="sldNum" sz="quarter" idx="12"/>
          </p:nvPr>
        </p:nvSpPr>
        <p:spPr/>
        <p:txBody>
          <a:bodyPr/>
          <a:lstStyle/>
          <a:p>
            <a:r>
              <a:rPr lang="en-US" altLang="en-US" smtClean="0"/>
              <a:t>Slide </a:t>
            </a:r>
            <a:fld id="{77849D27-6DDF-4CEA-A842-3715DABEA1B1}" type="slidenum">
              <a:rPr lang="en-US" altLang="en-US" smtClean="0"/>
              <a:pPr/>
              <a:t>9</a:t>
            </a:fld>
            <a:endParaRPr lang="en-US" altLang="en-US"/>
          </a:p>
        </p:txBody>
      </p:sp>
      <p:sp>
        <p:nvSpPr>
          <p:cNvPr id="7" name="Title 1">
            <a:extLst>
              <a:ext uri="{FF2B5EF4-FFF2-40B4-BE49-F238E27FC236}">
                <a16:creationId xmlns="" xmlns:mc="http://schemas.openxmlformats.org/markup-compatibility/2006" xmlns:a14="http://schemas.microsoft.com/office/drawing/2010/main" xmlns:a16="http://schemas.microsoft.com/office/drawing/2014/main" id="{748B9AFF-0FB0-4DBE-A01D-CB33971A065D}"/>
              </a:ext>
            </a:extLst>
          </p:cNvPr>
          <p:cNvSpPr txBox="1">
            <a:spLocks/>
          </p:cNvSpPr>
          <p:nvPr/>
        </p:nvSpPr>
        <p:spPr>
          <a:xfrm>
            <a:off x="685800" y="685800"/>
            <a:ext cx="7772400" cy="1066800"/>
          </a:xfrm>
          <a:prstGeom prst="rect">
            <a:avLst/>
          </a:prstGeom>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kern="0" dirty="0" smtClean="0"/>
              <a:t>Link Margin Analysis for Ranging</a:t>
            </a:r>
            <a:endParaRPr lang="en-US" kern="0" dirty="0"/>
          </a:p>
        </p:txBody>
      </p:sp>
      <p:sp>
        <p:nvSpPr>
          <p:cNvPr id="8" name="文本框 7"/>
          <p:cNvSpPr txBox="1"/>
          <p:nvPr/>
        </p:nvSpPr>
        <p:spPr>
          <a:xfrm>
            <a:off x="685800" y="5085184"/>
            <a:ext cx="7752602" cy="923330"/>
          </a:xfrm>
          <a:prstGeom prst="rect">
            <a:avLst/>
          </a:prstGeom>
          <a:noFill/>
        </p:spPr>
        <p:txBody>
          <a:bodyPr wrap="square" rtlCol="0">
            <a:spAutoFit/>
          </a:bodyPr>
          <a:lstStyle/>
          <a:p>
            <a:r>
              <a:rPr lang="en-US" altLang="zh-CN" sz="1800" dirty="0" smtClean="0"/>
              <a:t>Cfg0: conventional approach without preamble fragment</a:t>
            </a:r>
          </a:p>
          <a:p>
            <a:r>
              <a:rPr lang="en-US" altLang="zh-CN" sz="1800" dirty="0" smtClean="0"/>
              <a:t>Cfg1: N=32, Cfg2: N=16, Cfg3: N=8, Cfg4: N=4, Cfg5: N=2</a:t>
            </a:r>
          </a:p>
          <a:p>
            <a:r>
              <a:rPr lang="en-US" altLang="zh-CN" sz="1800" dirty="0" smtClean="0"/>
              <a:t>Configurations refer to [2].</a:t>
            </a:r>
            <a:endParaRPr lang="zh-CN" altLang="en-US" sz="1800" dirty="0"/>
          </a:p>
        </p:txBody>
      </p:sp>
      <p:graphicFrame>
        <p:nvGraphicFramePr>
          <p:cNvPr id="5" name="表格 4"/>
          <p:cNvGraphicFramePr>
            <a:graphicFrameLocks noGrp="1"/>
          </p:cNvGraphicFramePr>
          <p:nvPr>
            <p:extLst>
              <p:ext uri="{D42A27DB-BD31-4B8C-83A1-F6EECF244321}">
                <p14:modId xmlns:p14="http://schemas.microsoft.com/office/powerpoint/2010/main" val="174617946"/>
              </p:ext>
            </p:extLst>
          </p:nvPr>
        </p:nvGraphicFramePr>
        <p:xfrm>
          <a:off x="1082302" y="1484784"/>
          <a:ext cx="6959598" cy="3448050"/>
        </p:xfrm>
        <a:graphic>
          <a:graphicData uri="http://schemas.openxmlformats.org/drawingml/2006/table">
            <a:tbl>
              <a:tblPr/>
              <a:tblGrid>
                <a:gridCol w="2085024"/>
                <a:gridCol w="812429"/>
                <a:gridCol w="812429"/>
                <a:gridCol w="812429"/>
                <a:gridCol w="812429"/>
                <a:gridCol w="812429"/>
                <a:gridCol w="812429"/>
              </a:tblGrid>
              <a:tr h="171450">
                <a:tc>
                  <a:txBody>
                    <a:bodyPr/>
                    <a:lstStyle/>
                    <a:p>
                      <a:pPr algn="l" fontAlgn="ctr"/>
                      <a:r>
                        <a:rPr lang="en-US" sz="1000" b="1" i="0" u="none" strike="noStrike" dirty="0">
                          <a:solidFill>
                            <a:srgbClr val="000000"/>
                          </a:solidFill>
                          <a:effectLst/>
                          <a:latin typeface="宋体" panose="02010600030101010101" pitchFamily="2" charset="-122"/>
                          <a:ea typeface="宋体" panose="02010600030101010101" pitchFamily="2" charset="-122"/>
                        </a:rPr>
                        <a:t>configurations</a:t>
                      </a:r>
                    </a:p>
                  </a:txBody>
                  <a:tcPr marL="9525" marR="9525" marT="9525" marB="0" anchor="ctr">
                    <a:lnL>
                      <a:noFill/>
                    </a:lnL>
                    <a:lnR>
                      <a:noFill/>
                    </a:lnR>
                    <a:lnT>
                      <a:noFill/>
                    </a:lnT>
                    <a:lnB>
                      <a:noFill/>
                    </a:lnB>
                  </a:tcPr>
                </a:tc>
                <a:tc>
                  <a:txBody>
                    <a:bodyPr/>
                    <a:lstStyle/>
                    <a:p>
                      <a:pPr algn="r" fontAlgn="ctr"/>
                      <a:r>
                        <a:rPr lang="en-US" sz="1000" b="1" i="0" u="none" strike="noStrike">
                          <a:solidFill>
                            <a:srgbClr val="000000"/>
                          </a:solidFill>
                          <a:effectLst/>
                          <a:latin typeface="宋体" panose="02010600030101010101" pitchFamily="2" charset="-122"/>
                          <a:ea typeface="宋体" panose="02010600030101010101" pitchFamily="2" charset="-122"/>
                        </a:rPr>
                        <a:t>cfg0</a:t>
                      </a:r>
                    </a:p>
                  </a:txBody>
                  <a:tcPr marL="9525" marR="9525" marT="9525" marB="0" anchor="ctr">
                    <a:lnL>
                      <a:noFill/>
                    </a:lnL>
                    <a:lnR>
                      <a:noFill/>
                    </a:lnR>
                    <a:lnT>
                      <a:noFill/>
                    </a:lnT>
                    <a:lnB>
                      <a:noFill/>
                    </a:lnB>
                  </a:tcPr>
                </a:tc>
                <a:tc>
                  <a:txBody>
                    <a:bodyPr/>
                    <a:lstStyle/>
                    <a:p>
                      <a:pPr algn="r" fontAlgn="ctr"/>
                      <a:r>
                        <a:rPr lang="en-US" sz="1000" b="1" i="0" u="none" strike="noStrike">
                          <a:solidFill>
                            <a:srgbClr val="000000"/>
                          </a:solidFill>
                          <a:effectLst/>
                          <a:latin typeface="宋体" panose="02010600030101010101" pitchFamily="2" charset="-122"/>
                          <a:ea typeface="宋体" panose="02010600030101010101" pitchFamily="2" charset="-122"/>
                        </a:rPr>
                        <a:t>cfg1</a:t>
                      </a:r>
                    </a:p>
                  </a:txBody>
                  <a:tcPr marL="9525" marR="9525" marT="9525" marB="0" anchor="ctr">
                    <a:lnL>
                      <a:noFill/>
                    </a:lnL>
                    <a:lnR>
                      <a:noFill/>
                    </a:lnR>
                    <a:lnT>
                      <a:noFill/>
                    </a:lnT>
                    <a:lnB>
                      <a:noFill/>
                    </a:lnB>
                  </a:tcPr>
                </a:tc>
                <a:tc>
                  <a:txBody>
                    <a:bodyPr/>
                    <a:lstStyle/>
                    <a:p>
                      <a:pPr algn="r" fontAlgn="ctr"/>
                      <a:r>
                        <a:rPr lang="en-US" sz="1000" b="1" i="0" u="none" strike="noStrike">
                          <a:solidFill>
                            <a:srgbClr val="000000"/>
                          </a:solidFill>
                          <a:effectLst/>
                          <a:latin typeface="宋体" panose="02010600030101010101" pitchFamily="2" charset="-122"/>
                          <a:ea typeface="宋体" panose="02010600030101010101" pitchFamily="2" charset="-122"/>
                        </a:rPr>
                        <a:t>cfg2</a:t>
                      </a:r>
                    </a:p>
                  </a:txBody>
                  <a:tcPr marL="9525" marR="9525" marT="9525" marB="0" anchor="ctr">
                    <a:lnL>
                      <a:noFill/>
                    </a:lnL>
                    <a:lnR>
                      <a:noFill/>
                    </a:lnR>
                    <a:lnT>
                      <a:noFill/>
                    </a:lnT>
                    <a:lnB>
                      <a:noFill/>
                    </a:lnB>
                  </a:tcPr>
                </a:tc>
                <a:tc>
                  <a:txBody>
                    <a:bodyPr/>
                    <a:lstStyle/>
                    <a:p>
                      <a:pPr algn="r" fontAlgn="ctr"/>
                      <a:r>
                        <a:rPr lang="en-US" sz="1000" b="1" i="0" u="none" strike="noStrike">
                          <a:solidFill>
                            <a:srgbClr val="000000"/>
                          </a:solidFill>
                          <a:effectLst/>
                          <a:latin typeface="宋体" panose="02010600030101010101" pitchFamily="2" charset="-122"/>
                          <a:ea typeface="宋体" panose="02010600030101010101" pitchFamily="2" charset="-122"/>
                        </a:rPr>
                        <a:t>cfg3</a:t>
                      </a:r>
                    </a:p>
                  </a:txBody>
                  <a:tcPr marL="9525" marR="9525" marT="9525" marB="0" anchor="ctr">
                    <a:lnL>
                      <a:noFill/>
                    </a:lnL>
                    <a:lnR>
                      <a:noFill/>
                    </a:lnR>
                    <a:lnT>
                      <a:noFill/>
                    </a:lnT>
                    <a:lnB>
                      <a:noFill/>
                    </a:lnB>
                  </a:tcPr>
                </a:tc>
                <a:tc>
                  <a:txBody>
                    <a:bodyPr/>
                    <a:lstStyle/>
                    <a:p>
                      <a:pPr algn="r" fontAlgn="ctr"/>
                      <a:r>
                        <a:rPr lang="en-US" sz="1000" b="1" i="0" u="none" strike="noStrike">
                          <a:solidFill>
                            <a:srgbClr val="000000"/>
                          </a:solidFill>
                          <a:effectLst/>
                          <a:latin typeface="宋体" panose="02010600030101010101" pitchFamily="2" charset="-122"/>
                          <a:ea typeface="宋体" panose="02010600030101010101" pitchFamily="2" charset="-122"/>
                        </a:rPr>
                        <a:t>cfg4</a:t>
                      </a:r>
                    </a:p>
                  </a:txBody>
                  <a:tcPr marL="9525" marR="9525" marT="9525" marB="0" anchor="ctr">
                    <a:lnL>
                      <a:noFill/>
                    </a:lnL>
                    <a:lnR>
                      <a:noFill/>
                    </a:lnR>
                    <a:lnT>
                      <a:noFill/>
                    </a:lnT>
                    <a:lnB>
                      <a:noFill/>
                    </a:lnB>
                  </a:tcPr>
                </a:tc>
                <a:tc>
                  <a:txBody>
                    <a:bodyPr/>
                    <a:lstStyle/>
                    <a:p>
                      <a:pPr algn="r" fontAlgn="ctr"/>
                      <a:r>
                        <a:rPr lang="en-US" sz="1000" b="1" i="0" u="none" strike="noStrike">
                          <a:solidFill>
                            <a:srgbClr val="000000"/>
                          </a:solidFill>
                          <a:effectLst/>
                          <a:latin typeface="宋体" panose="02010600030101010101" pitchFamily="2" charset="-122"/>
                          <a:ea typeface="宋体" panose="02010600030101010101" pitchFamily="2" charset="-122"/>
                        </a:rPr>
                        <a:t>cfg5</a:t>
                      </a:r>
                    </a:p>
                  </a:txBody>
                  <a:tcPr marL="9525" marR="9525" marT="9525" marB="0" anchor="ctr">
                    <a:lnL>
                      <a:noFill/>
                    </a:lnL>
                    <a:lnR>
                      <a:noFill/>
                    </a:lnR>
                    <a:lnT>
                      <a:noFill/>
                    </a:lnT>
                    <a:lnB>
                      <a:noFill/>
                    </a:lnB>
                  </a:tcPr>
                </a:tc>
              </a:tr>
              <a:tr h="180975">
                <a:tc>
                  <a:txBody>
                    <a:bodyPr/>
                    <a:lstStyle/>
                    <a:p>
                      <a:pPr algn="l" fontAlgn="ctr"/>
                      <a:r>
                        <a:rPr lang="en-US" sz="1000" b="1" i="0" u="none" strike="noStrike">
                          <a:solidFill>
                            <a:srgbClr val="000000"/>
                          </a:solidFill>
                          <a:effectLst/>
                          <a:latin typeface="宋体" panose="02010600030101010101" pitchFamily="2" charset="-122"/>
                          <a:ea typeface="宋体" panose="02010600030101010101" pitchFamily="2" charset="-122"/>
                        </a:rPr>
                        <a:t>Total preamble duration(us)</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960</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960</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960</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960</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960</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960</a:t>
                      </a:r>
                    </a:p>
                  </a:txBody>
                  <a:tcPr marL="9525" marR="9525" marT="9525" marB="0" anchor="ctr">
                    <a:lnL>
                      <a:noFill/>
                    </a:lnL>
                    <a:lnR>
                      <a:noFill/>
                    </a:lnR>
                    <a:lnT>
                      <a:noFill/>
                    </a:lnT>
                    <a:lnB>
                      <a:noFill/>
                    </a:lnB>
                  </a:tcPr>
                </a:tc>
              </a:tr>
              <a:tr h="190500">
                <a:tc>
                  <a:txBody>
                    <a:bodyPr/>
                    <a:lstStyle/>
                    <a:p>
                      <a:pPr algn="l" fontAlgn="ctr"/>
                      <a:r>
                        <a:rPr lang="en-US" sz="1000" b="1" i="0" u="none" strike="noStrike">
                          <a:solidFill>
                            <a:srgbClr val="000000"/>
                          </a:solidFill>
                          <a:effectLst/>
                          <a:latin typeface="宋体" panose="02010600030101010101" pitchFamily="2" charset="-122"/>
                          <a:ea typeface="宋体" panose="02010600030101010101" pitchFamily="2" charset="-122"/>
                        </a:rPr>
                        <a:t>N</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宋体" panose="02010600030101010101" pitchFamily="2" charset="-122"/>
                          <a:ea typeface="宋体" panose="02010600030101010101" pitchFamily="2" charset="-122"/>
                        </a:rPr>
                        <a:t>NA</a:t>
                      </a:r>
                    </a:p>
                  </a:txBody>
                  <a:tcPr marL="9525" marR="9525" marT="9525" marB="0" anchor="ctr">
                    <a:lnL>
                      <a:noFill/>
                    </a:lnL>
                    <a:lnR>
                      <a:noFill/>
                    </a:lnR>
                    <a:lnT>
                      <a:noFill/>
                    </a:lnT>
                    <a:lnB>
                      <a:noFill/>
                    </a:lnB>
                    <a:solidFill>
                      <a:srgbClr val="FFFF00"/>
                    </a:solidFill>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32</a:t>
                      </a:r>
                    </a:p>
                  </a:txBody>
                  <a:tcPr marL="9525" marR="9525" marT="9525" marB="0" anchor="ctr">
                    <a:lnL>
                      <a:noFill/>
                    </a:lnL>
                    <a:lnR>
                      <a:noFill/>
                    </a:lnR>
                    <a:lnT>
                      <a:noFill/>
                    </a:lnT>
                    <a:lnB>
                      <a:noFill/>
                    </a:lnB>
                    <a:solidFill>
                      <a:srgbClr val="FFFF00"/>
                    </a:solidFill>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16</a:t>
                      </a:r>
                    </a:p>
                  </a:txBody>
                  <a:tcPr marL="9525" marR="9525" marT="9525" marB="0" anchor="ctr">
                    <a:lnL>
                      <a:noFill/>
                    </a:lnL>
                    <a:lnR>
                      <a:noFill/>
                    </a:lnR>
                    <a:lnT>
                      <a:noFill/>
                    </a:lnT>
                    <a:lnB>
                      <a:noFill/>
                    </a:lnB>
                    <a:solidFill>
                      <a:srgbClr val="FFFF00"/>
                    </a:solidFill>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8</a:t>
                      </a:r>
                    </a:p>
                  </a:txBody>
                  <a:tcPr marL="9525" marR="9525" marT="9525" marB="0" anchor="ctr">
                    <a:lnL>
                      <a:noFill/>
                    </a:lnL>
                    <a:lnR>
                      <a:noFill/>
                    </a:lnR>
                    <a:lnT>
                      <a:noFill/>
                    </a:lnT>
                    <a:lnB>
                      <a:noFill/>
                    </a:lnB>
                    <a:solidFill>
                      <a:srgbClr val="FFFF00"/>
                    </a:solidFill>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4</a:t>
                      </a:r>
                    </a:p>
                  </a:txBody>
                  <a:tcPr marL="9525" marR="9525" marT="9525" marB="0" anchor="ctr">
                    <a:lnL>
                      <a:noFill/>
                    </a:lnL>
                    <a:lnR>
                      <a:noFill/>
                    </a:lnR>
                    <a:lnT>
                      <a:noFill/>
                    </a:lnT>
                    <a:lnB>
                      <a:noFill/>
                    </a:lnB>
                    <a:solidFill>
                      <a:srgbClr val="FFFF00"/>
                    </a:solidFill>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2</a:t>
                      </a:r>
                    </a:p>
                  </a:txBody>
                  <a:tcPr marL="9525" marR="9525" marT="9525" marB="0" anchor="ctr">
                    <a:lnL>
                      <a:noFill/>
                    </a:lnL>
                    <a:lnR>
                      <a:noFill/>
                    </a:lnR>
                    <a:lnT>
                      <a:noFill/>
                    </a:lnT>
                    <a:lnB>
                      <a:noFill/>
                    </a:lnB>
                    <a:solidFill>
                      <a:srgbClr val="FFFF00"/>
                    </a:solidFill>
                  </a:tcPr>
                </a:tc>
              </a:tr>
              <a:tr h="190500">
                <a:tc>
                  <a:txBody>
                    <a:bodyPr/>
                    <a:lstStyle/>
                    <a:p>
                      <a:pPr algn="l" fontAlgn="ctr"/>
                      <a:r>
                        <a:rPr lang="en-US" sz="1000" b="1" i="0" u="none" strike="noStrike">
                          <a:solidFill>
                            <a:srgbClr val="000000"/>
                          </a:solidFill>
                          <a:effectLst/>
                          <a:latin typeface="宋体" panose="02010600030101010101" pitchFamily="2" charset="-122"/>
                          <a:ea typeface="宋体" panose="02010600030101010101" pitchFamily="2" charset="-122"/>
                        </a:rPr>
                        <a:t>PRF(MHz)</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64</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64</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64</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64</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64</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64</a:t>
                      </a:r>
                    </a:p>
                  </a:txBody>
                  <a:tcPr marL="9525" marR="9525" marT="9525" marB="0" anchor="ctr">
                    <a:lnL>
                      <a:noFill/>
                    </a:lnL>
                    <a:lnR>
                      <a:noFill/>
                    </a:lnR>
                    <a:lnT>
                      <a:noFill/>
                    </a:lnT>
                    <a:lnB>
                      <a:noFill/>
                    </a:lnB>
                  </a:tcPr>
                </a:tc>
              </a:tr>
              <a:tr h="190500">
                <a:tc>
                  <a:txBody>
                    <a:bodyPr/>
                    <a:lstStyle/>
                    <a:p>
                      <a:pPr algn="l" fontAlgn="ctr"/>
                      <a:r>
                        <a:rPr lang="en-US" sz="1000" b="1" i="0" u="none" strike="noStrike" dirty="0">
                          <a:solidFill>
                            <a:srgbClr val="000000"/>
                          </a:solidFill>
                          <a:effectLst/>
                          <a:latin typeface="宋体" panose="02010600030101010101" pitchFamily="2" charset="-122"/>
                          <a:ea typeface="宋体" panose="02010600030101010101" pitchFamily="2" charset="-122"/>
                        </a:rPr>
                        <a:t>Fragment Duration(us)</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宋体" panose="02010600030101010101" pitchFamily="2" charset="-122"/>
                          <a:ea typeface="宋体" panose="02010600030101010101" pitchFamily="2" charset="-122"/>
                        </a:rPr>
                        <a:t>NA</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30</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60</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120</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240</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480</a:t>
                      </a:r>
                    </a:p>
                  </a:txBody>
                  <a:tcPr marL="9525" marR="9525" marT="9525" marB="0" anchor="ctr">
                    <a:lnL>
                      <a:noFill/>
                    </a:lnL>
                    <a:lnR>
                      <a:noFill/>
                    </a:lnR>
                    <a:lnT>
                      <a:noFill/>
                    </a:lnT>
                    <a:lnB>
                      <a:noFill/>
                    </a:lnB>
                  </a:tcPr>
                </a:tc>
              </a:tr>
              <a:tr h="190500">
                <a:tc>
                  <a:txBody>
                    <a:bodyPr/>
                    <a:lstStyle/>
                    <a:p>
                      <a:pPr algn="l" fontAlgn="ctr"/>
                      <a:r>
                        <a:rPr lang="en-US" sz="1000" b="1" i="0" u="none" strike="noStrike">
                          <a:solidFill>
                            <a:srgbClr val="000000"/>
                          </a:solidFill>
                          <a:effectLst/>
                          <a:latin typeface="宋体" panose="02010600030101010101" pitchFamily="2" charset="-122"/>
                          <a:ea typeface="宋体" panose="02010600030101010101" pitchFamily="2" charset="-122"/>
                        </a:rPr>
                        <a:t>PSD(dBm/MHz)</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-41.3</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-41.3</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-41.3</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-41.3</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-41.3</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-41.3</a:t>
                      </a:r>
                    </a:p>
                  </a:txBody>
                  <a:tcPr marL="9525" marR="9525" marT="9525" marB="0" anchor="ctr">
                    <a:lnL>
                      <a:noFill/>
                    </a:lnL>
                    <a:lnR>
                      <a:noFill/>
                    </a:lnR>
                    <a:lnT>
                      <a:noFill/>
                    </a:lnT>
                    <a:lnB>
                      <a:noFill/>
                    </a:lnB>
                  </a:tcPr>
                </a:tc>
              </a:tr>
              <a:tr h="190500">
                <a:tc>
                  <a:txBody>
                    <a:bodyPr/>
                    <a:lstStyle/>
                    <a:p>
                      <a:pPr algn="l" fontAlgn="ctr"/>
                      <a:r>
                        <a:rPr lang="en-US" sz="1000" b="1" i="0" u="none" strike="noStrike">
                          <a:solidFill>
                            <a:srgbClr val="000000"/>
                          </a:solidFill>
                          <a:effectLst/>
                          <a:latin typeface="宋体" panose="02010600030101010101" pitchFamily="2" charset="-122"/>
                          <a:ea typeface="宋体" panose="02010600030101010101" pitchFamily="2" charset="-122"/>
                        </a:rPr>
                        <a:t>fc(Hz)</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7983000000</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7983000000</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7983000000</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7983000000</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7983000000</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7983000000</a:t>
                      </a:r>
                    </a:p>
                  </a:txBody>
                  <a:tcPr marL="9525" marR="9525" marT="9525" marB="0" anchor="ctr">
                    <a:lnL>
                      <a:noFill/>
                    </a:lnL>
                    <a:lnR>
                      <a:noFill/>
                    </a:lnR>
                    <a:lnT>
                      <a:noFill/>
                    </a:lnT>
                    <a:lnB>
                      <a:noFill/>
                    </a:lnB>
                  </a:tcPr>
                </a:tc>
              </a:tr>
              <a:tr h="190500">
                <a:tc>
                  <a:txBody>
                    <a:bodyPr/>
                    <a:lstStyle/>
                    <a:p>
                      <a:pPr algn="l" fontAlgn="ctr"/>
                      <a:r>
                        <a:rPr lang="en-US" sz="1000" b="1" i="0" u="none" strike="noStrike">
                          <a:solidFill>
                            <a:srgbClr val="000000"/>
                          </a:solidFill>
                          <a:effectLst/>
                          <a:latin typeface="宋体" panose="02010600030101010101" pitchFamily="2" charset="-122"/>
                          <a:ea typeface="宋体" panose="02010600030101010101" pitchFamily="2" charset="-122"/>
                        </a:rPr>
                        <a:t>B(Hz)</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499200000</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499200000</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499200000</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499200000</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499200000</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499200000</a:t>
                      </a:r>
                    </a:p>
                  </a:txBody>
                  <a:tcPr marL="9525" marR="9525" marT="9525" marB="0" anchor="ctr">
                    <a:lnL>
                      <a:noFill/>
                    </a:lnL>
                    <a:lnR>
                      <a:noFill/>
                    </a:lnR>
                    <a:lnT>
                      <a:noFill/>
                    </a:lnT>
                    <a:lnB>
                      <a:noFill/>
                    </a:lnB>
                  </a:tcPr>
                </a:tc>
              </a:tr>
              <a:tr h="190500">
                <a:tc>
                  <a:txBody>
                    <a:bodyPr/>
                    <a:lstStyle/>
                    <a:p>
                      <a:pPr algn="l" fontAlgn="ctr"/>
                      <a:r>
                        <a:rPr lang="en-US" sz="1000" b="1" i="0" u="none" strike="noStrike">
                          <a:solidFill>
                            <a:srgbClr val="000000"/>
                          </a:solidFill>
                          <a:effectLst/>
                          <a:latin typeface="宋体" panose="02010600030101010101" pitchFamily="2" charset="-122"/>
                          <a:ea typeface="宋体" panose="02010600030101010101" pitchFamily="2" charset="-122"/>
                        </a:rPr>
                        <a:t>backoff(dB)</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1</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1</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1</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1</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1</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1</a:t>
                      </a:r>
                    </a:p>
                  </a:txBody>
                  <a:tcPr marL="9525" marR="9525" marT="9525" marB="0" anchor="ctr">
                    <a:lnL>
                      <a:noFill/>
                    </a:lnL>
                    <a:lnR>
                      <a:noFill/>
                    </a:lnR>
                    <a:lnT>
                      <a:noFill/>
                    </a:lnT>
                    <a:lnB>
                      <a:noFill/>
                    </a:lnB>
                  </a:tcPr>
                </a:tc>
              </a:tr>
              <a:tr h="190500">
                <a:tc>
                  <a:txBody>
                    <a:bodyPr/>
                    <a:lstStyle/>
                    <a:p>
                      <a:pPr algn="l" fontAlgn="ctr"/>
                      <a:r>
                        <a:rPr lang="en-US" sz="1000" b="1" i="0" u="none" strike="noStrike">
                          <a:solidFill>
                            <a:srgbClr val="000000"/>
                          </a:solidFill>
                          <a:effectLst/>
                          <a:latin typeface="宋体" panose="02010600030101010101" pitchFamily="2" charset="-122"/>
                          <a:ea typeface="宋体" panose="02010600030101010101" pitchFamily="2" charset="-122"/>
                        </a:rPr>
                        <a:t>NF(dB)</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6</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6</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6</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6</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6</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6</a:t>
                      </a:r>
                    </a:p>
                  </a:txBody>
                  <a:tcPr marL="9525" marR="9525" marT="9525" marB="0" anchor="ctr">
                    <a:lnL>
                      <a:noFill/>
                    </a:lnL>
                    <a:lnR>
                      <a:noFill/>
                    </a:lnR>
                    <a:lnT>
                      <a:noFill/>
                    </a:lnT>
                    <a:lnB>
                      <a:noFill/>
                    </a:lnB>
                  </a:tcPr>
                </a:tc>
              </a:tr>
              <a:tr h="190500">
                <a:tc>
                  <a:txBody>
                    <a:bodyPr/>
                    <a:lstStyle/>
                    <a:p>
                      <a:pPr algn="l" fontAlgn="ctr"/>
                      <a:r>
                        <a:rPr lang="en-US" sz="1000" b="1" i="0" u="none" strike="noStrike">
                          <a:solidFill>
                            <a:srgbClr val="000000"/>
                          </a:solidFill>
                          <a:effectLst/>
                          <a:latin typeface="宋体" panose="02010600030101010101" pitchFamily="2" charset="-122"/>
                          <a:ea typeface="宋体" panose="02010600030101010101" pitchFamily="2" charset="-122"/>
                        </a:rPr>
                        <a:t>Processing Gain</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47.88451207</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47.88451207</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47.88451207</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47.88451207</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47.88451207</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47.88451207</a:t>
                      </a:r>
                    </a:p>
                  </a:txBody>
                  <a:tcPr marL="9525" marR="9525" marT="9525" marB="0" anchor="ctr">
                    <a:lnL>
                      <a:noFill/>
                    </a:lnL>
                    <a:lnR>
                      <a:noFill/>
                    </a:lnR>
                    <a:lnT>
                      <a:noFill/>
                    </a:lnT>
                    <a:lnB>
                      <a:noFill/>
                    </a:lnB>
                  </a:tcPr>
                </a:tc>
              </a:tr>
              <a:tr h="180975">
                <a:tc>
                  <a:txBody>
                    <a:bodyPr/>
                    <a:lstStyle/>
                    <a:p>
                      <a:pPr algn="l" fontAlgn="ctr"/>
                      <a:r>
                        <a:rPr lang="en-US" sz="1000" b="1" i="0" u="none" strike="noStrike">
                          <a:solidFill>
                            <a:srgbClr val="000000"/>
                          </a:solidFill>
                          <a:effectLst/>
                          <a:latin typeface="宋体" panose="02010600030101010101" pitchFamily="2" charset="-122"/>
                          <a:ea typeface="宋体" panose="02010600030101010101" pitchFamily="2" charset="-122"/>
                        </a:rPr>
                        <a:t>Preamble Duration</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0.00096</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0.00003</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0.00006</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0.00012</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0.00024</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0.00048</a:t>
                      </a:r>
                    </a:p>
                  </a:txBody>
                  <a:tcPr marL="9525" marR="9525" marT="9525" marB="0" anchor="ctr">
                    <a:lnL>
                      <a:noFill/>
                    </a:lnL>
                    <a:lnR>
                      <a:noFill/>
                    </a:lnR>
                    <a:lnT>
                      <a:noFill/>
                    </a:lnT>
                    <a:lnB>
                      <a:noFill/>
                    </a:lnB>
                  </a:tcPr>
                </a:tc>
              </a:tr>
              <a:tr h="171450">
                <a:tc>
                  <a:txBody>
                    <a:bodyPr/>
                    <a:lstStyle/>
                    <a:p>
                      <a:pPr algn="l" fontAlgn="ctr"/>
                      <a:r>
                        <a:rPr lang="en-US" sz="1000" b="1" i="0" u="none" strike="noStrike">
                          <a:solidFill>
                            <a:srgbClr val="000000"/>
                          </a:solidFill>
                          <a:effectLst/>
                          <a:latin typeface="宋体" panose="02010600030101010101" pitchFamily="2" charset="-122"/>
                          <a:ea typeface="宋体" panose="02010600030101010101" pitchFamily="2" charset="-122"/>
                        </a:rPr>
                        <a:t>GG</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0.17728767</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15.22878745</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12.2184875</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9.20818754</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6.197887583</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3.187587626</a:t>
                      </a:r>
                    </a:p>
                  </a:txBody>
                  <a:tcPr marL="9525" marR="9525" marT="9525" marB="0" anchor="ctr">
                    <a:lnL>
                      <a:noFill/>
                    </a:lnL>
                    <a:lnR>
                      <a:noFill/>
                    </a:lnR>
                    <a:lnT>
                      <a:noFill/>
                    </a:lnT>
                    <a:lnB>
                      <a:noFill/>
                    </a:lnB>
                  </a:tcPr>
                </a:tc>
              </a:tr>
              <a:tr h="171450">
                <a:tc>
                  <a:txBody>
                    <a:bodyPr/>
                    <a:lstStyle/>
                    <a:p>
                      <a:pPr algn="l" fontAlgn="ctr"/>
                      <a:r>
                        <a:rPr lang="en-US" sz="1000" b="1" i="0" u="none" strike="noStrike">
                          <a:solidFill>
                            <a:srgbClr val="000000"/>
                          </a:solidFill>
                          <a:effectLst/>
                          <a:latin typeface="宋体" panose="02010600030101010101" pitchFamily="2" charset="-122"/>
                          <a:ea typeface="宋体" panose="02010600030101010101" pitchFamily="2" charset="-122"/>
                        </a:rPr>
                        <a:t>Ptx</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-15.1399666</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-0.08846678</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-3.09876674</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-6.10906669</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-9.11936665</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-12.1296666</a:t>
                      </a:r>
                    </a:p>
                  </a:txBody>
                  <a:tcPr marL="9525" marR="9525" marT="9525" marB="0" anchor="ctr">
                    <a:lnL>
                      <a:noFill/>
                    </a:lnL>
                    <a:lnR>
                      <a:noFill/>
                    </a:lnR>
                    <a:lnT>
                      <a:noFill/>
                    </a:lnT>
                    <a:lnB>
                      <a:noFill/>
                    </a:lnB>
                  </a:tcPr>
                </a:tc>
              </a:tr>
              <a:tr h="171450">
                <a:tc>
                  <a:txBody>
                    <a:bodyPr/>
                    <a:lstStyle/>
                    <a:p>
                      <a:pPr algn="l" fontAlgn="ctr"/>
                      <a:r>
                        <a:rPr lang="en-US" sz="1000" b="1" i="0" u="none" strike="noStrike">
                          <a:solidFill>
                            <a:srgbClr val="000000"/>
                          </a:solidFill>
                          <a:effectLst/>
                          <a:latin typeface="宋体" panose="02010600030101010101" pitchFamily="2" charset="-122"/>
                          <a:ea typeface="宋体" panose="02010600030101010101" pitchFamily="2" charset="-122"/>
                        </a:rPr>
                        <a:t>SNRmin(1.5cm@CRB)</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10</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10</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10</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10</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10</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10</a:t>
                      </a:r>
                    </a:p>
                  </a:txBody>
                  <a:tcPr marL="9525" marR="9525" marT="9525" marB="0" anchor="ctr">
                    <a:lnL>
                      <a:noFill/>
                    </a:lnL>
                    <a:lnR>
                      <a:noFill/>
                    </a:lnR>
                    <a:lnT>
                      <a:noFill/>
                    </a:lnT>
                    <a:lnB>
                      <a:noFill/>
                    </a:lnB>
                  </a:tcPr>
                </a:tc>
              </a:tr>
              <a:tr h="171450">
                <a:tc>
                  <a:txBody>
                    <a:bodyPr/>
                    <a:lstStyle/>
                    <a:p>
                      <a:pPr algn="l" fontAlgn="ctr"/>
                      <a:r>
                        <a:rPr lang="en-US" sz="1000" b="1" i="0" u="none" strike="noStrike">
                          <a:solidFill>
                            <a:srgbClr val="000000"/>
                          </a:solidFill>
                          <a:effectLst/>
                          <a:latin typeface="宋体" panose="02010600030101010101" pitchFamily="2" charset="-122"/>
                          <a:ea typeface="宋体" panose="02010600030101010101" pitchFamily="2" charset="-122"/>
                        </a:rPr>
                        <a:t>Prx</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-71.0172542</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-71.0172542</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-71.0172542</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-71.0172542</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-71.0172542</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-71.0172542</a:t>
                      </a:r>
                    </a:p>
                  </a:txBody>
                  <a:tcPr marL="9525" marR="9525" marT="9525" marB="0" anchor="ctr">
                    <a:lnL>
                      <a:noFill/>
                    </a:lnL>
                    <a:lnR>
                      <a:noFill/>
                    </a:lnR>
                    <a:lnT>
                      <a:noFill/>
                    </a:lnT>
                    <a:lnB>
                      <a:noFill/>
                    </a:lnB>
                  </a:tcPr>
                </a:tc>
              </a:tr>
              <a:tr h="171450">
                <a:tc>
                  <a:txBody>
                    <a:bodyPr/>
                    <a:lstStyle/>
                    <a:p>
                      <a:pPr algn="l" fontAlgn="ctr"/>
                      <a:r>
                        <a:rPr lang="en-US" sz="1000" b="1" i="0" u="none" strike="noStrike">
                          <a:solidFill>
                            <a:srgbClr val="000000"/>
                          </a:solidFill>
                          <a:effectLst/>
                          <a:latin typeface="宋体" panose="02010600030101010101" pitchFamily="2" charset="-122"/>
                          <a:ea typeface="宋体" panose="02010600030101010101" pitchFamily="2" charset="-122"/>
                        </a:rPr>
                        <a:t>Path Loss</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55.87728767</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70.92878745</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67.9184875</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64.90818754</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61.89788758</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58.88758763</a:t>
                      </a:r>
                    </a:p>
                  </a:txBody>
                  <a:tcPr marL="9525" marR="9525" marT="9525" marB="0" anchor="ctr">
                    <a:lnL>
                      <a:noFill/>
                    </a:lnL>
                    <a:lnR>
                      <a:noFill/>
                    </a:lnR>
                    <a:lnT>
                      <a:noFill/>
                    </a:lnT>
                    <a:lnB>
                      <a:noFill/>
                    </a:lnB>
                  </a:tcPr>
                </a:tc>
              </a:tr>
              <a:tr h="171450">
                <a:tc>
                  <a:txBody>
                    <a:bodyPr/>
                    <a:lstStyle/>
                    <a:p>
                      <a:pPr algn="l" fontAlgn="ctr"/>
                      <a:r>
                        <a:rPr lang="en-US" sz="1000" b="1" i="0" u="none" strike="noStrike">
                          <a:solidFill>
                            <a:srgbClr val="000000"/>
                          </a:solidFill>
                          <a:effectLst/>
                          <a:latin typeface="宋体" panose="02010600030101010101" pitchFamily="2" charset="-122"/>
                          <a:ea typeface="宋体" panose="02010600030101010101" pitchFamily="2" charset="-122"/>
                        </a:rPr>
                        <a:t>PL_1m</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50.48509477</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50.48509477</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50.48509477</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50.48509477</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50.48509477</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50.48509477</a:t>
                      </a:r>
                    </a:p>
                  </a:txBody>
                  <a:tcPr marL="9525" marR="9525" marT="9525" marB="0" anchor="ctr">
                    <a:lnL>
                      <a:noFill/>
                    </a:lnL>
                    <a:lnR>
                      <a:noFill/>
                    </a:lnR>
                    <a:lnT>
                      <a:noFill/>
                    </a:lnT>
                    <a:lnB>
                      <a:noFill/>
                    </a:lnB>
                  </a:tcPr>
                </a:tc>
              </a:tr>
              <a:tr h="171450">
                <a:tc>
                  <a:txBody>
                    <a:bodyPr/>
                    <a:lstStyle/>
                    <a:p>
                      <a:pPr algn="l" fontAlgn="ctr"/>
                      <a:r>
                        <a:rPr lang="en-US" sz="1000" b="1" i="0" u="none" strike="noStrike">
                          <a:solidFill>
                            <a:srgbClr val="000000"/>
                          </a:solidFill>
                          <a:effectLst/>
                          <a:latin typeface="宋体" panose="02010600030101010101" pitchFamily="2" charset="-122"/>
                          <a:ea typeface="宋体" panose="02010600030101010101" pitchFamily="2" charset="-122"/>
                        </a:rPr>
                        <a:t>LM</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53.27670497</a:t>
                      </a:r>
                    </a:p>
                  </a:txBody>
                  <a:tcPr marL="9525" marR="9525" marT="9525" marB="0" anchor="ctr">
                    <a:lnL>
                      <a:noFill/>
                    </a:lnL>
                    <a:lnR>
                      <a:noFill/>
                    </a:lnR>
                    <a:lnT>
                      <a:noFill/>
                    </a:lnT>
                    <a:lnB>
                      <a:noFill/>
                    </a:lnB>
                    <a:solidFill>
                      <a:srgbClr val="FFFF00"/>
                    </a:solidFill>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68.32820475</a:t>
                      </a:r>
                    </a:p>
                  </a:txBody>
                  <a:tcPr marL="9525" marR="9525" marT="9525" marB="0" anchor="ctr">
                    <a:lnL>
                      <a:noFill/>
                    </a:lnL>
                    <a:lnR>
                      <a:noFill/>
                    </a:lnR>
                    <a:lnT>
                      <a:noFill/>
                    </a:lnT>
                    <a:lnB>
                      <a:noFill/>
                    </a:lnB>
                    <a:solidFill>
                      <a:srgbClr val="FFFF00"/>
                    </a:solidFill>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65.31790479</a:t>
                      </a:r>
                    </a:p>
                  </a:txBody>
                  <a:tcPr marL="9525" marR="9525" marT="9525" marB="0" anchor="ctr">
                    <a:lnL>
                      <a:noFill/>
                    </a:lnL>
                    <a:lnR>
                      <a:noFill/>
                    </a:lnR>
                    <a:lnT>
                      <a:noFill/>
                    </a:lnT>
                    <a:lnB>
                      <a:noFill/>
                    </a:lnB>
                    <a:solidFill>
                      <a:srgbClr val="FFFF00"/>
                    </a:solidFill>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62.30760484</a:t>
                      </a:r>
                    </a:p>
                  </a:txBody>
                  <a:tcPr marL="9525" marR="9525" marT="9525" marB="0" anchor="ctr">
                    <a:lnL>
                      <a:noFill/>
                    </a:lnL>
                    <a:lnR>
                      <a:noFill/>
                    </a:lnR>
                    <a:lnT>
                      <a:noFill/>
                    </a:lnT>
                    <a:lnB>
                      <a:noFill/>
                    </a:lnB>
                    <a:solidFill>
                      <a:srgbClr val="FFFF00"/>
                    </a:solidFill>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59.29730488</a:t>
                      </a:r>
                    </a:p>
                  </a:txBody>
                  <a:tcPr marL="9525" marR="9525" marT="9525" marB="0" anchor="ctr">
                    <a:lnL>
                      <a:noFill/>
                    </a:lnL>
                    <a:lnR>
                      <a:noFill/>
                    </a:lnR>
                    <a:lnT>
                      <a:noFill/>
                    </a:lnT>
                    <a:lnB>
                      <a:noFill/>
                    </a:lnB>
                    <a:solidFill>
                      <a:srgbClr val="FFFF00"/>
                    </a:solidFill>
                  </a:tcPr>
                </a:tc>
                <a:tc>
                  <a:txBody>
                    <a:bodyPr/>
                    <a:lstStyle/>
                    <a:p>
                      <a:pPr algn="r" fontAlgn="ctr"/>
                      <a:r>
                        <a:rPr lang="en-US" altLang="zh-CN" sz="1000" b="0" i="0" u="none" strike="noStrike" dirty="0">
                          <a:solidFill>
                            <a:srgbClr val="000000"/>
                          </a:solidFill>
                          <a:effectLst/>
                          <a:latin typeface="宋体" panose="02010600030101010101" pitchFamily="2" charset="-122"/>
                          <a:ea typeface="宋体" panose="02010600030101010101" pitchFamily="2" charset="-122"/>
                        </a:rPr>
                        <a:t>56.28700493</a:t>
                      </a:r>
                    </a:p>
                  </a:txBody>
                  <a:tcPr marL="9525" marR="9525" marT="9525" marB="0" anchor="ctr">
                    <a:lnL>
                      <a:noFill/>
                    </a:lnL>
                    <a:lnR>
                      <a:noFill/>
                    </a:lnR>
                    <a:lnT>
                      <a:noFill/>
                    </a:lnT>
                    <a:lnB>
                      <a:noFill/>
                    </a:lnB>
                    <a:solidFill>
                      <a:srgbClr val="FFFF00"/>
                    </a:solidFill>
                  </a:tcPr>
                </a:tc>
              </a:tr>
            </a:tbl>
          </a:graphicData>
        </a:graphic>
      </p:graphicFrame>
    </p:spTree>
    <p:extLst>
      <p:ext uri="{BB962C8B-B14F-4D97-AF65-F5344CB8AC3E}">
        <p14:creationId xmlns:p14="http://schemas.microsoft.com/office/powerpoint/2010/main" val="3052469894"/>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1572</Words>
  <Application>Microsoft Office PowerPoint</Application>
  <PresentationFormat>全屏显示(4:3)</PresentationFormat>
  <Paragraphs>583</Paragraphs>
  <Slides>17</Slides>
  <Notes>3</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17</vt:i4>
      </vt:variant>
    </vt:vector>
  </HeadingPairs>
  <TitlesOfParts>
    <vt:vector size="25" baseType="lpstr">
      <vt:lpstr>Arial Unicode MS</vt:lpstr>
      <vt:lpstr>黑体</vt:lpstr>
      <vt:lpstr>宋体</vt:lpstr>
      <vt:lpstr>Arial</vt:lpstr>
      <vt:lpstr>Cambria Math</vt:lpstr>
      <vt:lpstr>Times New Roman</vt:lpstr>
      <vt:lpstr>Wingdings</vt:lpstr>
      <vt:lpstr>IEEE-P802_15</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Technologies of interest</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dc:description/>
  <cp:lastModifiedBy/>
  <cp:revision>1</cp:revision>
  <dcterms:created xsi:type="dcterms:W3CDTF">2021-07-16T14:20:34Z</dcterms:created>
  <dcterms:modified xsi:type="dcterms:W3CDTF">2022-01-20T10:35:58Z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(3)GdlpGiYkDgrVun/SXc4YZxMa68h8f+fanqtK+TlTa4C9F3gDFI8hHs3Bes46nDYkWOpjsLfQ
JECsu7/fa2stz4VTi5wDvb4enaP0Lo0rkTzYZHvYR90B2aHQ19M/AiVPgS1cmDB7rejtXfxV
0bbkHUMguMBxk6wq9EFrWWSe3fupOVl/LExfICrfyOYq4mKzihz+jVU23VmosH3/UY/KJ1sa
10awDAxEUph/bgvp8w</vt:lpwstr>
  </property>
  <property fmtid="{D5CDD505-2E9C-101B-9397-08002B2CF9AE}" pid="3" name="_2015_ms_pID_7253431">
    <vt:lpwstr>LnzrEEO8FWS4yiUYZfyqgDKNbRSyyO1WmMw/kUvPl3C8L2ySZaJkFZ
6CnNAyN4TekgWVLpmZEMpd0ZsHXmRjF/hW9tdJWKE1H/iVX4rQtOnnV7+LH8N/hiUoBts1KW
ZKPgBMtQMM8u0Kua9RYcznPqmbH6oft+uXxczK1y/aJgK28R5S3Z2aSfp8Fmr/1eagVII4Rb
G40mKMWIqGnJr/Yl6nn4P/lg1mmTFHCHK8u2</vt:lpwstr>
  </property>
  <property fmtid="{D5CDD505-2E9C-101B-9397-08002B2CF9AE}" pid="4" name="_2015_ms_pID_7253432">
    <vt:lpwstr>UijsGDJNiWkDeg8Yb/MEiGM=</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1642584895</vt:lpwstr>
  </property>
</Properties>
</file>