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370" r:id="rId3"/>
    <p:sldId id="346" r:id="rId4"/>
    <p:sldId id="375" r:id="rId5"/>
    <p:sldId id="376" r:id="rId6"/>
    <p:sldId id="377" r:id="rId7"/>
    <p:sldId id="378" r:id="rId8"/>
    <p:sldId id="379" r:id="rId9"/>
    <p:sldId id="387" r:id="rId10"/>
    <p:sldId id="388" r:id="rId11"/>
    <p:sldId id="389" r:id="rId12"/>
    <p:sldId id="380" r:id="rId13"/>
    <p:sldId id="381" r:id="rId14"/>
    <p:sldId id="390" r:id="rId15"/>
    <p:sldId id="391" r:id="rId16"/>
    <p:sldId id="359" r:id="rId1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75"/>
            <p14:sldId id="376"/>
            <p14:sldId id="377"/>
            <p14:sldId id="378"/>
            <p14:sldId id="379"/>
            <p14:sldId id="387"/>
            <p14:sldId id="388"/>
            <p14:sldId id="389"/>
            <p14:sldId id="380"/>
            <p14:sldId id="381"/>
            <p14:sldId id="390"/>
            <p14:sldId id="39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6424" autoAdjust="0"/>
  </p:normalViewPr>
  <p:slideViewPr>
    <p:cSldViewPr>
      <p:cViewPr varScale="1">
        <p:scale>
          <a:sx n="108" d="100"/>
          <a:sy n="108" d="100"/>
        </p:scale>
        <p:origin x="498" y="10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10"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15-22-</a:t>
            </a:r>
            <a:r>
              <a:rPr lang="en-IE" sz="1300" b="1" i="0" kern="1200" dirty="0" smtClean="0">
                <a:solidFill>
                  <a:schemeClr val="tx1"/>
                </a:solidFill>
                <a:effectLst/>
                <a:latin typeface="Times New Roman" charset="0"/>
                <a:ea typeface="ＭＳ Ｐゴシック" charset="0"/>
                <a:cs typeface="ＭＳ Ｐゴシック" charset="0"/>
              </a:rPr>
              <a:t> </a:t>
            </a:r>
            <a:r>
              <a:rPr lang="en-IE" sz="1500" b="1" i="0" kern="1200" dirty="0" smtClean="0">
                <a:solidFill>
                  <a:schemeClr val="tx1"/>
                </a:solidFill>
                <a:effectLst/>
                <a:latin typeface="Times New Roman" charset="0"/>
                <a:ea typeface="ＭＳ Ｐゴシック" charset="0"/>
                <a:cs typeface="ＭＳ Ｐゴシック" charset="0"/>
              </a:rPr>
              <a:t>0050</a:t>
            </a:r>
            <a:r>
              <a:rPr lang="en-IE" sz="1500" b="1" kern="1200" dirty="0" smtClean="0">
                <a:solidFill>
                  <a:schemeClr val="tx1"/>
                </a:solidFill>
                <a:latin typeface="Times New Roman" charset="0"/>
                <a:ea typeface="ＭＳ Ｐゴシック" charset="0"/>
                <a:cs typeface="ＭＳ Ｐゴシック" charset="0"/>
              </a:rPr>
              <a:t>-00-04ab</a:t>
            </a:r>
            <a:r>
              <a:rPr lang="en-US" sz="1500" b="1" dirty="0" smtClean="0"/>
              <a:t>&gt;</a:t>
            </a:r>
            <a:endParaRPr lang="en-US" sz="1500" b="1" dirty="0"/>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smtClean="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smtClean="0"/>
              <a:t>Jan </a:t>
            </a:r>
            <a:r>
              <a:rPr lang="en-US" sz="1500" baseline="0" dirty="0" smtClean="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Wei Lin (</a:t>
            </a:r>
            <a:r>
              <a:rPr lang="en-US" altLang="zh-CN" dirty="0" smtClean="0"/>
              <a:t>Huawei</a:t>
            </a:r>
            <a:r>
              <a:rPr lang="en-US" dirty="0" smtClean="0"/>
              <a:t>)</a:t>
            </a:r>
            <a:endParaRPr lang="en-US" dirty="0"/>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86458"/>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Channel </a:t>
            </a:r>
            <a:r>
              <a:rPr lang="en-US" altLang="zh-CN" sz="1700" dirty="0">
                <a:solidFill>
                  <a:srgbClr val="FF0000"/>
                </a:solidFill>
                <a:latin typeface="Times New Roman" pitchFamily="18" charset="0"/>
                <a:ea typeface="ＭＳ Ｐゴシック" pitchFamily="-65" charset="-128"/>
                <a:cs typeface="+mn-cs"/>
              </a:rPr>
              <a:t>Coding Considerations </a:t>
            </a:r>
            <a:r>
              <a:rPr lang="en-US" altLang="en-US" sz="1700" dirty="0">
                <a:solidFill>
                  <a:srgbClr val="FF0000"/>
                </a:solidFill>
                <a:latin typeface="Times New Roman" pitchFamily="18" charset="0"/>
                <a:ea typeface="ＭＳ Ｐゴシック" pitchFamily="-65" charset="-128"/>
                <a:cs typeface="+mn-cs"/>
              </a:rPr>
              <a:t>for 802.15.4ab</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10th Jan 2022</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[Wei Lin, </a:t>
            </a:r>
            <a:r>
              <a:rPr lang="en-US" sz="1700" dirty="0" err="1" smtClean="0">
                <a:solidFill>
                  <a:schemeClr val="tx2"/>
                </a:solidFill>
                <a:latin typeface="Times New Roman" pitchFamily="18" charset="0"/>
                <a:ea typeface="ＭＳ Ｐゴシック" pitchFamily="-65" charset="-128"/>
                <a:cs typeface="+mn-cs"/>
              </a:rPr>
              <a:t>Jiaqi</a:t>
            </a:r>
            <a:r>
              <a:rPr lang="en-US" sz="1700" dirty="0" smtClean="0">
                <a:solidFill>
                  <a:schemeClr val="tx2"/>
                </a:solidFill>
                <a:latin typeface="Times New Roman" pitchFamily="18" charset="0"/>
                <a:ea typeface="ＭＳ Ｐゴシック" pitchFamily="-65" charset="-128"/>
                <a:cs typeface="+mn-cs"/>
              </a:rPr>
              <a:t> </a:t>
            </a:r>
            <a:r>
              <a:rPr lang="en-US" sz="1700" dirty="0" err="1" smtClean="0">
                <a:solidFill>
                  <a:schemeClr val="tx2"/>
                </a:solidFill>
                <a:latin typeface="Times New Roman" pitchFamily="18" charset="0"/>
                <a:ea typeface="ＭＳ Ｐゴシック" pitchFamily="-65" charset="-128"/>
                <a:cs typeface="+mn-cs"/>
              </a:rPr>
              <a:t>Gu</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Rani </a:t>
            </a:r>
            <a:r>
              <a:rPr lang="en-US" sz="1700" dirty="0">
                <a:solidFill>
                  <a:schemeClr val="tx2"/>
                </a:solidFill>
                <a:latin typeface="Times New Roman" pitchFamily="18" charset="0"/>
                <a:ea typeface="ＭＳ Ｐゴシック" pitchFamily="-65" charset="-128"/>
                <a:cs typeface="+mn-cs"/>
              </a:rPr>
              <a:t>Keren, </a:t>
            </a:r>
            <a:r>
              <a:rPr lang="en-US" sz="1700" dirty="0" err="1" smtClean="0">
                <a:solidFill>
                  <a:schemeClr val="tx2"/>
                </a:solidFill>
                <a:latin typeface="Times New Roman" pitchFamily="18" charset="0"/>
                <a:ea typeface="ＭＳ Ｐゴシック" pitchFamily="-65" charset="-128"/>
                <a:cs typeface="+mn-cs"/>
              </a:rPr>
              <a:t>Xun</a:t>
            </a:r>
            <a:r>
              <a:rPr lang="en-US" sz="1700" dirty="0" smtClean="0">
                <a:solidFill>
                  <a:schemeClr val="tx2"/>
                </a:solidFill>
                <a:latin typeface="Times New Roman" pitchFamily="18" charset="0"/>
                <a:ea typeface="ＭＳ Ｐゴシック" pitchFamily="-65" charset="-128"/>
                <a:cs typeface="+mn-cs"/>
              </a:rPr>
              <a:t> Yang] </a:t>
            </a:r>
            <a:r>
              <a:rPr lang="en-US" sz="1700" dirty="0">
                <a:solidFill>
                  <a:schemeClr val="tx2"/>
                </a:solidFill>
                <a:latin typeface="Times New Roman" pitchFamily="18" charset="0"/>
                <a:ea typeface="ＭＳ Ｐゴシック" pitchFamily="-65" charset="-128"/>
                <a:cs typeface="+mn-cs"/>
              </a:rPr>
              <a:t>Company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 base</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Shenzhen</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lin.linwei@huawei.com</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en-US" sz="1800" b="1" dirty="0" smtClean="0">
                <a:latin typeface="Times New Roman" panose="02020603050405020304" pitchFamily="18" charset="0"/>
              </a:rPr>
              <a:t>Study </a:t>
            </a:r>
            <a:r>
              <a:rPr lang="en-US" altLang="en-US" sz="1800" b="1" dirty="0">
                <a:latin typeface="Times New Roman" panose="02020603050405020304" pitchFamily="18" charset="0"/>
              </a:rPr>
              <a:t>Group 4ab: UWB Next </a:t>
            </a:r>
            <a:r>
              <a:rPr lang="en-US" altLang="en-US" sz="1800" b="1" dirty="0" smtClean="0">
                <a:latin typeface="Times New Roman" panose="02020603050405020304" pitchFamily="18" charset="0"/>
              </a:rPr>
              <a:t>Generation</a:t>
            </a:r>
            <a:r>
              <a:rPr lang="en-US" sz="17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[Discuss on </a:t>
            </a:r>
            <a:r>
              <a:rPr lang="en-US" altLang="zh-CN" sz="1700" dirty="0" smtClean="0">
                <a:solidFill>
                  <a:schemeClr val="tx2"/>
                </a:solidFill>
                <a:latin typeface="Times New Roman" pitchFamily="18" charset="0"/>
                <a:ea typeface="ＭＳ Ｐゴシック" pitchFamily="-65" charset="-128"/>
              </a:rPr>
              <a:t>Channel </a:t>
            </a:r>
            <a:r>
              <a:rPr lang="en-US" altLang="zh-CN" sz="1700" dirty="0">
                <a:solidFill>
                  <a:schemeClr val="tx2"/>
                </a:solidFill>
                <a:latin typeface="Times New Roman" pitchFamily="18" charset="0"/>
                <a:ea typeface="ＭＳ Ｐゴシック" pitchFamily="-65" charset="-128"/>
              </a:rPr>
              <a:t>Coding </a:t>
            </a:r>
            <a:r>
              <a:rPr lang="en-US" altLang="zh-CN" sz="1700" dirty="0" smtClean="0">
                <a:solidFill>
                  <a:schemeClr val="tx2"/>
                </a:solidFill>
                <a:latin typeface="Times New Roman" pitchFamily="18" charset="0"/>
                <a:ea typeface="ＭＳ Ｐゴシック" pitchFamily="-65" charset="-128"/>
              </a:rPr>
              <a:t>related issues </a:t>
            </a:r>
            <a:r>
              <a:rPr lang="en-US" altLang="en-US" sz="1700" dirty="0" smtClean="0">
                <a:solidFill>
                  <a:schemeClr val="tx2"/>
                </a:solidFill>
                <a:latin typeface="Times New Roman" pitchFamily="18" charset="0"/>
                <a:ea typeface="ＭＳ Ｐゴシック" pitchFamily="-65" charset="-128"/>
              </a:rPr>
              <a:t>for </a:t>
            </a:r>
            <a:r>
              <a:rPr lang="en-US" altLang="en-US" sz="1700" dirty="0">
                <a:solidFill>
                  <a:schemeClr val="tx2"/>
                </a:solidFill>
                <a:latin typeface="Times New Roman" pitchFamily="18" charset="0"/>
                <a:ea typeface="ＭＳ Ｐゴシック" pitchFamily="-65" charset="-128"/>
              </a:rPr>
              <a:t>802.15.4ab</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Polar Codes: Preliminaries</a:t>
            </a:r>
            <a:endParaRPr lang="en-US" sz="3500" dirty="0">
              <a:latin typeface="Arial" charset="0"/>
            </a:endParaRPr>
          </a:p>
        </p:txBody>
      </p:sp>
      <p:sp>
        <p:nvSpPr>
          <p:cNvPr id="10243" name="Rectangle 1027"/>
          <p:cNvSpPr>
            <a:spLocks noGrp="1" noChangeArrowheads="1"/>
          </p:cNvSpPr>
          <p:nvPr>
            <p:ph type="body" idx="1"/>
          </p:nvPr>
        </p:nvSpPr>
        <p:spPr>
          <a:xfrm>
            <a:off x="406347" y="1372394"/>
            <a:ext cx="11580894" cy="4876799"/>
          </a:xfrm>
        </p:spPr>
        <p:txBody>
          <a:bodyPr/>
          <a:lstStyle/>
          <a:p>
            <a:r>
              <a:rPr lang="en-US" altLang="zh-CN" sz="1800" dirty="0" smtClean="0"/>
              <a:t>Channel </a:t>
            </a:r>
            <a:r>
              <a:rPr lang="en-US" altLang="zh-CN" sz="1800" dirty="0"/>
              <a:t>polarization [1</a:t>
            </a:r>
            <a:r>
              <a:rPr lang="en-US" altLang="zh-CN" sz="1800" dirty="0" smtClean="0"/>
              <a:t>]: the key </a:t>
            </a:r>
            <a:r>
              <a:rPr lang="en-US" altLang="zh-CN" sz="1800" dirty="0"/>
              <a:t>idea behind polar coding</a:t>
            </a:r>
            <a:endParaRPr lang="en-US" altLang="zh-CN" sz="1800" dirty="0">
              <a:solidFill>
                <a:srgbClr val="0000FF"/>
              </a:solidFill>
            </a:endParaRPr>
          </a:p>
          <a:p>
            <a:pPr lvl="1"/>
            <a:r>
              <a:rPr lang="en-US" altLang="zh-CN" sz="1600" dirty="0" smtClean="0"/>
              <a:t>N independent copies of </a:t>
            </a:r>
            <a:r>
              <a:rPr lang="en-US" altLang="zh-CN" sz="1600" dirty="0" smtClean="0">
                <a:solidFill>
                  <a:srgbClr val="0000FF"/>
                </a:solidFill>
              </a:rPr>
              <a:t>sub-channels</a:t>
            </a:r>
            <a:r>
              <a:rPr lang="en-US" altLang="zh-CN" sz="1600" dirty="0" smtClean="0"/>
              <a:t> can </a:t>
            </a:r>
            <a:r>
              <a:rPr lang="en-US" altLang="zh-CN" sz="1600" dirty="0"/>
              <a:t>be </a:t>
            </a:r>
            <a:r>
              <a:rPr lang="en-US" altLang="zh-CN" sz="1600" dirty="0" smtClean="0"/>
              <a:t>transformed </a:t>
            </a:r>
            <a:r>
              <a:rPr lang="en-US" altLang="zh-CN" sz="1600" dirty="0"/>
              <a:t>into multiple </a:t>
            </a:r>
            <a:r>
              <a:rPr lang="en-US" altLang="zh-CN" sz="1600" dirty="0">
                <a:solidFill>
                  <a:srgbClr val="0000FF"/>
                </a:solidFill>
              </a:rPr>
              <a:t>synthetic </a:t>
            </a:r>
            <a:r>
              <a:rPr lang="en-US" altLang="zh-CN" sz="1600" dirty="0" smtClean="0">
                <a:solidFill>
                  <a:srgbClr val="0000FF"/>
                </a:solidFill>
              </a:rPr>
              <a:t>channels</a:t>
            </a:r>
            <a:r>
              <a:rPr lang="en-US" altLang="zh-CN" sz="1600" dirty="0" smtClean="0"/>
              <a:t>. </a:t>
            </a:r>
            <a:endParaRPr lang="en-US" altLang="zh-CN" sz="1600" dirty="0" smtClean="0"/>
          </a:p>
          <a:p>
            <a:pPr lvl="1"/>
            <a:r>
              <a:rPr lang="en-US" altLang="zh-CN" sz="1600" dirty="0" smtClean="0"/>
              <a:t>The </a:t>
            </a:r>
            <a:r>
              <a:rPr lang="en-US" altLang="zh-CN" sz="1600" dirty="0"/>
              <a:t>synthetic channels are </a:t>
            </a:r>
            <a:r>
              <a:rPr lang="en-US" altLang="zh-CN" sz="1600" dirty="0" smtClean="0"/>
              <a:t>polarized </a:t>
            </a:r>
            <a:r>
              <a:rPr lang="en-US" altLang="zh-CN" sz="1600" dirty="0" smtClean="0">
                <a:sym typeface="Wingdings" panose="05000000000000000000" pitchFamily="2" charset="2"/>
              </a:rPr>
              <a:t></a:t>
            </a:r>
            <a:r>
              <a:rPr lang="en-US" altLang="zh-CN" sz="1600" dirty="0" smtClean="0"/>
              <a:t> their </a:t>
            </a:r>
            <a:r>
              <a:rPr lang="en-US" altLang="zh-CN" sz="1600" dirty="0"/>
              <a:t>capacity </a:t>
            </a:r>
            <a:r>
              <a:rPr lang="en-US" altLang="zh-CN" sz="1600" dirty="0" smtClean="0"/>
              <a:t>are either </a:t>
            </a:r>
            <a:r>
              <a:rPr lang="en-US" altLang="zh-CN" sz="1600" dirty="0"/>
              <a:t>approaching </a:t>
            </a:r>
            <a:r>
              <a:rPr lang="en-US" altLang="zh-CN" sz="1600" dirty="0">
                <a:solidFill>
                  <a:srgbClr val="0000FF"/>
                </a:solidFill>
              </a:rPr>
              <a:t>0</a:t>
            </a:r>
            <a:r>
              <a:rPr lang="en-US" altLang="zh-CN" sz="1600" dirty="0"/>
              <a:t> or </a:t>
            </a:r>
            <a:r>
              <a:rPr lang="en-US" altLang="zh-CN" sz="1600" dirty="0" smtClean="0">
                <a:solidFill>
                  <a:srgbClr val="0000FF"/>
                </a:solidFill>
              </a:rPr>
              <a:t>1</a:t>
            </a:r>
            <a:r>
              <a:rPr lang="en-US" altLang="zh-CN" sz="1600" dirty="0" smtClean="0"/>
              <a:t> </a:t>
            </a:r>
            <a:r>
              <a:rPr lang="en-US" altLang="zh-CN" sz="1600" dirty="0"/>
              <a:t>as </a:t>
            </a:r>
            <a:r>
              <a:rPr lang="en-US" altLang="zh-CN" sz="1600" dirty="0" smtClean="0"/>
              <a:t>code length </a:t>
            </a:r>
            <a:r>
              <a:rPr lang="en-US" altLang="zh-CN" sz="1600" dirty="0"/>
              <a:t>tends to </a:t>
            </a:r>
            <a:r>
              <a:rPr lang="en-US" altLang="zh-CN" sz="1600" dirty="0" smtClean="0"/>
              <a:t>infinity</a:t>
            </a:r>
            <a:r>
              <a:rPr lang="en-US" altLang="zh-CN" sz="1600" dirty="0"/>
              <a:t> </a:t>
            </a:r>
            <a:endParaRPr lang="en-US" altLang="zh-CN" sz="1600" dirty="0" smtClean="0"/>
          </a:p>
          <a:p>
            <a:pPr lvl="1"/>
            <a:r>
              <a:rPr lang="en-US" altLang="zh-CN" sz="1600" dirty="0" smtClean="0"/>
              <a:t>Information </a:t>
            </a:r>
            <a:r>
              <a:rPr lang="en-US" altLang="zh-CN" sz="1600" dirty="0"/>
              <a:t>bits are placed at the most K reliability positions, while frozen bits are set to 0 and placed at </a:t>
            </a:r>
            <a:r>
              <a:rPr lang="en-US" altLang="zh-CN" sz="1600" dirty="0" smtClean="0"/>
              <a:t>rest positions</a:t>
            </a:r>
            <a:endParaRPr lang="zh-CN" altLang="en-US" sz="1600" dirty="0"/>
          </a:p>
          <a:p>
            <a:pPr lvl="1"/>
            <a:endParaRPr lang="en-US" altLang="zh-CN" sz="1600" dirty="0"/>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zh-CN" altLang="zh-CN" sz="1800" dirty="0">
              <a:solidFill>
                <a:srgbClr val="000000"/>
              </a:solidFill>
            </a:endParaRPr>
          </a:p>
        </p:txBody>
      </p:sp>
      <p:pic>
        <p:nvPicPr>
          <p:cNvPr id="2" name="图片 1"/>
          <p:cNvPicPr>
            <a:picLocks noChangeAspect="1"/>
          </p:cNvPicPr>
          <p:nvPr/>
        </p:nvPicPr>
        <p:blipFill>
          <a:blip r:embed="rId2"/>
          <a:stretch>
            <a:fillRect/>
          </a:stretch>
        </p:blipFill>
        <p:spPr>
          <a:xfrm>
            <a:off x="1751806" y="2826719"/>
            <a:ext cx="3166437" cy="2743200"/>
          </a:xfrm>
          <a:prstGeom prst="rect">
            <a:avLst/>
          </a:prstGeom>
        </p:spPr>
      </p:pic>
      <p:sp>
        <p:nvSpPr>
          <p:cNvPr id="3" name="矩形 2"/>
          <p:cNvSpPr/>
          <p:nvPr/>
        </p:nvSpPr>
        <p:spPr>
          <a:xfrm>
            <a:off x="1066006" y="5639594"/>
            <a:ext cx="4897917" cy="261610"/>
          </a:xfrm>
          <a:prstGeom prst="rect">
            <a:avLst/>
          </a:prstGeom>
        </p:spPr>
        <p:txBody>
          <a:bodyPr wrap="square">
            <a:spAutoFit/>
          </a:bodyPr>
          <a:lstStyle/>
          <a:p>
            <a:r>
              <a:rPr lang="en-US" altLang="zh-CN" sz="1100" dirty="0" smtClean="0"/>
              <a:t>Ref: https</a:t>
            </a:r>
            <a:r>
              <a:rPr lang="en-US" altLang="zh-CN" sz="1100" dirty="0"/>
              <a:t>://simons.berkeley.edu/sites/default/files/docs/2689/slidesarikan.pdf</a:t>
            </a:r>
            <a:endParaRPr lang="zh-CN" altLang="en-US" sz="1100" dirty="0"/>
          </a:p>
        </p:txBody>
      </p:sp>
      <p:sp>
        <p:nvSpPr>
          <p:cNvPr id="8" name="矩形 7"/>
          <p:cNvSpPr/>
          <p:nvPr/>
        </p:nvSpPr>
        <p:spPr>
          <a:xfrm>
            <a:off x="406347" y="5970879"/>
            <a:ext cx="11811000" cy="415498"/>
          </a:xfrm>
          <a:prstGeom prst="rect">
            <a:avLst/>
          </a:prstGeom>
        </p:spPr>
        <p:txBody>
          <a:bodyPr wrap="square">
            <a:spAutoFit/>
          </a:bodyPr>
          <a:lstStyle/>
          <a:p>
            <a:r>
              <a:rPr lang="en-US" altLang="zh-CN" sz="1050" dirty="0">
                <a:ea typeface="ＭＳ Ｐゴシック" pitchFamily="-65" charset="-128"/>
                <a:cs typeface="ＭＳ Ｐゴシック" pitchFamily="-65" charset="-128"/>
              </a:rPr>
              <a:t>[1] </a:t>
            </a:r>
            <a:r>
              <a:rPr lang="en-US" altLang="zh-CN" sz="1050" dirty="0"/>
              <a:t>E. </a:t>
            </a:r>
            <a:r>
              <a:rPr lang="en-US" altLang="zh-CN" sz="1050" dirty="0" err="1"/>
              <a:t>Arıkan</a:t>
            </a:r>
            <a:r>
              <a:rPr lang="en-US" altLang="zh-CN" sz="1050" dirty="0"/>
              <a:t>, “Channel polarization: A method for constructing </a:t>
            </a:r>
            <a:r>
              <a:rPr lang="en-US" altLang="zh-CN" sz="1050" dirty="0" smtClean="0"/>
              <a:t>capacity achieving </a:t>
            </a:r>
            <a:r>
              <a:rPr lang="en-US" altLang="zh-CN" sz="1050" dirty="0"/>
              <a:t>codes for symmetric binary-input memoryless channels,” IEEE Trans. Inform. Theory, vol. 55, no. 7, pp. 3051–3073, July </a:t>
            </a:r>
            <a:r>
              <a:rPr lang="en-US" altLang="zh-CN" sz="1050" dirty="0" smtClean="0"/>
              <a:t>2009</a:t>
            </a:r>
          </a:p>
          <a:p>
            <a:r>
              <a:rPr lang="en-US" altLang="zh-CN" sz="1050" dirty="0" smtClean="0"/>
              <a:t>[2] </a:t>
            </a:r>
            <a:r>
              <a:rPr lang="en-US" altLang="zh-CN" sz="1050" dirty="0"/>
              <a:t>I. Tal and A. Vardy, "List Decoding of Polar Codes," in IEEE Transactions on Information Theory, vol. 61, no. 5, pp. 2213-2226, May 2015</a:t>
            </a:r>
            <a:r>
              <a:rPr lang="en-US" altLang="zh-CN" sz="1050" dirty="0" smtClean="0">
                <a:ea typeface="ＭＳ Ｐゴシック" pitchFamily="-65" charset="-128"/>
                <a:cs typeface="ＭＳ Ｐゴシック" pitchFamily="-65" charset="-128"/>
              </a:rPr>
              <a:t> </a:t>
            </a:r>
            <a:endParaRPr lang="en-US" altLang="zh-CN" sz="1050" dirty="0">
              <a:ea typeface="ＭＳ Ｐゴシック" pitchFamily="-65" charset="-128"/>
              <a:cs typeface="ＭＳ Ｐゴシック" pitchFamily="-65" charset="-128"/>
            </a:endParaRPr>
          </a:p>
        </p:txBody>
      </p:sp>
      <p:sp>
        <p:nvSpPr>
          <p:cNvPr id="9" name="文本框 8"/>
          <p:cNvSpPr txBox="1"/>
          <p:nvPr/>
        </p:nvSpPr>
        <p:spPr>
          <a:xfrm>
            <a:off x="6095206" y="2826719"/>
            <a:ext cx="5791200" cy="1815882"/>
          </a:xfrm>
          <a:prstGeom prst="rect">
            <a:avLst/>
          </a:prstGeom>
          <a:noFill/>
        </p:spPr>
        <p:txBody>
          <a:bodyPr wrap="square" rtlCol="0">
            <a:spAutoFit/>
          </a:bodyPr>
          <a:lstStyle/>
          <a:p>
            <a:r>
              <a:rPr lang="en-US" altLang="zh-CN" sz="1600" dirty="0"/>
              <a:t>Successive Cancellation </a:t>
            </a:r>
            <a:r>
              <a:rPr lang="en-US" altLang="zh-CN" sz="1600" dirty="0" smtClean="0"/>
              <a:t>Decoding (</a:t>
            </a:r>
            <a:r>
              <a:rPr lang="en-US" altLang="zh-CN" sz="1600" dirty="0"/>
              <a:t>SC) [1]</a:t>
            </a:r>
            <a:endParaRPr lang="zh-CN" altLang="en-US" dirty="0"/>
          </a:p>
          <a:p>
            <a:pPr marL="285750" indent="-285750">
              <a:buFont typeface="Times New Roman" panose="02020603050405020304" pitchFamily="18" charset="0"/>
              <a:buChar char="⁃"/>
            </a:pPr>
            <a:r>
              <a:rPr lang="en-US" altLang="zh-CN" sz="1600" dirty="0" smtClean="0"/>
              <a:t>Low </a:t>
            </a:r>
            <a:r>
              <a:rPr lang="en-US" altLang="zh-CN" sz="1600" dirty="0" smtClean="0"/>
              <a:t>complexity, simple decoding </a:t>
            </a:r>
            <a:r>
              <a:rPr lang="en-US" altLang="zh-CN" sz="1600" dirty="0" smtClean="0"/>
              <a:t>structure</a:t>
            </a:r>
          </a:p>
          <a:p>
            <a:pPr marL="285750" indent="-285750">
              <a:buFont typeface="Times New Roman" panose="02020603050405020304" pitchFamily="18" charset="0"/>
              <a:buChar char="⁃"/>
            </a:pPr>
            <a:endParaRPr lang="en-US" altLang="zh-CN" sz="1600" dirty="0"/>
          </a:p>
          <a:p>
            <a:r>
              <a:rPr lang="en-US" altLang="zh-CN" sz="1600" dirty="0"/>
              <a:t>Successive Cancellation List </a:t>
            </a:r>
            <a:r>
              <a:rPr lang="en-US" altLang="zh-CN" sz="1600" dirty="0" smtClean="0"/>
              <a:t>Decoding (</a:t>
            </a:r>
            <a:r>
              <a:rPr lang="en-US" altLang="zh-CN" sz="1600" dirty="0"/>
              <a:t>SCL) </a:t>
            </a:r>
            <a:r>
              <a:rPr lang="en-US" altLang="zh-CN" sz="1600" dirty="0" smtClean="0"/>
              <a:t>[2]</a:t>
            </a:r>
            <a:endParaRPr lang="zh-CN" altLang="en-US" sz="1600" dirty="0"/>
          </a:p>
          <a:p>
            <a:pPr marL="285750" indent="-285750">
              <a:buFont typeface="Times New Roman" panose="02020603050405020304" pitchFamily="18" charset="0"/>
              <a:buChar char="⁃"/>
            </a:pPr>
            <a:r>
              <a:rPr lang="en-US" altLang="zh-CN" sz="1600" dirty="0"/>
              <a:t>Retaining L decoding paths during the decoding process and select the one with the highest probability</a:t>
            </a:r>
          </a:p>
          <a:p>
            <a:pPr marL="285750" indent="-285750">
              <a:buFont typeface="Times New Roman" panose="02020603050405020304" pitchFamily="18" charset="0"/>
              <a:buChar char="⁃"/>
            </a:pPr>
            <a:r>
              <a:rPr lang="en-US" altLang="zh-CN" sz="1600" dirty="0" smtClean="0"/>
              <a:t>CRC </a:t>
            </a:r>
            <a:r>
              <a:rPr lang="en-US" altLang="zh-CN" sz="1600" dirty="0"/>
              <a:t>can be added to further enhance the performance (CA-SCL)</a:t>
            </a:r>
            <a:endParaRPr lang="zh-CN" altLang="en-US" sz="1600" dirty="0"/>
          </a:p>
        </p:txBody>
      </p:sp>
      <p:pic>
        <p:nvPicPr>
          <p:cNvPr id="10" name="图片 9"/>
          <p:cNvPicPr>
            <a:picLocks noChangeAspect="1"/>
          </p:cNvPicPr>
          <p:nvPr/>
        </p:nvPicPr>
        <p:blipFill>
          <a:blip r:embed="rId3"/>
          <a:stretch>
            <a:fillRect/>
          </a:stretch>
        </p:blipFill>
        <p:spPr>
          <a:xfrm>
            <a:off x="7466806" y="4712276"/>
            <a:ext cx="2546311" cy="1101320"/>
          </a:xfrm>
          <a:prstGeom prst="rect">
            <a:avLst/>
          </a:prstGeom>
        </p:spPr>
      </p:pic>
    </p:spTree>
    <p:extLst>
      <p:ext uri="{BB962C8B-B14F-4D97-AF65-F5344CB8AC3E}">
        <p14:creationId xmlns:p14="http://schemas.microsoft.com/office/powerpoint/2010/main" val="1321859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Polar </a:t>
            </a:r>
            <a:r>
              <a:rPr lang="en-US" altLang="en-US" sz="3600" dirty="0" smtClean="0"/>
              <a:t>Codes in NR</a:t>
            </a:r>
            <a:endParaRPr lang="en-US" sz="3500" dirty="0">
              <a:latin typeface="Arial" charset="0"/>
            </a:endParaRPr>
          </a:p>
        </p:txBody>
      </p:sp>
      <p:sp>
        <p:nvSpPr>
          <p:cNvPr id="10243" name="Rectangle 1027"/>
          <p:cNvSpPr>
            <a:spLocks noGrp="1" noChangeArrowheads="1"/>
          </p:cNvSpPr>
          <p:nvPr>
            <p:ph type="body" idx="1"/>
          </p:nvPr>
        </p:nvSpPr>
        <p:spPr>
          <a:xfrm>
            <a:off x="406347" y="1372394"/>
            <a:ext cx="11580894" cy="4876799"/>
          </a:xfrm>
        </p:spPr>
        <p:txBody>
          <a:bodyPr/>
          <a:lstStyle/>
          <a:p>
            <a:r>
              <a:rPr lang="en-US" altLang="zh-CN" sz="1800" dirty="0" smtClean="0"/>
              <a:t>Polar encoding for NR </a:t>
            </a:r>
            <a:r>
              <a:rPr lang="en-US" altLang="zh-CN" sz="1800" dirty="0"/>
              <a:t>control channel (</a:t>
            </a:r>
            <a:r>
              <a:rPr lang="en-US" altLang="zh-CN" sz="1800" dirty="0">
                <a:solidFill>
                  <a:srgbClr val="0000FF"/>
                </a:solidFill>
              </a:rPr>
              <a:t>Blue </a:t>
            </a:r>
            <a:r>
              <a:rPr lang="en-US" altLang="zh-CN" sz="1800" dirty="0"/>
              <a:t>blocks are for </a:t>
            </a:r>
            <a:r>
              <a:rPr lang="en-US" altLang="zh-CN" sz="1800" dirty="0">
                <a:solidFill>
                  <a:srgbClr val="0000FF"/>
                </a:solidFill>
              </a:rPr>
              <a:t>uplink</a:t>
            </a:r>
            <a:r>
              <a:rPr lang="en-US" altLang="zh-CN" sz="1800" dirty="0"/>
              <a:t> only, and </a:t>
            </a:r>
            <a:r>
              <a:rPr lang="en-US" altLang="zh-CN" sz="1800" dirty="0">
                <a:solidFill>
                  <a:srgbClr val="C00000"/>
                </a:solidFill>
              </a:rPr>
              <a:t>red</a:t>
            </a:r>
            <a:r>
              <a:rPr lang="en-US" altLang="zh-CN" sz="1800" dirty="0"/>
              <a:t> blocks are for </a:t>
            </a:r>
            <a:r>
              <a:rPr lang="en-US" altLang="zh-CN" sz="1800" dirty="0">
                <a:solidFill>
                  <a:srgbClr val="C00000"/>
                </a:solidFill>
              </a:rPr>
              <a:t>downlink</a:t>
            </a:r>
            <a:r>
              <a:rPr lang="en-US" altLang="zh-CN" sz="1800" dirty="0"/>
              <a:t> only)</a:t>
            </a:r>
            <a:endParaRPr lang="zh-CN" altLang="en-US" sz="1800" dirty="0"/>
          </a:p>
          <a:p>
            <a:endParaRPr lang="en-US" altLang="zh-CN" sz="1800" dirty="0" smtClean="0">
              <a:solidFill>
                <a:srgbClr val="0000FF"/>
              </a:solidFill>
            </a:endParaRPr>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p:txBody>
      </p:sp>
      <p:cxnSp>
        <p:nvCxnSpPr>
          <p:cNvPr id="11" name="直接箭头连接符 10"/>
          <p:cNvCxnSpPr/>
          <p:nvPr/>
        </p:nvCxnSpPr>
        <p:spPr bwMode="auto">
          <a:xfrm>
            <a:off x="3444336" y="2262166"/>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12" name="矩形 11"/>
          <p:cNvSpPr/>
          <p:nvPr/>
        </p:nvSpPr>
        <p:spPr bwMode="auto">
          <a:xfrm>
            <a:off x="3977736" y="2039806"/>
            <a:ext cx="838200" cy="457200"/>
          </a:xfrm>
          <a:prstGeom prst="rect">
            <a:avLst/>
          </a:prstGeom>
          <a:noFill/>
          <a:ln w="19050"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3" name="文本框 12"/>
          <p:cNvSpPr txBox="1"/>
          <p:nvPr/>
        </p:nvSpPr>
        <p:spPr>
          <a:xfrm>
            <a:off x="3711036" y="2014993"/>
            <a:ext cx="1371600" cy="492443"/>
          </a:xfrm>
          <a:prstGeom prst="rect">
            <a:avLst/>
          </a:prstGeom>
          <a:noFill/>
        </p:spPr>
        <p:txBody>
          <a:bodyPr wrap="square" rtlCol="0">
            <a:spAutoFit/>
          </a:bodyPr>
          <a:lstStyle/>
          <a:p>
            <a:pPr algn="ctr"/>
            <a:r>
              <a:rPr lang="en-US" altLang="zh-CN" dirty="0" smtClean="0"/>
              <a:t>CRC </a:t>
            </a:r>
          </a:p>
          <a:p>
            <a:pPr algn="ctr"/>
            <a:r>
              <a:rPr lang="en-US" altLang="zh-CN" dirty="0" smtClean="0"/>
              <a:t>attachment</a:t>
            </a:r>
            <a:endParaRPr lang="zh-CN" altLang="en-US" dirty="0"/>
          </a:p>
        </p:txBody>
      </p:sp>
      <p:cxnSp>
        <p:nvCxnSpPr>
          <p:cNvPr id="14" name="直接箭头连接符 13"/>
          <p:cNvCxnSpPr/>
          <p:nvPr/>
        </p:nvCxnSpPr>
        <p:spPr bwMode="auto">
          <a:xfrm>
            <a:off x="4815936" y="2262163"/>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15" name="矩形 14"/>
          <p:cNvSpPr/>
          <p:nvPr/>
        </p:nvSpPr>
        <p:spPr bwMode="auto">
          <a:xfrm>
            <a:off x="2362054" y="2039806"/>
            <a:ext cx="1082282" cy="457200"/>
          </a:xfrm>
          <a:prstGeom prst="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6" name="文本框 15"/>
          <p:cNvSpPr txBox="1"/>
          <p:nvPr/>
        </p:nvSpPr>
        <p:spPr>
          <a:xfrm>
            <a:off x="2225136" y="2122590"/>
            <a:ext cx="1348982" cy="292388"/>
          </a:xfrm>
          <a:prstGeom prst="rect">
            <a:avLst/>
          </a:prstGeom>
          <a:noFill/>
        </p:spPr>
        <p:txBody>
          <a:bodyPr wrap="square" rtlCol="0">
            <a:spAutoFit/>
          </a:bodyPr>
          <a:lstStyle/>
          <a:p>
            <a:pPr algn="ctr"/>
            <a:r>
              <a:rPr lang="en-US" altLang="zh-CN" dirty="0" smtClean="0">
                <a:solidFill>
                  <a:schemeClr val="accent2"/>
                </a:solidFill>
              </a:rPr>
              <a:t>Segmentation</a:t>
            </a:r>
            <a:endParaRPr lang="zh-CN" altLang="en-US" dirty="0">
              <a:solidFill>
                <a:schemeClr val="accent2"/>
              </a:solidFill>
            </a:endParaRPr>
          </a:p>
        </p:txBody>
      </p:sp>
      <p:cxnSp>
        <p:nvCxnSpPr>
          <p:cNvPr id="17" name="直接箭头连接符 16"/>
          <p:cNvCxnSpPr/>
          <p:nvPr/>
        </p:nvCxnSpPr>
        <p:spPr bwMode="auto">
          <a:xfrm>
            <a:off x="1828654" y="2265530"/>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18" name="矩形 17"/>
          <p:cNvSpPr/>
          <p:nvPr/>
        </p:nvSpPr>
        <p:spPr bwMode="auto">
          <a:xfrm>
            <a:off x="6697238" y="2047570"/>
            <a:ext cx="838200" cy="457200"/>
          </a:xfrm>
          <a:prstGeom prst="rect">
            <a:avLst/>
          </a:prstGeom>
          <a:noFill/>
          <a:ln w="19050"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9" name="文本框 18"/>
          <p:cNvSpPr txBox="1"/>
          <p:nvPr/>
        </p:nvSpPr>
        <p:spPr>
          <a:xfrm>
            <a:off x="6426169" y="2022756"/>
            <a:ext cx="1371600" cy="492443"/>
          </a:xfrm>
          <a:prstGeom prst="rect">
            <a:avLst/>
          </a:prstGeom>
          <a:noFill/>
        </p:spPr>
        <p:txBody>
          <a:bodyPr wrap="square" rtlCol="0">
            <a:spAutoFit/>
          </a:bodyPr>
          <a:lstStyle/>
          <a:p>
            <a:pPr algn="ctr"/>
            <a:r>
              <a:rPr lang="en-US" altLang="zh-CN" dirty="0" smtClean="0"/>
              <a:t>Polar </a:t>
            </a:r>
          </a:p>
          <a:p>
            <a:pPr algn="ctr"/>
            <a:r>
              <a:rPr lang="en-US" altLang="zh-CN" dirty="0" smtClean="0"/>
              <a:t>encoding</a:t>
            </a:r>
            <a:endParaRPr lang="zh-CN" altLang="en-US" dirty="0"/>
          </a:p>
        </p:txBody>
      </p:sp>
      <p:sp>
        <p:nvSpPr>
          <p:cNvPr id="20" name="文本框 19"/>
          <p:cNvSpPr txBox="1"/>
          <p:nvPr/>
        </p:nvSpPr>
        <p:spPr>
          <a:xfrm>
            <a:off x="1496242" y="1976396"/>
            <a:ext cx="845941" cy="292388"/>
          </a:xfrm>
          <a:prstGeom prst="rect">
            <a:avLst/>
          </a:prstGeom>
          <a:noFill/>
        </p:spPr>
        <p:txBody>
          <a:bodyPr wrap="square" rtlCol="0">
            <a:spAutoFit/>
          </a:bodyPr>
          <a:lstStyle/>
          <a:p>
            <a:pPr algn="ctr"/>
            <a:r>
              <a:rPr lang="en-US" altLang="zh-CN" dirty="0" smtClean="0"/>
              <a:t>UCI/DCI</a:t>
            </a:r>
            <a:endParaRPr lang="zh-CN" altLang="en-US" dirty="0"/>
          </a:p>
        </p:txBody>
      </p:sp>
      <p:cxnSp>
        <p:nvCxnSpPr>
          <p:cNvPr id="21" name="直接箭头连接符 20"/>
          <p:cNvCxnSpPr/>
          <p:nvPr/>
        </p:nvCxnSpPr>
        <p:spPr bwMode="auto">
          <a:xfrm>
            <a:off x="7535438" y="2294743"/>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22" name="矩形 21"/>
          <p:cNvSpPr/>
          <p:nvPr/>
        </p:nvSpPr>
        <p:spPr bwMode="auto">
          <a:xfrm>
            <a:off x="8068838" y="2072383"/>
            <a:ext cx="838200" cy="457200"/>
          </a:xfrm>
          <a:prstGeom prst="rect">
            <a:avLst/>
          </a:prstGeom>
          <a:noFill/>
          <a:ln w="19050"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3" name="文本框 22"/>
          <p:cNvSpPr txBox="1"/>
          <p:nvPr/>
        </p:nvSpPr>
        <p:spPr>
          <a:xfrm>
            <a:off x="7802138" y="2047570"/>
            <a:ext cx="1371600" cy="492443"/>
          </a:xfrm>
          <a:prstGeom prst="rect">
            <a:avLst/>
          </a:prstGeom>
          <a:noFill/>
        </p:spPr>
        <p:txBody>
          <a:bodyPr wrap="square" rtlCol="0">
            <a:spAutoFit/>
          </a:bodyPr>
          <a:lstStyle/>
          <a:p>
            <a:pPr algn="ctr"/>
            <a:r>
              <a:rPr lang="en-US" altLang="zh-CN" dirty="0" smtClean="0"/>
              <a:t>Rate </a:t>
            </a:r>
          </a:p>
          <a:p>
            <a:pPr algn="ctr"/>
            <a:r>
              <a:rPr lang="en-US" altLang="zh-CN" dirty="0" smtClean="0"/>
              <a:t>Matching</a:t>
            </a:r>
            <a:endParaRPr lang="zh-CN" altLang="en-US" dirty="0"/>
          </a:p>
        </p:txBody>
      </p:sp>
      <p:cxnSp>
        <p:nvCxnSpPr>
          <p:cNvPr id="24" name="直接箭头连接符 23"/>
          <p:cNvCxnSpPr/>
          <p:nvPr/>
        </p:nvCxnSpPr>
        <p:spPr bwMode="auto">
          <a:xfrm>
            <a:off x="8907038" y="2300983"/>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25" name="文本框 24"/>
          <p:cNvSpPr txBox="1"/>
          <p:nvPr/>
        </p:nvSpPr>
        <p:spPr>
          <a:xfrm>
            <a:off x="9358616" y="2130354"/>
            <a:ext cx="1239181" cy="292388"/>
          </a:xfrm>
          <a:prstGeom prst="rect">
            <a:avLst/>
          </a:prstGeom>
          <a:noFill/>
        </p:spPr>
        <p:txBody>
          <a:bodyPr wrap="square" rtlCol="0">
            <a:spAutoFit/>
          </a:bodyPr>
          <a:lstStyle/>
          <a:p>
            <a:pPr algn="ctr"/>
            <a:r>
              <a:rPr lang="en-US" altLang="zh-CN" dirty="0" smtClean="0">
                <a:solidFill>
                  <a:schemeClr val="accent2"/>
                </a:solidFill>
              </a:rPr>
              <a:t>Concatenation</a:t>
            </a:r>
            <a:endParaRPr lang="zh-CN" altLang="en-US" dirty="0">
              <a:solidFill>
                <a:schemeClr val="accent2"/>
              </a:solidFill>
            </a:endParaRPr>
          </a:p>
        </p:txBody>
      </p:sp>
      <p:sp>
        <p:nvSpPr>
          <p:cNvPr id="26" name="矩形 25"/>
          <p:cNvSpPr/>
          <p:nvPr/>
        </p:nvSpPr>
        <p:spPr bwMode="auto">
          <a:xfrm>
            <a:off x="9449176" y="2072383"/>
            <a:ext cx="1058062" cy="457200"/>
          </a:xfrm>
          <a:prstGeom prst="rect">
            <a:avLst/>
          </a:prstGeom>
          <a:noFill/>
          <a:ln w="1905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cxnSp>
        <p:nvCxnSpPr>
          <p:cNvPr id="27" name="直接箭头连接符 26"/>
          <p:cNvCxnSpPr/>
          <p:nvPr/>
        </p:nvCxnSpPr>
        <p:spPr bwMode="auto">
          <a:xfrm>
            <a:off x="10507238" y="2293177"/>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sp>
        <p:nvSpPr>
          <p:cNvPr id="28" name="矩形 27"/>
          <p:cNvSpPr/>
          <p:nvPr/>
        </p:nvSpPr>
        <p:spPr bwMode="auto">
          <a:xfrm>
            <a:off x="5339695" y="2048406"/>
            <a:ext cx="838200" cy="457200"/>
          </a:xfrm>
          <a:prstGeom prst="rect">
            <a:avLst/>
          </a:prstGeom>
          <a:noFill/>
          <a:ln w="1905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9" name="文本框 28"/>
          <p:cNvSpPr txBox="1"/>
          <p:nvPr/>
        </p:nvSpPr>
        <p:spPr>
          <a:xfrm>
            <a:off x="5068603" y="2146983"/>
            <a:ext cx="1371600" cy="292388"/>
          </a:xfrm>
          <a:prstGeom prst="rect">
            <a:avLst/>
          </a:prstGeom>
          <a:noFill/>
        </p:spPr>
        <p:txBody>
          <a:bodyPr wrap="square" rtlCol="0">
            <a:spAutoFit/>
          </a:bodyPr>
          <a:lstStyle/>
          <a:p>
            <a:pPr algn="ctr"/>
            <a:r>
              <a:rPr lang="en-US" altLang="zh-CN" dirty="0" smtClean="0">
                <a:solidFill>
                  <a:srgbClr val="C00000"/>
                </a:solidFill>
              </a:rPr>
              <a:t>interleaver</a:t>
            </a:r>
            <a:endParaRPr lang="zh-CN" altLang="en-US" dirty="0">
              <a:solidFill>
                <a:srgbClr val="C00000"/>
              </a:solidFill>
            </a:endParaRPr>
          </a:p>
        </p:txBody>
      </p:sp>
      <p:cxnSp>
        <p:nvCxnSpPr>
          <p:cNvPr id="30" name="直接箭头连接符 29"/>
          <p:cNvCxnSpPr/>
          <p:nvPr/>
        </p:nvCxnSpPr>
        <p:spPr bwMode="auto">
          <a:xfrm>
            <a:off x="6177895" y="2295579"/>
            <a:ext cx="533400"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cxnSp>
        <p:nvCxnSpPr>
          <p:cNvPr id="31" name="直接连接符 30"/>
          <p:cNvCxnSpPr/>
          <p:nvPr/>
        </p:nvCxnSpPr>
        <p:spPr bwMode="auto">
          <a:xfrm flipH="1">
            <a:off x="6836215" y="2540013"/>
            <a:ext cx="1232624" cy="865767"/>
          </a:xfrm>
          <a:prstGeom prst="line">
            <a:avLst/>
          </a:prstGeom>
          <a:solidFill>
            <a:schemeClr val="accent1"/>
          </a:solidFill>
          <a:ln w="19050" cap="flat" cmpd="sng" algn="ctr">
            <a:solidFill>
              <a:schemeClr val="bg2"/>
            </a:solidFill>
            <a:prstDash val="sysDash"/>
            <a:round/>
            <a:headEnd type="none" w="sm" len="sm"/>
            <a:tailEnd type="none" w="sm" len="sm"/>
          </a:ln>
          <a:effectLst/>
        </p:spPr>
      </p:cxnSp>
      <p:cxnSp>
        <p:nvCxnSpPr>
          <p:cNvPr id="32" name="直接连接符 31"/>
          <p:cNvCxnSpPr/>
          <p:nvPr/>
        </p:nvCxnSpPr>
        <p:spPr bwMode="auto">
          <a:xfrm>
            <a:off x="8915776" y="2520197"/>
            <a:ext cx="1505507" cy="871605"/>
          </a:xfrm>
          <a:prstGeom prst="line">
            <a:avLst/>
          </a:prstGeom>
          <a:solidFill>
            <a:schemeClr val="accent1"/>
          </a:solidFill>
          <a:ln w="19050" cap="flat" cmpd="sng" algn="ctr">
            <a:solidFill>
              <a:schemeClr val="bg2"/>
            </a:solidFill>
            <a:prstDash val="sysDash"/>
            <a:round/>
            <a:headEnd type="none" w="sm" len="sm"/>
            <a:tailEnd type="none" w="sm" len="sm"/>
          </a:ln>
          <a:effectLst/>
        </p:spPr>
      </p:cxnSp>
      <p:sp>
        <p:nvSpPr>
          <p:cNvPr id="33" name="矩形 32"/>
          <p:cNvSpPr/>
          <p:nvPr/>
        </p:nvSpPr>
        <p:spPr bwMode="auto">
          <a:xfrm>
            <a:off x="6836215" y="3405780"/>
            <a:ext cx="838200" cy="457200"/>
          </a:xfrm>
          <a:prstGeom prst="rect">
            <a:avLst/>
          </a:prstGeom>
          <a:noFill/>
          <a:ln w="19050"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34" name="文本框 33"/>
          <p:cNvSpPr txBox="1"/>
          <p:nvPr/>
        </p:nvSpPr>
        <p:spPr>
          <a:xfrm>
            <a:off x="6569515" y="3381274"/>
            <a:ext cx="1371600" cy="492443"/>
          </a:xfrm>
          <a:prstGeom prst="rect">
            <a:avLst/>
          </a:prstGeom>
          <a:noFill/>
        </p:spPr>
        <p:txBody>
          <a:bodyPr wrap="square" rtlCol="0">
            <a:spAutoFit/>
          </a:bodyPr>
          <a:lstStyle/>
          <a:p>
            <a:pPr algn="ctr"/>
            <a:r>
              <a:rPr lang="en-US" altLang="zh-CN" dirty="0" smtClean="0"/>
              <a:t>Sub-block interleaving</a:t>
            </a:r>
            <a:endParaRPr lang="zh-CN" altLang="en-US" dirty="0"/>
          </a:p>
        </p:txBody>
      </p:sp>
      <p:sp>
        <p:nvSpPr>
          <p:cNvPr id="35" name="矩形 34"/>
          <p:cNvSpPr/>
          <p:nvPr/>
        </p:nvSpPr>
        <p:spPr bwMode="auto">
          <a:xfrm>
            <a:off x="7941114" y="3398895"/>
            <a:ext cx="1091361" cy="457200"/>
          </a:xfrm>
          <a:prstGeom prst="rect">
            <a:avLst/>
          </a:prstGeom>
          <a:noFill/>
          <a:ln w="19050" cap="flat" cmpd="sng" algn="ctr">
            <a:solidFill>
              <a:schemeClr val="tx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36" name="文本框 35"/>
          <p:cNvSpPr txBox="1"/>
          <p:nvPr/>
        </p:nvSpPr>
        <p:spPr>
          <a:xfrm>
            <a:off x="7800994" y="3381274"/>
            <a:ext cx="1371600" cy="492443"/>
          </a:xfrm>
          <a:prstGeom prst="rect">
            <a:avLst/>
          </a:prstGeom>
          <a:noFill/>
        </p:spPr>
        <p:txBody>
          <a:bodyPr wrap="square" rtlCol="0">
            <a:spAutoFit/>
          </a:bodyPr>
          <a:lstStyle/>
          <a:p>
            <a:pPr algn="ctr"/>
            <a:r>
              <a:rPr lang="en-US" altLang="zh-CN" dirty="0" smtClean="0"/>
              <a:t>Rate matching circular buffer</a:t>
            </a:r>
            <a:endParaRPr lang="zh-CN" altLang="en-US" dirty="0"/>
          </a:p>
        </p:txBody>
      </p:sp>
      <p:sp>
        <p:nvSpPr>
          <p:cNvPr id="37" name="矩形 36"/>
          <p:cNvSpPr/>
          <p:nvPr/>
        </p:nvSpPr>
        <p:spPr bwMode="auto">
          <a:xfrm>
            <a:off x="9335789" y="3391802"/>
            <a:ext cx="1091361" cy="457200"/>
          </a:xfrm>
          <a:prstGeom prst="rect">
            <a:avLst/>
          </a:prstGeom>
          <a:noFill/>
          <a:ln w="1905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38" name="文本框 37"/>
          <p:cNvSpPr txBox="1"/>
          <p:nvPr/>
        </p:nvSpPr>
        <p:spPr>
          <a:xfrm>
            <a:off x="9184876" y="3374180"/>
            <a:ext cx="1371600" cy="492443"/>
          </a:xfrm>
          <a:prstGeom prst="rect">
            <a:avLst/>
          </a:prstGeom>
          <a:noFill/>
        </p:spPr>
        <p:txBody>
          <a:bodyPr wrap="square" rtlCol="0">
            <a:spAutoFit/>
          </a:bodyPr>
          <a:lstStyle/>
          <a:p>
            <a:pPr algn="ctr"/>
            <a:r>
              <a:rPr lang="en-US" altLang="zh-CN" dirty="0" smtClean="0">
                <a:solidFill>
                  <a:schemeClr val="accent2"/>
                </a:solidFill>
              </a:rPr>
              <a:t>Channel Interleaver</a:t>
            </a:r>
            <a:endParaRPr lang="zh-CN" altLang="en-US" dirty="0">
              <a:solidFill>
                <a:schemeClr val="accent2"/>
              </a:solidFill>
            </a:endParaRPr>
          </a:p>
        </p:txBody>
      </p:sp>
      <p:cxnSp>
        <p:nvCxnSpPr>
          <p:cNvPr id="39" name="直接箭头连接符 38"/>
          <p:cNvCxnSpPr/>
          <p:nvPr/>
        </p:nvCxnSpPr>
        <p:spPr bwMode="auto">
          <a:xfrm>
            <a:off x="7674415" y="3658394"/>
            <a:ext cx="266699"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p:cxnSp>
        <p:nvCxnSpPr>
          <p:cNvPr id="40" name="直接箭头连接符 39"/>
          <p:cNvCxnSpPr/>
          <p:nvPr/>
        </p:nvCxnSpPr>
        <p:spPr bwMode="auto">
          <a:xfrm>
            <a:off x="9032475" y="3649218"/>
            <a:ext cx="326141" cy="0"/>
          </a:xfrm>
          <a:prstGeom prst="straightConnector1">
            <a:avLst/>
          </a:prstGeom>
          <a:solidFill>
            <a:schemeClr val="accent1"/>
          </a:solidFill>
          <a:ln w="19050" cap="flat" cmpd="sng" algn="ctr">
            <a:solidFill>
              <a:schemeClr val="tx1"/>
            </a:solidFill>
            <a:prstDash val="solid"/>
            <a:round/>
            <a:headEnd type="none" w="sm" len="sm"/>
            <a:tailEnd type="triangle"/>
          </a:ln>
          <a:effectLst/>
        </p:spPr>
      </p:cxnSp>
      <mc:AlternateContent xmlns:mc="http://schemas.openxmlformats.org/markup-compatibility/2006">
        <mc:Choice xmlns:a14="http://schemas.microsoft.com/office/drawing/2010/main" Requires="a14">
          <p:sp>
            <p:nvSpPr>
              <p:cNvPr id="41" name="文本框 40"/>
              <p:cNvSpPr txBox="1"/>
              <p:nvPr/>
            </p:nvSpPr>
            <p:spPr>
              <a:xfrm>
                <a:off x="913606" y="3120181"/>
                <a:ext cx="3310494" cy="830997"/>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600" dirty="0" smtClean="0">
                    <a:latin typeface="+mn-ea"/>
                    <a:ea typeface="+mn-ea"/>
                  </a:rPr>
                  <a:t>Uplink: </a:t>
                </a:r>
                <a14:m>
                  <m:oMath xmlns:m="http://schemas.openxmlformats.org/officeDocument/2006/math">
                    <m:sSub>
                      <m:sSubPr>
                        <m:ctrlPr>
                          <a:rPr lang="en-US" altLang="zh-CN" sz="1600" i="1" smtClean="0">
                            <a:latin typeface="+mn-ea"/>
                            <a:ea typeface="+mn-ea"/>
                          </a:rPr>
                        </m:ctrlPr>
                      </m:sSubPr>
                      <m:e>
                        <m:r>
                          <a:rPr lang="en-US" altLang="zh-CN" sz="1600" b="0" i="1" smtClean="0">
                            <a:latin typeface="+mn-ea"/>
                            <a:ea typeface="+mn-ea"/>
                          </a:rPr>
                          <m:t>𝑁</m:t>
                        </m:r>
                      </m:e>
                      <m:sub>
                        <m:r>
                          <a:rPr lang="en-US" altLang="zh-CN" sz="1600" b="0" i="1" smtClean="0">
                            <a:latin typeface="+mn-ea"/>
                            <a:ea typeface="+mn-ea"/>
                          </a:rPr>
                          <m:t>𝑚𝑎𝑥</m:t>
                        </m:r>
                      </m:sub>
                    </m:sSub>
                    <m:r>
                      <a:rPr lang="en-US" altLang="zh-CN" sz="1600" b="0" i="1" smtClean="0">
                        <a:latin typeface="+mn-ea"/>
                        <a:ea typeface="+mn-ea"/>
                      </a:rPr>
                      <m:t>=1024</m:t>
                    </m:r>
                  </m:oMath>
                </a14:m>
                <a:endParaRPr lang="en-US" altLang="zh-CN" sz="1600" b="0" dirty="0" smtClean="0">
                  <a:latin typeface="+mn-ea"/>
                  <a:ea typeface="+mn-ea"/>
                </a:endParaRPr>
              </a:p>
              <a:p>
                <a:pPr marL="285750" indent="-285750">
                  <a:buFont typeface="Times New Roman" panose="02020603050405020304" pitchFamily="18" charset="0"/>
                  <a:buChar char="⁃"/>
                </a:pPr>
                <a:endParaRPr lang="en-US" altLang="zh-CN" sz="1600" b="0" dirty="0" smtClean="0">
                  <a:latin typeface="+mn-ea"/>
                  <a:ea typeface="+mn-ea"/>
                </a:endParaRPr>
              </a:p>
              <a:p>
                <a:pPr marL="285750" indent="-285750">
                  <a:buFont typeface="Times New Roman" panose="02020603050405020304" pitchFamily="18" charset="0"/>
                  <a:buChar char="⁃"/>
                </a:pPr>
                <a:r>
                  <a:rPr lang="en-US" altLang="zh-CN" sz="1600" dirty="0" smtClean="0">
                    <a:latin typeface="+mn-ea"/>
                    <a:ea typeface="+mn-ea"/>
                  </a:rPr>
                  <a:t>Downlink: </a:t>
                </a:r>
                <a14:m>
                  <m:oMath xmlns:m="http://schemas.openxmlformats.org/officeDocument/2006/math">
                    <m:sSub>
                      <m:sSubPr>
                        <m:ctrlPr>
                          <a:rPr lang="en-US" altLang="zh-CN" sz="1600" i="1">
                            <a:latin typeface="+mn-ea"/>
                            <a:ea typeface="+mn-ea"/>
                          </a:rPr>
                        </m:ctrlPr>
                      </m:sSubPr>
                      <m:e>
                        <m:r>
                          <a:rPr lang="en-US" altLang="zh-CN" sz="1600" i="1">
                            <a:latin typeface="+mn-ea"/>
                            <a:ea typeface="+mn-ea"/>
                          </a:rPr>
                          <m:t>𝑁</m:t>
                        </m:r>
                      </m:e>
                      <m:sub>
                        <m:r>
                          <a:rPr lang="en-US" altLang="zh-CN" sz="1600" i="1">
                            <a:latin typeface="+mn-ea"/>
                            <a:ea typeface="+mn-ea"/>
                          </a:rPr>
                          <m:t>𝑚𝑎𝑥</m:t>
                        </m:r>
                      </m:sub>
                    </m:sSub>
                    <m:r>
                      <a:rPr lang="en-US" altLang="zh-CN" sz="1600" i="1">
                        <a:latin typeface="+mn-ea"/>
                        <a:ea typeface="+mn-ea"/>
                      </a:rPr>
                      <m:t>=</m:t>
                    </m:r>
                    <m:r>
                      <a:rPr lang="en-US" altLang="zh-CN" sz="1600" b="0" i="1" smtClean="0">
                        <a:latin typeface="+mn-ea"/>
                        <a:ea typeface="+mn-ea"/>
                      </a:rPr>
                      <m:t>512</m:t>
                    </m:r>
                  </m:oMath>
                </a14:m>
                <a:endParaRPr lang="zh-CN" altLang="en-US" sz="1600" dirty="0">
                  <a:latin typeface="+mn-ea"/>
                  <a:ea typeface="+mn-ea"/>
                </a:endParaRPr>
              </a:p>
            </p:txBody>
          </p:sp>
        </mc:Choice>
        <mc:Fallback>
          <p:sp>
            <p:nvSpPr>
              <p:cNvPr id="41" name="文本框 40"/>
              <p:cNvSpPr txBox="1">
                <a:spLocks noRot="1" noChangeAspect="1" noMove="1" noResize="1" noEditPoints="1" noAdjustHandles="1" noChangeArrowheads="1" noChangeShapeType="1" noTextEdit="1"/>
              </p:cNvSpPr>
              <p:nvPr/>
            </p:nvSpPr>
            <p:spPr>
              <a:xfrm>
                <a:off x="913606" y="3120181"/>
                <a:ext cx="3310494" cy="830997"/>
              </a:xfrm>
              <a:prstGeom prst="rect">
                <a:avLst/>
              </a:prstGeom>
              <a:blipFill rotWithShape="0">
                <a:blip r:embed="rId2"/>
                <a:stretch>
                  <a:fillRect l="-737" t="-2206" b="-8824"/>
                </a:stretch>
              </a:blipFill>
            </p:spPr>
            <p:txBody>
              <a:bodyPr/>
              <a:lstStyle/>
              <a:p>
                <a:r>
                  <a:rPr lang="zh-CN" altLang="en-US">
                    <a:noFill/>
                  </a:rPr>
                  <a:t> </a:t>
                </a:r>
              </a:p>
            </p:txBody>
          </p:sp>
        </mc:Fallback>
      </mc:AlternateContent>
      <p:pic>
        <p:nvPicPr>
          <p:cNvPr id="42" name="图片 41"/>
          <p:cNvPicPr>
            <a:picLocks noChangeAspect="1"/>
          </p:cNvPicPr>
          <p:nvPr/>
        </p:nvPicPr>
        <p:blipFill>
          <a:blip r:embed="rId3"/>
          <a:stretch>
            <a:fillRect/>
          </a:stretch>
        </p:blipFill>
        <p:spPr>
          <a:xfrm>
            <a:off x="8038736" y="4029082"/>
            <a:ext cx="1615682" cy="1691676"/>
          </a:xfrm>
          <a:prstGeom prst="rect">
            <a:avLst/>
          </a:prstGeom>
        </p:spPr>
      </p:pic>
      <mc:AlternateContent xmlns:mc="http://schemas.openxmlformats.org/markup-compatibility/2006">
        <mc:Choice xmlns:a14="http://schemas.microsoft.com/office/drawing/2010/main" Requires="a14">
          <p:sp>
            <p:nvSpPr>
              <p:cNvPr id="43" name="文本框 42"/>
              <p:cNvSpPr txBox="1"/>
              <p:nvPr/>
            </p:nvSpPr>
            <p:spPr>
              <a:xfrm>
                <a:off x="559562" y="4504106"/>
                <a:ext cx="7238207" cy="1169551"/>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400" dirty="0" smtClean="0">
                    <a:solidFill>
                      <a:srgbClr val="0000FF"/>
                    </a:solidFill>
                    <a:latin typeface="+mn-ea"/>
                    <a:ea typeface="+mn-ea"/>
                  </a:rPr>
                  <a:t>Puncturing</a:t>
                </a:r>
                <a:r>
                  <a:rPr lang="en-US" altLang="zh-CN" sz="1400" dirty="0" smtClean="0">
                    <a:latin typeface="+mn-ea"/>
                    <a:ea typeface="+mn-ea"/>
                  </a:rPr>
                  <a:t>: if </a:t>
                </a:r>
                <a14:m>
                  <m:oMath xmlns:m="http://schemas.openxmlformats.org/officeDocument/2006/math">
                    <m:r>
                      <a:rPr lang="en-US" altLang="zh-CN" sz="1400" b="0" i="1" smtClean="0">
                        <a:latin typeface="+mn-ea"/>
                        <a:ea typeface="+mn-ea"/>
                      </a:rPr>
                      <m:t>𝐸</m:t>
                    </m:r>
                    <m:r>
                      <a:rPr lang="en-US" altLang="zh-CN" sz="1400" b="0" i="1" smtClean="0">
                        <a:latin typeface="+mn-ea"/>
                        <a:ea typeface="+mn-ea"/>
                      </a:rPr>
                      <m:t>≤</m:t>
                    </m:r>
                    <m:r>
                      <a:rPr lang="en-US" altLang="zh-CN" sz="1400" b="0" i="1" smtClean="0">
                        <a:latin typeface="+mn-ea"/>
                        <a:ea typeface="+mn-ea"/>
                      </a:rPr>
                      <m:t>𝑁</m:t>
                    </m:r>
                    <m:r>
                      <a:rPr lang="en-US" altLang="zh-CN" sz="1400" b="0" i="1" smtClean="0">
                        <a:latin typeface="+mn-ea"/>
                        <a:ea typeface="+mn-ea"/>
                      </a:rPr>
                      <m:t> </m:t>
                    </m:r>
                  </m:oMath>
                </a14:m>
                <a:r>
                  <a:rPr lang="en-US" altLang="zh-CN" sz="1400" dirty="0" smtClean="0">
                    <a:latin typeface="+mn-ea"/>
                    <a:ea typeface="+mn-ea"/>
                  </a:rPr>
                  <a:t>and </a:t>
                </a:r>
                <a14:m>
                  <m:oMath xmlns:m="http://schemas.openxmlformats.org/officeDocument/2006/math">
                    <m:r>
                      <a:rPr lang="en-US" altLang="zh-CN" sz="1400" b="0" i="1" smtClean="0">
                        <a:latin typeface="+mn-ea"/>
                        <a:ea typeface="+mn-ea"/>
                      </a:rPr>
                      <m:t>𝑅</m:t>
                    </m:r>
                    <m:r>
                      <a:rPr lang="en-US" altLang="zh-CN" sz="1400" b="0" i="1" smtClean="0">
                        <a:latin typeface="+mn-ea"/>
                        <a:ea typeface="+mn-ea"/>
                      </a:rPr>
                      <m:t>≤</m:t>
                    </m:r>
                    <m:f>
                      <m:fPr>
                        <m:type m:val="lin"/>
                        <m:ctrlPr>
                          <a:rPr lang="en-US" altLang="zh-CN" sz="1400" b="0" i="1" smtClean="0">
                            <a:latin typeface="+mn-ea"/>
                            <a:ea typeface="+mn-ea"/>
                          </a:rPr>
                        </m:ctrlPr>
                      </m:fPr>
                      <m:num>
                        <m:r>
                          <a:rPr lang="en-US" altLang="zh-CN" sz="1400" b="0" i="1" smtClean="0">
                            <a:latin typeface="+mn-ea"/>
                            <a:ea typeface="+mn-ea"/>
                          </a:rPr>
                          <m:t>7</m:t>
                        </m:r>
                      </m:num>
                      <m:den>
                        <m:r>
                          <a:rPr lang="en-US" altLang="zh-CN" sz="1400" b="0" i="1" smtClean="0">
                            <a:latin typeface="+mn-ea"/>
                            <a:ea typeface="+mn-ea"/>
                          </a:rPr>
                          <m:t>16</m:t>
                        </m:r>
                      </m:den>
                    </m:f>
                  </m:oMath>
                </a14:m>
                <a:r>
                  <a:rPr lang="en-US" altLang="zh-CN" sz="1400" b="0" dirty="0" smtClean="0">
                    <a:latin typeface="+mn-ea"/>
                    <a:ea typeface="+mn-ea"/>
                  </a:rPr>
                  <a:t>, the first </a:t>
                </a:r>
                <a14:m>
                  <m:oMath xmlns:m="http://schemas.openxmlformats.org/officeDocument/2006/math">
                    <m:r>
                      <a:rPr lang="en-US" altLang="zh-CN" sz="1400" b="0" i="1" smtClean="0">
                        <a:latin typeface="+mn-ea"/>
                        <a:ea typeface="+mn-ea"/>
                      </a:rPr>
                      <m:t>𝑈</m:t>
                    </m:r>
                    <m:r>
                      <a:rPr lang="en-US" altLang="zh-CN" sz="1400" b="0" i="1" smtClean="0">
                        <a:latin typeface="+mn-ea"/>
                        <a:ea typeface="+mn-ea"/>
                      </a:rPr>
                      <m:t>=</m:t>
                    </m:r>
                    <m:r>
                      <a:rPr lang="en-US" altLang="zh-CN" sz="1400" b="0" i="1" smtClean="0">
                        <a:latin typeface="+mn-ea"/>
                        <a:ea typeface="+mn-ea"/>
                      </a:rPr>
                      <m:t>𝑁</m:t>
                    </m:r>
                    <m:r>
                      <a:rPr lang="en-US" altLang="zh-CN" sz="1400" b="0" i="1" smtClean="0">
                        <a:latin typeface="+mn-ea"/>
                        <a:ea typeface="+mn-ea"/>
                      </a:rPr>
                      <m:t>−</m:t>
                    </m:r>
                    <m:r>
                      <a:rPr lang="en-US" altLang="zh-CN" sz="1400" b="0" i="1" smtClean="0">
                        <a:latin typeface="+mn-ea"/>
                        <a:ea typeface="+mn-ea"/>
                      </a:rPr>
                      <m:t>𝐸</m:t>
                    </m:r>
                  </m:oMath>
                </a14:m>
                <a:r>
                  <a:rPr lang="en-US" altLang="zh-CN" sz="1400" b="0" dirty="0" smtClean="0">
                    <a:latin typeface="+mn-ea"/>
                    <a:ea typeface="+mn-ea"/>
                  </a:rPr>
                  <a:t> bits are not transmitted</a:t>
                </a:r>
              </a:p>
              <a:p>
                <a:pPr marL="285750" indent="-285750">
                  <a:buFont typeface="Times New Roman" panose="02020603050405020304" pitchFamily="18" charset="0"/>
                  <a:buChar char="⁃"/>
                </a:pPr>
                <a:endParaRPr lang="en-US" altLang="zh-CN" sz="1400" b="0" dirty="0" smtClean="0">
                  <a:latin typeface="+mn-ea"/>
                  <a:ea typeface="+mn-ea"/>
                </a:endParaRPr>
              </a:p>
              <a:p>
                <a:pPr marL="285750" indent="-285750">
                  <a:buFont typeface="Times New Roman" panose="02020603050405020304" pitchFamily="18" charset="0"/>
                  <a:buChar char="⁃"/>
                </a:pPr>
                <a:r>
                  <a:rPr lang="en-US" altLang="zh-CN" sz="1400" dirty="0" smtClean="0">
                    <a:solidFill>
                      <a:srgbClr val="0000FF"/>
                    </a:solidFill>
                    <a:latin typeface="+mn-ea"/>
                    <a:ea typeface="+mn-ea"/>
                  </a:rPr>
                  <a:t>Shortening</a:t>
                </a:r>
                <a:r>
                  <a:rPr lang="en-US" altLang="zh-CN" sz="1400" dirty="0" smtClean="0">
                    <a:latin typeface="+mn-ea"/>
                    <a:ea typeface="+mn-ea"/>
                  </a:rPr>
                  <a:t>: if </a:t>
                </a:r>
                <a14:m>
                  <m:oMath xmlns:m="http://schemas.openxmlformats.org/officeDocument/2006/math">
                    <m:r>
                      <a:rPr lang="en-US" altLang="zh-CN" sz="1400" i="1">
                        <a:latin typeface="+mn-ea"/>
                        <a:ea typeface="+mn-ea"/>
                      </a:rPr>
                      <m:t>𝐸</m:t>
                    </m:r>
                    <m:r>
                      <a:rPr lang="en-US" altLang="zh-CN" sz="1400" i="1">
                        <a:latin typeface="+mn-ea"/>
                        <a:ea typeface="+mn-ea"/>
                      </a:rPr>
                      <m:t>≤</m:t>
                    </m:r>
                    <m:r>
                      <a:rPr lang="en-US" altLang="zh-CN" sz="1400" i="1">
                        <a:latin typeface="+mn-ea"/>
                        <a:ea typeface="+mn-ea"/>
                      </a:rPr>
                      <m:t>𝑁</m:t>
                    </m:r>
                    <m:r>
                      <a:rPr lang="en-US" altLang="zh-CN" sz="1400" i="1">
                        <a:latin typeface="+mn-ea"/>
                        <a:ea typeface="+mn-ea"/>
                      </a:rPr>
                      <m:t> </m:t>
                    </m:r>
                  </m:oMath>
                </a14:m>
                <a:r>
                  <a:rPr lang="en-US" altLang="zh-CN" sz="1400" dirty="0">
                    <a:latin typeface="+mn-ea"/>
                    <a:ea typeface="+mn-ea"/>
                  </a:rPr>
                  <a:t>and </a:t>
                </a:r>
                <a14:m>
                  <m:oMath xmlns:m="http://schemas.openxmlformats.org/officeDocument/2006/math">
                    <m:r>
                      <a:rPr lang="en-US" altLang="zh-CN" sz="1400" i="1">
                        <a:latin typeface="+mn-ea"/>
                        <a:ea typeface="+mn-ea"/>
                      </a:rPr>
                      <m:t>𝑅</m:t>
                    </m:r>
                    <m:r>
                      <a:rPr lang="en-US" altLang="zh-CN" sz="1400" i="1" smtClean="0">
                        <a:latin typeface="+mn-ea"/>
                        <a:ea typeface="+mn-ea"/>
                      </a:rPr>
                      <m:t>&gt;</m:t>
                    </m:r>
                    <m:f>
                      <m:fPr>
                        <m:type m:val="lin"/>
                        <m:ctrlPr>
                          <a:rPr lang="en-US" altLang="zh-CN" sz="1400" i="1">
                            <a:latin typeface="+mn-ea"/>
                            <a:ea typeface="+mn-ea"/>
                          </a:rPr>
                        </m:ctrlPr>
                      </m:fPr>
                      <m:num>
                        <m:r>
                          <a:rPr lang="en-US" altLang="zh-CN" sz="1400" i="1">
                            <a:latin typeface="+mn-ea"/>
                            <a:ea typeface="+mn-ea"/>
                          </a:rPr>
                          <m:t>7</m:t>
                        </m:r>
                      </m:num>
                      <m:den>
                        <m:r>
                          <a:rPr lang="en-US" altLang="zh-CN" sz="1400" i="1">
                            <a:latin typeface="+mn-ea"/>
                            <a:ea typeface="+mn-ea"/>
                          </a:rPr>
                          <m:t>16</m:t>
                        </m:r>
                      </m:den>
                    </m:f>
                    <m:r>
                      <m:rPr>
                        <m:nor/>
                      </m:rPr>
                      <a:rPr lang="en-US" altLang="zh-CN" sz="1400" dirty="0">
                        <a:latin typeface="+mn-ea"/>
                        <a:ea typeface="+mn-ea"/>
                      </a:rPr>
                      <m:t>, </m:t>
                    </m:r>
                    <m:r>
                      <m:rPr>
                        <m:nor/>
                      </m:rPr>
                      <a:rPr lang="en-US" altLang="zh-CN" sz="1400" dirty="0">
                        <a:latin typeface="+mn-ea"/>
                        <a:ea typeface="+mn-ea"/>
                      </a:rPr>
                      <m:t>the</m:t>
                    </m:r>
                    <m:r>
                      <m:rPr>
                        <m:nor/>
                      </m:rPr>
                      <a:rPr lang="en-US" altLang="zh-CN" sz="1400" dirty="0">
                        <a:latin typeface="+mn-ea"/>
                        <a:ea typeface="+mn-ea"/>
                      </a:rPr>
                      <m:t> </m:t>
                    </m:r>
                    <m:r>
                      <m:rPr>
                        <m:nor/>
                      </m:rPr>
                      <a:rPr lang="en-US" altLang="zh-CN" sz="1400" b="0" i="0" dirty="0" smtClean="0">
                        <a:latin typeface="+mn-ea"/>
                        <a:ea typeface="+mn-ea"/>
                      </a:rPr>
                      <m:t>last</m:t>
                    </m:r>
                    <m:r>
                      <m:rPr>
                        <m:nor/>
                      </m:rPr>
                      <a:rPr lang="en-US" altLang="zh-CN" sz="1400" dirty="0">
                        <a:latin typeface="+mn-ea"/>
                        <a:ea typeface="+mn-ea"/>
                      </a:rPr>
                      <m:t> </m:t>
                    </m:r>
                    <m:r>
                      <a:rPr lang="en-US" altLang="zh-CN" sz="1400" i="1">
                        <a:latin typeface="+mn-ea"/>
                        <a:ea typeface="+mn-ea"/>
                      </a:rPr>
                      <m:t>𝑈</m:t>
                    </m:r>
                    <m:r>
                      <a:rPr lang="en-US" altLang="zh-CN" sz="1400" i="1">
                        <a:latin typeface="+mn-ea"/>
                        <a:ea typeface="+mn-ea"/>
                      </a:rPr>
                      <m:t>=</m:t>
                    </m:r>
                    <m:r>
                      <a:rPr lang="en-US" altLang="zh-CN" sz="1400" i="1">
                        <a:latin typeface="+mn-ea"/>
                        <a:ea typeface="+mn-ea"/>
                      </a:rPr>
                      <m:t>𝑁</m:t>
                    </m:r>
                    <m:r>
                      <a:rPr lang="en-US" altLang="zh-CN" sz="1400" i="1">
                        <a:latin typeface="+mn-ea"/>
                        <a:ea typeface="+mn-ea"/>
                      </a:rPr>
                      <m:t>−</m:t>
                    </m:r>
                    <m:r>
                      <a:rPr lang="en-US" altLang="zh-CN" sz="1400" i="1">
                        <a:latin typeface="+mn-ea"/>
                        <a:ea typeface="+mn-ea"/>
                      </a:rPr>
                      <m:t>𝐸</m:t>
                    </m:r>
                    <m:r>
                      <m:rPr>
                        <m:nor/>
                      </m:rPr>
                      <a:rPr lang="en-US" altLang="zh-CN" sz="1400" dirty="0">
                        <a:latin typeface="+mn-ea"/>
                        <a:ea typeface="+mn-ea"/>
                      </a:rPr>
                      <m:t> </m:t>
                    </m:r>
                    <m:r>
                      <m:rPr>
                        <m:nor/>
                      </m:rPr>
                      <a:rPr lang="en-US" altLang="zh-CN" sz="1400" dirty="0">
                        <a:latin typeface="+mn-ea"/>
                        <a:ea typeface="+mn-ea"/>
                      </a:rPr>
                      <m:t>bits</m:t>
                    </m:r>
                    <m:r>
                      <m:rPr>
                        <m:nor/>
                      </m:rPr>
                      <a:rPr lang="en-US" altLang="zh-CN" sz="1400" dirty="0">
                        <a:latin typeface="+mn-ea"/>
                        <a:ea typeface="+mn-ea"/>
                      </a:rPr>
                      <m:t> </m:t>
                    </m:r>
                    <m:r>
                      <m:rPr>
                        <m:nor/>
                      </m:rPr>
                      <a:rPr lang="en-US" altLang="zh-CN" sz="1400" dirty="0">
                        <a:latin typeface="+mn-ea"/>
                        <a:ea typeface="+mn-ea"/>
                      </a:rPr>
                      <m:t>are</m:t>
                    </m:r>
                    <m:r>
                      <m:rPr>
                        <m:nor/>
                      </m:rPr>
                      <a:rPr lang="en-US" altLang="zh-CN" sz="1400" dirty="0">
                        <a:latin typeface="+mn-ea"/>
                        <a:ea typeface="+mn-ea"/>
                      </a:rPr>
                      <m:t> </m:t>
                    </m:r>
                    <m:r>
                      <m:rPr>
                        <m:nor/>
                      </m:rPr>
                      <a:rPr lang="en-US" altLang="zh-CN" sz="1400" dirty="0">
                        <a:latin typeface="+mn-ea"/>
                        <a:ea typeface="+mn-ea"/>
                      </a:rPr>
                      <m:t>not</m:t>
                    </m:r>
                    <m:r>
                      <m:rPr>
                        <m:nor/>
                      </m:rPr>
                      <a:rPr lang="en-US" altLang="zh-CN" sz="1400" dirty="0">
                        <a:latin typeface="+mn-ea"/>
                        <a:ea typeface="+mn-ea"/>
                      </a:rPr>
                      <m:t> </m:t>
                    </m:r>
                    <m:r>
                      <m:rPr>
                        <m:nor/>
                      </m:rPr>
                      <a:rPr lang="en-US" altLang="zh-CN" sz="1400" dirty="0">
                        <a:latin typeface="+mn-ea"/>
                        <a:ea typeface="+mn-ea"/>
                      </a:rPr>
                      <m:t>transmitted</m:t>
                    </m:r>
                  </m:oMath>
                </a14:m>
                <a:endParaRPr lang="en-US" altLang="zh-CN" sz="1400" dirty="0" smtClean="0">
                  <a:latin typeface="+mn-ea"/>
                  <a:ea typeface="+mn-ea"/>
                </a:endParaRPr>
              </a:p>
              <a:p>
                <a:pPr marL="285750" indent="-285750">
                  <a:buFont typeface="Times New Roman" panose="02020603050405020304" pitchFamily="18" charset="0"/>
                  <a:buChar char="⁃"/>
                </a:pPr>
                <a:endParaRPr lang="en-US" altLang="zh-CN" sz="1400" dirty="0">
                  <a:latin typeface="+mn-ea"/>
                  <a:ea typeface="+mn-ea"/>
                </a:endParaRPr>
              </a:p>
              <a:p>
                <a:pPr marL="285750" indent="-285750">
                  <a:buFont typeface="Times New Roman" panose="02020603050405020304" pitchFamily="18" charset="0"/>
                  <a:buChar char="⁃"/>
                </a:pPr>
                <a:r>
                  <a:rPr lang="en-US" altLang="zh-CN" sz="1400" dirty="0" smtClean="0">
                    <a:solidFill>
                      <a:srgbClr val="0000FF"/>
                    </a:solidFill>
                    <a:latin typeface="+mn-ea"/>
                    <a:ea typeface="+mn-ea"/>
                  </a:rPr>
                  <a:t>Repetition</a:t>
                </a:r>
                <a:r>
                  <a:rPr lang="en-US" altLang="zh-CN" sz="1400" dirty="0" smtClean="0">
                    <a:latin typeface="+mn-ea"/>
                    <a:ea typeface="+mn-ea"/>
                  </a:rPr>
                  <a:t>: if </a:t>
                </a:r>
                <a14:m>
                  <m:oMath xmlns:m="http://schemas.openxmlformats.org/officeDocument/2006/math">
                    <m:r>
                      <a:rPr lang="en-US" altLang="zh-CN" sz="1400" i="1">
                        <a:latin typeface="+mn-ea"/>
                        <a:ea typeface="+mn-ea"/>
                      </a:rPr>
                      <m:t>𝐸</m:t>
                    </m:r>
                    <m:r>
                      <a:rPr lang="en-US" altLang="zh-CN" sz="1400" i="1" smtClean="0">
                        <a:latin typeface="+mn-ea"/>
                        <a:ea typeface="+mn-ea"/>
                      </a:rPr>
                      <m:t>&gt;</m:t>
                    </m:r>
                    <m:r>
                      <a:rPr lang="en-US" altLang="zh-CN" sz="1400" i="1">
                        <a:latin typeface="+mn-ea"/>
                        <a:ea typeface="+mn-ea"/>
                      </a:rPr>
                      <m:t>𝑁</m:t>
                    </m:r>
                  </m:oMath>
                </a14:m>
                <a:r>
                  <a:rPr lang="en-US" altLang="zh-CN" sz="1400" dirty="0" smtClean="0">
                    <a:latin typeface="+mn-ea"/>
                    <a:ea typeface="+mn-ea"/>
                  </a:rPr>
                  <a:t>, the </a:t>
                </a:r>
                <a:r>
                  <a:rPr lang="en-US" altLang="zh-CN" sz="1400" dirty="0">
                    <a:latin typeface="+mn-ea"/>
                    <a:ea typeface="+mn-ea"/>
                  </a:rPr>
                  <a:t>first </a:t>
                </a:r>
                <a14:m>
                  <m:oMath xmlns:m="http://schemas.openxmlformats.org/officeDocument/2006/math">
                    <m:r>
                      <a:rPr lang="en-US" altLang="zh-CN" sz="1400" i="1">
                        <a:latin typeface="+mn-ea"/>
                        <a:ea typeface="+mn-ea"/>
                      </a:rPr>
                      <m:t>𝑈</m:t>
                    </m:r>
                    <m:r>
                      <a:rPr lang="en-US" altLang="zh-CN" sz="1400" i="1">
                        <a:latin typeface="+mn-ea"/>
                        <a:ea typeface="+mn-ea"/>
                      </a:rPr>
                      <m:t>=</m:t>
                    </m:r>
                    <m:r>
                      <a:rPr lang="en-US" altLang="zh-CN" sz="1400" i="1">
                        <a:latin typeface="+mn-ea"/>
                        <a:ea typeface="+mn-ea"/>
                      </a:rPr>
                      <m:t>𝑁</m:t>
                    </m:r>
                    <m:r>
                      <a:rPr lang="en-US" altLang="zh-CN" sz="1400" i="1">
                        <a:latin typeface="+mn-ea"/>
                        <a:ea typeface="+mn-ea"/>
                      </a:rPr>
                      <m:t>−</m:t>
                    </m:r>
                    <m:r>
                      <a:rPr lang="en-US" altLang="zh-CN" sz="1400" i="1">
                        <a:latin typeface="+mn-ea"/>
                        <a:ea typeface="+mn-ea"/>
                      </a:rPr>
                      <m:t>𝐸</m:t>
                    </m:r>
                  </m:oMath>
                </a14:m>
                <a:r>
                  <a:rPr lang="en-US" altLang="zh-CN" sz="1400" dirty="0">
                    <a:latin typeface="+mn-ea"/>
                    <a:ea typeface="+mn-ea"/>
                  </a:rPr>
                  <a:t> bits </a:t>
                </a:r>
                <a:r>
                  <a:rPr lang="en-US" altLang="zh-CN" sz="1400" dirty="0" smtClean="0">
                    <a:latin typeface="+mn-ea"/>
                    <a:ea typeface="+mn-ea"/>
                  </a:rPr>
                  <a:t>are transmitted twice</a:t>
                </a:r>
                <a:endParaRPr lang="zh-CN" altLang="en-US" sz="1400" dirty="0">
                  <a:latin typeface="+mn-ea"/>
                  <a:ea typeface="+mn-ea"/>
                </a:endParaRPr>
              </a:p>
            </p:txBody>
          </p:sp>
        </mc:Choice>
        <mc:Fallback>
          <p:sp>
            <p:nvSpPr>
              <p:cNvPr id="43" name="文本框 42"/>
              <p:cNvSpPr txBox="1">
                <a:spLocks noRot="1" noChangeAspect="1" noMove="1" noResize="1" noEditPoints="1" noAdjustHandles="1" noChangeArrowheads="1" noChangeShapeType="1" noTextEdit="1"/>
              </p:cNvSpPr>
              <p:nvPr/>
            </p:nvSpPr>
            <p:spPr>
              <a:xfrm>
                <a:off x="559562" y="4504106"/>
                <a:ext cx="7238207" cy="1169551"/>
              </a:xfrm>
              <a:prstGeom prst="rect">
                <a:avLst/>
              </a:prstGeom>
              <a:blipFill rotWithShape="0">
                <a:blip r:embed="rId4"/>
                <a:stretch>
                  <a:fillRect l="-168" t="-24479" b="-4167"/>
                </a:stretch>
              </a:blipFill>
            </p:spPr>
            <p:txBody>
              <a:bodyPr/>
              <a:lstStyle/>
              <a:p>
                <a:r>
                  <a:rPr lang="zh-CN" altLang="en-US">
                    <a:noFill/>
                  </a:rPr>
                  <a:t> </a:t>
                </a:r>
              </a:p>
            </p:txBody>
          </p:sp>
        </mc:Fallback>
      </mc:AlternateContent>
      <p:sp>
        <p:nvSpPr>
          <p:cNvPr id="44" name="矩形 43"/>
          <p:cNvSpPr/>
          <p:nvPr/>
        </p:nvSpPr>
        <p:spPr>
          <a:xfrm>
            <a:off x="7368045" y="5768702"/>
            <a:ext cx="3139193" cy="292388"/>
          </a:xfrm>
          <a:prstGeom prst="rect">
            <a:avLst/>
          </a:prstGeom>
        </p:spPr>
        <p:txBody>
          <a:bodyPr wrap="none">
            <a:spAutoFit/>
          </a:bodyPr>
          <a:lstStyle/>
          <a:p>
            <a:r>
              <a:rPr lang="en-US" altLang="zh-CN" dirty="0"/>
              <a:t> Circular buffer design for </a:t>
            </a:r>
            <a:r>
              <a:rPr lang="en-US" altLang="zh-CN" dirty="0" smtClean="0"/>
              <a:t>rate-matching </a:t>
            </a:r>
            <a:r>
              <a:rPr lang="en-US" altLang="zh-CN" dirty="0" smtClean="0"/>
              <a:t>[1]</a:t>
            </a:r>
            <a:endParaRPr lang="zh-CN" altLang="en-US" dirty="0"/>
          </a:p>
        </p:txBody>
      </p:sp>
      <p:sp>
        <p:nvSpPr>
          <p:cNvPr id="4" name="矩形 3"/>
          <p:cNvSpPr/>
          <p:nvPr/>
        </p:nvSpPr>
        <p:spPr>
          <a:xfrm>
            <a:off x="406347" y="6076507"/>
            <a:ext cx="11505406" cy="253916"/>
          </a:xfrm>
          <a:prstGeom prst="rect">
            <a:avLst/>
          </a:prstGeom>
        </p:spPr>
        <p:txBody>
          <a:bodyPr wrap="square">
            <a:spAutoFit/>
          </a:bodyPr>
          <a:lstStyle/>
          <a:p>
            <a:r>
              <a:rPr lang="en-US" altLang="zh-CN" sz="1050" dirty="0" smtClean="0">
                <a:ea typeface="ＭＳ Ｐゴシック" pitchFamily="-65" charset="-128"/>
                <a:cs typeface="ＭＳ Ｐゴシック" pitchFamily="-65" charset="-128"/>
              </a:rPr>
              <a:t>[1] </a:t>
            </a:r>
            <a:r>
              <a:rPr lang="en-US" altLang="zh-CN" sz="1050" dirty="0">
                <a:ea typeface="ＭＳ Ｐゴシック" pitchFamily="-65" charset="-128"/>
                <a:cs typeface="ＭＳ Ｐゴシック" pitchFamily="-65" charset="-128"/>
              </a:rPr>
              <a:t>V. </a:t>
            </a:r>
            <a:r>
              <a:rPr lang="en-US" altLang="zh-CN" sz="1050" dirty="0" err="1">
                <a:ea typeface="ＭＳ Ｐゴシック" pitchFamily="-65" charset="-128"/>
                <a:cs typeface="ＭＳ Ｐゴシック" pitchFamily="-65" charset="-128"/>
              </a:rPr>
              <a:t>Bioglio</a:t>
            </a:r>
            <a:r>
              <a:rPr lang="en-US" altLang="zh-CN" sz="1050" dirty="0">
                <a:ea typeface="ＭＳ Ｐゴシック" pitchFamily="-65" charset="-128"/>
                <a:cs typeface="ＭＳ Ｐゴシック" pitchFamily="-65" charset="-128"/>
              </a:rPr>
              <a:t>, C. Condo and I. Land, "Design of Polar Codes in 5G New Radio," in IEEE Communications Surveys &amp; Tutorials, vol. 23, no. 1, pp. 29-40, </a:t>
            </a:r>
            <a:r>
              <a:rPr lang="en-US" altLang="zh-CN" sz="1050" dirty="0" err="1">
                <a:ea typeface="ＭＳ Ｐゴシック" pitchFamily="-65" charset="-128"/>
                <a:cs typeface="ＭＳ Ｐゴシック" pitchFamily="-65" charset="-128"/>
              </a:rPr>
              <a:t>Firstquarter</a:t>
            </a:r>
            <a:r>
              <a:rPr lang="en-US" altLang="zh-CN" sz="1050" dirty="0">
                <a:ea typeface="ＭＳ Ｐゴシック" pitchFamily="-65" charset="-128"/>
                <a:cs typeface="ＭＳ Ｐゴシック" pitchFamily="-65" charset="-128"/>
              </a:rPr>
              <a:t> 2021, </a:t>
            </a:r>
            <a:r>
              <a:rPr lang="en-US" altLang="zh-CN" sz="1050" dirty="0" err="1">
                <a:ea typeface="ＭＳ Ｐゴシック" pitchFamily="-65" charset="-128"/>
                <a:cs typeface="ＭＳ Ｐゴシック" pitchFamily="-65" charset="-128"/>
              </a:rPr>
              <a:t>doi</a:t>
            </a:r>
            <a:r>
              <a:rPr lang="en-US" altLang="zh-CN" sz="1050" dirty="0">
                <a:ea typeface="ＭＳ Ｐゴシック" pitchFamily="-65" charset="-128"/>
                <a:cs typeface="ＭＳ Ｐゴシック" pitchFamily="-65" charset="-128"/>
              </a:rPr>
              <a:t>: 10.1109/COMST.2020.2967127.</a:t>
            </a:r>
            <a:endParaRPr lang="zh-CN" altLang="en-US" sz="1050" dirty="0">
              <a:ea typeface="ＭＳ Ｐゴシック" pitchFamily="-65" charset="-128"/>
              <a:cs typeface="ＭＳ Ｐゴシック" pitchFamily="-65" charset="-128"/>
            </a:endParaRPr>
          </a:p>
        </p:txBody>
      </p:sp>
    </p:spTree>
    <p:extLst>
      <p:ext uri="{BB962C8B-B14F-4D97-AF65-F5344CB8AC3E}">
        <p14:creationId xmlns:p14="http://schemas.microsoft.com/office/powerpoint/2010/main" val="2234166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a:t>Simulation Assumptions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1800" dirty="0" smtClean="0"/>
              <a:t>BCC </a:t>
            </a:r>
            <a:r>
              <a:rPr lang="en-US" altLang="zh-CN" sz="1800" dirty="0"/>
              <a:t>(K = 7)</a:t>
            </a:r>
          </a:p>
          <a:p>
            <a:r>
              <a:rPr lang="en-US" altLang="zh-CN" sz="1800" dirty="0"/>
              <a:t>LDPC Code: 11n LDPC</a:t>
            </a:r>
            <a:r>
              <a:rPr lang="en-US" altLang="zh-CN" sz="1800" dirty="0" smtClean="0"/>
              <a:t>, 11ad </a:t>
            </a:r>
            <a:r>
              <a:rPr lang="en-US" altLang="zh-CN" sz="1800" dirty="0" smtClean="0"/>
              <a:t>LDPC, </a:t>
            </a:r>
            <a:r>
              <a:rPr lang="en-US" altLang="zh-CN" sz="1800" dirty="0">
                <a:solidFill>
                  <a:srgbClr val="C00000"/>
                </a:solidFill>
              </a:rPr>
              <a:t>New LDPC</a:t>
            </a:r>
            <a:r>
              <a:rPr lang="en-US" altLang="zh-CN" sz="1800" dirty="0"/>
              <a:t>?</a:t>
            </a:r>
          </a:p>
          <a:p>
            <a:r>
              <a:rPr lang="en-US" altLang="zh-CN" sz="1800" dirty="0"/>
              <a:t>Polar Code: NR </a:t>
            </a:r>
            <a:r>
              <a:rPr lang="en-US" altLang="zh-CN" sz="1800" dirty="0" smtClean="0"/>
              <a:t>Polar and </a:t>
            </a:r>
            <a:r>
              <a:rPr lang="en-US" altLang="zh-CN" sz="1800" dirty="0">
                <a:solidFill>
                  <a:srgbClr val="C00000"/>
                </a:solidFill>
              </a:rPr>
              <a:t>New </a:t>
            </a:r>
            <a:r>
              <a:rPr lang="en-US" altLang="zh-CN" sz="1800" dirty="0" smtClean="0">
                <a:solidFill>
                  <a:srgbClr val="C00000"/>
                </a:solidFill>
              </a:rPr>
              <a:t>Polar</a:t>
            </a:r>
            <a:r>
              <a:rPr lang="en-US" altLang="zh-CN" sz="1800" dirty="0" smtClean="0"/>
              <a:t>?</a:t>
            </a:r>
            <a:endParaRPr lang="en-US" altLang="zh-CN" sz="1800" dirty="0"/>
          </a:p>
          <a:p>
            <a:endParaRPr lang="en-US" altLang="zh-CN" sz="1800" dirty="0"/>
          </a:p>
          <a:p>
            <a:r>
              <a:rPr lang="en-US" altLang="zh-CN" sz="1800" dirty="0"/>
              <a:t>Code Rate: R = ½ as a start point</a:t>
            </a:r>
          </a:p>
          <a:p>
            <a:r>
              <a:rPr lang="en-US" altLang="zh-CN" sz="1800" dirty="0"/>
              <a:t>Code Length: N around (</a:t>
            </a:r>
            <a:r>
              <a:rPr lang="en-US" altLang="zh-CN" sz="1800" dirty="0" smtClean="0"/>
              <a:t>320~672 </a:t>
            </a:r>
            <a:r>
              <a:rPr lang="en-US" altLang="zh-CN" sz="1800" dirty="0"/>
              <a:t>bits</a:t>
            </a:r>
            <a:r>
              <a:rPr lang="en-US" altLang="zh-CN" sz="1800" dirty="0" smtClean="0"/>
              <a:t>)</a:t>
            </a:r>
            <a:endParaRPr lang="en-US" altLang="zh-CN" sz="1800" dirty="0"/>
          </a:p>
          <a:p>
            <a:pPr lvl="1"/>
            <a:r>
              <a:rPr lang="en-US" altLang="zh-CN" sz="1600" dirty="0" smtClean="0"/>
              <a:t>648 </a:t>
            </a:r>
            <a:r>
              <a:rPr lang="en-US" altLang="zh-CN" sz="1600" dirty="0"/>
              <a:t>bits: the current shortest code length of </a:t>
            </a:r>
            <a:r>
              <a:rPr lang="en-US" altLang="zh-CN" sz="1600" dirty="0" smtClean="0"/>
              <a:t>11n/ac/ax LDPC</a:t>
            </a:r>
          </a:p>
          <a:p>
            <a:pPr lvl="1"/>
            <a:r>
              <a:rPr lang="en-US" altLang="zh-CN" sz="1600" dirty="0"/>
              <a:t>672 bits: the current shortest code length of </a:t>
            </a:r>
            <a:r>
              <a:rPr lang="en-US" altLang="zh-CN" sz="1600" dirty="0" smtClean="0"/>
              <a:t>11ad/ay </a:t>
            </a:r>
            <a:r>
              <a:rPr lang="en-US" altLang="zh-CN" sz="1600" dirty="0"/>
              <a:t>LDPC</a:t>
            </a:r>
          </a:p>
          <a:p>
            <a:pPr lvl="1"/>
            <a:r>
              <a:rPr lang="en-US" altLang="zh-CN" sz="1600" dirty="0" smtClean="0"/>
              <a:t>512 </a:t>
            </a:r>
            <a:r>
              <a:rPr lang="en-US" altLang="zh-CN" sz="1600" dirty="0"/>
              <a:t>bits: for Polar codes as an initial </a:t>
            </a:r>
            <a:r>
              <a:rPr lang="en-US" altLang="zh-CN" sz="1600" dirty="0" smtClean="0"/>
              <a:t>evaluation</a:t>
            </a:r>
          </a:p>
          <a:p>
            <a:pPr lvl="1"/>
            <a:r>
              <a:rPr lang="en-US" altLang="zh-CN" sz="1600" dirty="0" smtClean="0"/>
              <a:t>320 bits: </a:t>
            </a:r>
            <a:r>
              <a:rPr lang="en-US" altLang="zh-CN" sz="1600" dirty="0" smtClean="0"/>
              <a:t>The final transmitted bits after rate matching for payload of 20 bytes (to align with packet length of BCC)</a:t>
            </a:r>
            <a:endParaRPr lang="en-US" altLang="zh-CN" sz="1000" dirty="0">
              <a:solidFill>
                <a:srgbClr val="000000"/>
              </a:solidFill>
            </a:endParaRPr>
          </a:p>
          <a:p>
            <a:pPr lvl="3" defTabSz="914400"/>
            <a:endParaRPr lang="en-US" altLang="zh-CN" sz="1000" dirty="0">
              <a:solidFill>
                <a:srgbClr val="000000"/>
              </a:solidFill>
            </a:endParaRPr>
          </a:p>
          <a:p>
            <a:r>
              <a:rPr lang="en-US" altLang="zh-CN" sz="1800" dirty="0"/>
              <a:t>PER/BLER: the performance were compared at 1% PER in </a:t>
            </a:r>
            <a:r>
              <a:rPr lang="en-US" altLang="zh-CN" sz="1800" dirty="0" smtClean="0"/>
              <a:t>15.4a</a:t>
            </a:r>
          </a:p>
          <a:p>
            <a:endParaRPr lang="en-US" altLang="zh-CN" sz="1800" dirty="0"/>
          </a:p>
          <a:p>
            <a:r>
              <a:rPr lang="en-US" altLang="zh-CN" sz="1800" dirty="0" smtClean="0"/>
              <a:t>Mode: </a:t>
            </a:r>
            <a:r>
              <a:rPr lang="en-US" altLang="zh-CN" sz="1800" dirty="0"/>
              <a:t>HPRF mode with Data Rate of </a:t>
            </a:r>
            <a:r>
              <a:rPr lang="en-US" altLang="zh-CN" sz="1800" dirty="0" smtClean="0"/>
              <a:t>31.2Mbps</a:t>
            </a:r>
            <a:endParaRPr lang="en-US" altLang="zh-CN" sz="1800" dirty="0"/>
          </a:p>
          <a:p>
            <a:pPr lvl="1" defTabSz="914400"/>
            <a:endParaRPr lang="zh-CN" altLang="zh-CN" sz="1800" dirty="0">
              <a:solidFill>
                <a:srgbClr val="000000"/>
              </a:solidFill>
            </a:endParaRPr>
          </a:p>
        </p:txBody>
      </p:sp>
    </p:spTree>
    <p:extLst>
      <p:ext uri="{BB962C8B-B14F-4D97-AF65-F5344CB8AC3E}">
        <p14:creationId xmlns:p14="http://schemas.microsoft.com/office/powerpoint/2010/main" val="1523850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Preliminary Simulations</a:t>
            </a:r>
            <a:endParaRPr lang="en-US" sz="3500" dirty="0">
              <a:latin typeface="Arial" charset="0"/>
            </a:endParaRPr>
          </a:p>
        </p:txBody>
      </p:sp>
      <p:sp>
        <p:nvSpPr>
          <p:cNvPr id="5" name="矩形 4"/>
          <p:cNvSpPr/>
          <p:nvPr/>
        </p:nvSpPr>
        <p:spPr>
          <a:xfrm>
            <a:off x="4652179" y="6020594"/>
            <a:ext cx="3038454" cy="292388"/>
          </a:xfrm>
          <a:prstGeom prst="rect">
            <a:avLst/>
          </a:prstGeom>
        </p:spPr>
        <p:txBody>
          <a:bodyPr wrap="square">
            <a:spAutoFit/>
          </a:bodyPr>
          <a:lstStyle/>
          <a:p>
            <a:r>
              <a:rPr lang="en-US" altLang="zh-CN" dirty="0" smtClean="0">
                <a:solidFill>
                  <a:schemeClr val="tx1"/>
                </a:solidFill>
              </a:rPr>
              <a:t>HPRF mode with Data Rate of 31.2Mbps</a:t>
            </a:r>
            <a:endParaRPr lang="zh-CN" altLang="en-US" dirty="0">
              <a:solidFill>
                <a:schemeClr val="tx1"/>
              </a:solidFill>
            </a:endParaRPr>
          </a:p>
        </p:txBody>
      </p:sp>
      <p:pic>
        <p:nvPicPr>
          <p:cNvPr id="4" name="图片 3"/>
          <p:cNvPicPr>
            <a:picLocks noChangeAspect="1"/>
          </p:cNvPicPr>
          <p:nvPr/>
        </p:nvPicPr>
        <p:blipFill>
          <a:blip r:embed="rId2"/>
          <a:stretch>
            <a:fillRect/>
          </a:stretch>
        </p:blipFill>
        <p:spPr>
          <a:xfrm>
            <a:off x="495333" y="1713298"/>
            <a:ext cx="5557228" cy="4201806"/>
          </a:xfrm>
          <a:prstGeom prst="rect">
            <a:avLst/>
          </a:prstGeom>
        </p:spPr>
      </p:pic>
      <p:pic>
        <p:nvPicPr>
          <p:cNvPr id="7" name="图片 6"/>
          <p:cNvPicPr>
            <a:picLocks noChangeAspect="1"/>
          </p:cNvPicPr>
          <p:nvPr/>
        </p:nvPicPr>
        <p:blipFill>
          <a:blip r:embed="rId3"/>
          <a:stretch>
            <a:fillRect/>
          </a:stretch>
        </p:blipFill>
        <p:spPr>
          <a:xfrm>
            <a:off x="6128761" y="1713297"/>
            <a:ext cx="5452845" cy="4194987"/>
          </a:xfrm>
          <a:prstGeom prst="rect">
            <a:avLst/>
          </a:prstGeom>
        </p:spPr>
      </p:pic>
      <p:sp>
        <p:nvSpPr>
          <p:cNvPr id="8" name="椭圆 7"/>
          <p:cNvSpPr/>
          <p:nvPr/>
        </p:nvSpPr>
        <p:spPr bwMode="auto">
          <a:xfrm>
            <a:off x="2666206" y="1600994"/>
            <a:ext cx="838200" cy="304800"/>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10" name="椭圆 9"/>
          <p:cNvSpPr/>
          <p:nvPr/>
        </p:nvSpPr>
        <p:spPr bwMode="auto">
          <a:xfrm>
            <a:off x="8305006" y="1600987"/>
            <a:ext cx="838200" cy="304800"/>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3282631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500" dirty="0" smtClean="0">
                <a:solidFill>
                  <a:srgbClr val="000000"/>
                </a:solidFill>
              </a:rPr>
              <a:t>Straw Poll 1</a:t>
            </a:r>
            <a:endParaRPr lang="en-US" sz="3500"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400" dirty="0" smtClean="0"/>
              <a:t>Which code rate are you in favor of in </a:t>
            </a:r>
            <a:r>
              <a:rPr lang="en-US" altLang="zh-CN" sz="2400" dirty="0"/>
              <a:t>15.4ab</a:t>
            </a:r>
            <a:r>
              <a:rPr lang="en-US" altLang="zh-CN" sz="2400" dirty="0" smtClean="0"/>
              <a:t>?</a:t>
            </a:r>
          </a:p>
          <a:p>
            <a:pPr lvl="1"/>
            <a:endParaRPr lang="en-US" altLang="zh-CN" sz="1800" dirty="0" smtClean="0"/>
          </a:p>
          <a:p>
            <a:pPr lvl="1"/>
            <a:r>
              <a:rPr lang="en-US" altLang="zh-CN" sz="2000" dirty="0" smtClean="0"/>
              <a:t>Option 1</a:t>
            </a:r>
            <a:r>
              <a:rPr lang="en-US" altLang="zh-CN" sz="2000" dirty="0" smtClean="0"/>
              <a:t>: Only one base </a:t>
            </a:r>
            <a:r>
              <a:rPr lang="en-US" altLang="zh-CN" sz="2000" dirty="0" smtClean="0"/>
              <a:t>code rate: R = 1/2 </a:t>
            </a:r>
          </a:p>
          <a:p>
            <a:pPr lvl="1"/>
            <a:endParaRPr lang="en-US" altLang="zh-CN" sz="2000" dirty="0" smtClean="0"/>
          </a:p>
          <a:p>
            <a:pPr lvl="1"/>
            <a:r>
              <a:rPr lang="en-US" altLang="zh-CN" sz="2000" dirty="0" smtClean="0"/>
              <a:t>Option </a:t>
            </a:r>
            <a:r>
              <a:rPr lang="en-US" altLang="zh-CN" sz="2000" dirty="0"/>
              <a:t>2</a:t>
            </a:r>
            <a:r>
              <a:rPr lang="en-US" altLang="zh-CN" sz="2000" dirty="0" smtClean="0"/>
              <a:t>: </a:t>
            </a:r>
            <a:r>
              <a:rPr lang="en-US" altLang="zh-CN" sz="2000" dirty="0" smtClean="0"/>
              <a:t>Include </a:t>
            </a:r>
            <a:r>
              <a:rPr lang="en-US" altLang="zh-CN" sz="2000" dirty="0"/>
              <a:t>a</a:t>
            </a:r>
            <a:r>
              <a:rPr lang="en-US" altLang="zh-CN" sz="2000" dirty="0" smtClean="0"/>
              <a:t>n additional </a:t>
            </a:r>
            <a:r>
              <a:rPr lang="en-US" altLang="zh-CN" sz="2000" dirty="0"/>
              <a:t>h</a:t>
            </a:r>
            <a:r>
              <a:rPr lang="en-US" altLang="zh-CN" sz="2000" dirty="0" smtClean="0"/>
              <a:t>igher </a:t>
            </a:r>
            <a:r>
              <a:rPr lang="en-US" altLang="zh-CN" sz="2000" dirty="0" smtClean="0"/>
              <a:t>code </a:t>
            </a:r>
            <a:r>
              <a:rPr lang="en-US" altLang="zh-CN" sz="2000" dirty="0" smtClean="0"/>
              <a:t>rate: </a:t>
            </a:r>
            <a:r>
              <a:rPr lang="en-US" altLang="zh-CN" sz="2000" dirty="0"/>
              <a:t>e</a:t>
            </a:r>
            <a:r>
              <a:rPr lang="en-US" altLang="zh-CN" sz="2000" dirty="0" smtClean="0"/>
              <a:t>.g</a:t>
            </a:r>
            <a:r>
              <a:rPr lang="en-US" altLang="zh-CN" sz="2000" dirty="0" smtClean="0"/>
              <a:t>., R = 2/3, or R = </a:t>
            </a:r>
            <a:r>
              <a:rPr lang="en-US" altLang="zh-CN" sz="2000" dirty="0" smtClean="0"/>
              <a:t>3/4 </a:t>
            </a:r>
          </a:p>
          <a:p>
            <a:pPr lvl="1"/>
            <a:endParaRPr lang="en-US" altLang="zh-CN" sz="2000" dirty="0" smtClean="0"/>
          </a:p>
          <a:p>
            <a:pPr lvl="1"/>
            <a:r>
              <a:rPr lang="en-US" altLang="zh-CN" sz="2000" dirty="0" smtClean="0"/>
              <a:t>Abstain</a:t>
            </a:r>
            <a:endParaRPr lang="en-US" altLang="zh-CN" sz="2000" dirty="0"/>
          </a:p>
          <a:p>
            <a:endParaRPr lang="en-US" altLang="zh-CN" sz="2000" dirty="0" smtClean="0"/>
          </a:p>
        </p:txBody>
      </p:sp>
    </p:spTree>
    <p:extLst>
      <p:ext uri="{BB962C8B-B14F-4D97-AF65-F5344CB8AC3E}">
        <p14:creationId xmlns:p14="http://schemas.microsoft.com/office/powerpoint/2010/main" val="4123991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500" dirty="0" smtClean="0">
                <a:solidFill>
                  <a:srgbClr val="000000"/>
                </a:solidFill>
              </a:rPr>
              <a:t>Straw Poll 2</a:t>
            </a:r>
            <a:endParaRPr lang="en-US" sz="3500"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400" dirty="0" smtClean="0"/>
              <a:t>Which code </a:t>
            </a:r>
            <a:r>
              <a:rPr lang="en-US" altLang="zh-CN" sz="2400" dirty="0" smtClean="0"/>
              <a:t>lengths shall we consider for 15.4ab? </a:t>
            </a:r>
            <a:endParaRPr lang="en-US" altLang="zh-CN" sz="2400" dirty="0" smtClean="0"/>
          </a:p>
          <a:p>
            <a:pPr lvl="1"/>
            <a:endParaRPr lang="en-US" altLang="zh-CN" sz="2000" dirty="0" smtClean="0"/>
          </a:p>
          <a:p>
            <a:pPr lvl="1"/>
            <a:r>
              <a:rPr lang="en-US" altLang="zh-CN" sz="2000" dirty="0" smtClean="0"/>
              <a:t>Option 1: around 378 bits (RS in BPRF mode) </a:t>
            </a:r>
            <a:endParaRPr lang="en-US" altLang="zh-CN" sz="2000" dirty="0"/>
          </a:p>
          <a:p>
            <a:pPr lvl="1"/>
            <a:endParaRPr lang="en-US" altLang="zh-CN" sz="2000" dirty="0" smtClean="0"/>
          </a:p>
          <a:p>
            <a:pPr lvl="1"/>
            <a:r>
              <a:rPr lang="en-US" altLang="zh-CN" sz="2000" dirty="0" smtClean="0"/>
              <a:t>Option </a:t>
            </a:r>
            <a:r>
              <a:rPr lang="en-US" altLang="zh-CN" sz="2000" dirty="0"/>
              <a:t>2</a:t>
            </a:r>
            <a:r>
              <a:rPr lang="en-US" altLang="zh-CN" sz="2000" dirty="0" smtClean="0"/>
              <a:t>: </a:t>
            </a:r>
            <a:r>
              <a:rPr lang="en-US" altLang="zh-CN" sz="2000" dirty="0"/>
              <a:t>around </a:t>
            </a:r>
            <a:r>
              <a:rPr lang="en-US" altLang="zh-CN" sz="2000" dirty="0" smtClean="0"/>
              <a:t>512 </a:t>
            </a:r>
            <a:r>
              <a:rPr lang="en-US" altLang="zh-CN" sz="2000" dirty="0"/>
              <a:t>bits </a:t>
            </a:r>
            <a:r>
              <a:rPr lang="en-US" altLang="zh-CN" sz="2000" dirty="0" smtClean="0"/>
              <a:t>(power of 2) </a:t>
            </a:r>
          </a:p>
          <a:p>
            <a:pPr lvl="1"/>
            <a:endParaRPr lang="en-US" altLang="zh-CN" sz="2000" dirty="0" smtClean="0"/>
          </a:p>
          <a:p>
            <a:pPr lvl="1"/>
            <a:r>
              <a:rPr lang="en-US" altLang="zh-CN" sz="2000" dirty="0" smtClean="0"/>
              <a:t>Option </a:t>
            </a:r>
            <a:r>
              <a:rPr lang="en-US" altLang="zh-CN" sz="2000" dirty="0"/>
              <a:t>3</a:t>
            </a:r>
            <a:r>
              <a:rPr lang="en-US" altLang="zh-CN" sz="2000" dirty="0" smtClean="0"/>
              <a:t>: around 672 bits (Shortest 11n LDPC)</a:t>
            </a:r>
          </a:p>
          <a:p>
            <a:pPr lvl="1"/>
            <a:endParaRPr lang="en-US" altLang="zh-CN" sz="2000" dirty="0" smtClean="0"/>
          </a:p>
          <a:p>
            <a:pPr lvl="1"/>
            <a:r>
              <a:rPr lang="en-US" altLang="zh-CN" sz="2000" dirty="0" smtClean="0"/>
              <a:t>Option </a:t>
            </a:r>
            <a:r>
              <a:rPr lang="en-US" altLang="zh-CN" sz="2000" dirty="0"/>
              <a:t>4</a:t>
            </a:r>
            <a:r>
              <a:rPr lang="en-US" altLang="zh-CN" sz="2000" dirty="0" smtClean="0"/>
              <a:t>: longer, e.g.,  &gt; 672 bits</a:t>
            </a:r>
            <a:endParaRPr lang="en-US" altLang="zh-CN" sz="2000" dirty="0"/>
          </a:p>
          <a:p>
            <a:pPr lvl="1"/>
            <a:endParaRPr lang="en-US" altLang="zh-CN" sz="2000" dirty="0" smtClean="0"/>
          </a:p>
          <a:p>
            <a:pPr lvl="1"/>
            <a:r>
              <a:rPr lang="en-US" altLang="zh-CN" sz="2000" dirty="0" smtClean="0"/>
              <a:t>Abstain</a:t>
            </a:r>
            <a:endParaRPr lang="en-US" altLang="zh-CN" sz="2000" dirty="0"/>
          </a:p>
        </p:txBody>
      </p:sp>
    </p:spTree>
    <p:extLst>
      <p:ext uri="{BB962C8B-B14F-4D97-AF65-F5344CB8AC3E}">
        <p14:creationId xmlns:p14="http://schemas.microsoft.com/office/powerpoint/2010/main" val="883727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smtClean="0"/>
              <a:t>Than</a:t>
            </a:r>
            <a:r>
              <a:rPr lang="en-US" sz="2600" b="1" dirty="0" smtClean="0"/>
              <a:t>k You</a:t>
            </a:r>
            <a:endParaRPr lang="en-IE" sz="2600" b="1" dirty="0"/>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406347" y="534194"/>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altLang="zh-CN" sz="3500" b="1" kern="0" dirty="0" smtClean="0">
                <a:solidFill>
                  <a:srgbClr val="000000"/>
                </a:solidFill>
              </a:rPr>
              <a:t>Technical </a:t>
            </a:r>
            <a:r>
              <a:rPr lang="en-US" altLang="zh-CN" sz="3500" b="1" kern="0" dirty="0">
                <a:solidFill>
                  <a:srgbClr val="000000"/>
                </a:solidFill>
              </a:rPr>
              <a:t>Guidance </a:t>
            </a:r>
            <a:endParaRPr lang="en-US" sz="3500" b="1" kern="0" dirty="0">
              <a:solidFill>
                <a:srgbClr val="000000"/>
              </a:solidFill>
            </a:endParaRPr>
          </a:p>
        </p:txBody>
      </p:sp>
      <p:graphicFrame>
        <p:nvGraphicFramePr>
          <p:cNvPr id="6" name="Content Placeholder 4">
            <a:extLst>
              <a:ext uri="{FF2B5EF4-FFF2-40B4-BE49-F238E27FC236}">
                <a16:creationId xmlns="" xmlns:a16="http://schemas.microsoft.com/office/drawing/2014/main" id="{89077ED8-A5EB-4226-82A2-B634F48CEBD4}"/>
              </a:ext>
            </a:extLst>
          </p:cNvPr>
          <p:cNvGraphicFramePr>
            <a:graphicFrameLocks/>
          </p:cNvGraphicFramePr>
          <p:nvPr>
            <p:extLst>
              <p:ext uri="{D42A27DB-BD31-4B8C-83A1-F6EECF244321}">
                <p14:modId xmlns:p14="http://schemas.microsoft.com/office/powerpoint/2010/main" val="3199793648"/>
              </p:ext>
            </p:extLst>
          </p:nvPr>
        </p:nvGraphicFramePr>
        <p:xfrm>
          <a:off x="685006" y="1219994"/>
          <a:ext cx="10489458" cy="5032816"/>
        </p:xfrm>
        <a:graphic>
          <a:graphicData uri="http://schemas.openxmlformats.org/drawingml/2006/table">
            <a:tbl>
              <a:tblPr firstRow="1" firstCol="1" bandRow="1">
                <a:tableStyleId>{5C22544A-7EE6-4342-B048-85BDC9FD1C3A}</a:tableStyleId>
              </a:tblPr>
              <a:tblGrid>
                <a:gridCol w="5244729">
                  <a:extLst>
                    <a:ext uri="{9D8B030D-6E8A-4147-A177-3AD203B41FA5}">
                      <a16:colId xmlns="" xmlns:a16="http://schemas.microsoft.com/office/drawing/2014/main" val="113863163"/>
                    </a:ext>
                  </a:extLst>
                </a:gridCol>
                <a:gridCol w="5244729">
                  <a:extLst>
                    <a:ext uri="{9D8B030D-6E8A-4147-A177-3AD203B41FA5}">
                      <a16:colId xmlns="" xmlns:a16="http://schemas.microsoft.com/office/drawing/2014/main" val="479806086"/>
                    </a:ext>
                  </a:extLst>
                </a:gridCol>
              </a:tblGrid>
              <a:tr h="314551">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930986531"/>
                  </a:ext>
                </a:extLst>
              </a:tr>
              <a:tr h="314551">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681567932"/>
                  </a:ext>
                </a:extLst>
              </a:tr>
              <a:tr h="314551">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820307483"/>
                  </a:ext>
                </a:extLst>
              </a:tr>
              <a:tr h="314551">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476602030"/>
                  </a:ext>
                </a:extLst>
              </a:tr>
              <a:tr h="314551">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238494273"/>
                  </a:ext>
                </a:extLst>
              </a:tr>
              <a:tr h="314551">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sz="900" b="0" dirty="0" smtClean="0">
                          <a:effectLst/>
                        </a:rPr>
                        <a:t>New channel</a:t>
                      </a:r>
                      <a:r>
                        <a:rPr lang="en-US" sz="900" b="0" baseline="0" dirty="0" smtClean="0">
                          <a:effectLst/>
                        </a:rPr>
                        <a:t> Coding Schemes can </a:t>
                      </a:r>
                      <a:r>
                        <a:rPr lang="en-US" sz="900" b="0" dirty="0" smtClean="0">
                          <a:effectLst/>
                        </a:rPr>
                        <a:t>provide </a:t>
                      </a:r>
                      <a:r>
                        <a:rPr lang="en-US" sz="900" b="0" dirty="0">
                          <a:effectLst/>
                        </a:rPr>
                        <a:t>improved link </a:t>
                      </a:r>
                      <a:r>
                        <a:rPr lang="en-US" sz="900" b="0" dirty="0" smtClean="0">
                          <a:effectLst/>
                        </a:rPr>
                        <a:t>budgets</a:t>
                      </a:r>
                      <a:r>
                        <a:rPr lang="en-US" sz="900" b="0" baseline="0" dirty="0" smtClean="0">
                          <a:effectLst/>
                        </a:rPr>
                        <a:t> and reduced air 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298167276"/>
                  </a:ext>
                </a:extLst>
              </a:tr>
              <a:tr h="314551">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7470706"/>
                  </a:ext>
                </a:extLst>
              </a:tr>
              <a:tr h="314551">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870662618"/>
                  </a:ext>
                </a:extLst>
              </a:tr>
              <a:tr h="314551">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983036709"/>
                  </a:ext>
                </a:extLst>
              </a:tr>
              <a:tr h="314551">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661296273"/>
                  </a:ext>
                </a:extLst>
              </a:tr>
              <a:tr h="314551">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987268290"/>
                  </a:ext>
                </a:extLst>
              </a:tr>
              <a:tr h="314551">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111501901"/>
                  </a:ext>
                </a:extLst>
              </a:tr>
              <a:tr h="314551">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213390514"/>
                  </a:ext>
                </a:extLst>
              </a:tr>
              <a:tr h="314551">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altLang="zh-CN" sz="900" b="0" dirty="0" smtClean="0">
                          <a:effectLst/>
                        </a:rPr>
                        <a:t>New channel</a:t>
                      </a:r>
                      <a:r>
                        <a:rPr lang="en-US" altLang="zh-CN" sz="900" b="0" baseline="0" dirty="0" smtClean="0">
                          <a:effectLst/>
                        </a:rPr>
                        <a:t> Coding Schemes </a:t>
                      </a:r>
                      <a:r>
                        <a:rPr lang="en-US" sz="900" b="0" dirty="0" smtClean="0">
                          <a:effectLst/>
                        </a:rPr>
                        <a:t>with</a:t>
                      </a:r>
                      <a:r>
                        <a:rPr lang="en-US" sz="900" b="0" baseline="0" dirty="0" smtClean="0">
                          <a:effectLst/>
                        </a:rPr>
                        <a:t> higher rates can support high data-rate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573551774"/>
                  </a:ext>
                </a:extLst>
              </a:tr>
              <a:tr h="314551">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534020965"/>
                  </a:ext>
                </a:extLst>
              </a:tr>
              <a:tr h="314551">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251965075"/>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a:t>Related </a:t>
            </a:r>
            <a:r>
              <a:rPr lang="en-US" altLang="zh-CN" sz="3600" dirty="0" smtClean="0"/>
              <a:t>Submissions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marL="457200" indent="-457200">
              <a:buFont typeface="Arial" panose="020B0604020202020204" pitchFamily="34" charset="0"/>
              <a:buChar char="•"/>
            </a:pPr>
            <a:r>
              <a:rPr lang="en-US" altLang="zh-CN" sz="2400" dirty="0" smtClean="0"/>
              <a:t>[</a:t>
            </a:r>
            <a:r>
              <a:rPr lang="en-US" altLang="zh-CN" sz="2400" dirty="0"/>
              <a:t>1] 15-21-0506-01-04ab-advanced-coding-for-data-comm, </a:t>
            </a:r>
            <a:r>
              <a:rPr lang="en-US" altLang="en-US" sz="2400" dirty="0" err="1"/>
              <a:t>Aldana</a:t>
            </a:r>
            <a:r>
              <a:rPr lang="en-US" altLang="zh-CN" sz="2400" dirty="0"/>
              <a:t> (Facebook)</a:t>
            </a:r>
          </a:p>
          <a:p>
            <a:pPr marL="457200" indent="-457200">
              <a:buFont typeface="Arial" panose="020B0604020202020204" pitchFamily="34" charset="0"/>
              <a:buChar char="•"/>
            </a:pPr>
            <a:r>
              <a:rPr lang="en-US" altLang="zh-CN" sz="2400" dirty="0"/>
              <a:t>[2] 15-21-0592-00-04ab-high-data-rates, </a:t>
            </a:r>
            <a:r>
              <a:rPr lang="pl-PL" altLang="zh-CN" sz="2400" dirty="0"/>
              <a:t>Murray</a:t>
            </a:r>
            <a:r>
              <a:rPr lang="en-US" altLang="zh-CN" sz="2400" dirty="0"/>
              <a:t>, et al (</a:t>
            </a:r>
            <a:r>
              <a:rPr lang="en-US" altLang="zh-CN" sz="2400" dirty="0" err="1"/>
              <a:t>Qorvo</a:t>
            </a:r>
            <a:r>
              <a:rPr lang="en-US" altLang="zh-CN" sz="2400" dirty="0"/>
              <a:t>)</a:t>
            </a: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Channel </a:t>
            </a:r>
            <a:r>
              <a:rPr lang="en-US" altLang="en-US" sz="3600" dirty="0"/>
              <a:t>Coding Considerations - Overview</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defTabSz="914400"/>
            <a:r>
              <a:rPr lang="en-US" altLang="zh-CN" sz="2000" dirty="0" smtClean="0"/>
              <a:t>As </a:t>
            </a:r>
            <a:r>
              <a:rPr lang="en-US" altLang="zh-CN" sz="2000" dirty="0"/>
              <a:t>of today, IEEE 802.15.4z standard </a:t>
            </a:r>
            <a:r>
              <a:rPr lang="en-US" altLang="zh-CN" sz="2000" dirty="0" smtClean="0"/>
              <a:t>supports data </a:t>
            </a:r>
            <a:r>
              <a:rPr lang="en-US" altLang="zh-CN" sz="2000" dirty="0"/>
              <a:t>communication </a:t>
            </a:r>
            <a:r>
              <a:rPr lang="en-US" altLang="zh-CN" sz="2000" dirty="0" smtClean="0"/>
              <a:t>of relative </a:t>
            </a:r>
            <a:r>
              <a:rPr lang="en-US" altLang="zh-CN" sz="2000" dirty="0"/>
              <a:t>small amounts of data </a:t>
            </a:r>
            <a:r>
              <a:rPr lang="en-US" altLang="zh-CN" sz="2000" dirty="0" smtClean="0"/>
              <a:t>with throughput of </a:t>
            </a:r>
            <a:r>
              <a:rPr lang="en-US" altLang="zh-CN" sz="2000" dirty="0" smtClean="0">
                <a:solidFill>
                  <a:srgbClr val="0000FF"/>
                </a:solidFill>
              </a:rPr>
              <a:t>31.2 </a:t>
            </a:r>
            <a:r>
              <a:rPr lang="en-US" altLang="zh-CN" sz="2000" dirty="0">
                <a:solidFill>
                  <a:srgbClr val="0000FF"/>
                </a:solidFill>
              </a:rPr>
              <a:t>mbps</a:t>
            </a:r>
            <a:r>
              <a:rPr lang="en-US" altLang="zh-CN" sz="2000" dirty="0"/>
              <a:t>.</a:t>
            </a:r>
            <a:endParaRPr lang="zh-CN" altLang="zh-CN" sz="2000" dirty="0"/>
          </a:p>
          <a:p>
            <a:pPr marL="742950" lvl="1" indent="-285750" eaLnBrk="1" hangingPunct="1">
              <a:defRPr/>
            </a:pPr>
            <a:r>
              <a:rPr lang="en-US" altLang="zh-CN" sz="1600" dirty="0">
                <a:solidFill>
                  <a:srgbClr val="000000"/>
                </a:solidFill>
              </a:rPr>
              <a:t>No Capacity-Approaching FEC codes (LDPC, Turbo, Polar, etc.) has been adopted yet</a:t>
            </a:r>
          </a:p>
          <a:p>
            <a:pPr lvl="0" defTabSz="914400"/>
            <a:endParaRPr lang="en-US" altLang="zh-CN" sz="1800" dirty="0" smtClean="0"/>
          </a:p>
          <a:p>
            <a:pPr lvl="0" defTabSz="914400"/>
            <a:r>
              <a:rPr lang="en-US" altLang="zh-CN" sz="2000" dirty="0" smtClean="0"/>
              <a:t>IEEE </a:t>
            </a:r>
            <a:r>
              <a:rPr lang="en-US" altLang="zh-CN" sz="2000" dirty="0">
                <a:solidFill>
                  <a:srgbClr val="0000FF"/>
                </a:solidFill>
              </a:rPr>
              <a:t>802.15.4a</a:t>
            </a:r>
            <a:r>
              <a:rPr lang="en-US" altLang="zh-CN" sz="2000" dirty="0"/>
              <a:t> employed a </a:t>
            </a:r>
            <a:r>
              <a:rPr lang="en-US" altLang="zh-CN" sz="2000" dirty="0">
                <a:solidFill>
                  <a:srgbClr val="0000FF"/>
                </a:solidFill>
              </a:rPr>
              <a:t>rate-1/2 convolutional codes </a:t>
            </a:r>
            <a:r>
              <a:rPr lang="en-US" altLang="zh-CN" sz="2000" dirty="0"/>
              <a:t>of </a:t>
            </a:r>
            <a:r>
              <a:rPr lang="en-US" altLang="zh-CN" sz="2000" dirty="0">
                <a:solidFill>
                  <a:srgbClr val="0000FF"/>
                </a:solidFill>
              </a:rPr>
              <a:t>K=3 </a:t>
            </a:r>
            <a:r>
              <a:rPr lang="en-US" altLang="zh-CN" sz="2000" dirty="0"/>
              <a:t>(4 states) as well as an (63, 55) GF(2</a:t>
            </a:r>
            <a:r>
              <a:rPr lang="en-US" altLang="zh-CN" sz="2000" baseline="30000" dirty="0"/>
              <a:t>6</a:t>
            </a:r>
            <a:r>
              <a:rPr lang="en-US" altLang="zh-CN" sz="2000" dirty="0"/>
              <a:t>) </a:t>
            </a:r>
            <a:r>
              <a:rPr lang="en-US" altLang="zh-CN" sz="2000" dirty="0">
                <a:solidFill>
                  <a:srgbClr val="0000FF"/>
                </a:solidFill>
              </a:rPr>
              <a:t>Reed-Solomon Codes  </a:t>
            </a:r>
          </a:p>
          <a:p>
            <a:pPr lvl="0" defTabSz="914400"/>
            <a:endParaRPr lang="en-US" altLang="zh-CN" sz="1800" dirty="0" smtClean="0"/>
          </a:p>
          <a:p>
            <a:pPr lvl="0" defTabSz="914400"/>
            <a:r>
              <a:rPr lang="en-US" altLang="zh-CN" sz="2000" dirty="0" smtClean="0"/>
              <a:t>To </a:t>
            </a:r>
            <a:r>
              <a:rPr lang="en-US" altLang="zh-CN" sz="2000" dirty="0"/>
              <a:t>further enhance the performance, </a:t>
            </a:r>
            <a:r>
              <a:rPr lang="en-US" altLang="zh-CN" sz="2000" dirty="0">
                <a:solidFill>
                  <a:srgbClr val="0000FF"/>
                </a:solidFill>
              </a:rPr>
              <a:t>802.15.4z</a:t>
            </a:r>
            <a:r>
              <a:rPr lang="en-US" altLang="zh-CN" sz="2000" dirty="0"/>
              <a:t> optionally introduced an standard </a:t>
            </a:r>
            <a:r>
              <a:rPr lang="en-US" altLang="zh-CN" sz="2000" dirty="0">
                <a:solidFill>
                  <a:srgbClr val="0000FF"/>
                </a:solidFill>
              </a:rPr>
              <a:t>rate-1/2 convolutional codes</a:t>
            </a:r>
            <a:r>
              <a:rPr lang="en-US" altLang="zh-CN" sz="2000" dirty="0"/>
              <a:t> of </a:t>
            </a:r>
            <a:r>
              <a:rPr lang="en-US" altLang="zh-CN" sz="2000" dirty="0">
                <a:solidFill>
                  <a:srgbClr val="0000FF"/>
                </a:solidFill>
              </a:rPr>
              <a:t>K=7 </a:t>
            </a:r>
            <a:r>
              <a:rPr lang="en-US" altLang="zh-CN" sz="2000" dirty="0"/>
              <a:t>(64 states)</a:t>
            </a:r>
            <a:endParaRPr lang="en-US" altLang="zh-CN" sz="2000" dirty="0">
              <a:solidFill>
                <a:srgbClr val="000000"/>
              </a:solidFill>
            </a:endParaRPr>
          </a:p>
          <a:p>
            <a:pPr defTabSz="914400"/>
            <a:endParaRPr lang="en-US" altLang="zh-CN" sz="1800" dirty="0" smtClean="0"/>
          </a:p>
          <a:p>
            <a:pPr defTabSz="914400"/>
            <a:r>
              <a:rPr lang="en-US" altLang="zh-CN" sz="2000" dirty="0" smtClean="0"/>
              <a:t>For </a:t>
            </a:r>
            <a:r>
              <a:rPr lang="en-US" altLang="zh-CN" sz="2000" dirty="0"/>
              <a:t>the current </a:t>
            </a:r>
            <a:r>
              <a:rPr lang="en-US" altLang="zh-CN" sz="2000" dirty="0">
                <a:solidFill>
                  <a:srgbClr val="0000FF"/>
                </a:solidFill>
              </a:rPr>
              <a:t>802.15.4ab</a:t>
            </a:r>
            <a:r>
              <a:rPr lang="en-US" altLang="zh-CN" sz="2000" dirty="0"/>
              <a:t> standard, the needs for </a:t>
            </a:r>
            <a:r>
              <a:rPr lang="en-US" altLang="zh-CN" sz="2000" dirty="0">
                <a:solidFill>
                  <a:srgbClr val="0000FF"/>
                </a:solidFill>
              </a:rPr>
              <a:t>higher throughput </a:t>
            </a:r>
            <a:r>
              <a:rPr lang="en-US" altLang="zh-CN" sz="2000" dirty="0"/>
              <a:t>as well as </a:t>
            </a:r>
            <a:r>
              <a:rPr lang="en-US" altLang="zh-CN" sz="2000" dirty="0">
                <a:solidFill>
                  <a:srgbClr val="0000FF"/>
                </a:solidFill>
              </a:rPr>
              <a:t>higher reliability </a:t>
            </a:r>
            <a:r>
              <a:rPr lang="en-US" altLang="zh-CN" sz="2000" dirty="0"/>
              <a:t>have been discussed</a:t>
            </a:r>
          </a:p>
          <a:p>
            <a:pPr lvl="1" defTabSz="914400">
              <a:defRPr/>
            </a:pPr>
            <a:r>
              <a:rPr lang="en-US" altLang="zh-CN" sz="1600" dirty="0">
                <a:solidFill>
                  <a:srgbClr val="000000"/>
                </a:solidFill>
              </a:rPr>
              <a:t>The introduction of </a:t>
            </a:r>
            <a:r>
              <a:rPr lang="en-US" altLang="zh-CN" sz="1600" dirty="0">
                <a:solidFill>
                  <a:srgbClr val="0000FF"/>
                </a:solidFill>
              </a:rPr>
              <a:t>advanced-coding</a:t>
            </a:r>
            <a:r>
              <a:rPr lang="en-US" altLang="zh-CN" sz="1600" dirty="0">
                <a:solidFill>
                  <a:srgbClr val="000000"/>
                </a:solidFill>
              </a:rPr>
              <a:t> has been discussed in </a:t>
            </a:r>
            <a:r>
              <a:rPr lang="en-US" altLang="zh-CN" sz="1600" dirty="0">
                <a:solidFill>
                  <a:srgbClr val="0000FF"/>
                </a:solidFill>
              </a:rPr>
              <a:t>[1], [2]</a:t>
            </a:r>
          </a:p>
          <a:p>
            <a:pPr lvl="1" defTabSz="914400">
              <a:defRPr/>
            </a:pPr>
            <a:r>
              <a:rPr lang="en-US" altLang="zh-CN" sz="1600" dirty="0">
                <a:solidFill>
                  <a:srgbClr val="000000"/>
                </a:solidFill>
              </a:rPr>
              <a:t>To consider the inclusion of new FEC codes, especially block codes (LDPC, Polar), the candidate </a:t>
            </a:r>
            <a:r>
              <a:rPr lang="en-US" altLang="zh-CN" sz="1600" dirty="0">
                <a:solidFill>
                  <a:srgbClr val="0000FF"/>
                </a:solidFill>
              </a:rPr>
              <a:t>code-lengths</a:t>
            </a:r>
            <a:r>
              <a:rPr lang="en-US" altLang="zh-CN" sz="1600" dirty="0">
                <a:solidFill>
                  <a:srgbClr val="000000"/>
                </a:solidFill>
              </a:rPr>
              <a:t> </a:t>
            </a:r>
            <a:r>
              <a:rPr lang="en-US" altLang="zh-CN" sz="1600" dirty="0" smtClean="0">
                <a:solidFill>
                  <a:srgbClr val="000000"/>
                </a:solidFill>
              </a:rPr>
              <a:t>and </a:t>
            </a:r>
            <a:r>
              <a:rPr lang="en-US" altLang="zh-CN" sz="1600" dirty="0" smtClean="0">
                <a:solidFill>
                  <a:srgbClr val="0000FF"/>
                </a:solidFill>
              </a:rPr>
              <a:t>code-rates</a:t>
            </a:r>
            <a:r>
              <a:rPr lang="en-US" altLang="zh-CN" sz="1600" dirty="0" smtClean="0">
                <a:solidFill>
                  <a:srgbClr val="000000"/>
                </a:solidFill>
              </a:rPr>
              <a:t> </a:t>
            </a:r>
            <a:r>
              <a:rPr lang="en-US" altLang="zh-CN" sz="1600" dirty="0">
                <a:solidFill>
                  <a:srgbClr val="000000"/>
                </a:solidFill>
              </a:rPr>
              <a:t>shall be carefully considered</a:t>
            </a:r>
          </a:p>
        </p:txBody>
      </p:sp>
    </p:spTree>
    <p:extLst>
      <p:ext uri="{BB962C8B-B14F-4D97-AF65-F5344CB8AC3E}">
        <p14:creationId xmlns:p14="http://schemas.microsoft.com/office/powerpoint/2010/main" val="355578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a:t>Channel Coding in </a:t>
            </a:r>
            <a:r>
              <a:rPr lang="en-US" altLang="en-US" sz="3600" dirty="0" smtClean="0"/>
              <a:t>15.4a</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lvl="0"/>
            <a:r>
              <a:rPr lang="en-US" altLang="zh-CN" sz="2000" dirty="0" smtClean="0"/>
              <a:t>The </a:t>
            </a:r>
            <a:r>
              <a:rPr lang="en-US" altLang="zh-CN" sz="2000" dirty="0"/>
              <a:t>channel coding process of payload consists of several steps </a:t>
            </a:r>
            <a:endParaRPr lang="zh-CN" altLang="zh-CN" sz="1800" dirty="0"/>
          </a:p>
          <a:p>
            <a:pPr lvl="1" defTabSz="914400"/>
            <a:r>
              <a:rPr lang="en-US" altLang="zh-CN" sz="1600" dirty="0">
                <a:solidFill>
                  <a:srgbClr val="000000"/>
                </a:solidFill>
              </a:rPr>
              <a:t>The payload data is </a:t>
            </a:r>
            <a:r>
              <a:rPr lang="en-US" altLang="zh-CN" sz="1600" dirty="0">
                <a:solidFill>
                  <a:srgbClr val="0000FF"/>
                </a:solidFill>
              </a:rPr>
              <a:t>RS </a:t>
            </a:r>
            <a:r>
              <a:rPr lang="en-US" altLang="zh-CN" sz="1600" dirty="0" smtClean="0">
                <a:solidFill>
                  <a:srgbClr val="0000FF"/>
                </a:solidFill>
              </a:rPr>
              <a:t>encoded </a:t>
            </a:r>
            <a:r>
              <a:rPr lang="en-US" altLang="zh-CN" sz="1600" dirty="0" smtClean="0">
                <a:solidFill>
                  <a:srgbClr val="000000"/>
                </a:solidFill>
              </a:rPr>
              <a:t>with </a:t>
            </a:r>
            <a:r>
              <a:rPr lang="en-US" altLang="zh-CN" sz="1600" dirty="0">
                <a:solidFill>
                  <a:srgbClr val="000000"/>
                </a:solidFill>
              </a:rPr>
              <a:t>RS(63,55) </a:t>
            </a:r>
            <a:r>
              <a:rPr lang="en-US" altLang="zh-CN" sz="1600" dirty="0">
                <a:solidFill>
                  <a:srgbClr val="000000"/>
                </a:solidFill>
                <a:sym typeface="Wingdings" panose="05000000000000000000" pitchFamily="2" charset="2"/>
              </a:rPr>
              <a:t></a:t>
            </a:r>
            <a:r>
              <a:rPr lang="en-US" altLang="zh-CN" sz="1600" dirty="0">
                <a:solidFill>
                  <a:srgbClr val="000000"/>
                </a:solidFill>
              </a:rPr>
              <a:t> (378, 330), R=0.87.</a:t>
            </a:r>
            <a:endParaRPr lang="zh-CN" altLang="zh-CN" sz="1600" dirty="0">
              <a:solidFill>
                <a:srgbClr val="000000"/>
              </a:solidFill>
            </a:endParaRPr>
          </a:p>
          <a:p>
            <a:pPr lvl="1" defTabSz="914400"/>
            <a:r>
              <a:rPr lang="en-US" altLang="zh-CN" sz="1600" dirty="0">
                <a:solidFill>
                  <a:srgbClr val="000000"/>
                </a:solidFill>
              </a:rPr>
              <a:t>The next step performs further </a:t>
            </a:r>
            <a:r>
              <a:rPr lang="en-US" altLang="zh-CN" sz="1600" dirty="0">
                <a:solidFill>
                  <a:srgbClr val="0000FF"/>
                </a:solidFill>
              </a:rPr>
              <a:t>systematic convolutional coding </a:t>
            </a:r>
            <a:r>
              <a:rPr lang="en-US" altLang="zh-CN" sz="1600" dirty="0">
                <a:solidFill>
                  <a:srgbClr val="000000"/>
                </a:solidFill>
              </a:rPr>
              <a:t>for the PHR and the payload data</a:t>
            </a:r>
            <a:endParaRPr lang="zh-CN" altLang="zh-CN" sz="1600" dirty="0">
              <a:solidFill>
                <a:srgbClr val="000000"/>
              </a:solidFill>
            </a:endParaRPr>
          </a:p>
          <a:p>
            <a:pPr lvl="2" defTabSz="914400"/>
            <a:r>
              <a:rPr lang="en-US" altLang="zh-CN" sz="1400" dirty="0"/>
              <a:t>The inner rate R = ½ BCC </a:t>
            </a:r>
            <a:r>
              <a:rPr lang="en-US" altLang="zh-CN" sz="1400" dirty="0">
                <a:solidFill>
                  <a:srgbClr val="000000"/>
                </a:solidFill>
              </a:rPr>
              <a:t>encoder: generator polynomials g0 = [010] and g1 = [101]. </a:t>
            </a:r>
            <a:endParaRPr lang="zh-CN" altLang="zh-CN" sz="1400" dirty="0">
              <a:solidFill>
                <a:srgbClr val="000000"/>
              </a:solidFill>
            </a:endParaRPr>
          </a:p>
          <a:p>
            <a:pPr lvl="2" defTabSz="914400"/>
            <a:r>
              <a:rPr lang="en-US" altLang="zh-CN" sz="1400" dirty="0">
                <a:solidFill>
                  <a:srgbClr val="000000"/>
                </a:solidFill>
              </a:rPr>
              <a:t>Each PPDU, the encoder shall be initialized to the all zero state, and shall be returned to the all zero state by appending two zero bits to the PPDU.</a:t>
            </a:r>
          </a:p>
          <a:p>
            <a:pPr lvl="2" defTabSz="914400"/>
            <a:endParaRPr lang="en-US" altLang="zh-CN" sz="1400" dirty="0">
              <a:solidFill>
                <a:srgbClr val="000000"/>
              </a:solidFill>
            </a:endParaRPr>
          </a:p>
          <a:p>
            <a:pPr lvl="2" defTabSz="914400"/>
            <a:endParaRPr lang="en-US" altLang="zh-CN" sz="1400" dirty="0">
              <a:solidFill>
                <a:srgbClr val="000000"/>
              </a:solidFill>
            </a:endParaRPr>
          </a:p>
          <a:p>
            <a:pPr lvl="2" defTabSz="914400"/>
            <a:endParaRPr lang="en-US" altLang="zh-CN" sz="1400" dirty="0">
              <a:solidFill>
                <a:srgbClr val="000000"/>
              </a:solidFill>
            </a:endParaRPr>
          </a:p>
          <a:p>
            <a:pPr lvl="2" defTabSz="914400"/>
            <a:endParaRPr lang="en-US" altLang="zh-CN" sz="1400" dirty="0">
              <a:solidFill>
                <a:srgbClr val="000000"/>
              </a:solidFill>
            </a:endParaRPr>
          </a:p>
          <a:p>
            <a:pPr lvl="2" defTabSz="914400"/>
            <a:endParaRPr lang="en-US" altLang="zh-CN" sz="1400" dirty="0">
              <a:solidFill>
                <a:srgbClr val="000000"/>
              </a:solidFill>
            </a:endParaRPr>
          </a:p>
          <a:p>
            <a:pPr lvl="2" defTabSz="914400"/>
            <a:endParaRPr lang="en-US" altLang="zh-CN" sz="1400" dirty="0">
              <a:solidFill>
                <a:srgbClr val="000000"/>
              </a:solidFill>
            </a:endParaRPr>
          </a:p>
          <a:p>
            <a:pPr lvl="1" defTabSz="914400"/>
            <a:endParaRPr lang="en-US" altLang="zh-CN" sz="1600" dirty="0" smtClean="0">
              <a:solidFill>
                <a:srgbClr val="000000"/>
              </a:solidFill>
            </a:endParaRPr>
          </a:p>
          <a:p>
            <a:pPr lvl="1" defTabSz="914400"/>
            <a:r>
              <a:rPr lang="en-US" altLang="zh-CN" sz="1600" dirty="0" smtClean="0">
                <a:solidFill>
                  <a:srgbClr val="000000"/>
                </a:solidFill>
              </a:rPr>
              <a:t>During </a:t>
            </a:r>
            <a:r>
              <a:rPr lang="en-US" altLang="zh-CN" sz="1600" dirty="0">
                <a:solidFill>
                  <a:srgbClr val="000000"/>
                </a:solidFill>
              </a:rPr>
              <a:t>the standardization of </a:t>
            </a:r>
            <a:r>
              <a:rPr lang="en-US" altLang="zh-CN" sz="1600" dirty="0">
                <a:solidFill>
                  <a:srgbClr val="0000FF"/>
                </a:solidFill>
              </a:rPr>
              <a:t>15.4a</a:t>
            </a:r>
            <a:r>
              <a:rPr lang="en-US" altLang="zh-CN" sz="1600" dirty="0">
                <a:solidFill>
                  <a:srgbClr val="000000"/>
                </a:solidFill>
              </a:rPr>
              <a:t>, varies FEC codes were discussed</a:t>
            </a:r>
          </a:p>
          <a:p>
            <a:pPr lvl="2" defTabSz="914400"/>
            <a:r>
              <a:rPr lang="en-US" altLang="zh-CN" sz="1400" dirty="0">
                <a:solidFill>
                  <a:srgbClr val="000000"/>
                </a:solidFill>
              </a:rPr>
              <a:t>Convolutional codes with </a:t>
            </a:r>
            <a:r>
              <a:rPr lang="en-US" altLang="zh-CN" sz="1400" dirty="0">
                <a:solidFill>
                  <a:srgbClr val="0000FF"/>
                </a:solidFill>
              </a:rPr>
              <a:t>K = 3,4,5 </a:t>
            </a:r>
            <a:r>
              <a:rPr lang="en-US" altLang="zh-CN" sz="1400" dirty="0">
                <a:solidFill>
                  <a:srgbClr val="000000"/>
                </a:solidFill>
              </a:rPr>
              <a:t>were considered and compared </a:t>
            </a:r>
            <a:r>
              <a:rPr lang="en-US" altLang="zh-CN" sz="1400" dirty="0">
                <a:solidFill>
                  <a:srgbClr val="000000"/>
                </a:solidFill>
                <a:sym typeface="Wingdings" panose="05000000000000000000" pitchFamily="2" charset="2"/>
              </a:rPr>
              <a:t> </a:t>
            </a:r>
            <a:r>
              <a:rPr lang="en-US" altLang="zh-CN" sz="1400" dirty="0">
                <a:solidFill>
                  <a:srgbClr val="0000FF"/>
                </a:solidFill>
                <a:sym typeface="Wingdings" panose="05000000000000000000" pitchFamily="2" charset="2"/>
              </a:rPr>
              <a:t>K = 3 Final</a:t>
            </a:r>
            <a:r>
              <a:rPr lang="en-US" altLang="zh-CN" sz="1400" dirty="0">
                <a:solidFill>
                  <a:srgbClr val="0000FF"/>
                </a:solidFill>
              </a:rPr>
              <a:t> </a:t>
            </a:r>
          </a:p>
          <a:p>
            <a:pPr lvl="2" defTabSz="914400"/>
            <a:r>
              <a:rPr lang="en-US" altLang="zh-CN" sz="1400" dirty="0">
                <a:solidFill>
                  <a:srgbClr val="0000FF"/>
                </a:solidFill>
              </a:rPr>
              <a:t>BCH</a:t>
            </a:r>
            <a:r>
              <a:rPr lang="en-US" altLang="zh-CN" sz="1400" dirty="0">
                <a:solidFill>
                  <a:srgbClr val="000000"/>
                </a:solidFill>
              </a:rPr>
              <a:t> codes and </a:t>
            </a:r>
            <a:r>
              <a:rPr lang="en-US" altLang="zh-CN" sz="1400" dirty="0">
                <a:solidFill>
                  <a:srgbClr val="0000FF"/>
                </a:solidFill>
              </a:rPr>
              <a:t>RS</a:t>
            </a:r>
            <a:r>
              <a:rPr lang="en-US" altLang="zh-CN" sz="1400" dirty="0">
                <a:solidFill>
                  <a:srgbClr val="000000"/>
                </a:solidFill>
              </a:rPr>
              <a:t> codes of varies </a:t>
            </a:r>
            <a:r>
              <a:rPr lang="en-US" altLang="zh-CN" sz="1400" dirty="0">
                <a:solidFill>
                  <a:srgbClr val="0000FF"/>
                </a:solidFill>
              </a:rPr>
              <a:t>lengths</a:t>
            </a:r>
            <a:r>
              <a:rPr lang="en-US" altLang="zh-CN" sz="1400" dirty="0">
                <a:solidFill>
                  <a:srgbClr val="000000"/>
                </a:solidFill>
              </a:rPr>
              <a:t> and </a:t>
            </a:r>
            <a:r>
              <a:rPr lang="en-US" altLang="zh-CN" sz="1400" dirty="0">
                <a:solidFill>
                  <a:srgbClr val="0000FF"/>
                </a:solidFill>
              </a:rPr>
              <a:t>rates</a:t>
            </a:r>
            <a:r>
              <a:rPr lang="en-US" altLang="zh-CN" sz="1400" dirty="0">
                <a:solidFill>
                  <a:srgbClr val="000000"/>
                </a:solidFill>
              </a:rPr>
              <a:t> were also </a:t>
            </a:r>
            <a:r>
              <a:rPr lang="en-US" altLang="zh-CN" sz="1400" dirty="0" smtClean="0">
                <a:solidFill>
                  <a:srgbClr val="000000"/>
                </a:solidFill>
              </a:rPr>
              <a:t>discussed</a:t>
            </a:r>
            <a:endParaRPr lang="en-US" altLang="zh-CN" sz="1400" dirty="0">
              <a:solidFill>
                <a:srgbClr val="000000"/>
              </a:solidFill>
            </a:endParaRPr>
          </a:p>
          <a:p>
            <a:pPr lvl="2" defTabSz="914400"/>
            <a:r>
              <a:rPr lang="en-US" altLang="zh-CN" sz="1400" dirty="0">
                <a:solidFill>
                  <a:srgbClr val="000000"/>
                </a:solidFill>
              </a:rPr>
              <a:t>The final selection was a </a:t>
            </a:r>
            <a:r>
              <a:rPr lang="en-US" altLang="zh-CN" sz="1400" dirty="0">
                <a:solidFill>
                  <a:srgbClr val="0000FF"/>
                </a:solidFill>
              </a:rPr>
              <a:t>balance</a:t>
            </a:r>
            <a:r>
              <a:rPr lang="en-US" altLang="zh-CN" sz="1400" dirty="0">
                <a:solidFill>
                  <a:srgbClr val="000000"/>
                </a:solidFill>
              </a:rPr>
              <a:t> between </a:t>
            </a:r>
            <a:r>
              <a:rPr lang="en-US" altLang="zh-CN" sz="1400" dirty="0">
                <a:solidFill>
                  <a:srgbClr val="0000FF"/>
                </a:solidFill>
              </a:rPr>
              <a:t>performance</a:t>
            </a:r>
            <a:r>
              <a:rPr lang="en-US" altLang="zh-CN" sz="1400" dirty="0">
                <a:solidFill>
                  <a:srgbClr val="000000"/>
                </a:solidFill>
              </a:rPr>
              <a:t> and decoding </a:t>
            </a:r>
            <a:r>
              <a:rPr lang="en-US" altLang="zh-CN" sz="1400" dirty="0">
                <a:solidFill>
                  <a:srgbClr val="0000FF"/>
                </a:solidFill>
              </a:rPr>
              <a:t>complexities</a:t>
            </a:r>
            <a:r>
              <a:rPr lang="en-US" altLang="zh-CN" sz="1400" dirty="0">
                <a:solidFill>
                  <a:srgbClr val="000000"/>
                </a:solidFill>
              </a:rPr>
              <a:t>, e.g., the RS(63, 55) on GF(2</a:t>
            </a:r>
            <a:r>
              <a:rPr lang="en-US" altLang="zh-CN" sz="1400" baseline="30000" dirty="0">
                <a:solidFill>
                  <a:srgbClr val="000000"/>
                </a:solidFill>
              </a:rPr>
              <a:t>6</a:t>
            </a:r>
            <a:r>
              <a:rPr lang="en-US" altLang="zh-CN" sz="1400" dirty="0">
                <a:solidFill>
                  <a:srgbClr val="000000"/>
                </a:solidFill>
              </a:rPr>
              <a:t>) was compared with RS(40,32) on GF(2</a:t>
            </a:r>
            <a:r>
              <a:rPr lang="en-US" altLang="zh-CN" sz="1400" baseline="30000" dirty="0">
                <a:solidFill>
                  <a:srgbClr val="000000"/>
                </a:solidFill>
              </a:rPr>
              <a:t>8</a:t>
            </a:r>
            <a:r>
              <a:rPr lang="en-US" altLang="zh-CN" sz="1400" dirty="0">
                <a:solidFill>
                  <a:srgbClr val="000000"/>
                </a:solidFill>
              </a:rPr>
              <a:t>)</a:t>
            </a:r>
            <a:endParaRPr lang="zh-CN" altLang="zh-CN" sz="1400" dirty="0">
              <a:solidFill>
                <a:srgbClr val="000000"/>
              </a:solidFill>
            </a:endParaRPr>
          </a:p>
        </p:txBody>
      </p:sp>
      <p:pic>
        <p:nvPicPr>
          <p:cNvPr id="4" name="图片 3"/>
          <p:cNvPicPr/>
          <p:nvPr/>
        </p:nvPicPr>
        <p:blipFill>
          <a:blip r:embed="rId2"/>
          <a:stretch>
            <a:fillRect/>
          </a:stretch>
        </p:blipFill>
        <p:spPr>
          <a:xfrm>
            <a:off x="2209006" y="3353594"/>
            <a:ext cx="3193565" cy="1224135"/>
          </a:xfrm>
          <a:prstGeom prst="rect">
            <a:avLst/>
          </a:prstGeom>
        </p:spPr>
      </p:pic>
      <p:pic>
        <p:nvPicPr>
          <p:cNvPr id="5" name="图片 4"/>
          <p:cNvPicPr/>
          <p:nvPr/>
        </p:nvPicPr>
        <p:blipFill>
          <a:blip r:embed="rId3"/>
          <a:stretch>
            <a:fillRect/>
          </a:stretch>
        </p:blipFill>
        <p:spPr>
          <a:xfrm>
            <a:off x="6476206" y="3126717"/>
            <a:ext cx="3625613" cy="1368151"/>
          </a:xfrm>
          <a:prstGeom prst="rect">
            <a:avLst/>
          </a:prstGeom>
        </p:spPr>
      </p:pic>
    </p:spTree>
    <p:extLst>
      <p:ext uri="{BB962C8B-B14F-4D97-AF65-F5344CB8AC3E}">
        <p14:creationId xmlns:p14="http://schemas.microsoft.com/office/powerpoint/2010/main" val="808836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a:t>Channel Coding in </a:t>
            </a:r>
            <a:r>
              <a:rPr lang="en-US" altLang="en-US" sz="3600" dirty="0" smtClean="0"/>
              <a:t>15.4z</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The </a:t>
            </a:r>
            <a:r>
              <a:rPr lang="en-US" altLang="zh-CN" sz="2000" dirty="0"/>
              <a:t>HRP-ERDEV in its </a:t>
            </a:r>
            <a:r>
              <a:rPr lang="en-US" altLang="zh-CN" sz="2000" dirty="0">
                <a:solidFill>
                  <a:srgbClr val="0000FF"/>
                </a:solidFill>
              </a:rPr>
              <a:t>HPRF</a:t>
            </a:r>
            <a:r>
              <a:rPr lang="en-US" altLang="zh-CN" sz="2000" dirty="0"/>
              <a:t> mode may optionally employ the </a:t>
            </a:r>
            <a:r>
              <a:rPr lang="en-US" altLang="zh-CN" sz="2000" dirty="0">
                <a:solidFill>
                  <a:srgbClr val="0000FF"/>
                </a:solidFill>
              </a:rPr>
              <a:t>K = 7 convolutional encoder</a:t>
            </a:r>
            <a:r>
              <a:rPr lang="en-US" altLang="zh-CN" sz="2000" dirty="0"/>
              <a:t>, with the generator polynomials (133,171). </a:t>
            </a:r>
            <a:endParaRPr lang="zh-CN" altLang="zh-CN" sz="2000" dirty="0"/>
          </a:p>
          <a:p>
            <a:pPr lvl="1" defTabSz="914400"/>
            <a:r>
              <a:rPr lang="en-US" altLang="zh-CN" sz="1600" dirty="0">
                <a:solidFill>
                  <a:srgbClr val="000000"/>
                </a:solidFill>
              </a:rPr>
              <a:t>Before transmission of each PPDU, this encoder shall be </a:t>
            </a:r>
            <a:r>
              <a:rPr lang="en-US" altLang="zh-CN" sz="1600" dirty="0">
                <a:solidFill>
                  <a:srgbClr val="0000FF"/>
                </a:solidFill>
              </a:rPr>
              <a:t>initialized</a:t>
            </a:r>
            <a:r>
              <a:rPr lang="en-US" altLang="zh-CN" sz="1600" dirty="0">
                <a:solidFill>
                  <a:srgbClr val="000000"/>
                </a:solidFill>
              </a:rPr>
              <a:t> to </a:t>
            </a:r>
            <a:r>
              <a:rPr lang="en-US" altLang="zh-CN" sz="1600" dirty="0">
                <a:solidFill>
                  <a:srgbClr val="0000FF"/>
                </a:solidFill>
              </a:rPr>
              <a:t>all zero state</a:t>
            </a:r>
            <a:r>
              <a:rPr lang="en-US" altLang="zh-CN" sz="1600" dirty="0">
                <a:solidFill>
                  <a:srgbClr val="000000"/>
                </a:solidFill>
              </a:rPr>
              <a:t>, and shall be </a:t>
            </a:r>
            <a:r>
              <a:rPr lang="en-US" altLang="zh-CN" sz="1600" dirty="0">
                <a:solidFill>
                  <a:srgbClr val="0000FF"/>
                </a:solidFill>
              </a:rPr>
              <a:t>returned</a:t>
            </a:r>
            <a:r>
              <a:rPr lang="en-US" altLang="zh-CN" sz="1600" dirty="0">
                <a:solidFill>
                  <a:srgbClr val="000000"/>
                </a:solidFill>
              </a:rPr>
              <a:t> to </a:t>
            </a:r>
            <a:r>
              <a:rPr lang="en-US" altLang="zh-CN" sz="1600" dirty="0">
                <a:solidFill>
                  <a:srgbClr val="0000FF"/>
                </a:solidFill>
              </a:rPr>
              <a:t>all zero state </a:t>
            </a:r>
            <a:r>
              <a:rPr lang="en-US" altLang="zh-CN" sz="1600" dirty="0">
                <a:solidFill>
                  <a:srgbClr val="000000"/>
                </a:solidFill>
              </a:rPr>
              <a:t>by separately appending </a:t>
            </a:r>
            <a:r>
              <a:rPr lang="en-US" altLang="zh-CN" sz="1600" dirty="0">
                <a:solidFill>
                  <a:srgbClr val="0000FF"/>
                </a:solidFill>
              </a:rPr>
              <a:t>six zero bits </a:t>
            </a:r>
            <a:r>
              <a:rPr lang="en-US" altLang="zh-CN" sz="1600" dirty="0">
                <a:solidFill>
                  <a:srgbClr val="000000"/>
                </a:solidFill>
              </a:rPr>
              <a:t>to both the PHR and the PSDU. </a:t>
            </a:r>
            <a:endParaRPr lang="zh-CN" altLang="zh-CN" sz="1600" dirty="0">
              <a:solidFill>
                <a:srgbClr val="000000"/>
              </a:solidFill>
            </a:endParaRPr>
          </a:p>
          <a:p>
            <a:pPr lvl="1" defTabSz="914400"/>
            <a:endParaRPr lang="zh-CN" altLang="zh-CN" sz="1800" dirty="0">
              <a:solidFill>
                <a:srgbClr val="000000"/>
              </a:solidFill>
            </a:endParaRPr>
          </a:p>
        </p:txBody>
      </p:sp>
      <p:pic>
        <p:nvPicPr>
          <p:cNvPr id="6" name="Picture 7"/>
          <p:cNvPicPr>
            <a:picLocks noChangeAspect="1"/>
          </p:cNvPicPr>
          <p:nvPr/>
        </p:nvPicPr>
        <p:blipFill>
          <a:blip r:embed="rId2"/>
          <a:stretch>
            <a:fillRect/>
          </a:stretch>
        </p:blipFill>
        <p:spPr>
          <a:xfrm>
            <a:off x="5866606" y="2667794"/>
            <a:ext cx="4123428" cy="2880320"/>
          </a:xfrm>
          <a:prstGeom prst="rect">
            <a:avLst/>
          </a:prstGeom>
        </p:spPr>
      </p:pic>
      <p:sp>
        <p:nvSpPr>
          <p:cNvPr id="7" name="矩形 6"/>
          <p:cNvSpPr/>
          <p:nvPr/>
        </p:nvSpPr>
        <p:spPr>
          <a:xfrm>
            <a:off x="6143650" y="5859173"/>
            <a:ext cx="4294956" cy="292388"/>
          </a:xfrm>
          <a:prstGeom prst="rect">
            <a:avLst/>
          </a:prstGeom>
        </p:spPr>
        <p:txBody>
          <a:bodyPr wrap="square">
            <a:spAutoFit/>
          </a:bodyPr>
          <a:lstStyle/>
          <a:p>
            <a:r>
              <a:rPr lang="zh-CN" altLang="en-US" dirty="0">
                <a:solidFill>
                  <a:schemeClr val="tx1"/>
                </a:solidFill>
              </a:rPr>
              <a:t>15-18-0335-00-004z-srdev-ppdu-for-enhanced-impulse-radio</a:t>
            </a:r>
          </a:p>
        </p:txBody>
      </p:sp>
      <p:sp>
        <p:nvSpPr>
          <p:cNvPr id="8" name="Rectangle 9"/>
          <p:cNvSpPr/>
          <p:nvPr/>
        </p:nvSpPr>
        <p:spPr>
          <a:xfrm>
            <a:off x="6780105" y="5548114"/>
            <a:ext cx="2701381" cy="276999"/>
          </a:xfrm>
          <a:prstGeom prst="rect">
            <a:avLst/>
          </a:prstGeom>
        </p:spPr>
        <p:txBody>
          <a:bodyPr wrap="none">
            <a:spAutoFit/>
          </a:bodyPr>
          <a:lstStyle/>
          <a:p>
            <a:r>
              <a:rPr lang="en-US" dirty="0" smtClean="0">
                <a:solidFill>
                  <a:schemeClr val="tx1"/>
                </a:solidFill>
              </a:rPr>
              <a:t>Simulation performed for 21-byte PSDU</a:t>
            </a:r>
            <a:endParaRPr lang="en-US" dirty="0">
              <a:solidFill>
                <a:schemeClr val="tx1"/>
              </a:solidFill>
            </a:endParaRPr>
          </a:p>
        </p:txBody>
      </p:sp>
      <p:pic>
        <p:nvPicPr>
          <p:cNvPr id="9" name="图片 8"/>
          <p:cNvPicPr/>
          <p:nvPr/>
        </p:nvPicPr>
        <p:blipFill>
          <a:blip r:embed="rId3"/>
          <a:stretch>
            <a:fillRect/>
          </a:stretch>
        </p:blipFill>
        <p:spPr>
          <a:xfrm>
            <a:off x="1142206" y="3429794"/>
            <a:ext cx="3672408" cy="1224136"/>
          </a:xfrm>
          <a:prstGeom prst="rect">
            <a:avLst/>
          </a:prstGeom>
        </p:spPr>
      </p:pic>
      <p:sp>
        <p:nvSpPr>
          <p:cNvPr id="10" name="矩形 9"/>
          <p:cNvSpPr/>
          <p:nvPr/>
        </p:nvSpPr>
        <p:spPr>
          <a:xfrm>
            <a:off x="1523206" y="4771211"/>
            <a:ext cx="3038454" cy="292388"/>
          </a:xfrm>
          <a:prstGeom prst="rect">
            <a:avLst/>
          </a:prstGeom>
        </p:spPr>
        <p:txBody>
          <a:bodyPr wrap="square">
            <a:spAutoFit/>
          </a:bodyPr>
          <a:lstStyle/>
          <a:p>
            <a:r>
              <a:rPr lang="en-US" altLang="zh-CN" dirty="0" smtClean="0">
                <a:solidFill>
                  <a:schemeClr val="tx1"/>
                </a:solidFill>
              </a:rPr>
              <a:t>Non-systematic convolutional </a:t>
            </a:r>
            <a:r>
              <a:rPr lang="en-US" altLang="zh-CN" dirty="0">
                <a:solidFill>
                  <a:schemeClr val="tx1"/>
                </a:solidFill>
              </a:rPr>
              <a:t>encoder</a:t>
            </a:r>
            <a:endParaRPr lang="zh-CN" altLang="en-US" dirty="0">
              <a:solidFill>
                <a:schemeClr val="tx1"/>
              </a:solidFill>
            </a:endParaRPr>
          </a:p>
        </p:txBody>
      </p:sp>
    </p:spTree>
    <p:extLst>
      <p:ext uri="{BB962C8B-B14F-4D97-AF65-F5344CB8AC3E}">
        <p14:creationId xmlns:p14="http://schemas.microsoft.com/office/powerpoint/2010/main" val="3604973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Channel </a:t>
            </a:r>
            <a:r>
              <a:rPr lang="en-US" altLang="en-US" sz="3600" dirty="0"/>
              <a:t>Coding </a:t>
            </a:r>
            <a:r>
              <a:rPr lang="en-US" altLang="zh-CN" sz="3600" dirty="0"/>
              <a:t>Considerations</a:t>
            </a:r>
            <a:r>
              <a:rPr lang="en-US" altLang="en-US" sz="3600" dirty="0"/>
              <a:t> in 15.4ab</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The </a:t>
            </a:r>
            <a:r>
              <a:rPr lang="en-US" altLang="zh-CN" sz="2000" dirty="0"/>
              <a:t>consideration of introducing new advanced coding schemes were discussed in [1] and [2]</a:t>
            </a:r>
          </a:p>
          <a:p>
            <a:pPr lvl="1" defTabSz="914400"/>
            <a:endParaRPr lang="en-US" altLang="zh-CN" sz="1600" dirty="0" smtClean="0">
              <a:solidFill>
                <a:srgbClr val="000000"/>
              </a:solidFill>
            </a:endParaRPr>
          </a:p>
          <a:p>
            <a:pPr lvl="1" defTabSz="914400"/>
            <a:r>
              <a:rPr lang="en-US" altLang="zh-CN" sz="1600" dirty="0" smtClean="0">
                <a:solidFill>
                  <a:srgbClr val="000000"/>
                </a:solidFill>
              </a:rPr>
              <a:t>[</a:t>
            </a:r>
            <a:r>
              <a:rPr lang="en-US" altLang="zh-CN" sz="1600" dirty="0">
                <a:solidFill>
                  <a:srgbClr val="000000"/>
                </a:solidFill>
              </a:rPr>
              <a:t>1] proposed to include LDPC codes as an optional solution after </a:t>
            </a:r>
            <a:r>
              <a:rPr lang="en-US" altLang="zh-CN" sz="1600" dirty="0" smtClean="0">
                <a:solidFill>
                  <a:srgbClr val="000000"/>
                </a:solidFill>
              </a:rPr>
              <a:t>an extensive </a:t>
            </a:r>
            <a:r>
              <a:rPr lang="en-US" altLang="zh-CN" sz="1600" dirty="0">
                <a:solidFill>
                  <a:srgbClr val="000000"/>
                </a:solidFill>
              </a:rPr>
              <a:t>comparison of Turbo, Polar, NR LDPC, and 11n LDPC codes </a:t>
            </a:r>
          </a:p>
          <a:p>
            <a:pPr lvl="1" defTabSz="914400"/>
            <a:r>
              <a:rPr lang="en-US" altLang="zh-CN" sz="1600" dirty="0">
                <a:solidFill>
                  <a:srgbClr val="000000"/>
                </a:solidFill>
              </a:rPr>
              <a:t>[2] proposed to </a:t>
            </a:r>
            <a:r>
              <a:rPr lang="en-IE" altLang="zh-CN" sz="1600" dirty="0" smtClean="0">
                <a:solidFill>
                  <a:srgbClr val="000000"/>
                </a:solidFill>
              </a:rPr>
              <a:t>identify </a:t>
            </a:r>
            <a:r>
              <a:rPr lang="en-IE" altLang="zh-CN" sz="1600" dirty="0">
                <a:solidFill>
                  <a:srgbClr val="000000"/>
                </a:solidFill>
              </a:rPr>
              <a:t>suitable candidate advanced codes for high-speed data, e.g., NR LDPC, 11n LDPC, candidates for Turbo and Polar codes and possibly additional </a:t>
            </a:r>
            <a:r>
              <a:rPr lang="en-IE" altLang="zh-CN" sz="1600" dirty="0" smtClean="0">
                <a:solidFill>
                  <a:srgbClr val="000000"/>
                </a:solidFill>
              </a:rPr>
              <a:t>LDPC codes</a:t>
            </a:r>
            <a:endParaRPr lang="en-IE" altLang="zh-CN" sz="1600" dirty="0">
              <a:solidFill>
                <a:srgbClr val="000000"/>
              </a:solidFill>
            </a:endParaRPr>
          </a:p>
          <a:p>
            <a:pPr lvl="1">
              <a:buFont typeface="Arial" panose="020B0604020202020204" pitchFamily="34" charset="0"/>
              <a:buChar char="–"/>
            </a:pPr>
            <a:r>
              <a:rPr lang="en-IE" altLang="zh-CN" sz="1600" dirty="0" smtClean="0">
                <a:solidFill>
                  <a:srgbClr val="000000"/>
                </a:solidFill>
              </a:rPr>
              <a:t>[2] states that the </a:t>
            </a:r>
            <a:r>
              <a:rPr lang="en-IE" altLang="zh-CN" sz="1600" dirty="0">
                <a:solidFill>
                  <a:srgbClr val="000000"/>
                </a:solidFill>
              </a:rPr>
              <a:t>p</a:t>
            </a:r>
            <a:r>
              <a:rPr lang="en-IE" altLang="zh-CN" sz="1600" dirty="0" smtClean="0">
                <a:solidFill>
                  <a:srgbClr val="000000"/>
                </a:solidFill>
              </a:rPr>
              <a:t>ower </a:t>
            </a:r>
            <a:r>
              <a:rPr lang="en-IE" altLang="zh-CN" sz="1600" dirty="0">
                <a:solidFill>
                  <a:srgbClr val="000000"/>
                </a:solidFill>
              </a:rPr>
              <a:t>consumption at a given performance should be a central selection </a:t>
            </a:r>
            <a:r>
              <a:rPr lang="en-IE" altLang="zh-CN" sz="1600" dirty="0" smtClean="0">
                <a:solidFill>
                  <a:srgbClr val="000000"/>
                </a:solidFill>
              </a:rPr>
              <a:t>metric</a:t>
            </a:r>
            <a:endParaRPr lang="en-IE" altLang="zh-CN" sz="1600" dirty="0">
              <a:solidFill>
                <a:srgbClr val="000000"/>
              </a:solidFill>
            </a:endParaRPr>
          </a:p>
          <a:p>
            <a:pPr lvl="2" defTabSz="914400"/>
            <a:endParaRPr lang="en-US" altLang="zh-CN" sz="1400" dirty="0">
              <a:solidFill>
                <a:srgbClr val="000000"/>
              </a:solidFill>
            </a:endParaRPr>
          </a:p>
          <a:p>
            <a:r>
              <a:rPr lang="en-US" altLang="zh-CN" sz="2000" dirty="0"/>
              <a:t>To compare and select a candidate code, several parameters shall be agreed for further investigations</a:t>
            </a:r>
          </a:p>
          <a:p>
            <a:pPr lvl="1" defTabSz="914400"/>
            <a:endParaRPr lang="en-US" altLang="zh-CN" sz="1600" dirty="0" smtClean="0">
              <a:solidFill>
                <a:srgbClr val="000000"/>
              </a:solidFill>
            </a:endParaRPr>
          </a:p>
          <a:p>
            <a:pPr lvl="1" defTabSz="914400"/>
            <a:r>
              <a:rPr lang="en-US" altLang="zh-CN" sz="1600" dirty="0" smtClean="0">
                <a:solidFill>
                  <a:srgbClr val="000000"/>
                </a:solidFill>
              </a:rPr>
              <a:t>The </a:t>
            </a:r>
            <a:r>
              <a:rPr lang="en-US" altLang="zh-CN" sz="1600" dirty="0">
                <a:solidFill>
                  <a:srgbClr val="000000"/>
                </a:solidFill>
              </a:rPr>
              <a:t>candidate code rates: the standard code rate is R = ½ for 15.4z HPRF mode, do we need higher code rates (e.g. 2/3, 3/4) to further increase the peak data throughput?</a:t>
            </a:r>
          </a:p>
          <a:p>
            <a:pPr lvl="1" defTabSz="914400"/>
            <a:r>
              <a:rPr lang="en-US" altLang="zh-CN" sz="1600" dirty="0">
                <a:solidFill>
                  <a:srgbClr val="000000"/>
                </a:solidFill>
              </a:rPr>
              <a:t>The candidate code length selection is very important for further evaluations.</a:t>
            </a:r>
          </a:p>
          <a:p>
            <a:pPr lvl="1" defTabSz="914400"/>
            <a:endParaRPr lang="zh-CN" altLang="zh-CN" sz="1800" dirty="0">
              <a:solidFill>
                <a:srgbClr val="000000"/>
              </a:solidFill>
            </a:endParaRPr>
          </a:p>
        </p:txBody>
      </p:sp>
    </p:spTree>
    <p:extLst>
      <p:ext uri="{BB962C8B-B14F-4D97-AF65-F5344CB8AC3E}">
        <p14:creationId xmlns:p14="http://schemas.microsoft.com/office/powerpoint/2010/main" val="1702847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Discussion </a:t>
            </a:r>
            <a:r>
              <a:rPr lang="en-US" altLang="en-US" sz="3600" dirty="0"/>
              <a:t>on Code Length</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1800" dirty="0" smtClean="0">
                <a:solidFill>
                  <a:srgbClr val="000000"/>
                </a:solidFill>
              </a:rPr>
              <a:t>During </a:t>
            </a:r>
            <a:r>
              <a:rPr lang="en-US" altLang="zh-CN" sz="1800" dirty="0">
                <a:solidFill>
                  <a:srgbClr val="000000"/>
                </a:solidFill>
              </a:rPr>
              <a:t>the development of 15.4a, the employed RS(</a:t>
            </a:r>
            <a:r>
              <a:rPr lang="en-US" altLang="zh-CN" sz="1800" dirty="0"/>
              <a:t>63, 55</a:t>
            </a:r>
            <a:r>
              <a:rPr lang="en-US" altLang="zh-CN" sz="1800" dirty="0">
                <a:solidFill>
                  <a:srgbClr val="000000"/>
                </a:solidFill>
              </a:rPr>
              <a:t>) </a:t>
            </a:r>
            <a:r>
              <a:rPr lang="en-US" altLang="zh-CN" sz="1800" dirty="0" smtClean="0">
                <a:solidFill>
                  <a:srgbClr val="000000"/>
                </a:solidFill>
              </a:rPr>
              <a:t>of </a:t>
            </a:r>
            <a:r>
              <a:rPr lang="en-US" altLang="zh-CN" sz="1800" dirty="0">
                <a:solidFill>
                  <a:srgbClr val="000000"/>
                </a:solidFill>
              </a:rPr>
              <a:t>length n </a:t>
            </a:r>
            <a:r>
              <a:rPr lang="en-US" altLang="zh-CN" sz="1800" dirty="0" smtClean="0">
                <a:solidFill>
                  <a:srgbClr val="000000"/>
                </a:solidFill>
              </a:rPr>
              <a:t>= 63x6 = </a:t>
            </a:r>
            <a:r>
              <a:rPr lang="en-US" altLang="zh-CN" sz="1800" dirty="0">
                <a:solidFill>
                  <a:srgbClr val="0000FF"/>
                </a:solidFill>
              </a:rPr>
              <a:t>378 bits </a:t>
            </a:r>
            <a:r>
              <a:rPr lang="en-US" altLang="zh-CN" sz="1800" dirty="0">
                <a:solidFill>
                  <a:srgbClr val="000000"/>
                </a:solidFill>
              </a:rPr>
              <a:t>was extensively compared with BCH codes (e.g., BCH(292,256), BCH(328,256)) and other RS codes (e.g., RS(40,32) over GF(2</a:t>
            </a:r>
            <a:r>
              <a:rPr lang="en-US" altLang="zh-CN" sz="1800" baseline="30000" dirty="0">
                <a:solidFill>
                  <a:srgbClr val="000000"/>
                </a:solidFill>
              </a:rPr>
              <a:t>8</a:t>
            </a:r>
            <a:r>
              <a:rPr lang="en-US" altLang="zh-CN" sz="1800" dirty="0">
                <a:solidFill>
                  <a:srgbClr val="000000"/>
                </a:solidFill>
              </a:rPr>
              <a:t>), RS(51,43) over GF(2</a:t>
            </a:r>
            <a:r>
              <a:rPr lang="en-US" altLang="zh-CN" sz="1800" baseline="30000" dirty="0">
                <a:solidFill>
                  <a:srgbClr val="000000"/>
                </a:solidFill>
              </a:rPr>
              <a:t>6</a:t>
            </a:r>
            <a:r>
              <a:rPr lang="en-US" altLang="zh-CN" sz="1800" dirty="0">
                <a:solidFill>
                  <a:srgbClr val="000000"/>
                </a:solidFill>
              </a:rPr>
              <a:t>)) </a:t>
            </a:r>
            <a:endParaRPr lang="en-US" altLang="zh-CN" sz="1800" dirty="0" smtClean="0">
              <a:solidFill>
                <a:srgbClr val="000000"/>
              </a:solidFill>
            </a:endParaRPr>
          </a:p>
          <a:p>
            <a:endParaRPr lang="en-US" altLang="zh-CN" sz="1800" dirty="0">
              <a:solidFill>
                <a:srgbClr val="000000"/>
              </a:solidFill>
            </a:endParaRPr>
          </a:p>
          <a:p>
            <a:r>
              <a:rPr lang="en-US" altLang="zh-CN" sz="1800" dirty="0">
                <a:solidFill>
                  <a:srgbClr val="000000"/>
                </a:solidFill>
                <a:sym typeface="Wingdings" panose="05000000000000000000" pitchFamily="2" charset="2"/>
              </a:rPr>
              <a:t>The selected </a:t>
            </a:r>
            <a:r>
              <a:rPr lang="en-US" altLang="zh-CN" sz="1800" dirty="0" err="1">
                <a:solidFill>
                  <a:srgbClr val="000000"/>
                </a:solidFill>
              </a:rPr>
              <a:t>codeword</a:t>
            </a:r>
            <a:r>
              <a:rPr lang="en-US" altLang="zh-CN" sz="1800" dirty="0">
                <a:solidFill>
                  <a:srgbClr val="000000"/>
                </a:solidFill>
              </a:rPr>
              <a:t> length shall</a:t>
            </a:r>
            <a:r>
              <a:rPr lang="en-US" altLang="zh-CN" sz="1800" dirty="0">
                <a:solidFill>
                  <a:srgbClr val="000000"/>
                </a:solidFill>
                <a:sym typeface="Wingdings" panose="05000000000000000000" pitchFamily="2" charset="2"/>
              </a:rPr>
              <a:t> best balance the performance, </a:t>
            </a:r>
            <a:r>
              <a:rPr lang="en-US" altLang="zh-CN" sz="1800" dirty="0" smtClean="0">
                <a:solidFill>
                  <a:srgbClr val="000000"/>
                </a:solidFill>
                <a:sym typeface="Wingdings" panose="05000000000000000000" pitchFamily="2" charset="2"/>
              </a:rPr>
              <a:t>padding/puncturing, </a:t>
            </a:r>
            <a:r>
              <a:rPr lang="en-US" altLang="zh-CN" sz="1800" dirty="0">
                <a:solidFill>
                  <a:srgbClr val="000000"/>
                </a:solidFill>
                <a:sym typeface="Wingdings" panose="05000000000000000000" pitchFamily="2" charset="2"/>
              </a:rPr>
              <a:t>and complexity </a:t>
            </a:r>
            <a:endParaRPr lang="en-US" altLang="zh-CN" sz="1800" dirty="0" smtClean="0">
              <a:solidFill>
                <a:srgbClr val="000000"/>
              </a:solidFill>
              <a:sym typeface="Wingdings" panose="05000000000000000000" pitchFamily="2" charset="2"/>
            </a:endParaRPr>
          </a:p>
          <a:p>
            <a:pPr lvl="1">
              <a:buFont typeface="Arial" panose="020B0604020202020204" pitchFamily="34" charset="0"/>
              <a:buChar char="–"/>
            </a:pPr>
            <a:endParaRPr lang="en-IE" altLang="zh-CN" sz="1600" dirty="0" smtClean="0">
              <a:solidFill>
                <a:srgbClr val="000000"/>
              </a:solidFill>
              <a:sym typeface="Wingdings" panose="05000000000000000000" pitchFamily="2" charset="2"/>
            </a:endParaRPr>
          </a:p>
          <a:p>
            <a:pPr lvl="1">
              <a:buFont typeface="Arial" panose="020B0604020202020204" pitchFamily="34" charset="0"/>
              <a:buChar char="–"/>
            </a:pPr>
            <a:r>
              <a:rPr lang="en-IE" altLang="zh-CN" sz="1600" dirty="0" smtClean="0">
                <a:solidFill>
                  <a:srgbClr val="000000"/>
                </a:solidFill>
                <a:sym typeface="Wingdings" panose="05000000000000000000" pitchFamily="2" charset="2"/>
              </a:rPr>
              <a:t>The </a:t>
            </a:r>
            <a:r>
              <a:rPr lang="en-IE" altLang="zh-CN" sz="1600" dirty="0" err="1" smtClean="0">
                <a:solidFill>
                  <a:srgbClr val="000000"/>
                </a:solidFill>
                <a:sym typeface="Wingdings" panose="05000000000000000000" pitchFamily="2" charset="2"/>
              </a:rPr>
              <a:t>codeword</a:t>
            </a:r>
            <a:r>
              <a:rPr lang="en-IE" altLang="zh-CN" sz="1600" dirty="0" smtClean="0">
                <a:solidFill>
                  <a:srgbClr val="000000"/>
                </a:solidFill>
                <a:sym typeface="Wingdings" panose="05000000000000000000" pitchFamily="2" charset="2"/>
              </a:rPr>
              <a:t> lengths of 11n LDPC were selected to minimize the padding bits for OFDM symbols</a:t>
            </a:r>
          </a:p>
          <a:p>
            <a:pPr marL="497799" lvl="1" indent="0">
              <a:buNone/>
            </a:pPr>
            <a:endParaRPr lang="en-IE" altLang="zh-CN" sz="1600" dirty="0" smtClean="0">
              <a:solidFill>
                <a:srgbClr val="000000"/>
              </a:solidFill>
            </a:endParaRPr>
          </a:p>
          <a:p>
            <a:pPr lvl="1">
              <a:buFont typeface="Arial" panose="020B0604020202020204" pitchFamily="34" charset="0"/>
              <a:buChar char="–"/>
            </a:pPr>
            <a:r>
              <a:rPr lang="en-IE" altLang="zh-CN" sz="1600" dirty="0" smtClean="0">
                <a:solidFill>
                  <a:srgbClr val="0000FF"/>
                </a:solidFill>
              </a:rPr>
              <a:t>Short </a:t>
            </a:r>
            <a:r>
              <a:rPr lang="en-IE" altLang="zh-CN" sz="1600" dirty="0">
                <a:solidFill>
                  <a:srgbClr val="0000FF"/>
                </a:solidFill>
              </a:rPr>
              <a:t>Length</a:t>
            </a:r>
            <a:r>
              <a:rPr lang="en-IE" altLang="zh-CN" sz="1600" dirty="0">
                <a:solidFill>
                  <a:srgbClr val="000000"/>
                </a:solidFill>
              </a:rPr>
              <a:t>: the number of shortening/padding bits can be minimized, while the error correction capability of the code is limited </a:t>
            </a:r>
            <a:r>
              <a:rPr lang="en-IE" altLang="zh-CN" sz="1600" dirty="0">
                <a:solidFill>
                  <a:srgbClr val="000000"/>
                </a:solidFill>
                <a:sym typeface="Wingdings" panose="05000000000000000000" pitchFamily="2" charset="2"/>
              </a:rPr>
              <a:t> </a:t>
            </a:r>
            <a:r>
              <a:rPr lang="en-IE" altLang="zh-CN" sz="1600" dirty="0">
                <a:solidFill>
                  <a:srgbClr val="0000FF"/>
                </a:solidFill>
                <a:sym typeface="Wingdings" panose="05000000000000000000" pitchFamily="2" charset="2"/>
              </a:rPr>
              <a:t>suitable for short </a:t>
            </a:r>
            <a:r>
              <a:rPr lang="en-IE" altLang="zh-CN" sz="1600" dirty="0" smtClean="0">
                <a:solidFill>
                  <a:srgbClr val="0000FF"/>
                </a:solidFill>
                <a:sym typeface="Wingdings" panose="05000000000000000000" pitchFamily="2" charset="2"/>
              </a:rPr>
              <a:t>payloads</a:t>
            </a:r>
          </a:p>
          <a:p>
            <a:pPr lvl="1">
              <a:buFont typeface="Arial" panose="020B0604020202020204" pitchFamily="34" charset="0"/>
              <a:buChar char="–"/>
            </a:pPr>
            <a:endParaRPr lang="en-IE" altLang="zh-CN" sz="1600" dirty="0">
              <a:solidFill>
                <a:srgbClr val="000000"/>
              </a:solidFill>
            </a:endParaRPr>
          </a:p>
          <a:p>
            <a:pPr lvl="1">
              <a:buFont typeface="Arial" panose="020B0604020202020204" pitchFamily="34" charset="0"/>
              <a:buChar char="–"/>
            </a:pPr>
            <a:r>
              <a:rPr lang="en-IE" altLang="zh-CN" sz="1600" dirty="0">
                <a:solidFill>
                  <a:srgbClr val="0000FF"/>
                </a:solidFill>
              </a:rPr>
              <a:t>Long Length</a:t>
            </a:r>
            <a:r>
              <a:rPr lang="en-IE" altLang="zh-CN" sz="1600" dirty="0">
                <a:solidFill>
                  <a:srgbClr val="000000"/>
                </a:solidFill>
              </a:rPr>
              <a:t>: the inherent error correction capability is strong, however, relative large amount of shortening or padding bits are incurred, which would deteriorate the code performance </a:t>
            </a:r>
            <a:r>
              <a:rPr lang="en-IE" altLang="zh-CN" sz="1600" dirty="0">
                <a:solidFill>
                  <a:srgbClr val="000000"/>
                </a:solidFill>
                <a:sym typeface="Wingdings" panose="05000000000000000000" pitchFamily="2" charset="2"/>
              </a:rPr>
              <a:t> </a:t>
            </a:r>
            <a:r>
              <a:rPr lang="en-IE" altLang="zh-CN" sz="1600" dirty="0">
                <a:solidFill>
                  <a:srgbClr val="0000FF"/>
                </a:solidFill>
                <a:sym typeface="Wingdings" panose="05000000000000000000" pitchFamily="2" charset="2"/>
              </a:rPr>
              <a:t>suitable for relative long </a:t>
            </a:r>
            <a:r>
              <a:rPr lang="en-IE" altLang="zh-CN" sz="1600" dirty="0" smtClean="0">
                <a:solidFill>
                  <a:srgbClr val="0000FF"/>
                </a:solidFill>
                <a:sym typeface="Wingdings" panose="05000000000000000000" pitchFamily="2" charset="2"/>
              </a:rPr>
              <a:t>payloads</a:t>
            </a:r>
          </a:p>
          <a:p>
            <a:pPr lvl="1">
              <a:buFont typeface="Arial" panose="020B0604020202020204" pitchFamily="34" charset="0"/>
              <a:buChar char="–"/>
            </a:pPr>
            <a:endParaRPr lang="en-IE" altLang="zh-CN" sz="1600" dirty="0">
              <a:solidFill>
                <a:srgbClr val="000000"/>
              </a:solidFill>
            </a:endParaRPr>
          </a:p>
          <a:p>
            <a:pPr lvl="1">
              <a:buFont typeface="Arial" panose="020B0604020202020204" pitchFamily="34" charset="0"/>
              <a:buChar char="–"/>
            </a:pPr>
            <a:r>
              <a:rPr lang="en-IE" altLang="zh-CN" sz="1600" dirty="0">
                <a:solidFill>
                  <a:srgbClr val="000000"/>
                </a:solidFill>
              </a:rPr>
              <a:t>Since the </a:t>
            </a:r>
            <a:r>
              <a:rPr lang="en-IE" altLang="zh-CN" sz="1600" dirty="0">
                <a:solidFill>
                  <a:srgbClr val="0000FF"/>
                </a:solidFill>
              </a:rPr>
              <a:t>maximum PSDU </a:t>
            </a:r>
            <a:r>
              <a:rPr lang="en-IE" altLang="zh-CN" sz="1600" dirty="0">
                <a:solidFill>
                  <a:srgbClr val="000000"/>
                </a:solidFill>
              </a:rPr>
              <a:t>length has been increased from 127 bytes in 15.4a to </a:t>
            </a:r>
            <a:r>
              <a:rPr lang="en-IE" altLang="zh-CN" sz="1600" dirty="0">
                <a:solidFill>
                  <a:srgbClr val="0000FF"/>
                </a:solidFill>
              </a:rPr>
              <a:t>1023 bytes </a:t>
            </a:r>
            <a:r>
              <a:rPr lang="en-IE" altLang="zh-CN" sz="1600" dirty="0">
                <a:solidFill>
                  <a:srgbClr val="000000"/>
                </a:solidFill>
              </a:rPr>
              <a:t>in 15.4z (optionally to </a:t>
            </a:r>
            <a:r>
              <a:rPr lang="en-IE" altLang="zh-CN" sz="1600" dirty="0">
                <a:solidFill>
                  <a:srgbClr val="0000FF"/>
                </a:solidFill>
              </a:rPr>
              <a:t>4095</a:t>
            </a:r>
            <a:r>
              <a:rPr lang="en-IE" altLang="zh-CN" sz="1600" dirty="0">
                <a:solidFill>
                  <a:srgbClr val="000000"/>
                </a:solidFill>
              </a:rPr>
              <a:t> bytes), shall we consider longer lengths (e.g., around n = 648 (11n) ~672(11ad))?</a:t>
            </a:r>
            <a:endParaRPr lang="en-US" altLang="zh-CN" sz="1600" dirty="0">
              <a:solidFill>
                <a:srgbClr val="000000"/>
              </a:solidFill>
            </a:endParaRPr>
          </a:p>
          <a:p>
            <a:pPr lvl="1"/>
            <a:endParaRPr lang="zh-CN" altLang="zh-CN" sz="1600" dirty="0">
              <a:solidFill>
                <a:srgbClr val="000000"/>
              </a:solidFill>
            </a:endParaRPr>
          </a:p>
        </p:txBody>
      </p:sp>
    </p:spTree>
    <p:extLst>
      <p:ext uri="{BB962C8B-B14F-4D97-AF65-F5344CB8AC3E}">
        <p14:creationId xmlns:p14="http://schemas.microsoft.com/office/powerpoint/2010/main" val="1929110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LDPC Codes in WLAN</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1800" dirty="0" smtClean="0"/>
              <a:t>Low-Density </a:t>
            </a:r>
            <a:r>
              <a:rPr lang="en-US" altLang="zh-CN" sz="1800" dirty="0"/>
              <a:t>Parity-Check (LDPC) </a:t>
            </a:r>
            <a:r>
              <a:rPr lang="en-US" altLang="zh-CN" sz="1800" dirty="0" smtClean="0"/>
              <a:t>codes in 11n/ac </a:t>
            </a:r>
            <a:r>
              <a:rPr lang="en-US" altLang="zh-CN" sz="1800" dirty="0"/>
              <a:t>and </a:t>
            </a:r>
            <a:r>
              <a:rPr lang="en-US" altLang="zh-CN" sz="1800" dirty="0" smtClean="0"/>
              <a:t>11ad/ay </a:t>
            </a:r>
            <a:r>
              <a:rPr lang="en-US" altLang="zh-CN" sz="1800" dirty="0" smtClean="0">
                <a:sym typeface="Wingdings" panose="05000000000000000000" pitchFamily="2" charset="2"/>
              </a:rPr>
              <a:t> </a:t>
            </a:r>
            <a:r>
              <a:rPr lang="en-US" altLang="zh-CN" sz="1800" dirty="0" smtClean="0">
                <a:solidFill>
                  <a:srgbClr val="0000FF"/>
                </a:solidFill>
                <a:sym typeface="Wingdings" panose="05000000000000000000" pitchFamily="2" charset="2"/>
              </a:rPr>
              <a:t>Rate-1/2 </a:t>
            </a:r>
            <a:r>
              <a:rPr lang="en-US" altLang="zh-CN" sz="1800" dirty="0" smtClean="0">
                <a:sym typeface="Wingdings" panose="05000000000000000000" pitchFamily="2" charset="2"/>
              </a:rPr>
              <a:t>&amp; </a:t>
            </a:r>
            <a:r>
              <a:rPr lang="en-US" altLang="zh-CN" sz="1800" dirty="0" smtClean="0">
                <a:solidFill>
                  <a:srgbClr val="0000FF"/>
                </a:solidFill>
                <a:sym typeface="Wingdings" panose="05000000000000000000" pitchFamily="2" charset="2"/>
              </a:rPr>
              <a:t>Shortest</a:t>
            </a:r>
            <a:endParaRPr lang="en-US" altLang="zh-CN" sz="1800" dirty="0">
              <a:solidFill>
                <a:srgbClr val="0000FF"/>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endParaRPr lang="en-US" altLang="zh-CN" sz="1600" dirty="0">
              <a:solidFill>
                <a:srgbClr val="000000"/>
              </a:solidFill>
            </a:endParaRPr>
          </a:p>
          <a:p>
            <a:pPr lvl="1" defTabSz="914400"/>
            <a:endParaRPr lang="en-US" altLang="zh-CN" sz="1600" dirty="0" smtClean="0">
              <a:solidFill>
                <a:srgbClr val="000000"/>
              </a:solidFill>
            </a:endParaRPr>
          </a:p>
          <a:p>
            <a:pPr lvl="1" defTabSz="914400"/>
            <a:r>
              <a:rPr lang="en-US" altLang="zh-CN" sz="1600" dirty="0" smtClean="0">
                <a:solidFill>
                  <a:srgbClr val="000000"/>
                </a:solidFill>
              </a:rPr>
              <a:t>LDPC encoding with shortening &amp; puncturing for small payloads</a:t>
            </a:r>
          </a:p>
          <a:p>
            <a:pPr lvl="1" defTabSz="914400"/>
            <a:endParaRPr lang="zh-CN" altLang="zh-CN" sz="1800" dirty="0">
              <a:solidFill>
                <a:srgbClr val="000000"/>
              </a:solidFill>
            </a:endParaRPr>
          </a:p>
        </p:txBody>
      </p:sp>
      <p:pic>
        <p:nvPicPr>
          <p:cNvPr id="2" name="图片 1"/>
          <p:cNvPicPr>
            <a:picLocks noChangeAspect="1"/>
          </p:cNvPicPr>
          <p:nvPr/>
        </p:nvPicPr>
        <p:blipFill>
          <a:blip r:embed="rId2"/>
          <a:stretch>
            <a:fillRect/>
          </a:stretch>
        </p:blipFill>
        <p:spPr>
          <a:xfrm>
            <a:off x="685006" y="1829594"/>
            <a:ext cx="5003059" cy="1802153"/>
          </a:xfrm>
          <a:prstGeom prst="rect">
            <a:avLst/>
          </a:prstGeom>
        </p:spPr>
      </p:pic>
      <p:pic>
        <p:nvPicPr>
          <p:cNvPr id="3" name="图片 2"/>
          <p:cNvPicPr>
            <a:picLocks noChangeAspect="1"/>
          </p:cNvPicPr>
          <p:nvPr/>
        </p:nvPicPr>
        <p:blipFill>
          <a:blip r:embed="rId3"/>
          <a:stretch>
            <a:fillRect/>
          </a:stretch>
        </p:blipFill>
        <p:spPr>
          <a:xfrm>
            <a:off x="6704806" y="2054383"/>
            <a:ext cx="4291487" cy="1577364"/>
          </a:xfrm>
          <a:prstGeom prst="rect">
            <a:avLst/>
          </a:prstGeom>
        </p:spPr>
      </p:pic>
      <p:sp>
        <p:nvSpPr>
          <p:cNvPr id="6" name="矩形 5"/>
          <p:cNvSpPr/>
          <p:nvPr/>
        </p:nvSpPr>
        <p:spPr>
          <a:xfrm>
            <a:off x="989806" y="3714682"/>
            <a:ext cx="4410054" cy="292388"/>
          </a:xfrm>
          <a:prstGeom prst="rect">
            <a:avLst/>
          </a:prstGeom>
        </p:spPr>
        <p:txBody>
          <a:bodyPr wrap="square">
            <a:spAutoFit/>
          </a:bodyPr>
          <a:lstStyle/>
          <a:p>
            <a:r>
              <a:rPr lang="en-US" altLang="zh-CN" dirty="0" smtClean="0">
                <a:solidFill>
                  <a:srgbClr val="0000FF"/>
                </a:solidFill>
              </a:rPr>
              <a:t>11n LDPC</a:t>
            </a:r>
            <a:r>
              <a:rPr lang="en-US" altLang="zh-CN" dirty="0" smtClean="0">
                <a:solidFill>
                  <a:schemeClr val="tx1"/>
                </a:solidFill>
              </a:rPr>
              <a:t>: Rate-1/2,  Base Matrix: </a:t>
            </a:r>
            <a:r>
              <a:rPr lang="en-US" altLang="zh-CN" dirty="0" smtClean="0">
                <a:solidFill>
                  <a:srgbClr val="0000FF"/>
                </a:solidFill>
              </a:rPr>
              <a:t>12x24</a:t>
            </a:r>
            <a:r>
              <a:rPr lang="en-US" altLang="zh-CN" dirty="0" smtClean="0">
                <a:solidFill>
                  <a:schemeClr val="tx1"/>
                </a:solidFill>
              </a:rPr>
              <a:t>, N = 648, Z = 27</a:t>
            </a:r>
            <a:endParaRPr lang="zh-CN" altLang="en-US" dirty="0">
              <a:solidFill>
                <a:schemeClr val="tx1"/>
              </a:solidFill>
            </a:endParaRPr>
          </a:p>
        </p:txBody>
      </p:sp>
      <p:sp>
        <p:nvSpPr>
          <p:cNvPr id="7" name="矩形 6"/>
          <p:cNvSpPr/>
          <p:nvPr/>
        </p:nvSpPr>
        <p:spPr>
          <a:xfrm>
            <a:off x="6781006" y="3714682"/>
            <a:ext cx="4410054" cy="292388"/>
          </a:xfrm>
          <a:prstGeom prst="rect">
            <a:avLst/>
          </a:prstGeom>
        </p:spPr>
        <p:txBody>
          <a:bodyPr wrap="square">
            <a:spAutoFit/>
          </a:bodyPr>
          <a:lstStyle/>
          <a:p>
            <a:r>
              <a:rPr lang="en-US" altLang="zh-CN" dirty="0" smtClean="0">
                <a:solidFill>
                  <a:srgbClr val="0000FF"/>
                </a:solidFill>
              </a:rPr>
              <a:t>11ad LDPC</a:t>
            </a:r>
            <a:r>
              <a:rPr lang="en-US" altLang="zh-CN" dirty="0" smtClean="0">
                <a:solidFill>
                  <a:schemeClr val="tx1"/>
                </a:solidFill>
              </a:rPr>
              <a:t>: Rate-1/2,  Base Matrix: </a:t>
            </a:r>
            <a:r>
              <a:rPr lang="en-US" altLang="zh-CN" dirty="0" smtClean="0">
                <a:solidFill>
                  <a:srgbClr val="0000FF"/>
                </a:solidFill>
              </a:rPr>
              <a:t>8x16</a:t>
            </a:r>
            <a:r>
              <a:rPr lang="en-US" altLang="zh-CN" dirty="0" smtClean="0">
                <a:solidFill>
                  <a:schemeClr val="tx1"/>
                </a:solidFill>
              </a:rPr>
              <a:t>, N = 672, Z = 42</a:t>
            </a:r>
            <a:endParaRPr lang="zh-CN" altLang="en-US" dirty="0">
              <a:solidFill>
                <a:schemeClr val="tx1"/>
              </a:solidFill>
            </a:endParaRPr>
          </a:p>
        </p:txBody>
      </p:sp>
      <p:sp>
        <p:nvSpPr>
          <p:cNvPr id="4" name="矩形 3"/>
          <p:cNvSpPr/>
          <p:nvPr/>
        </p:nvSpPr>
        <p:spPr bwMode="auto">
          <a:xfrm>
            <a:off x="3814002" y="5029994"/>
            <a:ext cx="1371600" cy="304800"/>
          </a:xfrm>
          <a:prstGeom prst="rect">
            <a:avLst/>
          </a:prstGeom>
          <a:solidFill>
            <a:schemeClr val="accent1">
              <a:lumMod val="20000"/>
              <a:lumOff val="8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Information</a:t>
            </a:r>
            <a:r>
              <a:rPr kumimoji="0" lang="en-US" altLang="zh-CN" sz="1200" b="0" i="0" u="none" strike="noStrike" cap="none" normalizeH="0" dirty="0" smtClean="0">
                <a:ln>
                  <a:noFill/>
                </a:ln>
                <a:solidFill>
                  <a:schemeClr val="tx1"/>
                </a:solidFill>
                <a:effectLst/>
                <a:latin typeface="Times New Roman" pitchFamily="-109" charset="0"/>
              </a:rPr>
              <a:t>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10" name="矩形 9"/>
          <p:cNvSpPr/>
          <p:nvPr/>
        </p:nvSpPr>
        <p:spPr bwMode="auto">
          <a:xfrm>
            <a:off x="5183204" y="5029994"/>
            <a:ext cx="1371600" cy="304800"/>
          </a:xfrm>
          <a:prstGeom prst="rect">
            <a:avLst/>
          </a:prstGeom>
          <a:solidFill>
            <a:schemeClr val="accent1">
              <a:lumMod val="20000"/>
              <a:lumOff val="80000"/>
            </a:schemeClr>
          </a:solidFill>
          <a:ln w="28575"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Shortened </a:t>
            </a:r>
            <a:r>
              <a:rPr lang="en-US" altLang="zh-CN" sz="1200" dirty="0" smtClean="0">
                <a:latin typeface="Times New Roman" pitchFamily="-109" charset="0"/>
              </a:rPr>
              <a:t>Zeros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11" name="矩形 10"/>
          <p:cNvSpPr/>
          <p:nvPr/>
        </p:nvSpPr>
        <p:spPr bwMode="auto">
          <a:xfrm>
            <a:off x="6554804" y="5029994"/>
            <a:ext cx="1371600" cy="304800"/>
          </a:xfrm>
          <a:prstGeom prst="rect">
            <a:avLst/>
          </a:prstGeom>
          <a:solidFill>
            <a:srgbClr val="FFFF00"/>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Parity</a:t>
            </a:r>
            <a:r>
              <a:rPr kumimoji="0" lang="en-US" altLang="zh-CN" sz="1200" b="0" i="0" u="none" strike="noStrike" cap="none" normalizeH="0" dirty="0" smtClean="0">
                <a:ln>
                  <a:noFill/>
                </a:ln>
                <a:solidFill>
                  <a:schemeClr val="tx1"/>
                </a:solidFill>
                <a:effectLst/>
                <a:latin typeface="Times New Roman" pitchFamily="-109" charset="0"/>
              </a:rPr>
              <a:t>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12" name="矩形 11"/>
          <p:cNvSpPr/>
          <p:nvPr/>
        </p:nvSpPr>
        <p:spPr bwMode="auto">
          <a:xfrm>
            <a:off x="7924006" y="5029994"/>
            <a:ext cx="1371600" cy="304800"/>
          </a:xfrm>
          <a:prstGeom prst="rect">
            <a:avLst/>
          </a:prstGeom>
          <a:solidFill>
            <a:srgbClr val="FFFF00"/>
          </a:solidFill>
          <a:ln w="28575"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Punctured </a:t>
            </a:r>
            <a:r>
              <a:rPr kumimoji="0" lang="en-US" altLang="zh-CN" sz="1200" b="0" i="0" u="none" strike="noStrike" cap="none" normalizeH="0" dirty="0" smtClean="0">
                <a:ln>
                  <a:noFill/>
                </a:ln>
                <a:solidFill>
                  <a:schemeClr val="tx1"/>
                </a:solidFill>
                <a:effectLst/>
                <a:latin typeface="Times New Roman" pitchFamily="-109" charset="0"/>
              </a:rPr>
              <a:t>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13" name="矩形 12"/>
          <p:cNvSpPr/>
          <p:nvPr/>
        </p:nvSpPr>
        <p:spPr bwMode="auto">
          <a:xfrm>
            <a:off x="5183291" y="5715794"/>
            <a:ext cx="1371600" cy="304800"/>
          </a:xfrm>
          <a:prstGeom prst="rect">
            <a:avLst/>
          </a:prstGeom>
          <a:solidFill>
            <a:schemeClr val="accent1">
              <a:lumMod val="20000"/>
              <a:lumOff val="80000"/>
            </a:schemeClr>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Information</a:t>
            </a:r>
            <a:r>
              <a:rPr kumimoji="0" lang="en-US" altLang="zh-CN" sz="1200" b="0" i="0" u="none" strike="noStrike" cap="none" normalizeH="0" dirty="0" smtClean="0">
                <a:ln>
                  <a:noFill/>
                </a:ln>
                <a:solidFill>
                  <a:schemeClr val="tx1"/>
                </a:solidFill>
                <a:effectLst/>
                <a:latin typeface="Times New Roman" pitchFamily="-109" charset="0"/>
              </a:rPr>
              <a:t> Bits</a:t>
            </a:r>
            <a:endParaRPr kumimoji="0" lang="zh-CN" altLang="en-US" sz="1200" b="0" i="0" u="none" strike="noStrike" cap="none" normalizeH="0" baseline="0" dirty="0">
              <a:ln>
                <a:noFill/>
              </a:ln>
              <a:solidFill>
                <a:schemeClr val="tx1"/>
              </a:solidFill>
              <a:effectLst/>
              <a:latin typeface="Times New Roman" pitchFamily="-109" charset="0"/>
            </a:endParaRPr>
          </a:p>
        </p:txBody>
      </p:sp>
      <p:sp>
        <p:nvSpPr>
          <p:cNvPr id="14" name="矩形 13"/>
          <p:cNvSpPr/>
          <p:nvPr/>
        </p:nvSpPr>
        <p:spPr bwMode="auto">
          <a:xfrm>
            <a:off x="6552406" y="5715794"/>
            <a:ext cx="1371600" cy="304800"/>
          </a:xfrm>
          <a:prstGeom prst="rect">
            <a:avLst/>
          </a:prstGeom>
          <a:solidFill>
            <a:srgbClr val="FFFF00"/>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09" charset="0"/>
              </a:rPr>
              <a:t>Parity</a:t>
            </a:r>
            <a:r>
              <a:rPr kumimoji="0" lang="en-US" altLang="zh-CN" sz="1200" b="0" i="0" u="none" strike="noStrike" cap="none" normalizeH="0" dirty="0" smtClean="0">
                <a:ln>
                  <a:noFill/>
                </a:ln>
                <a:solidFill>
                  <a:schemeClr val="tx1"/>
                </a:solidFill>
                <a:effectLst/>
                <a:latin typeface="Times New Roman" pitchFamily="-109" charset="0"/>
              </a:rPr>
              <a:t> Bits</a:t>
            </a:r>
            <a:endParaRPr kumimoji="0" lang="zh-CN" altLang="en-US" sz="1200" b="0" i="0" u="none" strike="noStrike" cap="none" normalizeH="0" baseline="0" dirty="0">
              <a:ln>
                <a:noFill/>
              </a:ln>
              <a:solidFill>
                <a:schemeClr val="tx1"/>
              </a:solidFill>
              <a:effectLst/>
              <a:latin typeface="Times New Roman" pitchFamily="-109" charset="0"/>
            </a:endParaRPr>
          </a:p>
        </p:txBody>
      </p:sp>
      <p:grpSp>
        <p:nvGrpSpPr>
          <p:cNvPr id="19" name="组合 18"/>
          <p:cNvGrpSpPr/>
          <p:nvPr/>
        </p:nvGrpSpPr>
        <p:grpSpPr>
          <a:xfrm>
            <a:off x="5645200" y="4877594"/>
            <a:ext cx="450006" cy="533400"/>
            <a:chOff x="4807000" y="4877594"/>
            <a:chExt cx="450006" cy="533400"/>
          </a:xfrm>
        </p:grpSpPr>
        <p:cxnSp>
          <p:nvCxnSpPr>
            <p:cNvPr id="8" name="直接连接符 7"/>
            <p:cNvCxnSpPr/>
            <p:nvPr/>
          </p:nvCxnSpPr>
          <p:spPr bwMode="auto">
            <a:xfrm>
              <a:off x="4807000" y="4877594"/>
              <a:ext cx="450006"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flipH="1">
              <a:off x="4807000" y="4877594"/>
              <a:ext cx="450006"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22" name="组合 21"/>
          <p:cNvGrpSpPr/>
          <p:nvPr/>
        </p:nvGrpSpPr>
        <p:grpSpPr>
          <a:xfrm>
            <a:off x="8354679" y="4877594"/>
            <a:ext cx="450006" cy="533400"/>
            <a:chOff x="4807000" y="4877594"/>
            <a:chExt cx="450006" cy="533400"/>
          </a:xfrm>
        </p:grpSpPr>
        <p:cxnSp>
          <p:nvCxnSpPr>
            <p:cNvPr id="23" name="直接连接符 22"/>
            <p:cNvCxnSpPr/>
            <p:nvPr/>
          </p:nvCxnSpPr>
          <p:spPr bwMode="auto">
            <a:xfrm>
              <a:off x="4807000" y="4877594"/>
              <a:ext cx="450006"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接连接符 23"/>
            <p:cNvCxnSpPr/>
            <p:nvPr/>
          </p:nvCxnSpPr>
          <p:spPr bwMode="auto">
            <a:xfrm flipH="1">
              <a:off x="4807000" y="4877594"/>
              <a:ext cx="450006"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5" name="矩形 24"/>
          <p:cNvSpPr/>
          <p:nvPr/>
        </p:nvSpPr>
        <p:spPr>
          <a:xfrm>
            <a:off x="1797374" y="5029994"/>
            <a:ext cx="1812060" cy="292388"/>
          </a:xfrm>
          <a:prstGeom prst="rect">
            <a:avLst/>
          </a:prstGeom>
        </p:spPr>
        <p:txBody>
          <a:bodyPr wrap="square">
            <a:spAutoFit/>
          </a:bodyPr>
          <a:lstStyle/>
          <a:p>
            <a:r>
              <a:rPr lang="en-US" altLang="zh-CN" dirty="0" smtClean="0">
                <a:solidFill>
                  <a:srgbClr val="0000FF"/>
                </a:solidFill>
              </a:rPr>
              <a:t>Encoded </a:t>
            </a:r>
            <a:r>
              <a:rPr lang="en-US" altLang="zh-CN" dirty="0" err="1" smtClean="0">
                <a:solidFill>
                  <a:srgbClr val="0000FF"/>
                </a:solidFill>
              </a:rPr>
              <a:t>Codeword</a:t>
            </a:r>
            <a:r>
              <a:rPr lang="en-US" altLang="zh-CN" dirty="0" smtClean="0">
                <a:solidFill>
                  <a:srgbClr val="0000FF"/>
                </a:solidFill>
              </a:rPr>
              <a:t> Bits</a:t>
            </a:r>
            <a:endParaRPr lang="zh-CN" altLang="en-US" dirty="0">
              <a:solidFill>
                <a:schemeClr val="tx1"/>
              </a:solidFill>
            </a:endParaRPr>
          </a:p>
        </p:txBody>
      </p:sp>
      <p:sp>
        <p:nvSpPr>
          <p:cNvPr id="26" name="矩形 25"/>
          <p:cNvSpPr/>
          <p:nvPr/>
        </p:nvSpPr>
        <p:spPr>
          <a:xfrm>
            <a:off x="1797374" y="5715794"/>
            <a:ext cx="1812060" cy="292388"/>
          </a:xfrm>
          <a:prstGeom prst="rect">
            <a:avLst/>
          </a:prstGeom>
        </p:spPr>
        <p:txBody>
          <a:bodyPr wrap="square">
            <a:spAutoFit/>
          </a:bodyPr>
          <a:lstStyle/>
          <a:p>
            <a:r>
              <a:rPr lang="en-US" altLang="zh-CN" dirty="0" smtClean="0">
                <a:solidFill>
                  <a:srgbClr val="0000FF"/>
                </a:solidFill>
              </a:rPr>
              <a:t>Transmitted Bits</a:t>
            </a:r>
            <a:endParaRPr lang="zh-CN" altLang="en-US" dirty="0">
              <a:solidFill>
                <a:schemeClr val="tx1"/>
              </a:solidFill>
            </a:endParaRPr>
          </a:p>
        </p:txBody>
      </p:sp>
    </p:spTree>
    <p:extLst>
      <p:ext uri="{BB962C8B-B14F-4D97-AF65-F5344CB8AC3E}">
        <p14:creationId xmlns:p14="http://schemas.microsoft.com/office/powerpoint/2010/main" val="321132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79777</TotalTime>
  <Words>1570</Words>
  <Application>Microsoft Office PowerPoint</Application>
  <PresentationFormat>自定义</PresentationFormat>
  <Paragraphs>223</Paragraphs>
  <Slides>16</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MS PGothic</vt:lpstr>
      <vt:lpstr>Arial</vt:lpstr>
      <vt:lpstr>Calibri</vt:lpstr>
      <vt:lpstr>Times New Roman</vt:lpstr>
      <vt:lpstr>Wingdings</vt:lpstr>
      <vt:lpstr>Default Design</vt:lpstr>
      <vt:lpstr>PowerPoint 演示文稿</vt:lpstr>
      <vt:lpstr>PowerPoint 演示文稿</vt:lpstr>
      <vt:lpstr>Related Submissions</vt:lpstr>
      <vt:lpstr>Channel Coding Considerations - Overview</vt:lpstr>
      <vt:lpstr>Channel Coding in 15.4a</vt:lpstr>
      <vt:lpstr>Channel Coding in 15.4z</vt:lpstr>
      <vt:lpstr>Channel Coding Considerations in 15.4ab</vt:lpstr>
      <vt:lpstr>Discussion on Code Length</vt:lpstr>
      <vt:lpstr>LDPC Codes in WLAN</vt:lpstr>
      <vt:lpstr>Polar Codes: Preliminaries</vt:lpstr>
      <vt:lpstr>Polar Codes in NR</vt:lpstr>
      <vt:lpstr>Simulation Assumptions</vt:lpstr>
      <vt:lpstr>Preliminary Simulations</vt:lpstr>
      <vt:lpstr>Straw Poll 1</vt:lpstr>
      <vt:lpstr>Straw Poll 2</vt:lpstr>
      <vt:lpstr>PowerPoint 演示文稿</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Linwei (XD)</cp:lastModifiedBy>
  <cp:revision>1314</cp:revision>
  <cp:lastPrinted>2015-07-14T16:02:16Z</cp:lastPrinted>
  <dcterms:created xsi:type="dcterms:W3CDTF">2009-07-12T16:25:16Z</dcterms:created>
  <dcterms:modified xsi:type="dcterms:W3CDTF">2022-01-20T11:22:02Z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(3)e2Udn3Gwv94mPK5xt2VnwaD0m/bG/0YSCYpkLU4txbrN6vfHfvjoDQl1hiLr+400ayls+Cd2
dghD6Jgb8pVjPf6Wm/Whf716lM0rV5VcIXjiJJflv5mi0Yk5NlCu8x0N2XYxKtLntSZRUKs5
j5CJYHMfnwWnlSJ3v4DkdheyLyAbdoZ2N6H9XTepY159dF32oLLqenQihfewOKIn089zapI7
PgktUHDyr7oS016+xF</vt:lpwstr>
  </property>
  <property fmtid="{D5CDD505-2E9C-101B-9397-08002B2CF9AE}" pid="3" name="_2015_ms_pID_7253431">
    <vt:lpwstr>e2KkQXI8BM9czXcwqUU7bwme9aw+rBAbwDYFCmOr9Zd07QxbZPMWS5
bSKMgn4xmwXVhjMXGzBkh7SprtnR74Ak2rGew5sXcNGJTa+1nuEk0fegxGhuCCaCDBE357Zf
awDqyAxt8b4Z2IIiN3Qim/nh2vW9BioLVKKddk3jmSx8n0Wj4BdCqhnEcr9hc2iSqjcxNG/R
oknN4cc2jid9Mr+F3I8TBGIa0WKJ+7RCQwI9</vt:lpwstr>
  </property>
  <property fmtid="{D5CDD505-2E9C-101B-9397-08002B2CF9AE}" pid="4" name="_2015_ms_pID_7253432">
    <vt:lpwstr>VA==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1639357187</vt:lpwstr>
  </property>
</Properties>
</file>