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93" r:id="rId3"/>
    <p:sldId id="2369" r:id="rId4"/>
    <p:sldId id="395" r:id="rId5"/>
    <p:sldId id="340" r:id="rId6"/>
    <p:sldId id="367" r:id="rId7"/>
    <p:sldId id="332" r:id="rId8"/>
    <p:sldId id="366" r:id="rId9"/>
    <p:sldId id="338" r:id="rId10"/>
    <p:sldId id="322" r:id="rId11"/>
    <p:sldId id="321" r:id="rId12"/>
    <p:sldId id="315" r:id="rId13"/>
    <p:sldId id="2368" r:id="rId14"/>
    <p:sldId id="2370" r:id="rId15"/>
    <p:sldId id="392" r:id="rId16"/>
    <p:sldId id="339" r:id="rId17"/>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646693-E470-48B7-AD75-480D03EBBA62}" v="11" dt="2022-01-26T10:49:31.9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0" d="100"/>
          <a:sy n="110" d="100"/>
        </p:scale>
        <p:origin x="55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0D646693-E470-48B7-AD75-480D03EBBA62}"/>
    <pc:docChg chg="undo custSel addSld delSld modSld sldOrd modMainMaster">
      <pc:chgData name="Phil Beecher" userId="8e59e9d451c39ba5" providerId="LiveId" clId="{0D646693-E470-48B7-AD75-480D03EBBA62}" dt="2022-01-26T13:11:37.850" v="513"/>
      <pc:docMkLst>
        <pc:docMk/>
      </pc:docMkLst>
      <pc:sldChg chg="modSp mod">
        <pc:chgData name="Phil Beecher" userId="8e59e9d451c39ba5" providerId="LiveId" clId="{0D646693-E470-48B7-AD75-480D03EBBA62}" dt="2022-01-26T13:11:16.859" v="507" actId="20577"/>
        <pc:sldMkLst>
          <pc:docMk/>
          <pc:sldMk cId="708329543" sldId="315"/>
        </pc:sldMkLst>
        <pc:spChg chg="mod">
          <ac:chgData name="Phil Beecher" userId="8e59e9d451c39ba5" providerId="LiveId" clId="{0D646693-E470-48B7-AD75-480D03EBBA62}" dt="2022-01-26T13:10:41.038" v="483" actId="20577"/>
          <ac:spMkLst>
            <pc:docMk/>
            <pc:sldMk cId="708329543" sldId="315"/>
            <ac:spMk id="2" creationId="{224C8498-588A-44D5-8086-2AF6B1CA8218}"/>
          </ac:spMkLst>
        </pc:spChg>
        <pc:spChg chg="mod">
          <ac:chgData name="Phil Beecher" userId="8e59e9d451c39ba5" providerId="LiveId" clId="{0D646693-E470-48B7-AD75-480D03EBBA62}" dt="2022-01-26T13:11:16.859" v="507" actId="20577"/>
          <ac:spMkLst>
            <pc:docMk/>
            <pc:sldMk cId="708329543" sldId="315"/>
            <ac:spMk id="3" creationId="{34282B67-4DB6-4927-90CA-A5DD94A371D4}"/>
          </ac:spMkLst>
        </pc:spChg>
      </pc:sldChg>
      <pc:sldChg chg="ord">
        <pc:chgData name="Phil Beecher" userId="8e59e9d451c39ba5" providerId="LiveId" clId="{0D646693-E470-48B7-AD75-480D03EBBA62}" dt="2022-01-26T13:11:37.850" v="513"/>
        <pc:sldMkLst>
          <pc:docMk/>
          <pc:sldMk cId="1493309001" sldId="321"/>
        </pc:sldMkLst>
      </pc:sldChg>
      <pc:sldChg chg="ord">
        <pc:chgData name="Phil Beecher" userId="8e59e9d451c39ba5" providerId="LiveId" clId="{0D646693-E470-48B7-AD75-480D03EBBA62}" dt="2022-01-26T13:11:35.549" v="511"/>
        <pc:sldMkLst>
          <pc:docMk/>
          <pc:sldMk cId="2904142969" sldId="322"/>
        </pc:sldMkLst>
      </pc:sldChg>
      <pc:sldChg chg="add del mod ord modShow">
        <pc:chgData name="Phil Beecher" userId="8e59e9d451c39ba5" providerId="LiveId" clId="{0D646693-E470-48B7-AD75-480D03EBBA62}" dt="2022-01-26T13:11:31.059" v="509"/>
        <pc:sldMkLst>
          <pc:docMk/>
          <pc:sldMk cId="2160862009" sldId="338"/>
        </pc:sldMkLst>
      </pc:sldChg>
      <pc:sldChg chg="modSp mod">
        <pc:chgData name="Phil Beecher" userId="8e59e9d451c39ba5" providerId="LiveId" clId="{0D646693-E470-48B7-AD75-480D03EBBA62}" dt="2022-01-26T12:40:07.974" v="467" actId="12"/>
        <pc:sldMkLst>
          <pc:docMk/>
          <pc:sldMk cId="2694411256" sldId="339"/>
        </pc:sldMkLst>
        <pc:spChg chg="mod">
          <ac:chgData name="Phil Beecher" userId="8e59e9d451c39ba5" providerId="LiveId" clId="{0D646693-E470-48B7-AD75-480D03EBBA62}" dt="2022-01-26T12:40:07.974" v="467" actId="12"/>
          <ac:spMkLst>
            <pc:docMk/>
            <pc:sldMk cId="2694411256" sldId="339"/>
            <ac:spMk id="3" creationId="{34282B67-4DB6-4927-90CA-A5DD94A371D4}"/>
          </ac:spMkLst>
        </pc:spChg>
      </pc:sldChg>
      <pc:sldChg chg="modSp mod">
        <pc:chgData name="Phil Beecher" userId="8e59e9d451c39ba5" providerId="LiveId" clId="{0D646693-E470-48B7-AD75-480D03EBBA62}" dt="2022-01-26T12:39:40.312" v="431" actId="20577"/>
        <pc:sldMkLst>
          <pc:docMk/>
          <pc:sldMk cId="1106808231" sldId="392"/>
        </pc:sldMkLst>
        <pc:spChg chg="mod">
          <ac:chgData name="Phil Beecher" userId="8e59e9d451c39ba5" providerId="LiveId" clId="{0D646693-E470-48B7-AD75-480D03EBBA62}" dt="2022-01-26T12:39:40.312" v="431" actId="20577"/>
          <ac:spMkLst>
            <pc:docMk/>
            <pc:sldMk cId="1106808231" sldId="392"/>
            <ac:spMk id="5" creationId="{D42399B3-F628-472D-B8D7-7037921FAD06}"/>
          </ac:spMkLst>
        </pc:spChg>
      </pc:sldChg>
      <pc:sldChg chg="del">
        <pc:chgData name="Phil Beecher" userId="8e59e9d451c39ba5" providerId="LiveId" clId="{0D646693-E470-48B7-AD75-480D03EBBA62}" dt="2022-01-24T17:49:30.056" v="6" actId="47"/>
        <pc:sldMkLst>
          <pc:docMk/>
          <pc:sldMk cId="0" sldId="394"/>
        </pc:sldMkLst>
      </pc:sldChg>
      <pc:sldChg chg="modSp add mod">
        <pc:chgData name="Phil Beecher" userId="8e59e9d451c39ba5" providerId="LiveId" clId="{0D646693-E470-48B7-AD75-480D03EBBA62}" dt="2022-01-24T17:58:42.455" v="20" actId="313"/>
        <pc:sldMkLst>
          <pc:docMk/>
          <pc:sldMk cId="727818191" sldId="2368"/>
        </pc:sldMkLst>
        <pc:spChg chg="mod">
          <ac:chgData name="Phil Beecher" userId="8e59e9d451c39ba5" providerId="LiveId" clId="{0D646693-E470-48B7-AD75-480D03EBBA62}" dt="2022-01-24T17:58:42.455" v="20" actId="313"/>
          <ac:spMkLst>
            <pc:docMk/>
            <pc:sldMk cId="727818191" sldId="2368"/>
            <ac:spMk id="9218" creationId="{E14802C0-20BE-4F9E-ACF7-705FA15333AF}"/>
          </ac:spMkLst>
        </pc:spChg>
      </pc:sldChg>
      <pc:sldChg chg="modSp add">
        <pc:chgData name="Phil Beecher" userId="8e59e9d451c39ba5" providerId="LiveId" clId="{0D646693-E470-48B7-AD75-480D03EBBA62}" dt="2022-01-24T17:49:17.492" v="5" actId="27636"/>
        <pc:sldMkLst>
          <pc:docMk/>
          <pc:sldMk cId="0" sldId="2369"/>
        </pc:sldMkLst>
        <pc:spChg chg="mod">
          <ac:chgData name="Phil Beecher" userId="8e59e9d451c39ba5" providerId="LiveId" clId="{0D646693-E470-48B7-AD75-480D03EBBA62}" dt="2022-01-24T17:49:17.492" v="5" actId="27636"/>
          <ac:spMkLst>
            <pc:docMk/>
            <pc:sldMk cId="0" sldId="2369"/>
            <ac:spMk id="7" creationId="{748D29DA-DF2B-435A-A805-9E299CB436C1}"/>
          </ac:spMkLst>
        </pc:spChg>
      </pc:sldChg>
      <pc:sldChg chg="modSp add mod">
        <pc:chgData name="Phil Beecher" userId="8e59e9d451c39ba5" providerId="LiveId" clId="{0D646693-E470-48B7-AD75-480D03EBBA62}" dt="2022-01-26T12:38:28.369" v="353" actId="20577"/>
        <pc:sldMkLst>
          <pc:docMk/>
          <pc:sldMk cId="1448141776" sldId="2370"/>
        </pc:sldMkLst>
        <pc:spChg chg="mod">
          <ac:chgData name="Phil Beecher" userId="8e59e9d451c39ba5" providerId="LiveId" clId="{0D646693-E470-48B7-AD75-480D03EBBA62}" dt="2022-01-26T12:38:15.569" v="337" actId="20577"/>
          <ac:spMkLst>
            <pc:docMk/>
            <pc:sldMk cId="1448141776" sldId="2370"/>
            <ac:spMk id="9218" creationId="{E14802C0-20BE-4F9E-ACF7-705FA15333AF}"/>
          </ac:spMkLst>
        </pc:spChg>
        <pc:spChg chg="mod">
          <ac:chgData name="Phil Beecher" userId="8e59e9d451c39ba5" providerId="LiveId" clId="{0D646693-E470-48B7-AD75-480D03EBBA62}" dt="2022-01-26T12:38:28.369" v="353" actId="20577"/>
          <ac:spMkLst>
            <pc:docMk/>
            <pc:sldMk cId="1448141776" sldId="2370"/>
            <ac:spMk id="9219" creationId="{F8A5F01F-52D6-47BD-9336-35C5CE265C10}"/>
          </ac:spMkLst>
        </pc:spChg>
      </pc:sldChg>
      <pc:sldMasterChg chg="modSp mod">
        <pc:chgData name="Phil Beecher" userId="8e59e9d451c39ba5" providerId="LiveId" clId="{0D646693-E470-48B7-AD75-480D03EBBA62}" dt="2022-01-24T17:48:17.786" v="1" actId="20577"/>
        <pc:sldMasterMkLst>
          <pc:docMk/>
          <pc:sldMasterMk cId="0" sldId="2147483648"/>
        </pc:sldMasterMkLst>
        <pc:spChg chg="mod">
          <ac:chgData name="Phil Beecher" userId="8e59e9d451c39ba5" providerId="LiveId" clId="{0D646693-E470-48B7-AD75-480D03EBBA62}" dt="2022-01-24T17:48:17.786" v="1"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802.</a:t>
            </a:r>
            <a:r>
              <a:rPr lang="en-GB" sz="1200" b="1" i="0" dirty="0">
                <a:solidFill>
                  <a:srgbClr val="000000"/>
                </a:solidFill>
                <a:effectLst/>
                <a:latin typeface="Times New Roman" panose="02020603050405020304" pitchFamily="18" charset="0"/>
                <a:cs typeface="Times New Roman" panose="02020603050405020304" pitchFamily="18" charset="0"/>
              </a:rPr>
              <a:t>15-22-0046-01-0015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grouper.ieee.org/groups/802/15/pub/Subscribe.html" TargetMode="External"/><Relationship Id="rId2" Type="http://schemas.openxmlformats.org/officeDocument/2006/relationships/hyperlink" Target="https://standards.ieee.org/project/802_15_15.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568-00-0015-tg15-november-minute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January 2022 Interim 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19,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TG15</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948141" y="1772817"/>
            <a:ext cx="10352617" cy="1656183"/>
          </a:xfrm>
        </p:spPr>
        <p:txBody>
          <a:bodyPr numCol="3"/>
          <a:lstStyle/>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CSA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TG28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TG34</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latin typeface="-webkit-standard"/>
                <a:ea typeface="Times New Roman" panose="02020603050405020304" pitchFamily="18" charset="0"/>
              </a:rPr>
              <a:t>ETSI TS102 887</a:t>
            </a:r>
            <a:endParaRPr lang="en-US" sz="1800" dirty="0">
              <a:solidFill>
                <a:schemeClr val="tx1"/>
              </a:solidFill>
              <a:effectLst/>
              <a:latin typeface="-webkit-standard"/>
              <a:ea typeface="Times New Roman" panose="02020603050405020304" pitchFamily="18" charset="0"/>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IEEE 1901.1+2</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6tisch</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6lo</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Roll</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latin typeface="-webkit-standard"/>
                <a:ea typeface="Yu Gothic" panose="020B0400000000000000" pitchFamily="34" charset="-128"/>
              </a:rPr>
              <a:t>IP500</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ISA SP100 </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ISO/IEC JTC1/ SC31/WG4</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JUTA</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Thread</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TIA TR51</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Wi-SUN </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WIA</a:t>
            </a:r>
          </a:p>
          <a:p>
            <a:pPr>
              <a:spcBef>
                <a:spcPts val="0"/>
              </a:spcBef>
              <a:buSzPts val="1000"/>
              <a:buFont typeface="Symbol" panose="05050102010706020507" pitchFamily="18" charset="2"/>
              <a:buChar char=""/>
              <a:tabLst>
                <a:tab pos="457200" algn="l"/>
              </a:tabLst>
            </a:pPr>
            <a:r>
              <a:rPr lang="en-US" sz="1800" dirty="0" err="1">
                <a:solidFill>
                  <a:schemeClr val="tx1"/>
                </a:solidFill>
                <a:effectLst/>
                <a:latin typeface="-webkit-standard"/>
                <a:ea typeface="Times New Roman" panose="02020603050405020304" pitchFamily="18" charset="0"/>
              </a:rPr>
              <a:t>WirelessHART</a:t>
            </a:r>
            <a:endParaRPr lang="en-GB" sz="1800" dirty="0">
              <a:solidFill>
                <a:schemeClr val="tx1"/>
              </a:solidFill>
              <a:effectLst/>
              <a:latin typeface="Calibri" panose="020F0502020204030204" pitchFamily="34" charset="0"/>
              <a:ea typeface="Yu Gothic" panose="020B0400000000000000" pitchFamily="34" charset="-128"/>
            </a:endParaRP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268760"/>
            <a:ext cx="10352617" cy="50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2"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1800" b="1" kern="0" dirty="0">
                <a:solidFill>
                  <a:schemeClr val="tx1"/>
                </a:solidFill>
                <a:latin typeface="Calibri" panose="020F0502020204030204" pitchFamily="34" charset="0"/>
                <a:ea typeface="Yu Gothic" panose="020B0400000000000000" pitchFamily="34" charset="-128"/>
              </a:rPr>
              <a:t>Outreach to the following organisations:</a:t>
            </a: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1016001" y="4578404"/>
            <a:ext cx="10352617"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lgn="ctr">
              <a:spcBef>
                <a:spcPts val="0"/>
              </a:spcBef>
              <a:buSzPts val="1000"/>
              <a:tabLst>
                <a:tab pos="457200" algn="l"/>
              </a:tabLst>
            </a:pPr>
            <a:r>
              <a:rPr lang="en-US" kern="0" dirty="0">
                <a:solidFill>
                  <a:schemeClr val="tx1"/>
                </a:solidFill>
                <a:ea typeface="Times New Roman" panose="02020603050405020304" pitchFamily="18" charset="0"/>
              </a:rPr>
              <a:t>Call for participation - </a:t>
            </a:r>
            <a:r>
              <a:rPr lang="en-GB" kern="0" dirty="0">
                <a:solidFill>
                  <a:schemeClr val="tx1"/>
                </a:solidFill>
                <a:ea typeface="Times New Roman" panose="02020603050405020304" pitchFamily="18" charset="0"/>
              </a:rPr>
              <a:t>see next slide</a:t>
            </a:r>
          </a:p>
          <a:p>
            <a:pPr marL="0" indent="0" algn="ctr">
              <a:spcBef>
                <a:spcPts val="0"/>
              </a:spcBef>
              <a:buSzPts val="1000"/>
              <a:tabLst>
                <a:tab pos="457200" algn="l"/>
              </a:tabLst>
            </a:pPr>
            <a:endParaRPr lang="en-GB"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2904142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TG15</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919690" y="1124744"/>
            <a:ext cx="10352617"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r>
              <a:rPr lang="en-US" sz="1400" dirty="0">
                <a:solidFill>
                  <a:srgbClr val="2F5597"/>
                </a:solidFill>
                <a:effectLst/>
                <a:latin typeface="Calibri" panose="020F0502020204030204" pitchFamily="34" charset="0"/>
                <a:ea typeface="Calibri" panose="020F0502020204030204" pitchFamily="34" charset="0"/>
              </a:rPr>
              <a:t>Subject: Call for Participation in IEEE 802.15 TG15</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Dear [],</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As you may be aware, the IEEE Standards Board has recently approved Project IEEE P802.15.15. The approved Project Authorization Requests is available here</a:t>
            </a:r>
            <a:r>
              <a:rPr lang="en-US" sz="1400" u="sng" dirty="0">
                <a:solidFill>
                  <a:srgbClr val="2F5597"/>
                </a:solidFill>
                <a:effectLst/>
                <a:latin typeface="Calibri" panose="020F0502020204030204" pitchFamily="34" charset="0"/>
                <a:ea typeface="Calibri" panose="020F0502020204030204" pitchFamily="34" charset="0"/>
              </a:rPr>
              <a:t>:</a:t>
            </a:r>
            <a:br>
              <a:rPr lang="en-US" sz="1400" u="sng" dirty="0">
                <a:solidFill>
                  <a:srgbClr val="2F5597"/>
                </a:solidFill>
                <a:effectLst/>
                <a:latin typeface="Calibri" panose="020F0502020204030204" pitchFamily="34" charset="0"/>
                <a:ea typeface="Calibri" panose="020F0502020204030204" pitchFamily="34" charset="0"/>
              </a:rPr>
            </a:br>
            <a:r>
              <a:rPr lang="en-GB" sz="1400" u="sng" dirty="0">
                <a:solidFill>
                  <a:srgbClr val="0000FF"/>
                </a:solidFill>
                <a:effectLst/>
                <a:latin typeface="Calibri" panose="020F0502020204030204" pitchFamily="34" charset="0"/>
                <a:ea typeface="Calibri" panose="020F0502020204030204" pitchFamily="34" charset="0"/>
                <a:hlinkClick r:id="rId2"/>
              </a:rPr>
              <a:t>https://standards.ieee.org/project/802_15_15.html</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As described in the 802.15.15 PAR, “802.15.4-2020 has become extremely difficult to understand, amend or enhance. Recently it has become clear that the wireless ad hoc network functionality and features have become increasingly complex to support inside the framework of 802.15.4-2020”.</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The goal for 802.15 TG15 is to 1) identify functionality from IEEE 802.15.4-2020 which is currently in use or intended for use in wireless ad hoc networks, either in derived standards, or in specifications adopted by industry consortia, and 2) to create a new standard that references, in a structured way, only the relevant functionality from IEEE 802.15.4-2020.  </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IEEE 802.15 TG15</a:t>
            </a:r>
            <a:r>
              <a:rPr lang="en-US" sz="1400" u="sng" dirty="0">
                <a:solidFill>
                  <a:srgbClr val="2F5597"/>
                </a:solidFill>
                <a:effectLst/>
                <a:latin typeface="Calibri" panose="020F0502020204030204" pitchFamily="34" charset="0"/>
                <a:ea typeface="Calibri" panose="020F0502020204030204" pitchFamily="34" charset="0"/>
              </a:rPr>
              <a:t> is currently focused on</a:t>
            </a:r>
            <a:r>
              <a:rPr lang="en-US" sz="1400" dirty="0">
                <a:solidFill>
                  <a:srgbClr val="2F5597"/>
                </a:solidFill>
                <a:effectLst/>
                <a:latin typeface="Calibri" panose="020F0502020204030204" pitchFamily="34" charset="0"/>
                <a:ea typeface="Calibri" panose="020F0502020204030204" pitchFamily="34" charset="0"/>
              </a:rPr>
              <a:t> identifying the relevant content and discuss how best to present this in the final specification to improve the ease of use. We would welcome the participation of all stakeholders who are using 802.15.4 functionality, as their contributions will help to make 802.15.15 a clearer, more concise and more easily implementable standard. IEEE 802 participation is by individual, so we would be grateful if you would share this Call for Participation with your members.</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Interested parties may wish to subscribe to the 802.15 TG15 mailing list [here] to receive additional information and announcements of conference calls etc.:</a:t>
            </a:r>
            <a:br>
              <a:rPr lang="en-US" sz="1400" dirty="0">
                <a:solidFill>
                  <a:srgbClr val="2F5597"/>
                </a:solidFill>
                <a:effectLst/>
                <a:latin typeface="Calibri" panose="020F0502020204030204" pitchFamily="34" charset="0"/>
                <a:ea typeface="Calibri" panose="020F0502020204030204" pitchFamily="34" charset="0"/>
              </a:rPr>
            </a:br>
            <a:r>
              <a:rPr lang="en-US" sz="1400" u="sng" dirty="0">
                <a:solidFill>
                  <a:srgbClr val="0000FF"/>
                </a:solidFill>
                <a:effectLst/>
                <a:latin typeface="Calibri" panose="020F0502020204030204" pitchFamily="34" charset="0"/>
                <a:ea typeface="Calibri" panose="020F0502020204030204" pitchFamily="34" charset="0"/>
                <a:hlinkClick r:id="rId3"/>
              </a:rPr>
              <a:t>https://grouper.ieee.org/groups/802/15/pub/Subscribe.html</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Please do not hesitate to contact me if you or members of your organizations have any questions, or plan to contribute to this effort during our meetings and calls.</a:t>
            </a:r>
            <a:endParaRPr lang="en-GB" sz="1400" dirty="0">
              <a:effectLst/>
              <a:latin typeface="Calibri" panose="020F0502020204030204" pitchFamily="34" charset="0"/>
              <a:ea typeface="Calibri" panose="020F0502020204030204" pitchFamily="34" charset="0"/>
            </a:endParaRPr>
          </a:p>
          <a:p>
            <a:b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GB" sz="1100"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1493309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January Interim Activities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1016001" y="1628800"/>
            <a:ext cx="10352617" cy="4611664"/>
          </a:xfrm>
        </p:spPr>
        <p:txBody>
          <a:bodyPr>
            <a:normAutofit/>
          </a:bodyPr>
          <a:lstStyle/>
          <a:p>
            <a:pPr marL="457200" indent="-457200">
              <a:buClrTx/>
              <a:buFont typeface="Arial" panose="020B0604020202020204" pitchFamily="34" charset="0"/>
              <a:buChar char="•"/>
            </a:pPr>
            <a:r>
              <a:rPr lang="en-US" sz="2400" dirty="0"/>
              <a:t>Call for TG15 officers – no volunteers to be chair, but ever hopeful </a:t>
            </a:r>
            <a:r>
              <a:rPr lang="en-US" sz="2400" dirty="0">
                <a:sym typeface="Wingdings" panose="05000000000000000000" pitchFamily="2" charset="2"/>
              </a:rPr>
              <a:t></a:t>
            </a:r>
            <a:endParaRPr lang="en-US" sz="2400" dirty="0"/>
          </a:p>
          <a:p>
            <a:pPr marL="457200" indent="-457200">
              <a:buClrTx/>
              <a:buFont typeface="Arial" panose="020B0604020202020204" pitchFamily="34" charset="0"/>
              <a:buChar char="•"/>
            </a:pPr>
            <a:r>
              <a:rPr lang="en-US" sz="2400" dirty="0"/>
              <a:t>Outreach to Stakeholder Organizations</a:t>
            </a:r>
          </a:p>
          <a:p>
            <a:pPr marL="857250" lvl="1" indent="-457200">
              <a:buClrTx/>
              <a:buFont typeface="Arial" panose="020B0604020202020204" pitchFamily="34" charset="0"/>
              <a:buChar char="•"/>
            </a:pPr>
            <a:r>
              <a:rPr lang="en-US" sz="2000" dirty="0"/>
              <a:t>Discussion about “Workshop”  during joint meeting with TG14, SG4ab </a:t>
            </a:r>
            <a:r>
              <a:rPr lang="en-US" sz="2000" dirty="0">
                <a:solidFill>
                  <a:schemeClr val="tx1"/>
                </a:solidFill>
                <a:sym typeface="Wingdings" panose="05000000000000000000" pitchFamily="2" charset="2"/>
              </a:rPr>
              <a:t></a:t>
            </a:r>
            <a:endParaRPr lang="en-US" sz="2000" dirty="0">
              <a:solidFill>
                <a:schemeClr val="tx1"/>
              </a:solidFill>
            </a:endParaRPr>
          </a:p>
          <a:p>
            <a:pPr marL="457200" indent="-457200">
              <a:buFont typeface="Arial" panose="020B0604020202020204" pitchFamily="34" charset="0"/>
              <a:buChar char="•"/>
            </a:pPr>
            <a:r>
              <a:rPr lang="en-US" sz="2400" dirty="0"/>
              <a:t>Identify Content for 802.15.15</a:t>
            </a:r>
          </a:p>
          <a:p>
            <a:pPr marL="857250" lvl="1" indent="-457200">
              <a:buFont typeface="Arial" panose="020B0604020202020204" pitchFamily="34" charset="0"/>
              <a:buChar char="•"/>
            </a:pPr>
            <a:r>
              <a:rPr lang="en-US" sz="2000" dirty="0"/>
              <a:t>Using example template to identify relevant portions of 802.15.4 to include in the TG15 draft – no contributions received </a:t>
            </a:r>
            <a:r>
              <a:rPr lang="en-US" sz="2000" dirty="0">
                <a:solidFill>
                  <a:schemeClr val="tx1"/>
                </a:solidFill>
                <a:sym typeface="Wingdings" panose="05000000000000000000" pitchFamily="2" charset="2"/>
              </a:rPr>
              <a:t></a:t>
            </a:r>
            <a:endParaRPr lang="en-US" sz="2400" dirty="0">
              <a:solidFill>
                <a:schemeClr val="tx1"/>
              </a:solidFill>
            </a:endParaRPr>
          </a:p>
          <a:p>
            <a:pPr marL="457200" indent="-457200">
              <a:buClrTx/>
              <a:buFont typeface="Arial" panose="020B0604020202020204" pitchFamily="34" charset="0"/>
              <a:buChar char="•"/>
            </a:pPr>
            <a:r>
              <a:rPr lang="en-US" sz="2400" dirty="0"/>
              <a:t>Ongoing: Work via virtual interim/plenary meetings and telecons </a:t>
            </a:r>
            <a:r>
              <a:rPr lang="en-US" sz="2400" b="1" dirty="0"/>
              <a:t>dependent on </a:t>
            </a:r>
            <a:r>
              <a:rPr lang="en-US" sz="2400" dirty="0"/>
              <a:t>stakeholder interest</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“Workshop” Presentation Outline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3" y="1805782"/>
            <a:ext cx="7764463" cy="4575547"/>
          </a:xfrm>
        </p:spPr>
        <p:txBody>
          <a:bodyPr/>
          <a:lstStyle/>
          <a:p>
            <a:pPr marL="514350" indent="-514350">
              <a:buFont typeface="Arial" panose="020B0604020202020204" pitchFamily="34" charset="0"/>
              <a:buChar char="•"/>
            </a:pPr>
            <a:r>
              <a:rPr lang="en-US" altLang="en-US" sz="2400" dirty="0"/>
              <a:t>Workshop – Informal workshop delivered by 802.15 participants (Rolfe, Powell, Beecher) </a:t>
            </a:r>
          </a:p>
          <a:p>
            <a:pPr marL="514350" indent="-514350">
              <a:buFont typeface="Arial" panose="020B0604020202020204" pitchFamily="34" charset="0"/>
              <a:buChar char="•"/>
            </a:pPr>
            <a:r>
              <a:rPr lang="en-US" altLang="en-US" sz="2400" dirty="0"/>
              <a:t>Overview of 802.15 WSN</a:t>
            </a:r>
          </a:p>
          <a:p>
            <a:pPr marL="514350" indent="-514350">
              <a:buFont typeface="Arial" panose="020B0604020202020204" pitchFamily="34" charset="0"/>
              <a:buChar char="•"/>
            </a:pPr>
            <a:r>
              <a:rPr lang="en-US" altLang="en-US" sz="2400" dirty="0"/>
              <a:t>What are the various TGs.</a:t>
            </a:r>
          </a:p>
          <a:p>
            <a:pPr marL="514350" indent="-514350">
              <a:buFont typeface="Arial" panose="020B0604020202020204" pitchFamily="34" charset="0"/>
              <a:buChar char="•"/>
            </a:pPr>
            <a:r>
              <a:rPr lang="en-US" altLang="en-US" sz="2400" dirty="0"/>
              <a:t>History of 802.15.4 – from the beginning through to 802.15.4-2020</a:t>
            </a:r>
            <a:endParaRPr lang="en-US" altLang="en-US" sz="2000" dirty="0"/>
          </a:p>
          <a:p>
            <a:pPr marL="514350" indent="-514350">
              <a:buFont typeface="Arial" panose="020B0604020202020204" pitchFamily="34" charset="0"/>
              <a:buChar char="•"/>
            </a:pPr>
            <a:r>
              <a:rPr lang="en-US" altLang="en-US" sz="2400" dirty="0"/>
              <a:t>Reasons for TG14 and  TG15 </a:t>
            </a:r>
          </a:p>
          <a:p>
            <a:pPr marL="514350" indent="-514350">
              <a:buFont typeface="Arial" panose="020B0604020202020204" pitchFamily="34" charset="0"/>
              <a:buChar char="•"/>
            </a:pPr>
            <a:r>
              <a:rPr lang="en-US" altLang="en-US" sz="2400" dirty="0"/>
              <a:t>Activities of TG4ab</a:t>
            </a:r>
          </a:p>
          <a:p>
            <a:pPr marL="514350" indent="-514350">
              <a:buFont typeface="Arial" panose="020B0604020202020204" pitchFamily="34" charset="0"/>
              <a:buChar char="•"/>
            </a:pPr>
            <a:r>
              <a:rPr lang="en-US" altLang="en-US" sz="2400" dirty="0"/>
              <a:t>What’s next ? </a:t>
            </a:r>
          </a:p>
          <a:p>
            <a:pPr marL="514350" indent="-514350">
              <a:buFont typeface="Arial" panose="020B0604020202020204" pitchFamily="34" charset="0"/>
              <a:buChar char="•"/>
            </a:pPr>
            <a:r>
              <a:rPr lang="en-US" altLang="en-US" sz="2400" dirty="0"/>
              <a:t>45 minutes presentation, 15 minutes Q&amp;A.</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Workshop Promotion</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016001" y="1805782"/>
            <a:ext cx="9976543" cy="4575547"/>
          </a:xfrm>
        </p:spPr>
        <p:txBody>
          <a:bodyPr/>
          <a:lstStyle/>
          <a:p>
            <a:pPr marL="514350" indent="-514350">
              <a:buFont typeface="Arial" panose="020B0604020202020204" pitchFamily="34" charset="0"/>
              <a:buChar char="•"/>
            </a:pPr>
            <a:r>
              <a:rPr lang="en-US" altLang="en-US" sz="2400" dirty="0"/>
              <a:t>Email to all SDOs (ask SDOs and Consortia) </a:t>
            </a:r>
          </a:p>
          <a:p>
            <a:pPr marL="514350" indent="-514350">
              <a:buFont typeface="Arial" panose="020B0604020202020204" pitchFamily="34" charset="0"/>
              <a:buChar char="•"/>
            </a:pPr>
            <a:r>
              <a:rPr lang="en-US" altLang="en-US" sz="2400" dirty="0"/>
              <a:t>Coordinate additional outreach through 802 Outreach Committee</a:t>
            </a:r>
          </a:p>
          <a:p>
            <a:pPr marL="514350" indent="-514350">
              <a:buFont typeface="Arial" panose="020B0604020202020204" pitchFamily="34" charset="0"/>
              <a:buChar char="•"/>
            </a:pPr>
            <a:r>
              <a:rPr lang="en-US" altLang="en-US" sz="2400" dirty="0"/>
              <a:t>Can IEEE assist in promotion?</a:t>
            </a:r>
          </a:p>
          <a:p>
            <a:pPr marL="514350" indent="-514350">
              <a:buFont typeface="Arial" panose="020B0604020202020204" pitchFamily="34" charset="0"/>
              <a:buChar char="•"/>
            </a:pPr>
            <a:r>
              <a:rPr lang="en-US" altLang="en-US" sz="2400" dirty="0"/>
              <a:t>Can we use an IEEE conference tool (e.g. 802 </a:t>
            </a:r>
            <a:r>
              <a:rPr lang="en-US" altLang="en-US" sz="2400" dirty="0" err="1"/>
              <a:t>webex</a:t>
            </a:r>
            <a:r>
              <a:rPr lang="en-US" altLang="en-US" sz="2400" dirty="0"/>
              <a:t>?)</a:t>
            </a:r>
          </a:p>
          <a:p>
            <a:pPr marL="514350" indent="-514350">
              <a:buFont typeface="Arial" panose="020B0604020202020204" pitchFamily="34" charset="0"/>
              <a:buChar char="•"/>
            </a:pPr>
            <a:r>
              <a:rPr lang="en-US" altLang="en-US" sz="2400" dirty="0"/>
              <a:t>Other promotion:</a:t>
            </a:r>
          </a:p>
          <a:p>
            <a:pPr marL="914400" lvl="1" indent="-514350">
              <a:buFont typeface="Arial" panose="020B0604020202020204" pitchFamily="34" charset="0"/>
              <a:buChar char="•"/>
            </a:pPr>
            <a:r>
              <a:rPr lang="en-US" altLang="en-US" sz="2000" dirty="0"/>
              <a:t>IEEE802 twitter?</a:t>
            </a:r>
          </a:p>
          <a:p>
            <a:pPr marL="914400" lvl="1" indent="-514350">
              <a:buFont typeface="Arial" panose="020B0604020202020204" pitchFamily="34" charset="0"/>
              <a:buChar char="•"/>
            </a:pPr>
            <a:r>
              <a:rPr lang="en-US" altLang="en-US" sz="2000" dirty="0"/>
              <a:t>IEEE802 </a:t>
            </a:r>
            <a:r>
              <a:rPr lang="en-US" altLang="en-US" sz="2000" dirty="0" err="1"/>
              <a:t>Linkedin</a:t>
            </a:r>
            <a:r>
              <a:rPr lang="en-US" altLang="en-US" sz="2000" dirty="0"/>
              <a:t>?</a:t>
            </a:r>
          </a:p>
          <a:p>
            <a:pPr marL="514350" indent="-514350">
              <a:buFont typeface="Arial" panose="020B0604020202020204" pitchFamily="34" charset="0"/>
              <a:buChar char="•"/>
            </a:pPr>
            <a:r>
              <a:rPr lang="en-US" altLang="en-US" sz="2400" dirty="0"/>
              <a:t>Coordinate with Paul Nikolich, John </a:t>
            </a:r>
            <a:r>
              <a:rPr lang="en-US" altLang="en-US" sz="2400" dirty="0" err="1"/>
              <a:t>D’Ambrosia</a:t>
            </a:r>
            <a:r>
              <a:rPr lang="en-US" altLang="en-US" sz="2400" dirty="0"/>
              <a:t> and Christy Bahn.</a:t>
            </a:r>
          </a:p>
          <a:p>
            <a:pPr marL="514350" indent="-514350">
              <a:buFont typeface="Arial" panose="020B0604020202020204" pitchFamily="34" charset="0"/>
              <a:buChar char="•"/>
            </a:pPr>
            <a:endParaRPr lang="en-US" altLang="en-US" sz="2400" dirty="0"/>
          </a:p>
          <a:p>
            <a:pPr marL="514350" indent="-514350">
              <a:buFont typeface="Arial" panose="020B0604020202020204" pitchFamily="34" charset="0"/>
              <a:buChar char="•"/>
            </a:pPr>
            <a:endParaRPr lang="en-US" altLang="en-US" sz="2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1448141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Work on Content for Draft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484784"/>
            <a:ext cx="10352617" cy="3096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Documents :</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15-21-0485-00-0015-revised-pics-for-nb-ns-example.xlsx</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15-21-0483-00-0015-discussion-on-specification-development.pptx</a:t>
            </a:r>
          </a:p>
          <a:p>
            <a:pPr marL="0" indent="0">
              <a:buSzPts val="1000"/>
              <a:tabLst>
                <a:tab pos="457200" algn="l"/>
              </a:tabLst>
            </a:pPr>
            <a:endParaRPr lang="en-GB" sz="2400" kern="0" dirty="0">
              <a:solidFill>
                <a:schemeClr val="tx1"/>
              </a:solidFill>
              <a:latin typeface="Calibri" panose="020F0502020204030204" pitchFamily="34" charset="0"/>
              <a:ea typeface="Yu Gothic" panose="020B0400000000000000" pitchFamily="34" charset="-128"/>
            </a:endParaRP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No contributions received during January meeting – </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re-issue Call for Contributions for March Plenary</a:t>
            </a:r>
          </a:p>
        </p:txBody>
      </p:sp>
    </p:spTree>
    <p:extLst>
      <p:ext uri="{BB962C8B-B14F-4D97-AF65-F5344CB8AC3E}">
        <p14:creationId xmlns:p14="http://schemas.microsoft.com/office/powerpoint/2010/main" val="1106808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Monday: @ 7am Pacific, subject to stakeholder interest</a:t>
            </a:r>
          </a:p>
          <a:p>
            <a:pPr marL="857250" lvl="1" indent="-457200">
              <a:buFont typeface="Arial" panose="020B0604020202020204" pitchFamily="34" charset="0"/>
              <a:buChar char="•"/>
            </a:pPr>
            <a:endParaRPr lang="en-US" dirty="0"/>
          </a:p>
          <a:p>
            <a:pPr marL="400050" lvl="1" indent="0"/>
            <a:r>
              <a:rPr lang="en-US" dirty="0"/>
              <a:t>Currently none are scheduled </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1199456" y="1641923"/>
            <a:ext cx="10225135"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3F6CE68-320E-4D91-A0DE-11846CAA284D}"/>
              </a:ext>
            </a:extLst>
          </p:cNvPr>
          <p:cNvPicPr>
            <a:picLocks noChangeAspect="1"/>
          </p:cNvPicPr>
          <p:nvPr/>
        </p:nvPicPr>
        <p:blipFill>
          <a:blip r:embed="rId2"/>
          <a:stretch>
            <a:fillRect/>
          </a:stretch>
        </p:blipFill>
        <p:spPr>
          <a:xfrm>
            <a:off x="335360" y="1865992"/>
            <a:ext cx="11784632" cy="2847635"/>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70377" y="683708"/>
            <a:ext cx="7764463" cy="1235410"/>
          </a:xfrm>
        </p:spPr>
        <p:txBody>
          <a:bodyPr/>
          <a:lstStyle/>
          <a:p>
            <a:pPr marL="0" algn="ctr">
              <a:spcBef>
                <a:spcPts val="600"/>
              </a:spcBef>
              <a:spcAft>
                <a:spcPts val="0"/>
              </a:spcAft>
            </a:pPr>
            <a:r>
              <a:rPr lang="en-US" altLang="en-US" dirty="0"/>
              <a:t>TG15 Meeting Slots</a:t>
            </a:r>
          </a:p>
          <a:p>
            <a:pPr marL="0" algn="ctr">
              <a:spcBef>
                <a:spcPts val="600"/>
              </a:spcBef>
              <a:spcAft>
                <a:spcPts val="0"/>
              </a:spcAft>
            </a:pPr>
            <a:r>
              <a:rPr lang="en-US" altLang="en-US" dirty="0"/>
              <a:t>Jan 12-26,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2025436" y="5012633"/>
            <a:ext cx="3331055" cy="1224136"/>
          </a:xfrm>
          <a:prstGeom prst="rect">
            <a:avLst/>
          </a:prstGeom>
        </p:spPr>
      </p:pic>
      <p:sp>
        <p:nvSpPr>
          <p:cNvPr id="9" name="Oval 8">
            <a:extLst>
              <a:ext uri="{FF2B5EF4-FFF2-40B4-BE49-F238E27FC236}">
                <a16:creationId xmlns:a16="http://schemas.microsoft.com/office/drawing/2014/main" id="{C7A8D21E-1D13-4B9B-B861-4F279E5212C6}"/>
              </a:ext>
            </a:extLst>
          </p:cNvPr>
          <p:cNvSpPr/>
          <p:nvPr/>
        </p:nvSpPr>
        <p:spPr bwMode="auto">
          <a:xfrm>
            <a:off x="3791744" y="3169518"/>
            <a:ext cx="537206" cy="320843"/>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
        <p:nvSpPr>
          <p:cNvPr id="10" name="Oval 9">
            <a:extLst>
              <a:ext uri="{FF2B5EF4-FFF2-40B4-BE49-F238E27FC236}">
                <a16:creationId xmlns:a16="http://schemas.microsoft.com/office/drawing/2014/main" id="{C2514A40-9379-4E17-8FE1-F754578A2A09}"/>
              </a:ext>
            </a:extLst>
          </p:cNvPr>
          <p:cNvSpPr/>
          <p:nvPr/>
        </p:nvSpPr>
        <p:spPr bwMode="auto">
          <a:xfrm>
            <a:off x="4943872" y="3222171"/>
            <a:ext cx="537206" cy="32955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
        <p:nvSpPr>
          <p:cNvPr id="13" name="Oval 12">
            <a:extLst>
              <a:ext uri="{FF2B5EF4-FFF2-40B4-BE49-F238E27FC236}">
                <a16:creationId xmlns:a16="http://schemas.microsoft.com/office/drawing/2014/main" id="{D8C0F020-7DC0-4132-AA59-2FC344F92A0E}"/>
              </a:ext>
            </a:extLst>
          </p:cNvPr>
          <p:cNvSpPr/>
          <p:nvPr/>
        </p:nvSpPr>
        <p:spPr bwMode="auto">
          <a:xfrm>
            <a:off x="8263329" y="3212775"/>
            <a:ext cx="537206" cy="320843"/>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r>
              <a:rPr lang="en-US" altLang="en-US" sz="3600"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479376" y="1340768"/>
            <a:ext cx="11377264" cy="5214020"/>
          </a:xfrm>
        </p:spPr>
        <p:txBody>
          <a:bodyPr/>
          <a:lstStyle/>
          <a:p>
            <a:pPr marL="0" indent="0">
              <a:spcBef>
                <a:spcPts val="300"/>
              </a:spcBef>
            </a:pPr>
            <a:r>
              <a:rPr lang="en-US" altLang="en-US" sz="2000" dirty="0"/>
              <a:t>Wednesday, Jan 19</a:t>
            </a:r>
          </a:p>
          <a:p>
            <a:pPr marL="685800" lvl="1">
              <a:spcBef>
                <a:spcPts val="300"/>
              </a:spcBef>
              <a:buFont typeface="Arial" panose="020B0604020202020204" pitchFamily="34" charset="0"/>
              <a:buChar char="•"/>
            </a:pPr>
            <a:r>
              <a:rPr lang="en-US" altLang="en-US" sz="1800" dirty="0"/>
              <a:t>Open, P&amp;P, TG15 Mtgs. this week</a:t>
            </a:r>
          </a:p>
          <a:p>
            <a:pPr marL="685800" lvl="1">
              <a:spcBef>
                <a:spcPts val="300"/>
              </a:spcBef>
              <a:buFont typeface="Arial" panose="020B0604020202020204" pitchFamily="34" charset="0"/>
              <a:buChar char="•"/>
            </a:pPr>
            <a:r>
              <a:rPr lang="en-US" altLang="en-US" sz="1800" dirty="0"/>
              <a:t>Approve Agenda</a:t>
            </a:r>
          </a:p>
          <a:p>
            <a:pPr marL="685800" lvl="1">
              <a:spcBef>
                <a:spcPts val="300"/>
              </a:spcBef>
              <a:buFont typeface="Arial" panose="020B0604020202020204" pitchFamily="34" charset="0"/>
              <a:buChar char="•"/>
            </a:pPr>
            <a:r>
              <a:rPr lang="en-US" altLang="en-US" sz="1800" dirty="0"/>
              <a:t>Approve November Minutes - </a:t>
            </a:r>
            <a:r>
              <a:rPr lang="en-US" altLang="en-US" sz="1400" dirty="0">
                <a:solidFill>
                  <a:schemeClr val="tx1"/>
                </a:solidFill>
                <a:hlinkClick r:id="rId2">
                  <a:extLst>
                    <a:ext uri="{A12FA001-AC4F-418D-AE19-62706E023703}">
                      <ahyp:hlinkClr xmlns:ahyp="http://schemas.microsoft.com/office/drawing/2018/hyperlinkcolor" val="tx"/>
                    </a:ext>
                  </a:extLst>
                </a:hlinkClick>
              </a:rPr>
              <a:t>https://mentor.ieee.org/802.15/dcn/21/15-21-0568-00-0015-tg15-november-minutes.docx</a:t>
            </a:r>
            <a:r>
              <a:rPr lang="en-US" altLang="en-US" sz="1400" dirty="0">
                <a:solidFill>
                  <a:schemeClr val="tx1"/>
                </a:solidFill>
              </a:rPr>
              <a:t> </a:t>
            </a:r>
            <a:endParaRPr lang="en-US" altLang="en-US" sz="1800" dirty="0">
              <a:solidFill>
                <a:schemeClr val="tx1"/>
              </a:solidFill>
            </a:endParaRPr>
          </a:p>
          <a:p>
            <a:pPr marL="685800" lvl="1">
              <a:spcBef>
                <a:spcPts val="300"/>
              </a:spcBef>
              <a:buFont typeface="Arial" panose="020B0604020202020204" pitchFamily="34" charset="0"/>
              <a:buChar char="•"/>
            </a:pPr>
            <a:r>
              <a:rPr lang="en-US" altLang="en-US" sz="1800" dirty="0"/>
              <a:t>Status Update (includes call for officers)</a:t>
            </a:r>
          </a:p>
          <a:p>
            <a:pPr marL="685800" lvl="1">
              <a:spcBef>
                <a:spcPts val="300"/>
              </a:spcBef>
              <a:buFont typeface="Arial" panose="020B0604020202020204" pitchFamily="34" charset="0"/>
              <a:buChar char="•"/>
            </a:pPr>
            <a:r>
              <a:rPr lang="en-US" altLang="en-US" sz="1800" dirty="0"/>
              <a:t>Any Presentations? </a:t>
            </a:r>
            <a:endParaRPr lang="en-US" altLang="en-US" sz="1800" dirty="0">
              <a:highlight>
                <a:srgbClr val="FFFF00"/>
              </a:highlight>
            </a:endParaRPr>
          </a:p>
          <a:p>
            <a:pPr marL="685800" lvl="1">
              <a:spcBef>
                <a:spcPts val="300"/>
              </a:spcBef>
              <a:buFont typeface="Arial" panose="020B0604020202020204" pitchFamily="34" charset="0"/>
              <a:buChar char="•"/>
            </a:pPr>
            <a:r>
              <a:rPr lang="en-US" altLang="en-US" sz="1800" dirty="0"/>
              <a:t>Recess</a:t>
            </a:r>
          </a:p>
          <a:p>
            <a:pPr marL="285750">
              <a:spcBef>
                <a:spcPts val="300"/>
              </a:spcBef>
              <a:buFont typeface="Arial" panose="020B0604020202020204" pitchFamily="34" charset="0"/>
              <a:buChar char="•"/>
            </a:pPr>
            <a:r>
              <a:rPr lang="en-US" altLang="en-US" sz="2000" dirty="0"/>
              <a:t>Thursday, Jan 20, Joint Meeting with TG4ab, TG14, TG15</a:t>
            </a:r>
          </a:p>
          <a:p>
            <a:pPr marL="685800" lvl="1">
              <a:spcBef>
                <a:spcPts val="300"/>
              </a:spcBef>
              <a:buFont typeface="Arial" panose="020B0604020202020204" pitchFamily="34" charset="0"/>
              <a:buChar char="•"/>
            </a:pPr>
            <a:r>
              <a:rPr lang="en-US" altLang="en-US" sz="1800" dirty="0"/>
              <a:t>Discuss Webinar for public </a:t>
            </a:r>
          </a:p>
          <a:p>
            <a:pPr marL="685800" lvl="1">
              <a:spcBef>
                <a:spcPts val="300"/>
              </a:spcBef>
              <a:buFont typeface="Arial" panose="020B0604020202020204" pitchFamily="34" charset="0"/>
              <a:buChar char="•"/>
            </a:pPr>
            <a:r>
              <a:rPr lang="en-US" altLang="en-US" sz="1800" dirty="0"/>
              <a:t>Any other Business </a:t>
            </a:r>
          </a:p>
          <a:p>
            <a:pPr marL="285750">
              <a:spcBef>
                <a:spcPts val="300"/>
              </a:spcBef>
              <a:buFont typeface="Arial" panose="020B0604020202020204" pitchFamily="34" charset="0"/>
              <a:buChar char="•"/>
            </a:pPr>
            <a:r>
              <a:rPr lang="en-US" altLang="en-US" sz="2400" dirty="0"/>
              <a:t> </a:t>
            </a:r>
            <a:r>
              <a:rPr lang="en-US" altLang="en-US" sz="2000" dirty="0"/>
              <a:t>Monday Jan 24</a:t>
            </a:r>
            <a:endParaRPr lang="en-US" altLang="en-US" sz="2200" dirty="0">
              <a:highlight>
                <a:srgbClr val="FFFF00"/>
              </a:highlight>
            </a:endParaRPr>
          </a:p>
          <a:p>
            <a:pPr marL="685800" lvl="1">
              <a:spcBef>
                <a:spcPts val="300"/>
              </a:spcBef>
              <a:buFont typeface="Arial" panose="020B0604020202020204" pitchFamily="34" charset="0"/>
              <a:buChar char="•"/>
            </a:pPr>
            <a:r>
              <a:rPr lang="en-US" altLang="en-US" sz="1800" dirty="0"/>
              <a:t>Any Presentations?</a:t>
            </a:r>
            <a:endParaRPr lang="en-US" altLang="en-US" sz="1800" dirty="0">
              <a:highlight>
                <a:srgbClr val="FFFF00"/>
              </a:highlight>
            </a:endParaRPr>
          </a:p>
          <a:p>
            <a:pPr marL="685800" lvl="1">
              <a:spcBef>
                <a:spcPts val="300"/>
              </a:spcBef>
              <a:buFont typeface="Arial" panose="020B0604020202020204" pitchFamily="34" charset="0"/>
              <a:buChar char="•"/>
            </a:pPr>
            <a:r>
              <a:rPr lang="en-US" altLang="en-US" sz="1800" dirty="0"/>
              <a:t>Next Steps</a:t>
            </a:r>
          </a:p>
          <a:p>
            <a:pPr marL="685800" lvl="1">
              <a:spcBef>
                <a:spcPts val="300"/>
              </a:spcBef>
              <a:buFont typeface="Arial" panose="020B0604020202020204" pitchFamily="34" charset="0"/>
              <a:buChar char="•"/>
            </a:pPr>
            <a:r>
              <a:rPr lang="en-US" altLang="en-US" sz="1800" dirty="0"/>
              <a:t>Any other Business </a:t>
            </a:r>
          </a:p>
          <a:p>
            <a:pPr marL="685800" lvl="1">
              <a:spcBef>
                <a:spcPts val="300"/>
              </a:spcBef>
              <a:buFont typeface="Arial" panose="020B0604020202020204" pitchFamily="34" charset="0"/>
              <a:buChar char="•"/>
            </a:pPr>
            <a:r>
              <a:rPr lang="en-US" altLang="en-US" sz="1800" dirty="0"/>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3 slots</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1 to work on content development.</a:t>
            </a:r>
          </a:p>
          <a:p>
            <a:pPr marL="857250" lvl="1" indent="-457200">
              <a:buFont typeface="Arial" panose="020B0604020202020204" pitchFamily="34" charset="0"/>
              <a:buChar char="•"/>
            </a:pPr>
            <a:r>
              <a:rPr lang="en-US" dirty="0"/>
              <a:t>+ 1 joint session with .4ab/.15</a:t>
            </a:r>
          </a:p>
          <a:p>
            <a:pPr marL="400050" lvl="1" indent="0"/>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31367</TotalTime>
  <Words>1574</Words>
  <Application>Microsoft Office PowerPoint</Application>
  <PresentationFormat>Widescreen</PresentationFormat>
  <Paragraphs>168</Paragraphs>
  <Slides>16</Slides>
  <Notes>1</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-webkit-standard</vt:lpstr>
      <vt:lpstr>Arial</vt:lpstr>
      <vt:lpstr>Calibri</vt:lpstr>
      <vt:lpstr>Open Sans</vt:lpstr>
      <vt:lpstr>Symbol</vt:lpstr>
      <vt:lpstr>Times New Roman</vt:lpstr>
      <vt:lpstr>Office Theme</vt:lpstr>
      <vt:lpstr>PowerPoint Presentation</vt:lpstr>
      <vt:lpstr>Task Group Rules</vt:lpstr>
      <vt:lpstr>IEEE-SA Patent, Copyright, and Participation Policies</vt:lpstr>
      <vt:lpstr>IEEE 802 Ground Rules</vt:lpstr>
      <vt:lpstr>PowerPoint Presentation</vt:lpstr>
      <vt:lpstr>Goals - Agenda by Day</vt:lpstr>
      <vt:lpstr>CSD and PAR</vt:lpstr>
      <vt:lpstr>802.15 TG15 PAR</vt:lpstr>
      <vt:lpstr>Jan. Interim Mtg. Goals</vt:lpstr>
      <vt:lpstr>Outreach for TG15</vt:lpstr>
      <vt:lpstr>Outreach for TG15</vt:lpstr>
      <vt:lpstr>January Interim Activities</vt:lpstr>
      <vt:lpstr>“Workshop” Presentation Outline</vt:lpstr>
      <vt:lpstr>Workshop Promotion</vt:lpstr>
      <vt:lpstr>Work on Content for Draft</vt:lpstr>
      <vt:lpstr>Weekly Calls</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TG15 Opening / Closing Report</dc:title>
  <dc:subject>IEEE802.15</dc:subject>
  <dc:creator>phil@beecher.co.uk</dc:creator>
  <cp:keywords/>
  <dc:description/>
  <cp:lastModifiedBy>Phil Beecher</cp:lastModifiedBy>
  <cp:revision>166</cp:revision>
  <cp:lastPrinted>2000-03-07T00:55:37Z</cp:lastPrinted>
  <dcterms:created xsi:type="dcterms:W3CDTF">2016-01-17T22:48:36Z</dcterms:created>
  <dcterms:modified xsi:type="dcterms:W3CDTF">2022-01-26T13:11:54Z</dcterms:modified>
  <cp:category>TG15 Opening / Closing Report -July 2021</cp:category>
</cp:coreProperties>
</file>