
<file path=[Content_Types].xml><?xml version="1.0" encoding="utf-8"?>
<Types xmlns="http://schemas.openxmlformats.org/package/2006/content-types">
  <Default Extension="emf" ContentType="image/x-emf"/>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6"/>
  </p:notesMasterIdLst>
  <p:sldIdLst>
    <p:sldId id="287" r:id="rId2"/>
    <p:sldId id="393" r:id="rId3"/>
    <p:sldId id="394" r:id="rId4"/>
    <p:sldId id="395" r:id="rId5"/>
    <p:sldId id="340" r:id="rId6"/>
    <p:sldId id="367" r:id="rId7"/>
    <p:sldId id="332" r:id="rId8"/>
    <p:sldId id="366" r:id="rId9"/>
    <p:sldId id="315" r:id="rId10"/>
    <p:sldId id="322" r:id="rId11"/>
    <p:sldId id="321" r:id="rId12"/>
    <p:sldId id="392" r:id="rId13"/>
    <p:sldId id="338" r:id="rId14"/>
    <p:sldId id="339" r:id="rId15"/>
  </p:sldIdLst>
  <p:sldSz cx="12192000" cy="6858000"/>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9A43A64-99B7-42DB-9CB8-1C83719F1107}" v="37" dt="2022-01-19T17:19:00.58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46" autoAdjust="0"/>
  </p:normalViewPr>
  <p:slideViewPr>
    <p:cSldViewPr>
      <p:cViewPr varScale="1">
        <p:scale>
          <a:sx n="110" d="100"/>
          <a:sy n="110" d="100"/>
        </p:scale>
        <p:origin x="552"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C9A43A64-99B7-42DB-9CB8-1C83719F1107}"/>
    <pc:docChg chg="undo custSel modSld sldOrd modMainMaster">
      <pc:chgData name="Phil Beecher" userId="8e59e9d451c39ba5" providerId="LiveId" clId="{C9A43A64-99B7-42DB-9CB8-1C83719F1107}" dt="2022-01-19T16:36:07.976" v="682" actId="6549"/>
      <pc:docMkLst>
        <pc:docMk/>
      </pc:docMkLst>
      <pc:sldChg chg="modSp mod">
        <pc:chgData name="Phil Beecher" userId="8e59e9d451c39ba5" providerId="LiveId" clId="{C9A43A64-99B7-42DB-9CB8-1C83719F1107}" dt="2022-01-19T13:11:21.997" v="53" actId="20577"/>
        <pc:sldMkLst>
          <pc:docMk/>
          <pc:sldMk cId="0" sldId="287"/>
        </pc:sldMkLst>
        <pc:spChg chg="mod">
          <ac:chgData name="Phil Beecher" userId="8e59e9d451c39ba5" providerId="LiveId" clId="{C9A43A64-99B7-42DB-9CB8-1C83719F1107}" dt="2022-01-19T13:11:21.997" v="53" actId="20577"/>
          <ac:spMkLst>
            <pc:docMk/>
            <pc:sldMk cId="0" sldId="287"/>
            <ac:spMk id="2" creationId="{11B74706-8CE8-446F-ADD5-944A55CFBC25}"/>
          </ac:spMkLst>
        </pc:spChg>
      </pc:sldChg>
      <pc:sldChg chg="modSp mod">
        <pc:chgData name="Phil Beecher" userId="8e59e9d451c39ba5" providerId="LiveId" clId="{C9A43A64-99B7-42DB-9CB8-1C83719F1107}" dt="2022-01-19T16:36:07.976" v="682" actId="6549"/>
        <pc:sldMkLst>
          <pc:docMk/>
          <pc:sldMk cId="708329543" sldId="315"/>
        </pc:sldMkLst>
        <pc:spChg chg="mod">
          <ac:chgData name="Phil Beecher" userId="8e59e9d451c39ba5" providerId="LiveId" clId="{C9A43A64-99B7-42DB-9CB8-1C83719F1107}" dt="2022-01-19T16:36:07.976" v="682" actId="6549"/>
          <ac:spMkLst>
            <pc:docMk/>
            <pc:sldMk cId="708329543" sldId="315"/>
            <ac:spMk id="3" creationId="{34282B67-4DB6-4927-90CA-A5DD94A371D4}"/>
          </ac:spMkLst>
        </pc:spChg>
      </pc:sldChg>
      <pc:sldChg chg="delSp modSp mod">
        <pc:chgData name="Phil Beecher" userId="8e59e9d451c39ba5" providerId="LiveId" clId="{C9A43A64-99B7-42DB-9CB8-1C83719F1107}" dt="2022-01-19T13:37:53.925" v="63" actId="6549"/>
        <pc:sldMkLst>
          <pc:docMk/>
          <pc:sldMk cId="1493309001" sldId="321"/>
        </pc:sldMkLst>
        <pc:spChg chg="del mod">
          <ac:chgData name="Phil Beecher" userId="8e59e9d451c39ba5" providerId="LiveId" clId="{C9A43A64-99B7-42DB-9CB8-1C83719F1107}" dt="2022-01-19T13:37:30.155" v="58" actId="478"/>
          <ac:spMkLst>
            <pc:docMk/>
            <pc:sldMk cId="1493309001" sldId="321"/>
            <ac:spMk id="5" creationId="{D42399B3-F628-472D-B8D7-7037921FAD06}"/>
          </ac:spMkLst>
        </pc:spChg>
        <pc:spChg chg="mod">
          <ac:chgData name="Phil Beecher" userId="8e59e9d451c39ba5" providerId="LiveId" clId="{C9A43A64-99B7-42DB-9CB8-1C83719F1107}" dt="2022-01-19T13:37:53.925" v="63" actId="6549"/>
          <ac:spMkLst>
            <pc:docMk/>
            <pc:sldMk cId="1493309001" sldId="321"/>
            <ac:spMk id="6" creationId="{CC01C108-77CF-4E02-8BEE-35CA624E8B96}"/>
          </ac:spMkLst>
        </pc:spChg>
      </pc:sldChg>
      <pc:sldChg chg="modSp mod">
        <pc:chgData name="Phil Beecher" userId="8e59e9d451c39ba5" providerId="LiveId" clId="{C9A43A64-99B7-42DB-9CB8-1C83719F1107}" dt="2022-01-19T13:38:51.147" v="90" actId="20577"/>
        <pc:sldMkLst>
          <pc:docMk/>
          <pc:sldMk cId="2904142969" sldId="322"/>
        </pc:sldMkLst>
        <pc:spChg chg="mod">
          <ac:chgData name="Phil Beecher" userId="8e59e9d451c39ba5" providerId="LiveId" clId="{C9A43A64-99B7-42DB-9CB8-1C83719F1107}" dt="2022-01-19T13:38:17.421" v="64" actId="20577"/>
          <ac:spMkLst>
            <pc:docMk/>
            <pc:sldMk cId="2904142969" sldId="322"/>
            <ac:spMk id="5" creationId="{D42399B3-F628-472D-B8D7-7037921FAD06}"/>
          </ac:spMkLst>
        </pc:spChg>
        <pc:spChg chg="mod">
          <ac:chgData name="Phil Beecher" userId="8e59e9d451c39ba5" providerId="LiveId" clId="{C9A43A64-99B7-42DB-9CB8-1C83719F1107}" dt="2022-01-19T13:38:51.147" v="90" actId="20577"/>
          <ac:spMkLst>
            <pc:docMk/>
            <pc:sldMk cId="2904142969" sldId="322"/>
            <ac:spMk id="6" creationId="{CC01C108-77CF-4E02-8BEE-35CA624E8B96}"/>
          </ac:spMkLst>
        </pc:spChg>
      </pc:sldChg>
      <pc:sldChg chg="modSp mod">
        <pc:chgData name="Phil Beecher" userId="8e59e9d451c39ba5" providerId="LiveId" clId="{C9A43A64-99B7-42DB-9CB8-1C83719F1107}" dt="2022-01-19T13:53:38.349" v="295" actId="6549"/>
        <pc:sldMkLst>
          <pc:docMk/>
          <pc:sldMk cId="2160862009" sldId="338"/>
        </pc:sldMkLst>
        <pc:spChg chg="mod">
          <ac:chgData name="Phil Beecher" userId="8e59e9d451c39ba5" providerId="LiveId" clId="{C9A43A64-99B7-42DB-9CB8-1C83719F1107}" dt="2022-01-19T13:53:38.349" v="295" actId="6549"/>
          <ac:spMkLst>
            <pc:docMk/>
            <pc:sldMk cId="2160862009" sldId="338"/>
            <ac:spMk id="3" creationId="{34282B67-4DB6-4927-90CA-A5DD94A371D4}"/>
          </ac:spMkLst>
        </pc:spChg>
      </pc:sldChg>
      <pc:sldChg chg="modSp mod">
        <pc:chgData name="Phil Beecher" userId="8e59e9d451c39ba5" providerId="LiveId" clId="{C9A43A64-99B7-42DB-9CB8-1C83719F1107}" dt="2022-01-19T13:54:17.173" v="332" actId="20577"/>
        <pc:sldMkLst>
          <pc:docMk/>
          <pc:sldMk cId="2694411256" sldId="339"/>
        </pc:sldMkLst>
        <pc:spChg chg="mod">
          <ac:chgData name="Phil Beecher" userId="8e59e9d451c39ba5" providerId="LiveId" clId="{C9A43A64-99B7-42DB-9CB8-1C83719F1107}" dt="2022-01-19T13:54:17.173" v="332" actId="20577"/>
          <ac:spMkLst>
            <pc:docMk/>
            <pc:sldMk cId="2694411256" sldId="339"/>
            <ac:spMk id="3" creationId="{34282B67-4DB6-4927-90CA-A5DD94A371D4}"/>
          </ac:spMkLst>
        </pc:spChg>
      </pc:sldChg>
      <pc:sldChg chg="addSp delSp modSp mod ord">
        <pc:chgData name="Phil Beecher" userId="8e59e9d451c39ba5" providerId="LiveId" clId="{C9A43A64-99B7-42DB-9CB8-1C83719F1107}" dt="2022-01-19T13:55:08.582" v="344"/>
        <pc:sldMkLst>
          <pc:docMk/>
          <pc:sldMk cId="2582497088" sldId="340"/>
        </pc:sldMkLst>
        <pc:spChg chg="mod">
          <ac:chgData name="Phil Beecher" userId="8e59e9d451c39ba5" providerId="LiveId" clId="{C9A43A64-99B7-42DB-9CB8-1C83719F1107}" dt="2022-01-19T13:48:26.776" v="134" actId="1076"/>
          <ac:spMkLst>
            <pc:docMk/>
            <pc:sldMk cId="2582497088" sldId="340"/>
            <ac:spMk id="9" creationId="{C7A8D21E-1D13-4B9B-B861-4F279E5212C6}"/>
          </ac:spMkLst>
        </pc:spChg>
        <pc:spChg chg="mod">
          <ac:chgData name="Phil Beecher" userId="8e59e9d451c39ba5" providerId="LiveId" clId="{C9A43A64-99B7-42DB-9CB8-1C83719F1107}" dt="2022-01-19T13:48:16.026" v="132" actId="1076"/>
          <ac:spMkLst>
            <pc:docMk/>
            <pc:sldMk cId="2582497088" sldId="340"/>
            <ac:spMk id="10" creationId="{C2514A40-9379-4E17-8FE1-F754578A2A09}"/>
          </ac:spMkLst>
        </pc:spChg>
        <pc:spChg chg="del mod">
          <ac:chgData name="Phil Beecher" userId="8e59e9d451c39ba5" providerId="LiveId" clId="{C9A43A64-99B7-42DB-9CB8-1C83719F1107}" dt="2022-01-19T13:48:32.634" v="135" actId="478"/>
          <ac:spMkLst>
            <pc:docMk/>
            <pc:sldMk cId="2582497088" sldId="340"/>
            <ac:spMk id="11" creationId="{41BCCFAD-352F-4C37-AF30-1093EF43260D}"/>
          </ac:spMkLst>
        </pc:spChg>
        <pc:spChg chg="del mod">
          <ac:chgData name="Phil Beecher" userId="8e59e9d451c39ba5" providerId="LiveId" clId="{C9A43A64-99B7-42DB-9CB8-1C83719F1107}" dt="2022-01-19T13:48:02.194" v="130" actId="478"/>
          <ac:spMkLst>
            <pc:docMk/>
            <pc:sldMk cId="2582497088" sldId="340"/>
            <ac:spMk id="12" creationId="{32A73F73-B457-4D94-86AC-7714E1DCFBAB}"/>
          </ac:spMkLst>
        </pc:spChg>
        <pc:spChg chg="add mod">
          <ac:chgData name="Phil Beecher" userId="8e59e9d451c39ba5" providerId="LiveId" clId="{C9A43A64-99B7-42DB-9CB8-1C83719F1107}" dt="2022-01-19T13:48:40.523" v="137" actId="1076"/>
          <ac:spMkLst>
            <pc:docMk/>
            <pc:sldMk cId="2582497088" sldId="340"/>
            <ac:spMk id="13" creationId="{D8C0F020-7DC0-4132-AA59-2FC344F92A0E}"/>
          </ac:spMkLst>
        </pc:spChg>
        <pc:spChg chg="mod">
          <ac:chgData name="Phil Beecher" userId="8e59e9d451c39ba5" providerId="LiveId" clId="{C9A43A64-99B7-42DB-9CB8-1C83719F1107}" dt="2022-01-19T13:44:21.412" v="105" actId="1076"/>
          <ac:spMkLst>
            <pc:docMk/>
            <pc:sldMk cId="2582497088" sldId="340"/>
            <ac:spMk id="8195" creationId="{82E0BD1D-4462-4534-99A7-CE65BE406E1E}"/>
          </ac:spMkLst>
        </pc:spChg>
        <pc:graphicFrameChg chg="add del mod">
          <ac:chgData name="Phil Beecher" userId="8e59e9d451c39ba5" providerId="LiveId" clId="{C9A43A64-99B7-42DB-9CB8-1C83719F1107}" dt="2022-01-19T13:43:39.509" v="93"/>
          <ac:graphicFrameMkLst>
            <pc:docMk/>
            <pc:sldMk cId="2582497088" sldId="340"/>
            <ac:graphicFrameMk id="2" creationId="{74762500-7FC6-4712-9876-4443FA50D484}"/>
          </ac:graphicFrameMkLst>
        </pc:graphicFrameChg>
        <pc:picChg chg="del">
          <ac:chgData name="Phil Beecher" userId="8e59e9d451c39ba5" providerId="LiveId" clId="{C9A43A64-99B7-42DB-9CB8-1C83719F1107}" dt="2022-01-19T13:43:31.922" v="91" actId="478"/>
          <ac:picMkLst>
            <pc:docMk/>
            <pc:sldMk cId="2582497088" sldId="340"/>
            <ac:picMk id="3" creationId="{A02886C6-F2AD-4EF1-910A-E97CBEFEE6AF}"/>
          </ac:picMkLst>
        </pc:picChg>
        <pc:picChg chg="del mod ord">
          <ac:chgData name="Phil Beecher" userId="8e59e9d451c39ba5" providerId="LiveId" clId="{C9A43A64-99B7-42DB-9CB8-1C83719F1107}" dt="2022-01-19T13:46:33.098" v="118" actId="478"/>
          <ac:picMkLst>
            <pc:docMk/>
            <pc:sldMk cId="2582497088" sldId="340"/>
            <ac:picMk id="4" creationId="{9DC4E477-7BC2-4880-91C0-BF5623C562B0}"/>
          </ac:picMkLst>
        </pc:picChg>
        <pc:picChg chg="mod ord">
          <ac:chgData name="Phil Beecher" userId="8e59e9d451c39ba5" providerId="LiveId" clId="{C9A43A64-99B7-42DB-9CB8-1C83719F1107}" dt="2022-01-19T13:46:58.130" v="121" actId="1076"/>
          <ac:picMkLst>
            <pc:docMk/>
            <pc:sldMk cId="2582497088" sldId="340"/>
            <ac:picMk id="5" creationId="{C3F6CE68-320E-4D91-A0DE-11846CAA284D}"/>
          </ac:picMkLst>
        </pc:picChg>
        <pc:picChg chg="mod">
          <ac:chgData name="Phil Beecher" userId="8e59e9d451c39ba5" providerId="LiveId" clId="{C9A43A64-99B7-42DB-9CB8-1C83719F1107}" dt="2022-01-19T13:44:28.968" v="107" actId="1076"/>
          <ac:picMkLst>
            <pc:docMk/>
            <pc:sldMk cId="2582497088" sldId="340"/>
            <ac:picMk id="18" creationId="{5E47A4A6-FB76-4816-83BD-C470F3822AE4}"/>
          </ac:picMkLst>
        </pc:picChg>
      </pc:sldChg>
      <pc:sldChg chg="addSp delSp modSp mod modClrScheme chgLayout">
        <pc:chgData name="Phil Beecher" userId="8e59e9d451c39ba5" providerId="LiveId" clId="{C9A43A64-99B7-42DB-9CB8-1C83719F1107}" dt="2022-01-19T15:44:04.507" v="536" actId="207"/>
        <pc:sldMkLst>
          <pc:docMk/>
          <pc:sldMk cId="99056403" sldId="367"/>
        </pc:sldMkLst>
        <pc:spChg chg="add del mod ord">
          <ac:chgData name="Phil Beecher" userId="8e59e9d451c39ba5" providerId="LiveId" clId="{C9A43A64-99B7-42DB-9CB8-1C83719F1107}" dt="2022-01-19T15:40:54.217" v="509" actId="700"/>
          <ac:spMkLst>
            <pc:docMk/>
            <pc:sldMk cId="99056403" sldId="367"/>
            <ac:spMk id="2" creationId="{A12DC619-A46F-43CA-99D6-FB33680BEA00}"/>
          </ac:spMkLst>
        </pc:spChg>
        <pc:spChg chg="mod ord">
          <ac:chgData name="Phil Beecher" userId="8e59e9d451c39ba5" providerId="LiveId" clId="{C9A43A64-99B7-42DB-9CB8-1C83719F1107}" dt="2022-01-19T15:41:39.915" v="522" actId="1076"/>
          <ac:spMkLst>
            <pc:docMk/>
            <pc:sldMk cId="99056403" sldId="367"/>
            <ac:spMk id="9218" creationId="{E14802C0-20BE-4F9E-ACF7-705FA15333AF}"/>
          </ac:spMkLst>
        </pc:spChg>
        <pc:spChg chg="mod ord">
          <ac:chgData name="Phil Beecher" userId="8e59e9d451c39ba5" providerId="LiveId" clId="{C9A43A64-99B7-42DB-9CB8-1C83719F1107}" dt="2022-01-19T15:44:04.507" v="536" actId="207"/>
          <ac:spMkLst>
            <pc:docMk/>
            <pc:sldMk cId="99056403" sldId="367"/>
            <ac:spMk id="9219" creationId="{F8A5F01F-52D6-47BD-9336-35C5CE265C10}"/>
          </ac:spMkLst>
        </pc:spChg>
        <pc:spChg chg="mod ord">
          <ac:chgData name="Phil Beecher" userId="8e59e9d451c39ba5" providerId="LiveId" clId="{C9A43A64-99B7-42DB-9CB8-1C83719F1107}" dt="2022-01-19T15:40:54.217" v="509" actId="700"/>
          <ac:spMkLst>
            <pc:docMk/>
            <pc:sldMk cId="99056403" sldId="367"/>
            <ac:spMk id="9220" creationId="{1446F3A4-0DD3-486B-814A-303B4DBBFFE1}"/>
          </ac:spMkLst>
        </pc:spChg>
      </pc:sldChg>
      <pc:sldMasterChg chg="modSp mod">
        <pc:chgData name="Phil Beecher" userId="8e59e9d451c39ba5" providerId="LiveId" clId="{C9A43A64-99B7-42DB-9CB8-1C83719F1107}" dt="2022-01-19T12:34:26.593" v="18" actId="20577"/>
        <pc:sldMasterMkLst>
          <pc:docMk/>
          <pc:sldMasterMk cId="0" sldId="2147483648"/>
        </pc:sldMasterMkLst>
        <pc:spChg chg="mod">
          <ac:chgData name="Phil Beecher" userId="8e59e9d451c39ba5" providerId="LiveId" clId="{C9A43A64-99B7-42DB-9CB8-1C83719F1107}" dt="2022-01-19T12:34:13.488" v="8" actId="20577"/>
          <ac:spMkLst>
            <pc:docMk/>
            <pc:sldMasterMk cId="0" sldId="2147483648"/>
            <ac:spMk id="2" creationId="{7274DC08-9B8C-464E-97F8-9AF419E7B8D9}"/>
          </ac:spMkLst>
        </pc:spChg>
        <pc:spChg chg="mod">
          <ac:chgData name="Phil Beecher" userId="8e59e9d451c39ba5" providerId="LiveId" clId="{C9A43A64-99B7-42DB-9CB8-1C83719F1107}" dt="2022-01-19T12:34:26.593" v="18" actId="20577"/>
          <ac:spMkLst>
            <pc:docMk/>
            <pc:sldMasterMk cId="0" sldId="2147483648"/>
            <ac:spMk id="1026" creationId="{8AF5D4AB-E353-4EAB-9E5C-B82B00CB74A2}"/>
          </ac:spMkLst>
        </pc:sp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366713" y="698500"/>
            <a:ext cx="6121400"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365125" y="698500"/>
            <a:ext cx="613251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812800" y="1371601"/>
            <a:ext cx="5073651"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089651" y="1371601"/>
            <a:ext cx="50757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5659967" y="6538914"/>
            <a:ext cx="872067"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6096000" y="412234"/>
            <a:ext cx="52832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sz="1200" b="1" dirty="0">
                <a:solidFill>
                  <a:schemeClr val="tx1"/>
                </a:solidFill>
              </a:rPr>
              <a:t>doc: </a:t>
            </a:r>
            <a:r>
              <a:rPr lang="en-GB" altLang="en-US" sz="1200" b="1" dirty="0">
                <a:solidFill>
                  <a:schemeClr val="tx1"/>
                </a:solidFill>
                <a:latin typeface="Times New Roman" panose="02020603050405020304" pitchFamily="18" charset="0"/>
                <a:cs typeface="Times New Roman" panose="02020603050405020304" pitchFamily="18" charset="0"/>
              </a:rPr>
              <a:t>IEEE 802.</a:t>
            </a:r>
            <a:r>
              <a:rPr lang="en-GB" sz="1200" b="1" i="0" dirty="0">
                <a:solidFill>
                  <a:srgbClr val="000000"/>
                </a:solidFill>
                <a:effectLst/>
                <a:latin typeface="Times New Roman" panose="02020603050405020304" pitchFamily="18" charset="0"/>
                <a:cs typeface="Times New Roman" panose="02020603050405020304" pitchFamily="18" charset="0"/>
              </a:rPr>
              <a:t>15-22-0046-00-0015</a:t>
            </a:r>
            <a:endParaRPr lang="en-GB" altLang="en-US" sz="1200"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914400" y="609600"/>
            <a:ext cx="104648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941917" y="6477000"/>
            <a:ext cx="10437283"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914400" y="304800"/>
            <a:ext cx="23368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sz="1200" dirty="0"/>
              <a:t>January 2022</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6544734" y="6478588"/>
            <a:ext cx="4995333"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sz="1200" dirty="0"/>
              <a:t>Phil Beecher (Wi-SUN Alliance)</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1016001" y="685801"/>
            <a:ext cx="10352617"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812801" y="1371601"/>
            <a:ext cx="10352617"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grouper.ieee.org/groups/802/15/pub/Subscribe.html" TargetMode="External"/><Relationship Id="rId2" Type="http://schemas.openxmlformats.org/officeDocument/2006/relationships/hyperlink" Target="https://standards.ieee.org/project/802_15_15.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grouper.ieee.org/groups/802/15/member_status.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5/dcn/21/15-21-0568-00-0015-tg15-november-minutes.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ocuments?is_dcn=278&amp;is_group=0014" TargetMode="External"/><Relationship Id="rId2" Type="http://schemas.openxmlformats.org/officeDocument/2006/relationships/hyperlink" Target="https://mentor.ieee.org/802.15/dcn/21/15-21-0301-01-0015-sg15-draft-csd-for-ns-nb.docx" TargetMode="External"/><Relationship Id="rId1" Type="http://schemas.openxmlformats.org/officeDocument/2006/relationships/slideLayout" Target="../slideLayouts/slideLayout2.xml"/><Relationship Id="rId4" Type="http://schemas.openxmlformats.org/officeDocument/2006/relationships/hyperlink" Target="https://development.standards.ieee.org/myproject-web/public/view.html#pardetail/9254"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2057400" y="762001"/>
            <a:ext cx="8001000" cy="4957384"/>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January 2022 Interim TG15 Opening/Closing Report, Agenda and Meeting Slides</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January 19, 2022</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Phil Beecher (Wi-SUN Alliance)</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+44 1273 422275,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pbeecher</a:t>
            </a:r>
            <a:r>
              <a:rPr lang="en-US" altLang="en-US" sz="1600" dirty="0">
                <a:latin typeface="Times New Roman" panose="02020603050405020304" pitchFamily="18" charset="0"/>
              </a:rPr>
              <a:t> @ wi-sun.org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Task Group 15: NS-NB 802.15 “Ad-hoc wireless”</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Opening Report, Agenda and 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Achieve the illusion of organization for this study group</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a:xfrm>
            <a:off x="1016001" y="685801"/>
            <a:ext cx="10352617" cy="438943"/>
          </a:xfrm>
        </p:spPr>
        <p:txBody>
          <a:bodyPr/>
          <a:lstStyle/>
          <a:p>
            <a:r>
              <a:rPr lang="en-US" altLang="en-US" dirty="0"/>
              <a:t>Outreach for SG15</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948141" y="1772817"/>
            <a:ext cx="10352617" cy="1656183"/>
          </a:xfrm>
        </p:spPr>
        <p:txBody>
          <a:bodyPr numCol="3"/>
          <a:lstStyle/>
          <a:p>
            <a:pPr>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CSA </a:t>
            </a:r>
          </a:p>
          <a:p>
            <a:pPr marL="342900" lvl="0" indent="-342900">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ETSI TG28 </a:t>
            </a:r>
          </a:p>
          <a:p>
            <a:pPr marL="342900" lvl="0" indent="-342900">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ETSI TG34</a:t>
            </a:r>
          </a:p>
          <a:p>
            <a:pPr marL="342900" lvl="0" indent="-342900">
              <a:spcBef>
                <a:spcPts val="0"/>
              </a:spcBef>
              <a:buSzPts val="1000"/>
              <a:buFont typeface="Symbol" panose="05050102010706020507" pitchFamily="18" charset="2"/>
              <a:buChar char=""/>
              <a:tabLst>
                <a:tab pos="457200" algn="l"/>
              </a:tabLst>
            </a:pPr>
            <a:r>
              <a:rPr lang="en-US" sz="1800" dirty="0">
                <a:solidFill>
                  <a:schemeClr val="tx1"/>
                </a:solidFill>
                <a:latin typeface="-webkit-standard"/>
                <a:ea typeface="Times New Roman" panose="02020603050405020304" pitchFamily="18" charset="0"/>
              </a:rPr>
              <a:t>ETSI TS102 887</a:t>
            </a:r>
            <a:endParaRPr lang="en-US" sz="1800" dirty="0">
              <a:solidFill>
                <a:schemeClr val="tx1"/>
              </a:solidFill>
              <a:effectLst/>
              <a:latin typeface="-webkit-standard"/>
              <a:ea typeface="Times New Roman" panose="02020603050405020304" pitchFamily="18" charset="0"/>
            </a:endParaRPr>
          </a:p>
          <a:p>
            <a:pPr marL="342900" lvl="0" indent="-342900">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IEEE 1901.1+2</a:t>
            </a:r>
          </a:p>
          <a:p>
            <a:pPr marL="342900" lvl="0" indent="-342900">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IETF: 6tisch</a:t>
            </a:r>
            <a:endParaRPr lang="en-GB" sz="1800" dirty="0">
              <a:solidFill>
                <a:schemeClr val="tx1"/>
              </a:solidFill>
              <a:effectLst/>
              <a:latin typeface="Calibri" panose="020F0502020204030204" pitchFamily="34" charset="0"/>
              <a:ea typeface="Yu Gothic" panose="020B0400000000000000" pitchFamily="34" charset="-128"/>
            </a:endParaRPr>
          </a:p>
          <a:p>
            <a:pPr marL="342900" lvl="0" indent="-342900">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IETF: 6lo</a:t>
            </a:r>
            <a:endParaRPr lang="en-GB" sz="1800" dirty="0">
              <a:solidFill>
                <a:schemeClr val="tx1"/>
              </a:solidFill>
              <a:effectLst/>
              <a:latin typeface="Calibri" panose="020F0502020204030204" pitchFamily="34" charset="0"/>
              <a:ea typeface="Yu Gothic" panose="020B0400000000000000" pitchFamily="34" charset="-128"/>
            </a:endParaRPr>
          </a:p>
          <a:p>
            <a:pPr marL="342900" lvl="0" indent="-342900">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IETF: Roll</a:t>
            </a:r>
          </a:p>
          <a:p>
            <a:pPr marL="342900" lvl="0" indent="-342900">
              <a:spcBef>
                <a:spcPts val="0"/>
              </a:spcBef>
              <a:buSzPts val="1000"/>
              <a:buFont typeface="Symbol" panose="05050102010706020507" pitchFamily="18" charset="2"/>
              <a:buChar char=""/>
              <a:tabLst>
                <a:tab pos="457200" algn="l"/>
              </a:tabLst>
            </a:pPr>
            <a:r>
              <a:rPr lang="en-US" sz="1800" dirty="0">
                <a:solidFill>
                  <a:schemeClr val="tx1"/>
                </a:solidFill>
                <a:latin typeface="-webkit-standard"/>
                <a:ea typeface="Yu Gothic" panose="020B0400000000000000" pitchFamily="34" charset="-128"/>
              </a:rPr>
              <a:t>IP500</a:t>
            </a:r>
            <a:endParaRPr lang="en-GB" sz="1800" dirty="0">
              <a:solidFill>
                <a:schemeClr val="tx1"/>
              </a:solidFill>
              <a:effectLst/>
              <a:latin typeface="Calibri" panose="020F0502020204030204" pitchFamily="34" charset="0"/>
              <a:ea typeface="Yu Gothic" panose="020B0400000000000000" pitchFamily="34" charset="-128"/>
            </a:endParaRPr>
          </a:p>
          <a:p>
            <a:pPr marL="342900" lvl="0" indent="-342900">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ISA SP100 </a:t>
            </a:r>
            <a:endParaRPr lang="en-GB" sz="1800" dirty="0">
              <a:solidFill>
                <a:schemeClr val="tx1"/>
              </a:solidFill>
              <a:effectLst/>
              <a:latin typeface="Calibri" panose="020F0502020204030204" pitchFamily="34" charset="0"/>
              <a:ea typeface="Yu Gothic" panose="020B0400000000000000" pitchFamily="34" charset="-128"/>
            </a:endParaRPr>
          </a:p>
          <a:p>
            <a:pPr marL="342900" lvl="0" indent="-342900">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ISO/IEC JTC1/ SC31/WG4</a:t>
            </a:r>
          </a:p>
          <a:p>
            <a:pPr>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JUTA</a:t>
            </a:r>
          </a:p>
          <a:p>
            <a:pPr>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Thread</a:t>
            </a:r>
            <a:endParaRPr lang="en-GB" sz="1800" dirty="0">
              <a:solidFill>
                <a:schemeClr val="tx1"/>
              </a:solidFill>
              <a:effectLst/>
              <a:latin typeface="Calibri" panose="020F0502020204030204" pitchFamily="34" charset="0"/>
              <a:ea typeface="Yu Gothic" panose="020B0400000000000000" pitchFamily="34" charset="-128"/>
            </a:endParaRPr>
          </a:p>
          <a:p>
            <a:pPr>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TIA TR51</a:t>
            </a:r>
            <a:endParaRPr lang="en-GB" sz="1800" dirty="0">
              <a:solidFill>
                <a:schemeClr val="tx1"/>
              </a:solidFill>
              <a:effectLst/>
              <a:latin typeface="Calibri" panose="020F0502020204030204" pitchFamily="34" charset="0"/>
              <a:ea typeface="Yu Gothic" panose="020B0400000000000000" pitchFamily="34" charset="-128"/>
            </a:endParaRPr>
          </a:p>
          <a:p>
            <a:pPr>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Wi-SUN </a:t>
            </a:r>
            <a:endParaRPr lang="en-GB" sz="1800" dirty="0">
              <a:solidFill>
                <a:schemeClr val="tx1"/>
              </a:solidFill>
              <a:effectLst/>
              <a:latin typeface="Calibri" panose="020F0502020204030204" pitchFamily="34" charset="0"/>
              <a:ea typeface="Yu Gothic" panose="020B0400000000000000" pitchFamily="34" charset="-128"/>
            </a:endParaRPr>
          </a:p>
          <a:p>
            <a:pPr>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WIA</a:t>
            </a:r>
          </a:p>
          <a:p>
            <a:pPr>
              <a:spcBef>
                <a:spcPts val="0"/>
              </a:spcBef>
              <a:buSzPts val="1000"/>
              <a:buFont typeface="Symbol" panose="05050102010706020507" pitchFamily="18" charset="2"/>
              <a:buChar char=""/>
              <a:tabLst>
                <a:tab pos="457200" algn="l"/>
              </a:tabLst>
            </a:pPr>
            <a:r>
              <a:rPr lang="en-US" sz="1800" dirty="0" err="1">
                <a:solidFill>
                  <a:schemeClr val="tx1"/>
                </a:solidFill>
                <a:effectLst/>
                <a:latin typeface="-webkit-standard"/>
                <a:ea typeface="Times New Roman" panose="02020603050405020304" pitchFamily="18" charset="0"/>
              </a:rPr>
              <a:t>WirelessHART</a:t>
            </a:r>
            <a:endParaRPr lang="en-GB" sz="1800" dirty="0">
              <a:solidFill>
                <a:schemeClr val="tx1"/>
              </a:solidFill>
              <a:effectLst/>
              <a:latin typeface="Calibri" panose="020F0502020204030204" pitchFamily="34" charset="0"/>
              <a:ea typeface="Yu Gothic" panose="020B0400000000000000" pitchFamily="34" charset="-128"/>
            </a:endParaRP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10</a:t>
            </a:fld>
            <a:endParaRPr lang="en-US" altLang="en-US" dirty="0">
              <a:solidFill>
                <a:schemeClr val="tx1"/>
              </a:solidFill>
            </a:endParaRPr>
          </a:p>
        </p:txBody>
      </p:sp>
      <p:sp>
        <p:nvSpPr>
          <p:cNvPr id="5" name="Content Placeholder 2">
            <a:extLst>
              <a:ext uri="{FF2B5EF4-FFF2-40B4-BE49-F238E27FC236}">
                <a16:creationId xmlns:a16="http://schemas.microsoft.com/office/drawing/2014/main" id="{D42399B3-F628-472D-B8D7-7037921FAD06}"/>
              </a:ext>
            </a:extLst>
          </p:cNvPr>
          <p:cNvSpPr txBox="1">
            <a:spLocks noChangeArrowheads="1"/>
          </p:cNvSpPr>
          <p:nvPr/>
        </p:nvSpPr>
        <p:spPr bwMode="auto">
          <a:xfrm>
            <a:off x="919691" y="1268760"/>
            <a:ext cx="10352617" cy="504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2"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0" indent="0">
              <a:buSzPts val="1000"/>
              <a:tabLst>
                <a:tab pos="457200" algn="l"/>
              </a:tabLst>
            </a:pPr>
            <a:r>
              <a:rPr lang="en-GB" sz="1800" b="1" kern="0" dirty="0">
                <a:solidFill>
                  <a:schemeClr val="tx1"/>
                </a:solidFill>
                <a:latin typeface="Calibri" panose="020F0502020204030204" pitchFamily="34" charset="0"/>
                <a:ea typeface="Yu Gothic" panose="020B0400000000000000" pitchFamily="34" charset="-128"/>
              </a:rPr>
              <a:t>Outreach to the following organisations:</a:t>
            </a:r>
          </a:p>
        </p:txBody>
      </p:sp>
      <p:sp>
        <p:nvSpPr>
          <p:cNvPr id="6" name="Content Placeholder 2">
            <a:extLst>
              <a:ext uri="{FF2B5EF4-FFF2-40B4-BE49-F238E27FC236}">
                <a16:creationId xmlns:a16="http://schemas.microsoft.com/office/drawing/2014/main" id="{CC01C108-77CF-4E02-8BEE-35CA624E8B96}"/>
              </a:ext>
            </a:extLst>
          </p:cNvPr>
          <p:cNvSpPr txBox="1">
            <a:spLocks noChangeArrowheads="1"/>
          </p:cNvSpPr>
          <p:nvPr/>
        </p:nvSpPr>
        <p:spPr bwMode="auto">
          <a:xfrm>
            <a:off x="1016001" y="4578404"/>
            <a:ext cx="10352617" cy="1512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0" indent="0" algn="ctr">
              <a:spcBef>
                <a:spcPts val="0"/>
              </a:spcBef>
              <a:buSzPts val="1000"/>
              <a:tabLst>
                <a:tab pos="457200" algn="l"/>
              </a:tabLst>
            </a:pPr>
            <a:r>
              <a:rPr lang="en-US" kern="0" dirty="0">
                <a:solidFill>
                  <a:schemeClr val="tx1"/>
                </a:solidFill>
                <a:ea typeface="Times New Roman" panose="02020603050405020304" pitchFamily="18" charset="0"/>
              </a:rPr>
              <a:t>Call for participation - </a:t>
            </a:r>
            <a:r>
              <a:rPr lang="en-GB" kern="0" dirty="0">
                <a:solidFill>
                  <a:schemeClr val="tx1"/>
                </a:solidFill>
                <a:ea typeface="Times New Roman" panose="02020603050405020304" pitchFamily="18" charset="0"/>
              </a:rPr>
              <a:t>see next slide</a:t>
            </a:r>
          </a:p>
          <a:p>
            <a:pPr marL="0" indent="0" algn="ctr">
              <a:spcBef>
                <a:spcPts val="0"/>
              </a:spcBef>
              <a:buSzPts val="1000"/>
              <a:tabLst>
                <a:tab pos="457200" algn="l"/>
              </a:tabLst>
            </a:pPr>
            <a:endParaRPr lang="en-GB" kern="0" dirty="0">
              <a:solidFill>
                <a:schemeClr val="tx1"/>
              </a:solidFill>
              <a:ea typeface="Yu Gothic" panose="020B0400000000000000" pitchFamily="34" charset="-128"/>
            </a:endParaRPr>
          </a:p>
        </p:txBody>
      </p:sp>
    </p:spTree>
    <p:extLst>
      <p:ext uri="{BB962C8B-B14F-4D97-AF65-F5344CB8AC3E}">
        <p14:creationId xmlns:p14="http://schemas.microsoft.com/office/powerpoint/2010/main" val="29041429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a:xfrm>
            <a:off x="1016001" y="685801"/>
            <a:ext cx="10352617" cy="438943"/>
          </a:xfrm>
        </p:spPr>
        <p:txBody>
          <a:bodyPr/>
          <a:lstStyle/>
          <a:p>
            <a:r>
              <a:rPr lang="en-US" altLang="en-US" dirty="0"/>
              <a:t>Outreach for TG15</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11</a:t>
            </a:fld>
            <a:endParaRPr lang="en-US" altLang="en-US" dirty="0">
              <a:solidFill>
                <a:schemeClr val="tx1"/>
              </a:solidFill>
            </a:endParaRPr>
          </a:p>
        </p:txBody>
      </p:sp>
      <p:sp>
        <p:nvSpPr>
          <p:cNvPr id="6" name="Content Placeholder 2">
            <a:extLst>
              <a:ext uri="{FF2B5EF4-FFF2-40B4-BE49-F238E27FC236}">
                <a16:creationId xmlns:a16="http://schemas.microsoft.com/office/drawing/2014/main" id="{CC01C108-77CF-4E02-8BEE-35CA624E8B96}"/>
              </a:ext>
            </a:extLst>
          </p:cNvPr>
          <p:cNvSpPr txBox="1">
            <a:spLocks noChangeArrowheads="1"/>
          </p:cNvSpPr>
          <p:nvPr/>
        </p:nvSpPr>
        <p:spPr bwMode="auto">
          <a:xfrm>
            <a:off x="919690" y="1124744"/>
            <a:ext cx="10352617" cy="53285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r>
              <a:rPr lang="en-US" sz="1400" dirty="0">
                <a:solidFill>
                  <a:srgbClr val="2F5597"/>
                </a:solidFill>
                <a:effectLst/>
                <a:latin typeface="Calibri" panose="020F0502020204030204" pitchFamily="34" charset="0"/>
                <a:ea typeface="Calibri" panose="020F0502020204030204" pitchFamily="34" charset="0"/>
              </a:rPr>
              <a:t>Subject: Call for Participation in IEEE 802.15 TG15</a:t>
            </a:r>
            <a:endParaRPr lang="en-GB" sz="1400" dirty="0">
              <a:effectLst/>
              <a:latin typeface="Calibri" panose="020F0502020204030204" pitchFamily="34" charset="0"/>
              <a:ea typeface="Calibri" panose="020F0502020204030204" pitchFamily="34" charset="0"/>
            </a:endParaRPr>
          </a:p>
          <a:p>
            <a:r>
              <a:rPr lang="en-US" sz="1400" dirty="0">
                <a:solidFill>
                  <a:srgbClr val="2F5597"/>
                </a:solidFill>
                <a:effectLst/>
                <a:latin typeface="Calibri" panose="020F0502020204030204" pitchFamily="34" charset="0"/>
                <a:ea typeface="Calibri" panose="020F0502020204030204" pitchFamily="34" charset="0"/>
              </a:rPr>
              <a:t>Dear [],</a:t>
            </a:r>
            <a:endParaRPr lang="en-GB" sz="1400" dirty="0">
              <a:effectLst/>
              <a:latin typeface="Calibri" panose="020F0502020204030204" pitchFamily="34" charset="0"/>
              <a:ea typeface="Calibri" panose="020F0502020204030204" pitchFamily="34" charset="0"/>
            </a:endParaRPr>
          </a:p>
          <a:p>
            <a:r>
              <a:rPr lang="en-US" sz="1400" dirty="0">
                <a:solidFill>
                  <a:srgbClr val="2F5597"/>
                </a:solidFill>
                <a:effectLst/>
                <a:latin typeface="Calibri" panose="020F0502020204030204" pitchFamily="34" charset="0"/>
                <a:ea typeface="Calibri" panose="020F0502020204030204" pitchFamily="34" charset="0"/>
              </a:rPr>
              <a:t>As you may be aware, the IEEE Standards Board has recently approved Project IEEE P802.15.15. The approved Project Authorization Requests is available here</a:t>
            </a:r>
            <a:r>
              <a:rPr lang="en-US" sz="1400" u="sng" dirty="0">
                <a:solidFill>
                  <a:srgbClr val="2F5597"/>
                </a:solidFill>
                <a:effectLst/>
                <a:latin typeface="Calibri" panose="020F0502020204030204" pitchFamily="34" charset="0"/>
                <a:ea typeface="Calibri" panose="020F0502020204030204" pitchFamily="34" charset="0"/>
              </a:rPr>
              <a:t>:</a:t>
            </a:r>
            <a:br>
              <a:rPr lang="en-US" sz="1400" u="sng" dirty="0">
                <a:solidFill>
                  <a:srgbClr val="2F5597"/>
                </a:solidFill>
                <a:effectLst/>
                <a:latin typeface="Calibri" panose="020F0502020204030204" pitchFamily="34" charset="0"/>
                <a:ea typeface="Calibri" panose="020F0502020204030204" pitchFamily="34" charset="0"/>
              </a:rPr>
            </a:br>
            <a:r>
              <a:rPr lang="en-GB" sz="1400" u="sng" dirty="0">
                <a:solidFill>
                  <a:srgbClr val="0000FF"/>
                </a:solidFill>
                <a:effectLst/>
                <a:latin typeface="Calibri" panose="020F0502020204030204" pitchFamily="34" charset="0"/>
                <a:ea typeface="Calibri" panose="020F0502020204030204" pitchFamily="34" charset="0"/>
                <a:hlinkClick r:id="rId2"/>
              </a:rPr>
              <a:t>https://standards.ieee.org/project/802_15_15.html</a:t>
            </a:r>
            <a:endParaRPr lang="en-GB" sz="1400" dirty="0">
              <a:effectLst/>
              <a:latin typeface="Calibri" panose="020F0502020204030204" pitchFamily="34" charset="0"/>
              <a:ea typeface="Calibri" panose="020F0502020204030204" pitchFamily="34" charset="0"/>
            </a:endParaRPr>
          </a:p>
          <a:p>
            <a:r>
              <a:rPr lang="en-US" sz="1400" dirty="0">
                <a:solidFill>
                  <a:srgbClr val="2F5597"/>
                </a:solidFill>
                <a:effectLst/>
                <a:latin typeface="Calibri" panose="020F0502020204030204" pitchFamily="34" charset="0"/>
                <a:ea typeface="Calibri" panose="020F0502020204030204" pitchFamily="34" charset="0"/>
              </a:rPr>
              <a:t>As described in the 802.15.15 PAR, “802.15.4-2020 has become extremely difficult to understand, amend or enhance. Recently it has become clear that the wireless ad hoc network functionality and features have become increasingly complex to support inside the framework of 802.15.4-2020”.</a:t>
            </a:r>
            <a:endParaRPr lang="en-GB" sz="1400" dirty="0">
              <a:effectLst/>
              <a:latin typeface="Calibri" panose="020F0502020204030204" pitchFamily="34" charset="0"/>
              <a:ea typeface="Calibri" panose="020F0502020204030204" pitchFamily="34" charset="0"/>
            </a:endParaRPr>
          </a:p>
          <a:p>
            <a:r>
              <a:rPr lang="en-US" sz="1400" dirty="0">
                <a:solidFill>
                  <a:srgbClr val="2F5597"/>
                </a:solidFill>
                <a:effectLst/>
                <a:latin typeface="Calibri" panose="020F0502020204030204" pitchFamily="34" charset="0"/>
                <a:ea typeface="Calibri" panose="020F0502020204030204" pitchFamily="34" charset="0"/>
              </a:rPr>
              <a:t>The goal for 802.15 TG15 is to 1) identify functionality from IEEE 802.15.4-2020 which is currently in use or intended for use in wireless ad hoc networks, either in derived standards, or in specifications adopted by industry consortia, and 2) to create a new standard that references, in a structured way, only the relevant functionality from IEEE 802.15.4-2020.  </a:t>
            </a:r>
            <a:endParaRPr lang="en-GB" sz="1400" dirty="0">
              <a:effectLst/>
              <a:latin typeface="Calibri" panose="020F0502020204030204" pitchFamily="34" charset="0"/>
              <a:ea typeface="Calibri" panose="020F0502020204030204" pitchFamily="34" charset="0"/>
            </a:endParaRPr>
          </a:p>
          <a:p>
            <a:r>
              <a:rPr lang="en-US" sz="1400" dirty="0">
                <a:solidFill>
                  <a:srgbClr val="2F5597"/>
                </a:solidFill>
                <a:effectLst/>
                <a:latin typeface="Calibri" panose="020F0502020204030204" pitchFamily="34" charset="0"/>
                <a:ea typeface="Calibri" panose="020F0502020204030204" pitchFamily="34" charset="0"/>
              </a:rPr>
              <a:t>IEEE 802.15 TG15</a:t>
            </a:r>
            <a:r>
              <a:rPr lang="en-US" sz="1400" u="sng" dirty="0">
                <a:solidFill>
                  <a:srgbClr val="2F5597"/>
                </a:solidFill>
                <a:effectLst/>
                <a:latin typeface="Calibri" panose="020F0502020204030204" pitchFamily="34" charset="0"/>
                <a:ea typeface="Calibri" panose="020F0502020204030204" pitchFamily="34" charset="0"/>
              </a:rPr>
              <a:t> is currently focused on</a:t>
            </a:r>
            <a:r>
              <a:rPr lang="en-US" sz="1400" dirty="0">
                <a:solidFill>
                  <a:srgbClr val="2F5597"/>
                </a:solidFill>
                <a:effectLst/>
                <a:latin typeface="Calibri" panose="020F0502020204030204" pitchFamily="34" charset="0"/>
                <a:ea typeface="Calibri" panose="020F0502020204030204" pitchFamily="34" charset="0"/>
              </a:rPr>
              <a:t> identifying the relevant content and discuss how best to present this in the final specification to improve the ease of use. We would welcome the participation of all stakeholders who are using 802.15.4 functionality, as their contributions will help to make 802.15.15 a clearer, more concise and more easily implementable standard. IEEE 802 participation is by individual, so we would be grateful if you would share this Call for Participation with your members.</a:t>
            </a:r>
            <a:endParaRPr lang="en-GB" sz="1400" dirty="0">
              <a:effectLst/>
              <a:latin typeface="Calibri" panose="020F0502020204030204" pitchFamily="34" charset="0"/>
              <a:ea typeface="Calibri" panose="020F0502020204030204" pitchFamily="34" charset="0"/>
            </a:endParaRPr>
          </a:p>
          <a:p>
            <a:r>
              <a:rPr lang="en-US" sz="1400" dirty="0">
                <a:solidFill>
                  <a:srgbClr val="2F5597"/>
                </a:solidFill>
                <a:effectLst/>
                <a:latin typeface="Calibri" panose="020F0502020204030204" pitchFamily="34" charset="0"/>
                <a:ea typeface="Calibri" panose="020F0502020204030204" pitchFamily="34" charset="0"/>
              </a:rPr>
              <a:t>Interested parties may wish to subscribe to the 802.15 TG15 mailing list [here] to receive additional information and announcements of conference calls etc.:</a:t>
            </a:r>
            <a:br>
              <a:rPr lang="en-US" sz="1400" dirty="0">
                <a:solidFill>
                  <a:srgbClr val="2F5597"/>
                </a:solidFill>
                <a:effectLst/>
                <a:latin typeface="Calibri" panose="020F0502020204030204" pitchFamily="34" charset="0"/>
                <a:ea typeface="Calibri" panose="020F0502020204030204" pitchFamily="34" charset="0"/>
              </a:rPr>
            </a:br>
            <a:r>
              <a:rPr lang="en-US" sz="1400" u="sng" dirty="0">
                <a:solidFill>
                  <a:srgbClr val="0000FF"/>
                </a:solidFill>
                <a:effectLst/>
                <a:latin typeface="Calibri" panose="020F0502020204030204" pitchFamily="34" charset="0"/>
                <a:ea typeface="Calibri" panose="020F0502020204030204" pitchFamily="34" charset="0"/>
                <a:hlinkClick r:id="rId3"/>
              </a:rPr>
              <a:t>https://grouper.ieee.org/groups/802/15/pub/Subscribe.html</a:t>
            </a:r>
            <a:endParaRPr lang="en-GB" sz="1400" dirty="0">
              <a:effectLst/>
              <a:latin typeface="Calibri" panose="020F0502020204030204" pitchFamily="34" charset="0"/>
              <a:ea typeface="Calibri" panose="020F0502020204030204" pitchFamily="34" charset="0"/>
            </a:endParaRPr>
          </a:p>
          <a:p>
            <a:r>
              <a:rPr lang="en-US" sz="1400" dirty="0">
                <a:solidFill>
                  <a:srgbClr val="2F5597"/>
                </a:solidFill>
                <a:effectLst/>
                <a:latin typeface="Calibri" panose="020F0502020204030204" pitchFamily="34" charset="0"/>
                <a:ea typeface="Calibri" panose="020F0502020204030204" pitchFamily="34" charset="0"/>
              </a:rPr>
              <a:t>Please do not hesitate to contact me if you or members of your organizations have any questions, or plan to contribute to this effort during our meetings and calls.</a:t>
            </a:r>
            <a:endParaRPr lang="en-GB" sz="1400" dirty="0">
              <a:effectLst/>
              <a:latin typeface="Calibri" panose="020F0502020204030204" pitchFamily="34" charset="0"/>
              <a:ea typeface="Calibri" panose="020F0502020204030204" pitchFamily="34" charset="0"/>
            </a:endParaRPr>
          </a:p>
          <a:p>
            <a:br>
              <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br>
            <a:endParaRPr lang="en-GB" sz="1100" kern="0" dirty="0">
              <a:solidFill>
                <a:schemeClr val="tx1"/>
              </a:solidFill>
              <a:ea typeface="Yu Gothic" panose="020B0400000000000000" pitchFamily="34" charset="-128"/>
            </a:endParaRPr>
          </a:p>
        </p:txBody>
      </p:sp>
    </p:spTree>
    <p:extLst>
      <p:ext uri="{BB962C8B-B14F-4D97-AF65-F5344CB8AC3E}">
        <p14:creationId xmlns:p14="http://schemas.microsoft.com/office/powerpoint/2010/main" val="14933090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a:xfrm>
            <a:off x="1016001" y="685801"/>
            <a:ext cx="10352617" cy="438943"/>
          </a:xfrm>
        </p:spPr>
        <p:txBody>
          <a:bodyPr/>
          <a:lstStyle/>
          <a:p>
            <a:r>
              <a:rPr lang="en-US" altLang="en-US" dirty="0"/>
              <a:t>Work on Content for Draft</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12</a:t>
            </a:fld>
            <a:endParaRPr lang="en-US" altLang="en-US" dirty="0">
              <a:solidFill>
                <a:schemeClr val="tx1"/>
              </a:solidFill>
            </a:endParaRPr>
          </a:p>
        </p:txBody>
      </p:sp>
      <p:sp>
        <p:nvSpPr>
          <p:cNvPr id="5" name="Content Placeholder 2">
            <a:extLst>
              <a:ext uri="{FF2B5EF4-FFF2-40B4-BE49-F238E27FC236}">
                <a16:creationId xmlns:a16="http://schemas.microsoft.com/office/drawing/2014/main" id="{D42399B3-F628-472D-B8D7-7037921FAD06}"/>
              </a:ext>
            </a:extLst>
          </p:cNvPr>
          <p:cNvSpPr txBox="1">
            <a:spLocks noChangeArrowheads="1"/>
          </p:cNvSpPr>
          <p:nvPr/>
        </p:nvSpPr>
        <p:spPr bwMode="auto">
          <a:xfrm>
            <a:off x="919691" y="1484784"/>
            <a:ext cx="10352617" cy="2160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0" indent="0">
              <a:buSzPts val="1000"/>
              <a:tabLst>
                <a:tab pos="457200" algn="l"/>
              </a:tabLst>
            </a:pPr>
            <a:r>
              <a:rPr lang="en-GB" sz="2400" kern="0" dirty="0">
                <a:solidFill>
                  <a:schemeClr val="tx1"/>
                </a:solidFill>
                <a:latin typeface="Calibri" panose="020F0502020204030204" pitchFamily="34" charset="0"/>
                <a:ea typeface="Yu Gothic" panose="020B0400000000000000" pitchFamily="34" charset="-128"/>
              </a:rPr>
              <a:t>Reviewed documents :</a:t>
            </a:r>
          </a:p>
          <a:p>
            <a:pPr marL="0" indent="0">
              <a:buSzPts val="1000"/>
              <a:tabLst>
                <a:tab pos="457200" algn="l"/>
              </a:tabLst>
            </a:pPr>
            <a:r>
              <a:rPr lang="en-GB" sz="2400" kern="0" dirty="0">
                <a:solidFill>
                  <a:schemeClr val="tx1"/>
                </a:solidFill>
                <a:latin typeface="Calibri" panose="020F0502020204030204" pitchFamily="34" charset="0"/>
                <a:ea typeface="Yu Gothic" panose="020B0400000000000000" pitchFamily="34" charset="-128"/>
              </a:rPr>
              <a:t>15-21-0485-00-0015-revised-pics-for-nb-ns-example.xlsx</a:t>
            </a:r>
          </a:p>
          <a:p>
            <a:pPr marL="0" indent="0">
              <a:buSzPts val="1000"/>
              <a:tabLst>
                <a:tab pos="457200" algn="l"/>
              </a:tabLst>
            </a:pPr>
            <a:r>
              <a:rPr lang="en-GB" sz="2400" kern="0" dirty="0">
                <a:solidFill>
                  <a:schemeClr val="tx1"/>
                </a:solidFill>
                <a:latin typeface="Calibri" panose="020F0502020204030204" pitchFamily="34" charset="0"/>
                <a:ea typeface="Yu Gothic" panose="020B0400000000000000" pitchFamily="34" charset="-128"/>
              </a:rPr>
              <a:t>15-21-0483-00-0015-discussion-on-specification-development.pptx </a:t>
            </a:r>
          </a:p>
        </p:txBody>
      </p:sp>
    </p:spTree>
    <p:extLst>
      <p:ext uri="{BB962C8B-B14F-4D97-AF65-F5344CB8AC3E}">
        <p14:creationId xmlns:p14="http://schemas.microsoft.com/office/powerpoint/2010/main" val="11068082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Jan. Interim Mtg. Goals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457200" indent="-457200">
              <a:buFont typeface="Arial" panose="020B0604020202020204" pitchFamily="34" charset="0"/>
              <a:buChar char="•"/>
            </a:pPr>
            <a:r>
              <a:rPr lang="en-US" dirty="0"/>
              <a:t>2</a:t>
            </a:r>
            <a:r>
              <a:rPr lang="en-US" baseline="30000" dirty="0"/>
              <a:t>nd</a:t>
            </a:r>
            <a:r>
              <a:rPr lang="en-US" dirty="0"/>
              <a:t> official meeting as a TG</a:t>
            </a:r>
          </a:p>
          <a:p>
            <a:pPr marL="457200" indent="-457200">
              <a:buFont typeface="Arial" panose="020B0604020202020204" pitchFamily="34" charset="0"/>
              <a:buChar char="•"/>
            </a:pPr>
            <a:r>
              <a:rPr lang="en-US" dirty="0"/>
              <a:t>Continue with TG activities</a:t>
            </a:r>
          </a:p>
          <a:p>
            <a:pPr marL="457200" indent="-457200">
              <a:buFont typeface="Arial" panose="020B0604020202020204" pitchFamily="34" charset="0"/>
              <a:buChar char="•"/>
            </a:pPr>
            <a:r>
              <a:rPr lang="en-US" dirty="0"/>
              <a:t>3 slots</a:t>
            </a:r>
          </a:p>
          <a:p>
            <a:pPr marL="857250" lvl="1" indent="-457200">
              <a:buFont typeface="Arial" panose="020B0604020202020204" pitchFamily="34" charset="0"/>
              <a:buChar char="•"/>
            </a:pPr>
            <a:r>
              <a:rPr lang="en-US" dirty="0"/>
              <a:t>≈ 1 administrivia</a:t>
            </a:r>
          </a:p>
          <a:p>
            <a:pPr marL="857250" lvl="1" indent="-457200">
              <a:buFont typeface="Arial" panose="020B0604020202020204" pitchFamily="34" charset="0"/>
              <a:buChar char="•"/>
            </a:pPr>
            <a:r>
              <a:rPr lang="en-US" dirty="0"/>
              <a:t>≈ 1 to work on content development.</a:t>
            </a:r>
          </a:p>
          <a:p>
            <a:pPr marL="857250" lvl="1" indent="-457200">
              <a:buFont typeface="Arial" panose="020B0604020202020204" pitchFamily="34" charset="0"/>
              <a:buChar char="•"/>
            </a:pPr>
            <a:r>
              <a:rPr lang="en-US" dirty="0"/>
              <a:t>+ 1 joint session with .4ab/.15</a:t>
            </a:r>
          </a:p>
          <a:p>
            <a:pPr marL="400050" lvl="1" indent="0"/>
            <a:endParaRPr lang="en-US" dirty="0"/>
          </a:p>
        </p:txBody>
      </p:sp>
      <p:sp>
        <p:nvSpPr>
          <p:cNvPr id="5" name="Slide Number Placeholder 3">
            <a:extLst>
              <a:ext uri="{FF2B5EF4-FFF2-40B4-BE49-F238E27FC236}">
                <a16:creationId xmlns:a16="http://schemas.microsoft.com/office/drawing/2014/main" id="{E84FA3D5-2AB2-4AA1-AB96-FD386D60348A}"/>
              </a:ext>
            </a:extLst>
          </p:cNvPr>
          <p:cNvSpPr>
            <a:spLocks noGrp="1"/>
          </p:cNvSpPr>
          <p:nvPr>
            <p:ph type="sldNum" sz="quarter" idx="10"/>
          </p:nvPr>
        </p:nvSpPr>
        <p:spPr>
          <a:xfrm>
            <a:off x="5735639"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13</a:t>
            </a:fld>
            <a:endParaRPr lang="en-US" altLang="en-US" dirty="0">
              <a:solidFill>
                <a:schemeClr val="tx1"/>
              </a:solidFill>
            </a:endParaRPr>
          </a:p>
        </p:txBody>
      </p:sp>
    </p:spTree>
    <p:extLst>
      <p:ext uri="{BB962C8B-B14F-4D97-AF65-F5344CB8AC3E}">
        <p14:creationId xmlns:p14="http://schemas.microsoft.com/office/powerpoint/2010/main" val="21608620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Weekly Calls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457200" indent="-457200">
              <a:buFont typeface="Arial" panose="020B0604020202020204" pitchFamily="34" charset="0"/>
              <a:buChar char="•"/>
            </a:pPr>
            <a:r>
              <a:rPr lang="en-US" dirty="0"/>
              <a:t>Bi-weekly calls (placeholder):</a:t>
            </a:r>
          </a:p>
          <a:p>
            <a:pPr marL="857250" lvl="1" indent="-457200">
              <a:buFont typeface="Arial" panose="020B0604020202020204" pitchFamily="34" charset="0"/>
              <a:buChar char="•"/>
            </a:pPr>
            <a:r>
              <a:rPr lang="en-US" dirty="0"/>
              <a:t>Monday: @ 7am Pacific, subject to stakeholder interest</a:t>
            </a:r>
          </a:p>
        </p:txBody>
      </p:sp>
      <p:sp>
        <p:nvSpPr>
          <p:cNvPr id="5" name="Slide Number Placeholder 3">
            <a:extLst>
              <a:ext uri="{FF2B5EF4-FFF2-40B4-BE49-F238E27FC236}">
                <a16:creationId xmlns:a16="http://schemas.microsoft.com/office/drawing/2014/main" id="{16757E3E-09C1-4ECD-AE33-147265377B3A}"/>
              </a:ext>
            </a:extLst>
          </p:cNvPr>
          <p:cNvSpPr>
            <a:spLocks noGrp="1"/>
          </p:cNvSpPr>
          <p:nvPr>
            <p:ph type="sldNum" sz="quarter" idx="10"/>
          </p:nvPr>
        </p:nvSpPr>
        <p:spPr>
          <a:xfrm>
            <a:off x="5735639"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14</a:t>
            </a:fld>
            <a:endParaRPr lang="en-US" altLang="en-US" dirty="0">
              <a:solidFill>
                <a:schemeClr val="tx1"/>
              </a:solidFill>
            </a:endParaRPr>
          </a:p>
        </p:txBody>
      </p:sp>
    </p:spTree>
    <p:extLst>
      <p:ext uri="{BB962C8B-B14F-4D97-AF65-F5344CB8AC3E}">
        <p14:creationId xmlns:p14="http://schemas.microsoft.com/office/powerpoint/2010/main" val="2694411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4D5ED-B05B-4226-A674-33A997CC1E4D}"/>
              </a:ext>
            </a:extLst>
          </p:cNvPr>
          <p:cNvSpPr>
            <a:spLocks noGrp="1"/>
          </p:cNvSpPr>
          <p:nvPr>
            <p:ph type="title"/>
          </p:nvPr>
        </p:nvSpPr>
        <p:spPr/>
        <p:txBody>
          <a:bodyPr/>
          <a:lstStyle/>
          <a:p>
            <a:r>
              <a:rPr lang="en-US" dirty="0"/>
              <a:t>Task Group Rules</a:t>
            </a:r>
          </a:p>
        </p:txBody>
      </p:sp>
      <p:sp>
        <p:nvSpPr>
          <p:cNvPr id="3" name="Content Placeholder 2">
            <a:extLst>
              <a:ext uri="{FF2B5EF4-FFF2-40B4-BE49-F238E27FC236}">
                <a16:creationId xmlns:a16="http://schemas.microsoft.com/office/drawing/2014/main" id="{447019E3-1C27-47CF-801A-36627661B211}"/>
              </a:ext>
            </a:extLst>
          </p:cNvPr>
          <p:cNvSpPr>
            <a:spLocks noGrp="1"/>
          </p:cNvSpPr>
          <p:nvPr>
            <p:ph idx="1"/>
          </p:nvPr>
        </p:nvSpPr>
        <p:spPr/>
        <p:txBody>
          <a:bodyPr>
            <a:normAutofit fontScale="85000" lnSpcReduction="10000"/>
          </a:bodyPr>
          <a:lstStyle/>
          <a:p>
            <a:pPr marL="457200" indent="-457200">
              <a:buFont typeface="Arial" panose="020B0604020202020204" pitchFamily="34" charset="0"/>
              <a:buChar char="•"/>
            </a:pPr>
            <a:r>
              <a:rPr lang="en-US" sz="2800" dirty="0"/>
              <a:t>Attendees are required to register to attend the 802 Plenary Session</a:t>
            </a:r>
          </a:p>
          <a:p>
            <a:pPr marL="0" indent="0"/>
            <a:endParaRPr lang="en-US" sz="2800" dirty="0"/>
          </a:p>
          <a:p>
            <a:pPr marL="457200" indent="-457200">
              <a:buFont typeface="Arial" panose="020B0604020202020204" pitchFamily="34" charset="0"/>
              <a:buChar char="•"/>
            </a:pPr>
            <a:r>
              <a:rPr lang="en-US" sz="2800" dirty="0"/>
              <a:t>Discussion: Everyone present is welcome</a:t>
            </a:r>
          </a:p>
          <a:p>
            <a:pPr marL="457200" indent="-457200">
              <a:buFont typeface="Arial" panose="020B0604020202020204" pitchFamily="34" charset="0"/>
              <a:buChar char="•"/>
            </a:pPr>
            <a:r>
              <a:rPr lang="en-US" sz="2800" dirty="0"/>
              <a:t>Straw polls: Everyone present may vote</a:t>
            </a:r>
          </a:p>
          <a:p>
            <a:pPr marL="457200" indent="-457200">
              <a:buFont typeface="Arial" panose="020B0604020202020204" pitchFamily="34" charset="0"/>
              <a:buChar char="•"/>
            </a:pPr>
            <a:r>
              <a:rPr lang="en-US" sz="2800" dirty="0"/>
              <a:t>Formal motions: WG voters only:</a:t>
            </a:r>
          </a:p>
          <a:p>
            <a:pPr marL="857250" lvl="1" indent="-457200">
              <a:buFont typeface="Arial" panose="020B0604020202020204" pitchFamily="34" charset="0"/>
              <a:buChar char="•"/>
            </a:pPr>
            <a:r>
              <a:rPr lang="en-US" sz="2400" dirty="0">
                <a:hlinkClick r:id="rId2"/>
              </a:rPr>
              <a:t>https://grouper.ieee.org/groups/802/15/member_status.html</a:t>
            </a:r>
            <a:r>
              <a:rPr lang="en-US" sz="2400" dirty="0"/>
              <a:t> </a:t>
            </a:r>
          </a:p>
          <a:p>
            <a:pPr marL="457200" indent="-457200">
              <a:buFont typeface="Arial" panose="020B0604020202020204" pitchFamily="34" charset="0"/>
              <a:buChar char="•"/>
            </a:pPr>
            <a:r>
              <a:rPr lang="en-US" sz="2800" dirty="0"/>
              <a:t>Patent policy for PAR activities applies</a:t>
            </a:r>
          </a:p>
          <a:p>
            <a:pPr marL="457200" indent="-457200">
              <a:buFont typeface="Arial" panose="020B0604020202020204" pitchFamily="34" charset="0"/>
              <a:buChar char="•"/>
            </a:pPr>
            <a:r>
              <a:rPr lang="en-US" sz="2800" dirty="0"/>
              <a:t>All the usual rules of conduct</a:t>
            </a:r>
          </a:p>
          <a:p>
            <a:pPr marL="457200" indent="-457200">
              <a:buFont typeface="Arial" panose="020B0604020202020204" pitchFamily="34" charset="0"/>
              <a:buChar char="•"/>
            </a:pPr>
            <a:endParaRPr lang="en-US" dirty="0"/>
          </a:p>
          <a:p>
            <a:pPr marL="0" indent="0" algn="ctr"/>
            <a:r>
              <a:rPr lang="en-US" dirty="0">
                <a:solidFill>
                  <a:schemeClr val="accent1">
                    <a:lumMod val="50000"/>
                  </a:schemeClr>
                </a:solidFill>
              </a:rPr>
              <a:t>Please identify yourself with name and affiliation when you first speak</a:t>
            </a:r>
          </a:p>
        </p:txBody>
      </p:sp>
      <p:sp>
        <p:nvSpPr>
          <p:cNvPr id="4" name="Slide Number Placeholder 3">
            <a:extLst>
              <a:ext uri="{FF2B5EF4-FFF2-40B4-BE49-F238E27FC236}">
                <a16:creationId xmlns:a16="http://schemas.microsoft.com/office/drawing/2014/main" id="{32E6FC1D-F2B1-4217-A5B6-48D16106700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a:t>
            </a:fld>
            <a:endParaRPr lang="en-US" altLang="en-US"/>
          </a:p>
        </p:txBody>
      </p:sp>
    </p:spTree>
    <p:extLst>
      <p:ext uri="{BB962C8B-B14F-4D97-AF65-F5344CB8AC3E}">
        <p14:creationId xmlns:p14="http://schemas.microsoft.com/office/powerpoint/2010/main" val="2667314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2279651" y="692151"/>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3</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2509044" y="1683560"/>
            <a:ext cx="7764463" cy="4467225"/>
          </a:xfrm>
        </p:spPr>
        <p:txBody>
          <a:bodyPr>
            <a:normAutofit fontScale="550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Pre-PAR Meetings:</a:t>
            </a:r>
          </a:p>
          <a:p>
            <a:pPr>
              <a:defRPr/>
            </a:pPr>
            <a:r>
              <a:rPr lang="en-US" dirty="0">
                <a:hlinkClick r:id="rId3"/>
              </a:rPr>
              <a:t>https://development.standards.ieee.org/myproject/Public/mytools/mob/preparslides.pdf</a:t>
            </a:r>
            <a:endParaRPr lang="en-US" dirty="0"/>
          </a:p>
          <a:p>
            <a:pPr>
              <a:defRPr/>
            </a:pPr>
            <a:endParaRPr lang="en-US" dirty="0"/>
          </a:p>
          <a:p>
            <a:pPr>
              <a:defRPr/>
            </a:pPr>
            <a:r>
              <a:rPr lang="en-US" dirty="0"/>
              <a:t>IEEE-SA Participation Slides for Pre-PAR Meetings:</a:t>
            </a:r>
          </a:p>
          <a:p>
            <a:pPr>
              <a:defRPr/>
            </a:pPr>
            <a:r>
              <a:rPr lang="en-US" dirty="0">
                <a:hlinkClick r:id="rId4"/>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5"/>
              </a:rPr>
              <a:t>https://standards.ieee.org/content/dam/ieee-standards/standards/web/documents/other/ieee-sa-copyright-policy-2019.pdf</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a:xfrm>
            <a:off x="2063552" y="1628801"/>
            <a:ext cx="8208912" cy="4611663"/>
          </a:xfrm>
        </p:spPr>
        <p:txBody>
          <a:bodyPr/>
          <a:lstStyle/>
          <a:p>
            <a:pPr marL="457200" indent="-457200">
              <a:buFont typeface="Arial" panose="020B0604020202020204" pitchFamily="34" charset="0"/>
              <a:buChar char="•"/>
            </a:pPr>
            <a:r>
              <a:rPr lang="en-US" dirty="0">
                <a:cs typeface="DejaVu Sans" pitchFamily="34" charset="0"/>
              </a:rPr>
              <a:t>NO product pitches</a:t>
            </a:r>
          </a:p>
          <a:p>
            <a:pPr marL="457200" indent="-457200">
              <a:buFont typeface="Arial" panose="020B0604020202020204" pitchFamily="34" charset="0"/>
              <a:buChar char="•"/>
            </a:pPr>
            <a:r>
              <a:rPr lang="en-US" dirty="0">
                <a:cs typeface="DejaVu Sans" pitchFamily="34" charset="0"/>
              </a:rPr>
              <a:t>NO corporate pitches</a:t>
            </a:r>
          </a:p>
          <a:p>
            <a:pPr marL="457200" indent="-457200">
              <a:buFont typeface="Arial" panose="020B0604020202020204" pitchFamily="34" charset="0"/>
              <a:buChar char="•"/>
            </a:pPr>
            <a:r>
              <a:rPr lang="en-US" dirty="0">
                <a:cs typeface="DejaVu Sans" pitchFamily="34" charset="0"/>
              </a:rPr>
              <a:t>NO prices</a:t>
            </a:r>
          </a:p>
          <a:p>
            <a:pPr marL="457200" indent="-457200">
              <a:buFont typeface="Arial" panose="020B0604020202020204" pitchFamily="34" charset="0"/>
              <a:buChar char="•"/>
            </a:pPr>
            <a:r>
              <a:rPr lang="en-US" dirty="0">
                <a:cs typeface="DejaVu Sans" pitchFamily="34" charset="0"/>
              </a:rPr>
              <a:t>NO restrictive notices:</a:t>
            </a:r>
          </a:p>
          <a:p>
            <a:pPr marL="800100" lvl="2" indent="0"/>
            <a:r>
              <a:rPr lang="en-US" sz="3200" dirty="0">
                <a:cs typeface="DejaVu Sans" pitchFamily="34" charset="0"/>
              </a:rPr>
              <a:t>e.g. confidential notices in email</a:t>
            </a:r>
          </a:p>
          <a:p>
            <a:pPr marL="457200" indent="-457200">
              <a:buFont typeface="Arial" panose="020B0604020202020204" pitchFamily="34" charset="0"/>
              <a:buChar char="•"/>
            </a:pPr>
            <a:r>
              <a:rPr lang="en-US" dirty="0">
                <a:cs typeface="DejaVu Sans" pitchFamily="34" charset="0"/>
              </a:rPr>
              <a:t>Presentations must be openly available</a:t>
            </a:r>
          </a:p>
          <a:p>
            <a:pPr marL="0" indent="0"/>
            <a:r>
              <a:rPr lang="en-US" dirty="0">
                <a:cs typeface="DejaVu Sans" pitchFamily="34" charset="0"/>
              </a:rPr>
              <a:t>Most important:</a:t>
            </a:r>
          </a:p>
          <a:p>
            <a:pPr marL="457200" indent="-457200">
              <a:buFont typeface="Arial" panose="020B0604020202020204" pitchFamily="34" charset="0"/>
              <a:buChar char="•"/>
            </a:pPr>
            <a:r>
              <a:rPr lang="en-US" dirty="0">
                <a:cs typeface="DejaVu Sans" pitchFamily="34" charset="0"/>
              </a:rPr>
              <a:t>Please respect all participants</a:t>
            </a:r>
          </a:p>
        </p:txBody>
      </p:sp>
      <p:sp>
        <p:nvSpPr>
          <p:cNvPr id="7" name="Slide Number Placeholder 3">
            <a:extLst>
              <a:ext uri="{FF2B5EF4-FFF2-40B4-BE49-F238E27FC236}">
                <a16:creationId xmlns:a16="http://schemas.microsoft.com/office/drawing/2014/main" id="{0332ACEF-0EE9-47DF-AE96-D41A457F41BE}"/>
              </a:ext>
            </a:extLst>
          </p:cNvPr>
          <p:cNvSpPr>
            <a:spLocks noGrp="1"/>
          </p:cNvSpPr>
          <p:nvPr>
            <p:ph type="sldNum" sz="quarter" idx="10"/>
          </p:nvPr>
        </p:nvSpPr>
        <p:spPr>
          <a:xfrm>
            <a:off x="5735639"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4</a:t>
            </a:fld>
            <a:endParaRPr lang="en-US" altLang="en-US" dirty="0">
              <a:solidFill>
                <a:schemeClr val="tx1"/>
              </a:solidFill>
            </a:endParaRPr>
          </a:p>
        </p:txBody>
      </p:sp>
    </p:spTree>
    <p:extLst>
      <p:ext uri="{BB962C8B-B14F-4D97-AF65-F5344CB8AC3E}">
        <p14:creationId xmlns:p14="http://schemas.microsoft.com/office/powerpoint/2010/main" val="685901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3F6CE68-320E-4D91-A0DE-11846CAA284D}"/>
              </a:ext>
            </a:extLst>
          </p:cNvPr>
          <p:cNvPicPr>
            <a:picLocks noChangeAspect="1"/>
          </p:cNvPicPr>
          <p:nvPr/>
        </p:nvPicPr>
        <p:blipFill>
          <a:blip r:embed="rId2"/>
          <a:stretch>
            <a:fillRect/>
          </a:stretch>
        </p:blipFill>
        <p:spPr>
          <a:xfrm>
            <a:off x="335360" y="1865992"/>
            <a:ext cx="11784632" cy="2847635"/>
          </a:xfrm>
          <a:prstGeom prst="rect">
            <a:avLst/>
          </a:prstGeom>
        </p:spPr>
      </p:pic>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2170377" y="683708"/>
            <a:ext cx="7764463" cy="1235410"/>
          </a:xfrm>
        </p:spPr>
        <p:txBody>
          <a:bodyPr/>
          <a:lstStyle/>
          <a:p>
            <a:pPr marL="0" algn="ctr">
              <a:spcBef>
                <a:spcPts val="600"/>
              </a:spcBef>
              <a:spcAft>
                <a:spcPts val="0"/>
              </a:spcAft>
            </a:pPr>
            <a:r>
              <a:rPr lang="en-US" altLang="en-US" dirty="0"/>
              <a:t>TG15 Meeting Slots</a:t>
            </a:r>
          </a:p>
          <a:p>
            <a:pPr marL="0" algn="ctr">
              <a:spcBef>
                <a:spcPts val="600"/>
              </a:spcBef>
              <a:spcAft>
                <a:spcPts val="0"/>
              </a:spcAft>
            </a:pPr>
            <a:r>
              <a:rPr lang="en-US" altLang="en-US" dirty="0"/>
              <a:t>Jan 12-26, 2022</a:t>
            </a:r>
            <a:endParaRPr lang="en-US" altLang="en-US" b="1"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5</a:t>
            </a:fld>
            <a:endParaRPr lang="en-US" altLang="en-US">
              <a:solidFill>
                <a:schemeClr val="tx1"/>
              </a:solidFill>
            </a:endParaRPr>
          </a:p>
        </p:txBody>
      </p:sp>
      <p:pic>
        <p:nvPicPr>
          <p:cNvPr id="18" name="Picture 17" descr="Graphical user interface, application, Word&#10;&#10;Description automatically generated">
            <a:extLst>
              <a:ext uri="{FF2B5EF4-FFF2-40B4-BE49-F238E27FC236}">
                <a16:creationId xmlns:a16="http://schemas.microsoft.com/office/drawing/2014/main" id="{5E47A4A6-FB76-4816-83BD-C470F3822AE4}"/>
              </a:ext>
            </a:extLst>
          </p:cNvPr>
          <p:cNvPicPr>
            <a:picLocks noChangeAspect="1"/>
          </p:cNvPicPr>
          <p:nvPr/>
        </p:nvPicPr>
        <p:blipFill rotWithShape="1">
          <a:blip r:embed="rId3"/>
          <a:srcRect l="7881" t="23118" r="73249" b="71523"/>
          <a:stretch/>
        </p:blipFill>
        <p:spPr>
          <a:xfrm>
            <a:off x="2025436" y="5012633"/>
            <a:ext cx="3331055" cy="1224136"/>
          </a:xfrm>
          <a:prstGeom prst="rect">
            <a:avLst/>
          </a:prstGeom>
        </p:spPr>
      </p:pic>
      <p:sp>
        <p:nvSpPr>
          <p:cNvPr id="9" name="Oval 8">
            <a:extLst>
              <a:ext uri="{FF2B5EF4-FFF2-40B4-BE49-F238E27FC236}">
                <a16:creationId xmlns:a16="http://schemas.microsoft.com/office/drawing/2014/main" id="{C7A8D21E-1D13-4B9B-B861-4F279E5212C6}"/>
              </a:ext>
            </a:extLst>
          </p:cNvPr>
          <p:cNvSpPr/>
          <p:nvPr/>
        </p:nvSpPr>
        <p:spPr bwMode="auto">
          <a:xfrm>
            <a:off x="3791744" y="3169518"/>
            <a:ext cx="537206" cy="320843"/>
          </a:xfrm>
          <a:prstGeom prst="ellipse">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1" hangingPunct="1">
              <a:buClr>
                <a:srgbClr val="000000"/>
              </a:buClr>
              <a:buSzPct val="100000"/>
            </a:pPr>
            <a:endParaRPr lang="en-US" dirty="0">
              <a:latin typeface="Times New Roman" charset="0"/>
              <a:ea typeface="ＭＳ Ｐゴシック" charset="0"/>
              <a:cs typeface="ＭＳ Ｐゴシック" charset="0"/>
            </a:endParaRPr>
          </a:p>
        </p:txBody>
      </p:sp>
      <p:sp>
        <p:nvSpPr>
          <p:cNvPr id="10" name="Oval 9">
            <a:extLst>
              <a:ext uri="{FF2B5EF4-FFF2-40B4-BE49-F238E27FC236}">
                <a16:creationId xmlns:a16="http://schemas.microsoft.com/office/drawing/2014/main" id="{C2514A40-9379-4E17-8FE1-F754578A2A09}"/>
              </a:ext>
            </a:extLst>
          </p:cNvPr>
          <p:cNvSpPr/>
          <p:nvPr/>
        </p:nvSpPr>
        <p:spPr bwMode="auto">
          <a:xfrm>
            <a:off x="4943872" y="3222171"/>
            <a:ext cx="537206" cy="329552"/>
          </a:xfrm>
          <a:prstGeom prst="ellipse">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1" hangingPunct="1">
              <a:buClr>
                <a:srgbClr val="000000"/>
              </a:buClr>
              <a:buSzPct val="100000"/>
            </a:pPr>
            <a:endParaRPr lang="en-US">
              <a:latin typeface="Times New Roman" charset="0"/>
              <a:ea typeface="ＭＳ Ｐゴシック" charset="0"/>
              <a:cs typeface="ＭＳ Ｐゴシック" charset="0"/>
            </a:endParaRPr>
          </a:p>
        </p:txBody>
      </p:sp>
      <p:sp>
        <p:nvSpPr>
          <p:cNvPr id="13" name="Oval 12">
            <a:extLst>
              <a:ext uri="{FF2B5EF4-FFF2-40B4-BE49-F238E27FC236}">
                <a16:creationId xmlns:a16="http://schemas.microsoft.com/office/drawing/2014/main" id="{D8C0F020-7DC0-4132-AA59-2FC344F92A0E}"/>
              </a:ext>
            </a:extLst>
          </p:cNvPr>
          <p:cNvSpPr/>
          <p:nvPr/>
        </p:nvSpPr>
        <p:spPr bwMode="auto">
          <a:xfrm>
            <a:off x="8263329" y="3212775"/>
            <a:ext cx="537206" cy="320843"/>
          </a:xfrm>
          <a:prstGeom prst="ellipse">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1" hangingPunct="1">
              <a:buClr>
                <a:srgbClr val="000000"/>
              </a:buClr>
              <a:buSzPct val="100000"/>
            </a:pPr>
            <a:endParaRPr lang="en-US"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582497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a:xfrm>
            <a:off x="1016001" y="685802"/>
            <a:ext cx="10352617" cy="438942"/>
          </a:xfrm>
        </p:spPr>
        <p:txBody>
          <a:bodyPr/>
          <a:lstStyle/>
          <a:p>
            <a:r>
              <a:rPr lang="en-US" altLang="en-US" sz="3600" dirty="0"/>
              <a:t>Goals - Agenda by Day</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479376" y="1340768"/>
            <a:ext cx="11377264" cy="5214020"/>
          </a:xfrm>
        </p:spPr>
        <p:txBody>
          <a:bodyPr/>
          <a:lstStyle/>
          <a:p>
            <a:pPr marL="0" indent="0">
              <a:spcBef>
                <a:spcPts val="300"/>
              </a:spcBef>
            </a:pPr>
            <a:r>
              <a:rPr lang="en-US" altLang="en-US" sz="2000" dirty="0"/>
              <a:t>Wednesday, Jan 19</a:t>
            </a:r>
          </a:p>
          <a:p>
            <a:pPr marL="685800" lvl="1">
              <a:spcBef>
                <a:spcPts val="300"/>
              </a:spcBef>
              <a:buFont typeface="Arial" panose="020B0604020202020204" pitchFamily="34" charset="0"/>
              <a:buChar char="•"/>
            </a:pPr>
            <a:r>
              <a:rPr lang="en-US" altLang="en-US" sz="1800" dirty="0"/>
              <a:t>Open, P&amp;P, TG15 Mtgs. this week</a:t>
            </a:r>
          </a:p>
          <a:p>
            <a:pPr marL="685800" lvl="1">
              <a:spcBef>
                <a:spcPts val="300"/>
              </a:spcBef>
              <a:buFont typeface="Arial" panose="020B0604020202020204" pitchFamily="34" charset="0"/>
              <a:buChar char="•"/>
            </a:pPr>
            <a:r>
              <a:rPr lang="en-US" altLang="en-US" sz="1800" dirty="0"/>
              <a:t>Approve Agenda</a:t>
            </a:r>
          </a:p>
          <a:p>
            <a:pPr marL="685800" lvl="1">
              <a:spcBef>
                <a:spcPts val="300"/>
              </a:spcBef>
              <a:buFont typeface="Arial" panose="020B0604020202020204" pitchFamily="34" charset="0"/>
              <a:buChar char="•"/>
            </a:pPr>
            <a:r>
              <a:rPr lang="en-US" altLang="en-US" sz="1800" dirty="0"/>
              <a:t>Approve November Minutes - </a:t>
            </a:r>
            <a:r>
              <a:rPr lang="en-US" altLang="en-US" sz="1400" dirty="0">
                <a:solidFill>
                  <a:schemeClr val="tx1"/>
                </a:solidFill>
                <a:hlinkClick r:id="rId2">
                  <a:extLst>
                    <a:ext uri="{A12FA001-AC4F-418D-AE19-62706E023703}">
                      <ahyp:hlinkClr xmlns:ahyp="http://schemas.microsoft.com/office/drawing/2018/hyperlinkcolor" val="tx"/>
                    </a:ext>
                  </a:extLst>
                </a:hlinkClick>
              </a:rPr>
              <a:t>https://mentor.ieee.org/802.15/dcn/21/15-21-0568-00-0015-tg15-november-minutes.docx</a:t>
            </a:r>
            <a:r>
              <a:rPr lang="en-US" altLang="en-US" sz="1400" dirty="0">
                <a:solidFill>
                  <a:schemeClr val="tx1"/>
                </a:solidFill>
              </a:rPr>
              <a:t> </a:t>
            </a:r>
            <a:endParaRPr lang="en-US" altLang="en-US" sz="1800" dirty="0">
              <a:solidFill>
                <a:schemeClr val="tx1"/>
              </a:solidFill>
            </a:endParaRPr>
          </a:p>
          <a:p>
            <a:pPr marL="685800" lvl="1">
              <a:spcBef>
                <a:spcPts val="300"/>
              </a:spcBef>
              <a:buFont typeface="Arial" panose="020B0604020202020204" pitchFamily="34" charset="0"/>
              <a:buChar char="•"/>
            </a:pPr>
            <a:r>
              <a:rPr lang="en-US" altLang="en-US" sz="1800" dirty="0"/>
              <a:t>Status Update </a:t>
            </a:r>
          </a:p>
          <a:p>
            <a:pPr marL="685800" lvl="1">
              <a:spcBef>
                <a:spcPts val="300"/>
              </a:spcBef>
              <a:buFont typeface="Arial" panose="020B0604020202020204" pitchFamily="34" charset="0"/>
              <a:buChar char="•"/>
            </a:pPr>
            <a:r>
              <a:rPr lang="en-US" altLang="en-US" sz="1800" dirty="0"/>
              <a:t>Any Presentations? </a:t>
            </a:r>
            <a:endParaRPr lang="en-US" altLang="en-US" sz="1800" dirty="0">
              <a:highlight>
                <a:srgbClr val="FFFF00"/>
              </a:highlight>
            </a:endParaRPr>
          </a:p>
          <a:p>
            <a:pPr marL="685800" lvl="1">
              <a:spcBef>
                <a:spcPts val="300"/>
              </a:spcBef>
              <a:buFont typeface="Arial" panose="020B0604020202020204" pitchFamily="34" charset="0"/>
              <a:buChar char="•"/>
            </a:pPr>
            <a:r>
              <a:rPr lang="en-US" altLang="en-US" sz="1800" dirty="0"/>
              <a:t>Recess</a:t>
            </a:r>
          </a:p>
          <a:p>
            <a:pPr marL="285750">
              <a:spcBef>
                <a:spcPts val="300"/>
              </a:spcBef>
              <a:buFont typeface="Arial" panose="020B0604020202020204" pitchFamily="34" charset="0"/>
              <a:buChar char="•"/>
            </a:pPr>
            <a:r>
              <a:rPr lang="en-US" altLang="en-US" sz="2000" dirty="0"/>
              <a:t>Thursday, Jan 20, Joint Meeting with TG4ab, TG14, TG15</a:t>
            </a:r>
          </a:p>
          <a:p>
            <a:pPr marL="685800" lvl="1">
              <a:spcBef>
                <a:spcPts val="300"/>
              </a:spcBef>
              <a:buFont typeface="Arial" panose="020B0604020202020204" pitchFamily="34" charset="0"/>
              <a:buChar char="•"/>
            </a:pPr>
            <a:r>
              <a:rPr lang="en-US" altLang="en-US" sz="1800" dirty="0"/>
              <a:t>Discuss Webinar for public </a:t>
            </a:r>
          </a:p>
          <a:p>
            <a:pPr marL="685800" lvl="1">
              <a:spcBef>
                <a:spcPts val="300"/>
              </a:spcBef>
              <a:buFont typeface="Arial" panose="020B0604020202020204" pitchFamily="34" charset="0"/>
              <a:buChar char="•"/>
            </a:pPr>
            <a:r>
              <a:rPr lang="en-US" altLang="en-US" sz="1800" dirty="0"/>
              <a:t>Any other Business </a:t>
            </a:r>
          </a:p>
          <a:p>
            <a:pPr marL="285750">
              <a:spcBef>
                <a:spcPts val="300"/>
              </a:spcBef>
              <a:buFont typeface="Arial" panose="020B0604020202020204" pitchFamily="34" charset="0"/>
              <a:buChar char="•"/>
            </a:pPr>
            <a:r>
              <a:rPr lang="en-US" altLang="en-US" sz="2400" dirty="0"/>
              <a:t> </a:t>
            </a:r>
            <a:r>
              <a:rPr lang="en-US" altLang="en-US" sz="2000" dirty="0"/>
              <a:t>Monday Jan 24</a:t>
            </a:r>
            <a:endParaRPr lang="en-US" altLang="en-US" sz="2200" dirty="0">
              <a:highlight>
                <a:srgbClr val="FFFF00"/>
              </a:highlight>
            </a:endParaRPr>
          </a:p>
          <a:p>
            <a:pPr marL="685800" lvl="1">
              <a:spcBef>
                <a:spcPts val="300"/>
              </a:spcBef>
              <a:buFont typeface="Arial" panose="020B0604020202020204" pitchFamily="34" charset="0"/>
              <a:buChar char="•"/>
            </a:pPr>
            <a:r>
              <a:rPr lang="en-US" altLang="en-US" sz="1800" dirty="0"/>
              <a:t>Any Presentations?</a:t>
            </a:r>
            <a:endParaRPr lang="en-US" altLang="en-US" sz="1800" dirty="0">
              <a:highlight>
                <a:srgbClr val="FFFF00"/>
              </a:highlight>
            </a:endParaRPr>
          </a:p>
          <a:p>
            <a:pPr marL="685800" lvl="1">
              <a:spcBef>
                <a:spcPts val="300"/>
              </a:spcBef>
              <a:buFont typeface="Arial" panose="020B0604020202020204" pitchFamily="34" charset="0"/>
              <a:buChar char="•"/>
            </a:pPr>
            <a:r>
              <a:rPr lang="en-US" altLang="en-US" sz="1800" dirty="0"/>
              <a:t>Next Steps</a:t>
            </a:r>
          </a:p>
          <a:p>
            <a:pPr marL="685800" lvl="1">
              <a:spcBef>
                <a:spcPts val="300"/>
              </a:spcBef>
              <a:buFont typeface="Arial" panose="020B0604020202020204" pitchFamily="34" charset="0"/>
              <a:buChar char="•"/>
            </a:pPr>
            <a:r>
              <a:rPr lang="en-US" altLang="en-US" sz="1800" dirty="0"/>
              <a:t>Any other Business </a:t>
            </a:r>
          </a:p>
          <a:p>
            <a:pPr marL="685800" lvl="1">
              <a:spcBef>
                <a:spcPts val="300"/>
              </a:spcBef>
              <a:buFont typeface="Arial" panose="020B0604020202020204" pitchFamily="34" charset="0"/>
              <a:buChar char="•"/>
            </a:pPr>
            <a:r>
              <a:rPr lang="en-US" altLang="en-US" sz="1800" dirty="0"/>
              <a:t>Adjourn</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6</a:t>
            </a:fld>
            <a:endParaRPr lang="en-US" altLang="en-US" dirty="0">
              <a:solidFill>
                <a:schemeClr val="tx1"/>
              </a:solidFill>
            </a:endParaRPr>
          </a:p>
        </p:txBody>
      </p:sp>
    </p:spTree>
    <p:extLst>
      <p:ext uri="{BB962C8B-B14F-4D97-AF65-F5344CB8AC3E}">
        <p14:creationId xmlns:p14="http://schemas.microsoft.com/office/powerpoint/2010/main" val="990564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CSD and PAR</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2063552" y="1805782"/>
            <a:ext cx="8136904" cy="4366419"/>
          </a:xfrm>
        </p:spPr>
        <p:txBody>
          <a:bodyPr/>
          <a:lstStyle/>
          <a:p>
            <a:pPr marL="0" indent="0"/>
            <a:r>
              <a:rPr lang="en-US" altLang="en-US" sz="2400" dirty="0"/>
              <a:t>CSD </a:t>
            </a:r>
          </a:p>
          <a:p>
            <a:pPr marL="400050" lvl="1" indent="0"/>
            <a:r>
              <a:rPr lang="en-US" altLang="en-US" sz="2400" dirty="0">
                <a:hlinkClick r:id="rId2"/>
              </a:rPr>
              <a:t>https://mentor.ieee.org/802.15/dcn/21/15-21-0301-01-0015-sg15-draft-csd-for-ns-nb.docx</a:t>
            </a:r>
            <a:r>
              <a:rPr lang="en-US" altLang="en-US" sz="2400" dirty="0"/>
              <a:t> </a:t>
            </a:r>
            <a:endParaRPr lang="en-US" altLang="en-US" sz="1800" dirty="0">
              <a:hlinkClick r:id="rId3"/>
            </a:endParaRPr>
          </a:p>
          <a:p>
            <a:pPr marL="0" indent="0">
              <a:spcBef>
                <a:spcPts val="1800"/>
              </a:spcBef>
            </a:pPr>
            <a:r>
              <a:rPr lang="en-US" altLang="en-US" sz="2400" dirty="0"/>
              <a:t>Approved PAR</a:t>
            </a:r>
          </a:p>
          <a:p>
            <a:pPr marL="346075" indent="0"/>
            <a:r>
              <a:rPr lang="en-US" altLang="en-US" sz="2400" dirty="0">
                <a:hlinkClick r:id="rId4"/>
              </a:rPr>
              <a:t>https://development.standards.ieee.org/myproject-web/public/view.html#pardetail/9254</a:t>
            </a:r>
            <a:r>
              <a:rPr lang="en-US" altLang="en-US" sz="2400" dirty="0"/>
              <a:t> </a:t>
            </a:r>
            <a:endParaRPr lang="en-US" altLang="en-US" sz="1800" dirty="0"/>
          </a:p>
          <a:p>
            <a:pPr marL="346075" indent="0"/>
            <a:endParaRPr lang="en-US" altLang="en-US" dirty="0"/>
          </a:p>
          <a:p>
            <a:pPr marL="0" indent="0"/>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7</a:t>
            </a:fld>
            <a:endParaRPr lang="en-US" altLang="en-US" dirty="0">
              <a:solidFill>
                <a:schemeClr val="tx1"/>
              </a:solidFill>
            </a:endParaRPr>
          </a:p>
        </p:txBody>
      </p:sp>
    </p:spTree>
    <p:extLst>
      <p:ext uri="{BB962C8B-B14F-4D97-AF65-F5344CB8AC3E}">
        <p14:creationId xmlns:p14="http://schemas.microsoft.com/office/powerpoint/2010/main" val="8852667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802.15 TG15 PAR</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1127448" y="1340767"/>
            <a:ext cx="10241170" cy="5214021"/>
          </a:xfrm>
        </p:spPr>
        <p:txBody>
          <a:bodyPr/>
          <a:lstStyle/>
          <a:p>
            <a:pPr marL="346075" indent="0"/>
            <a:endParaRPr lang="en-GB" sz="1400" b="0" i="0" dirty="0">
              <a:solidFill>
                <a:srgbClr val="006993"/>
              </a:solidFill>
              <a:effectLst/>
              <a:latin typeface="Open Sans" panose="020B0606030504020204" pitchFamily="34" charset="0"/>
            </a:endParaRPr>
          </a:p>
          <a:p>
            <a:pPr marL="346075" indent="0"/>
            <a:r>
              <a:rPr lang="en-GB" sz="1400" b="0" i="0" dirty="0">
                <a:solidFill>
                  <a:srgbClr val="006993"/>
                </a:solidFill>
                <a:effectLst/>
                <a:latin typeface="Open Sans" panose="020B0606030504020204" pitchFamily="34" charset="0"/>
              </a:rPr>
              <a:t>5.2 </a:t>
            </a:r>
            <a:r>
              <a:rPr lang="en-GB" sz="1400" b="1" i="0" dirty="0">
                <a:solidFill>
                  <a:srgbClr val="333333"/>
                </a:solidFill>
                <a:effectLst/>
                <a:latin typeface="Open Sans" panose="020B0606030504020204" pitchFamily="34" charset="0"/>
              </a:rPr>
              <a:t>Scope of proposed standard:</a:t>
            </a:r>
            <a:r>
              <a:rPr lang="en-GB" sz="1400" b="0" i="0" dirty="0">
                <a:solidFill>
                  <a:srgbClr val="333333"/>
                </a:solidFill>
                <a:effectLst/>
                <a:latin typeface="Open Sans" panose="020B0606030504020204" pitchFamily="34" charset="0"/>
              </a:rPr>
              <a:t> This standard specifies the physical layer (PHY) and medium access control (MAC) sublayer for wireless ad hoc network connectivity with fixed, portable, and moving devices with very low energy consumption requirements. PHYs are defined for devices operating in a variety of regulatory domains.</a:t>
            </a:r>
          </a:p>
          <a:p>
            <a:pPr marL="346075" indent="0"/>
            <a:r>
              <a:rPr lang="en-GB" sz="1400" b="0" i="0" dirty="0">
                <a:solidFill>
                  <a:srgbClr val="006993"/>
                </a:solidFill>
                <a:effectLst/>
                <a:latin typeface="Open Sans" panose="020B0606030504020204" pitchFamily="34" charset="0"/>
              </a:rPr>
              <a:t>5.4 </a:t>
            </a:r>
            <a:r>
              <a:rPr lang="en-GB" sz="1400" b="1" i="0" dirty="0">
                <a:solidFill>
                  <a:srgbClr val="333333"/>
                </a:solidFill>
                <a:effectLst/>
                <a:latin typeface="Open Sans" panose="020B0606030504020204" pitchFamily="34" charset="0"/>
              </a:rPr>
              <a:t>Purpose: </a:t>
            </a:r>
            <a:r>
              <a:rPr lang="en-GB" sz="1400" b="0" i="0" dirty="0">
                <a:solidFill>
                  <a:srgbClr val="333333"/>
                </a:solidFill>
                <a:effectLst/>
                <a:latin typeface="Open Sans" panose="020B0606030504020204" pitchFamily="34" charset="0"/>
              </a:rPr>
              <a:t>The standard provides for low complexity, low cost, low power consumption, low energy consumption wireless connectivity among inexpensive devices, with PHY and MAC sublayer using frequency shift keying (FSK), direct sequence spread spectrum (DSSS), and orthogonal frequency division multiplexing (OFDM) modulation, especially targeting the communications requirements of what is now commonly referred to as the Internet of Things.</a:t>
            </a:r>
          </a:p>
          <a:p>
            <a:pPr marL="346075" indent="0"/>
            <a:r>
              <a:rPr lang="en-GB" sz="1400" b="0" i="0" dirty="0">
                <a:solidFill>
                  <a:srgbClr val="006993"/>
                </a:solidFill>
                <a:effectLst/>
                <a:latin typeface="Open Sans" panose="020B0606030504020204" pitchFamily="34" charset="0"/>
              </a:rPr>
              <a:t>5.5 </a:t>
            </a:r>
            <a:r>
              <a:rPr lang="en-GB" sz="1400" b="1" i="0" dirty="0">
                <a:solidFill>
                  <a:srgbClr val="333333"/>
                </a:solidFill>
                <a:effectLst/>
                <a:latin typeface="Open Sans" panose="020B0606030504020204" pitchFamily="34" charset="0"/>
              </a:rPr>
              <a:t>Need for the Project:</a:t>
            </a:r>
            <a:r>
              <a:rPr lang="en-GB" sz="1400" b="0" i="0" dirty="0">
                <a:solidFill>
                  <a:srgbClr val="333333"/>
                </a:solidFill>
                <a:effectLst/>
                <a:latin typeface="Open Sans" panose="020B0606030504020204" pitchFamily="34" charset="0"/>
              </a:rPr>
              <a:t> The 802.15.4-2020 standard, including the 802.15.4w-2020, 802.15.4y-2021, and 802.15.4z-2020 amendments, hereafter referred to collectively as 802.15.4-2020, is extensively implemented and has been adopted for an increasingly diverse range of applications commonly referred to as the Internet of Things.</a:t>
            </a:r>
            <a:br>
              <a:rPr lang="en-GB" sz="1400" b="0" i="0" dirty="0">
                <a:solidFill>
                  <a:srgbClr val="333333"/>
                </a:solidFill>
                <a:effectLst/>
                <a:latin typeface="Open Sans" panose="020B0606030504020204" pitchFamily="34" charset="0"/>
              </a:rPr>
            </a:br>
            <a:br>
              <a:rPr lang="en-GB" sz="1400" b="0" i="0" dirty="0">
                <a:solidFill>
                  <a:srgbClr val="333333"/>
                </a:solidFill>
                <a:effectLst/>
                <a:latin typeface="Open Sans" panose="020B0606030504020204" pitchFamily="34" charset="0"/>
              </a:rPr>
            </a:br>
            <a:r>
              <a:rPr lang="en-GB" sz="1400" b="0" i="0" dirty="0">
                <a:solidFill>
                  <a:srgbClr val="333333"/>
                </a:solidFill>
                <a:effectLst/>
                <a:latin typeface="Open Sans" panose="020B0606030504020204" pitchFamily="34" charset="0"/>
              </a:rPr>
              <a:t>However, 802.15.4-2020 has become extremely difficult to understand, amend or enhance. Recently it has become clear that the wireless ad hoc network functionality and features have become increasingly complex to support inside the framework of 802.15.4-2020. The inclusion by reference of wireless ad hoc network functionality and features into a new standard (802.15.15) improves the accessibility and comprehension of the standard and more easily enables further amendments and enhancements.</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8</a:t>
            </a:fld>
            <a:endParaRPr lang="en-US" altLang="en-US" dirty="0">
              <a:solidFill>
                <a:schemeClr val="tx1"/>
              </a:solidFill>
            </a:endParaRPr>
          </a:p>
        </p:txBody>
      </p:sp>
    </p:spTree>
    <p:extLst>
      <p:ext uri="{BB962C8B-B14F-4D97-AF65-F5344CB8AC3E}">
        <p14:creationId xmlns:p14="http://schemas.microsoft.com/office/powerpoint/2010/main" val="35808393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Activities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a:xfrm>
            <a:off x="1016001" y="1628800"/>
            <a:ext cx="10352617" cy="4611664"/>
          </a:xfrm>
        </p:spPr>
        <p:txBody>
          <a:bodyPr>
            <a:normAutofit/>
          </a:bodyPr>
          <a:lstStyle/>
          <a:p>
            <a:pPr marL="457200" indent="-457200">
              <a:buClrTx/>
              <a:buFont typeface="Arial" panose="020B0604020202020204" pitchFamily="34" charset="0"/>
              <a:buChar char="•"/>
            </a:pPr>
            <a:r>
              <a:rPr lang="en-US" sz="2400" dirty="0"/>
              <a:t>Call for TG15 officers – any volunteers to be Chair?</a:t>
            </a:r>
          </a:p>
          <a:p>
            <a:pPr marL="457200" indent="-457200">
              <a:buClrTx/>
              <a:buFont typeface="Arial" panose="020B0604020202020204" pitchFamily="34" charset="0"/>
              <a:buChar char="•"/>
            </a:pPr>
            <a:r>
              <a:rPr lang="en-US" sz="2400" dirty="0"/>
              <a:t>Outreach to Stakeholder Organizations</a:t>
            </a:r>
          </a:p>
          <a:p>
            <a:pPr marL="857250" lvl="1" indent="-457200">
              <a:buClrTx/>
              <a:buFont typeface="Arial" panose="020B0604020202020204" pitchFamily="34" charset="0"/>
              <a:buChar char="•"/>
            </a:pPr>
            <a:r>
              <a:rPr lang="en-US" sz="2000" dirty="0"/>
              <a:t>Discussion about “Tech Talk” during joint meeting with TG14, SG4ab</a:t>
            </a:r>
          </a:p>
          <a:p>
            <a:pPr marL="457200" indent="-457200">
              <a:buFont typeface="Arial" panose="020B0604020202020204" pitchFamily="34" charset="0"/>
              <a:buChar char="•"/>
            </a:pPr>
            <a:r>
              <a:rPr lang="en-US" sz="2400" dirty="0"/>
              <a:t>Identify Content for 802.15.15</a:t>
            </a:r>
          </a:p>
          <a:p>
            <a:pPr marL="857250" lvl="1" indent="-457200">
              <a:buFont typeface="Arial" panose="020B0604020202020204" pitchFamily="34" charset="0"/>
              <a:buChar char="•"/>
            </a:pPr>
            <a:r>
              <a:rPr lang="en-US" sz="2000" dirty="0"/>
              <a:t>Using example template to identify relevant portions of 802.15.4 to include in the TG15 draft</a:t>
            </a:r>
            <a:endParaRPr lang="en-US" sz="2400" dirty="0"/>
          </a:p>
          <a:p>
            <a:pPr marL="457200" indent="-457200">
              <a:buClrTx/>
              <a:buFont typeface="Arial" panose="020B0604020202020204" pitchFamily="34" charset="0"/>
              <a:buChar char="•"/>
            </a:pPr>
            <a:r>
              <a:rPr lang="en-US" sz="2400" dirty="0"/>
              <a:t>Work via Interim telecons and virtual interim/plenary meetings </a:t>
            </a:r>
            <a:r>
              <a:rPr lang="en-US" sz="2400" b="1" dirty="0"/>
              <a:t>dependent on </a:t>
            </a:r>
            <a:r>
              <a:rPr lang="en-US" sz="2400" dirty="0"/>
              <a:t>stakeholder interest</a:t>
            </a:r>
          </a:p>
        </p:txBody>
      </p:sp>
      <p:sp>
        <p:nvSpPr>
          <p:cNvPr id="5" name="Slide Number Placeholder 3">
            <a:extLst>
              <a:ext uri="{FF2B5EF4-FFF2-40B4-BE49-F238E27FC236}">
                <a16:creationId xmlns:a16="http://schemas.microsoft.com/office/drawing/2014/main" id="{0FB263F6-EA94-4A5F-BD28-546DD374D4B7}"/>
              </a:ext>
            </a:extLst>
          </p:cNvPr>
          <p:cNvSpPr>
            <a:spLocks noGrp="1"/>
          </p:cNvSpPr>
          <p:nvPr>
            <p:ph type="sldNum" sz="quarter" idx="10"/>
          </p:nvPr>
        </p:nvSpPr>
        <p:spPr>
          <a:xfrm>
            <a:off x="5735639"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9</a:t>
            </a:fld>
            <a:endParaRPr lang="en-US" altLang="en-US" dirty="0">
              <a:solidFill>
                <a:schemeClr val="tx1"/>
              </a:solidFill>
            </a:endParaRPr>
          </a:p>
        </p:txBody>
      </p:sp>
    </p:spTree>
    <p:extLst>
      <p:ext uri="{BB962C8B-B14F-4D97-AF65-F5344CB8AC3E}">
        <p14:creationId xmlns:p14="http://schemas.microsoft.com/office/powerpoint/2010/main" val="70832954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31146</TotalTime>
  <Words>1358</Words>
  <Application>Microsoft Office PowerPoint</Application>
  <PresentationFormat>Widescreen</PresentationFormat>
  <Paragraphs>140</Paragraphs>
  <Slides>14</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-webkit-standard</vt:lpstr>
      <vt:lpstr>Arial</vt:lpstr>
      <vt:lpstr>Calibri</vt:lpstr>
      <vt:lpstr>Open Sans</vt:lpstr>
      <vt:lpstr>Symbol</vt:lpstr>
      <vt:lpstr>Times New Roman</vt:lpstr>
      <vt:lpstr>Office Theme</vt:lpstr>
      <vt:lpstr>PowerPoint Presentation</vt:lpstr>
      <vt:lpstr>Task Group Rules</vt:lpstr>
      <vt:lpstr>IEEE-SA Patent, Copyright, and Participation Policies</vt:lpstr>
      <vt:lpstr>IEEE 802 Ground Rules</vt:lpstr>
      <vt:lpstr>PowerPoint Presentation</vt:lpstr>
      <vt:lpstr>Goals - Agenda by Day</vt:lpstr>
      <vt:lpstr>CSD and PAR</vt:lpstr>
      <vt:lpstr>802.15 TG15 PAR</vt:lpstr>
      <vt:lpstr>Activities</vt:lpstr>
      <vt:lpstr>Outreach for SG15</vt:lpstr>
      <vt:lpstr>Outreach for TG15</vt:lpstr>
      <vt:lpstr>Work on Content for Draft</vt:lpstr>
      <vt:lpstr>Jan. Interim Mtg. Goals</vt:lpstr>
      <vt:lpstr>Weekly Calls</vt:lpstr>
    </vt:vector>
  </TitlesOfParts>
  <Manager/>
  <Company>IEEE802</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TG15 Opening / Closing Report</dc:title>
  <dc:subject>IEEE802.15</dc:subject>
  <dc:creator>phil@beecher.co.uk</dc:creator>
  <cp:keywords/>
  <dc:description/>
  <cp:lastModifiedBy>Phil Beecher</cp:lastModifiedBy>
  <cp:revision>165</cp:revision>
  <cp:lastPrinted>2000-03-07T00:55:37Z</cp:lastPrinted>
  <dcterms:created xsi:type="dcterms:W3CDTF">2016-01-17T22:48:36Z</dcterms:created>
  <dcterms:modified xsi:type="dcterms:W3CDTF">2022-01-19T17:19:06Z</dcterms:modified>
  <cp:category>TG15 Opening / Closing Report -July 2021</cp:category>
</cp:coreProperties>
</file>