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4"/>
  </p:notesMasterIdLst>
  <p:handoutMasterIdLst>
    <p:handoutMasterId r:id="rId15"/>
  </p:handoutMasterIdLst>
  <p:sldIdLst>
    <p:sldId id="259" r:id="rId2"/>
    <p:sldId id="258" r:id="rId3"/>
    <p:sldId id="342" r:id="rId4"/>
    <p:sldId id="353" r:id="rId5"/>
    <p:sldId id="352" r:id="rId6"/>
    <p:sldId id="343" r:id="rId7"/>
    <p:sldId id="357" r:id="rId8"/>
    <p:sldId id="356" r:id="rId9"/>
    <p:sldId id="361" r:id="rId10"/>
    <p:sldId id="360" r:id="rId11"/>
    <p:sldId id="332" r:id="rId12"/>
    <p:sldId id="328"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923" userDrawn="1">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作者" initials="A" lastIdx="4"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FB0DA"/>
    <a:srgbClr val="FF0000"/>
    <a:srgbClr val="BED8EF"/>
    <a:srgbClr val="6F2AA1"/>
    <a:srgbClr val="00B14F"/>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89619" autoAdjust="0"/>
  </p:normalViewPr>
  <p:slideViewPr>
    <p:cSldViewPr>
      <p:cViewPr varScale="1">
        <p:scale>
          <a:sx n="104" d="100"/>
          <a:sy n="104" d="100"/>
        </p:scale>
        <p:origin x="1110" y="102"/>
      </p:cViewPr>
      <p:guideLst>
        <p:guide orient="horz" pos="2160"/>
        <p:guide pos="3923"/>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2970"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smtClean="0"/>
              <a:t>&lt;November 2021&gt;</a:t>
            </a:r>
            <a:endParaRPr lang="en-US" altLang="en-US"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smtClean="0"/>
              <a:t>&lt;</a:t>
            </a:r>
            <a:r>
              <a:rPr lang="en-US" altLang="en-US" dirty="0" err="1" smtClean="0"/>
              <a:t>Xiaohui</a:t>
            </a:r>
            <a:r>
              <a:rPr lang="en-US" altLang="en-US" dirty="0" smtClean="0"/>
              <a:t> Peng&gt;, &lt;Huawei&gt;</a:t>
            </a:r>
            <a:endParaRPr lang="en-US" altLang="en-US"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r>
              <a:rPr lang="en-US" altLang="en-US" dirty="0" smtClean="0"/>
              <a:t>The standard refer to 8</a:t>
            </a:r>
            <a:r>
              <a:rPr lang="en-US" altLang="en-US" baseline="30000" dirty="0" smtClean="0"/>
              <a:t>th</a:t>
            </a:r>
            <a:r>
              <a:rPr lang="en-US" altLang="en-US" dirty="0" smtClean="0"/>
              <a:t> order</a:t>
            </a:r>
            <a:r>
              <a:rPr lang="en-US" altLang="en-US" baseline="0" dirty="0" smtClean="0"/>
              <a:t> </a:t>
            </a:r>
            <a:r>
              <a:rPr lang="en-US" altLang="en-US" baseline="0" dirty="0" err="1" smtClean="0"/>
              <a:t>butterworth</a:t>
            </a:r>
            <a:r>
              <a:rPr lang="en-US" altLang="en-US" baseline="0" dirty="0" smtClean="0"/>
              <a:t> just as an example, not a recommendation. The current standard only recommends a ranging waveform time domain mask and not a specific waveform. Therefore, I think we should also recommend a time domain mask for sensing waveform, rather than a specific waveform.</a:t>
            </a:r>
            <a:endParaRPr lang="en-US" altLang="en-US" dirty="0"/>
          </a:p>
        </p:txBody>
      </p:sp>
    </p:spTree>
    <p:extLst>
      <p:ext uri="{BB962C8B-B14F-4D97-AF65-F5344CB8AC3E}">
        <p14:creationId xmlns:p14="http://schemas.microsoft.com/office/powerpoint/2010/main" val="2028972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93410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156347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24052512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38365523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en-US" dirty="0" smtClean="0"/>
              <a:t>The standard refer to 8</a:t>
            </a:r>
            <a:r>
              <a:rPr lang="en-US" altLang="en-US" baseline="30000" dirty="0" smtClean="0"/>
              <a:t>th</a:t>
            </a:r>
            <a:r>
              <a:rPr lang="en-US" altLang="en-US" dirty="0" smtClean="0"/>
              <a:t> order</a:t>
            </a:r>
            <a:r>
              <a:rPr lang="en-US" altLang="en-US" baseline="0" dirty="0" smtClean="0"/>
              <a:t> </a:t>
            </a:r>
            <a:r>
              <a:rPr lang="en-US" altLang="en-US" baseline="0" dirty="0" err="1" smtClean="0"/>
              <a:t>butterworth</a:t>
            </a:r>
            <a:r>
              <a:rPr lang="en-US" altLang="en-US" baseline="0" dirty="0" smtClean="0"/>
              <a:t> just as an example, not a recommendation. The current standard only recommends a ranging waveform time domain mask and not a specific waveform. Therefore, I think we should also recommend a time domain mask for sensing waveform, rather than a specific waveform.</a:t>
            </a:r>
          </a:p>
          <a:p>
            <a:pPr marL="0" marR="0" lvl="0" indent="0" algn="l" defTabSz="933450" rtl="0" eaLnBrk="0" fontAlgn="base" latinLnBrk="0" hangingPunct="0">
              <a:lnSpc>
                <a:spcPct val="100000"/>
              </a:lnSpc>
              <a:spcBef>
                <a:spcPct val="30000"/>
              </a:spcBef>
              <a:spcAft>
                <a:spcPct val="0"/>
              </a:spcAft>
              <a:buClrTx/>
              <a:buSzTx/>
              <a:buFontTx/>
              <a:buNone/>
              <a:tabLst/>
              <a:defRPr/>
            </a:pPr>
            <a:endParaRPr lang="en-US" altLang="en-US" baseline="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en-US" baseline="0" dirty="0" smtClean="0"/>
              <a:t>There is no technical explanation why 5</a:t>
            </a:r>
            <a:r>
              <a:rPr lang="en-US" altLang="en-US" baseline="30000" dirty="0" smtClean="0"/>
              <a:t>th</a:t>
            </a:r>
            <a:r>
              <a:rPr lang="en-US" altLang="en-US" baseline="0" dirty="0" smtClean="0"/>
              <a:t> order is better than 8</a:t>
            </a:r>
            <a:r>
              <a:rPr lang="en-US" altLang="en-US" baseline="30000" dirty="0" smtClean="0"/>
              <a:t>th</a:t>
            </a:r>
            <a:r>
              <a:rPr lang="en-US" altLang="en-US" baseline="0" dirty="0" smtClean="0"/>
              <a:t> order. Also, the proposed solution doesn’t solve the problem presented in slide 5 of post cursors causing a bias to the second path estimation. 5</a:t>
            </a:r>
            <a:r>
              <a:rPr lang="en-US" altLang="en-US" baseline="30000" dirty="0" smtClean="0"/>
              <a:t>th</a:t>
            </a:r>
            <a:r>
              <a:rPr lang="en-US" altLang="en-US" baseline="0" dirty="0" smtClean="0"/>
              <a:t> order </a:t>
            </a:r>
            <a:r>
              <a:rPr lang="en-US" altLang="en-US" baseline="0" dirty="0" err="1" smtClean="0"/>
              <a:t>butterworth</a:t>
            </a:r>
            <a:r>
              <a:rPr lang="en-US" altLang="en-US" baseline="0" dirty="0" smtClean="0"/>
              <a:t> still preserves the post cursors. Not clear…</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en-US" baseline="0" dirty="0" smtClean="0"/>
              <a:t>Why did you withdraw the proposal of the time reversal of the ranging waveform.</a:t>
            </a:r>
            <a:endParaRPr lang="en-US" altLang="en-US" dirty="0" smtClean="0"/>
          </a:p>
          <a:p>
            <a:endParaRPr lang="en-US" altLang="en-US" dirty="0"/>
          </a:p>
        </p:txBody>
      </p:sp>
    </p:spTree>
    <p:extLst>
      <p:ext uri="{BB962C8B-B14F-4D97-AF65-F5344CB8AC3E}">
        <p14:creationId xmlns:p14="http://schemas.microsoft.com/office/powerpoint/2010/main" val="2185929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en-US" dirty="0" smtClean="0"/>
              <a:t>The standard refer to 8</a:t>
            </a:r>
            <a:r>
              <a:rPr lang="en-US" altLang="en-US" baseline="30000" dirty="0" smtClean="0"/>
              <a:t>th</a:t>
            </a:r>
            <a:r>
              <a:rPr lang="en-US" altLang="en-US" dirty="0" smtClean="0"/>
              <a:t> order</a:t>
            </a:r>
            <a:r>
              <a:rPr lang="en-US" altLang="en-US" baseline="0" dirty="0" smtClean="0"/>
              <a:t> </a:t>
            </a:r>
            <a:r>
              <a:rPr lang="en-US" altLang="en-US" baseline="0" dirty="0" err="1" smtClean="0"/>
              <a:t>butterworth</a:t>
            </a:r>
            <a:r>
              <a:rPr lang="en-US" altLang="en-US" baseline="0" dirty="0" smtClean="0"/>
              <a:t> just as an example, not a recommendation. The current standard only recommends a ranging waveform time domain mask and not a specific waveform. Therefore, I think we should also recommend a time domain mask for sensing waveform, rather than a specific waveform.</a:t>
            </a:r>
          </a:p>
          <a:p>
            <a:pPr marL="0" marR="0" lvl="0" indent="0" algn="l" defTabSz="933450" rtl="0" eaLnBrk="0" fontAlgn="base" latinLnBrk="0" hangingPunct="0">
              <a:lnSpc>
                <a:spcPct val="100000"/>
              </a:lnSpc>
              <a:spcBef>
                <a:spcPct val="30000"/>
              </a:spcBef>
              <a:spcAft>
                <a:spcPct val="0"/>
              </a:spcAft>
              <a:buClrTx/>
              <a:buSzTx/>
              <a:buFontTx/>
              <a:buNone/>
              <a:tabLst/>
              <a:defRPr/>
            </a:pPr>
            <a:endParaRPr lang="en-US" altLang="en-US" baseline="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en-US" baseline="0" dirty="0" smtClean="0"/>
              <a:t>There is no technical explanation why 5</a:t>
            </a:r>
            <a:r>
              <a:rPr lang="en-US" altLang="en-US" baseline="30000" dirty="0" smtClean="0"/>
              <a:t>th</a:t>
            </a:r>
            <a:r>
              <a:rPr lang="en-US" altLang="en-US" baseline="0" dirty="0" smtClean="0"/>
              <a:t> order is better than 8</a:t>
            </a:r>
            <a:r>
              <a:rPr lang="en-US" altLang="en-US" baseline="30000" dirty="0" smtClean="0"/>
              <a:t>th</a:t>
            </a:r>
            <a:r>
              <a:rPr lang="en-US" altLang="en-US" baseline="0" dirty="0" smtClean="0"/>
              <a:t> order. Also, the proposed solution doesn’t solve the problem presented in slide 5 of post cursors causing a bias to the second path estimation. 5</a:t>
            </a:r>
            <a:r>
              <a:rPr lang="en-US" altLang="en-US" baseline="30000" dirty="0" smtClean="0"/>
              <a:t>th</a:t>
            </a:r>
            <a:r>
              <a:rPr lang="en-US" altLang="en-US" baseline="0" dirty="0" smtClean="0"/>
              <a:t> order </a:t>
            </a:r>
            <a:r>
              <a:rPr lang="en-US" altLang="en-US" baseline="0" dirty="0" err="1" smtClean="0"/>
              <a:t>butterworth</a:t>
            </a:r>
            <a:r>
              <a:rPr lang="en-US" altLang="en-US" baseline="0" dirty="0" smtClean="0"/>
              <a:t> still preserves the post cursors. Not clear…</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en-US" baseline="0" dirty="0" smtClean="0"/>
              <a:t>Why did you withdraw the proposal of the time reversal of the ranging waveform.</a:t>
            </a:r>
            <a:endParaRPr lang="en-US" altLang="en-US" dirty="0" smtClean="0"/>
          </a:p>
          <a:p>
            <a:endParaRPr lang="en-US" altLang="en-US" dirty="0"/>
          </a:p>
        </p:txBody>
      </p:sp>
    </p:spTree>
    <p:extLst>
      <p:ext uri="{BB962C8B-B14F-4D97-AF65-F5344CB8AC3E}">
        <p14:creationId xmlns:p14="http://schemas.microsoft.com/office/powerpoint/2010/main" val="21145770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10</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en-US" dirty="0" smtClean="0"/>
              <a:t>The standard refer to 8</a:t>
            </a:r>
            <a:r>
              <a:rPr lang="en-US" altLang="en-US" baseline="30000" dirty="0" smtClean="0"/>
              <a:t>th</a:t>
            </a:r>
            <a:r>
              <a:rPr lang="en-US" altLang="en-US" dirty="0" smtClean="0"/>
              <a:t> order</a:t>
            </a:r>
            <a:r>
              <a:rPr lang="en-US" altLang="en-US" baseline="0" dirty="0" smtClean="0"/>
              <a:t> </a:t>
            </a:r>
            <a:r>
              <a:rPr lang="en-US" altLang="en-US" baseline="0" dirty="0" err="1" smtClean="0"/>
              <a:t>butterworth</a:t>
            </a:r>
            <a:r>
              <a:rPr lang="en-US" altLang="en-US" baseline="0" dirty="0" smtClean="0"/>
              <a:t> just as an example, not a recommendation. The current standard only recommends a ranging waveform time domain mask and not a specific waveform. Therefore, I think we should also recommend a time domain mask for sensing waveform, rather than a specific waveform.</a:t>
            </a:r>
          </a:p>
          <a:p>
            <a:pPr marL="0" marR="0" lvl="0" indent="0" algn="l" defTabSz="933450" rtl="0" eaLnBrk="0" fontAlgn="base" latinLnBrk="0" hangingPunct="0">
              <a:lnSpc>
                <a:spcPct val="100000"/>
              </a:lnSpc>
              <a:spcBef>
                <a:spcPct val="30000"/>
              </a:spcBef>
              <a:spcAft>
                <a:spcPct val="0"/>
              </a:spcAft>
              <a:buClrTx/>
              <a:buSzTx/>
              <a:buFontTx/>
              <a:buNone/>
              <a:tabLst/>
              <a:defRPr/>
            </a:pPr>
            <a:endParaRPr lang="en-US" altLang="en-US" baseline="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en-US" baseline="0" dirty="0" smtClean="0"/>
              <a:t>There is no technical explanation why 5</a:t>
            </a:r>
            <a:r>
              <a:rPr lang="en-US" altLang="en-US" baseline="30000" dirty="0" smtClean="0"/>
              <a:t>th</a:t>
            </a:r>
            <a:r>
              <a:rPr lang="en-US" altLang="en-US" baseline="0" dirty="0" smtClean="0"/>
              <a:t> order is better than 8</a:t>
            </a:r>
            <a:r>
              <a:rPr lang="en-US" altLang="en-US" baseline="30000" dirty="0" smtClean="0"/>
              <a:t>th</a:t>
            </a:r>
            <a:r>
              <a:rPr lang="en-US" altLang="en-US" baseline="0" dirty="0" smtClean="0"/>
              <a:t> order. Also, the proposed solution doesn’t solve the problem presented in slide 5 of post cursors causing a bias to the second path estimation. 5</a:t>
            </a:r>
            <a:r>
              <a:rPr lang="en-US" altLang="en-US" baseline="30000" dirty="0" smtClean="0"/>
              <a:t>th</a:t>
            </a:r>
            <a:r>
              <a:rPr lang="en-US" altLang="en-US" baseline="0" dirty="0" smtClean="0"/>
              <a:t> order </a:t>
            </a:r>
            <a:r>
              <a:rPr lang="en-US" altLang="en-US" baseline="0" dirty="0" err="1" smtClean="0"/>
              <a:t>butterworth</a:t>
            </a:r>
            <a:r>
              <a:rPr lang="en-US" altLang="en-US" baseline="0" dirty="0" smtClean="0"/>
              <a:t> still preserves the post cursors. Not clear…</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en-US" baseline="0" dirty="0" smtClean="0"/>
              <a:t>Why did you withdraw the proposal of the time reversal of the ranging waveform.</a:t>
            </a:r>
            <a:endParaRPr lang="en-US" altLang="en-US" dirty="0" smtClean="0"/>
          </a:p>
          <a:p>
            <a:endParaRPr lang="en-US" altLang="en-US" dirty="0"/>
          </a:p>
        </p:txBody>
      </p:sp>
    </p:spTree>
    <p:extLst>
      <p:ext uri="{BB962C8B-B14F-4D97-AF65-F5344CB8AC3E}">
        <p14:creationId xmlns:p14="http://schemas.microsoft.com/office/powerpoint/2010/main" val="3713091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smtClean="0"/>
              <a:t>Xiaohui</a:t>
            </a:r>
            <a:r>
              <a:rPr lang="en-US" altLang="en-US" dirty="0" smtClean="0"/>
              <a:t> Peng,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smtClean="0"/>
              <a:t>November 2021</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smtClean="0"/>
              <a:t>November 2021</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smtClean="0"/>
              <a:t>November 2021</a:t>
            </a:r>
            <a:endParaRPr lang="en-US" altLang="en-US"/>
          </a:p>
        </p:txBody>
      </p:sp>
      <p:sp>
        <p:nvSpPr>
          <p:cNvPr id="3" name="Footer Placeholder 2"/>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smtClean="0"/>
              <a:t>November 2021</a:t>
            </a:r>
            <a:endParaRPr lang="en-US" altLang="en-US"/>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Xiaohui Peng, Huawei</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t>doc.</a:t>
            </a:r>
            <a:r>
              <a:rPr lang="en-US" altLang="en-US" sz="1400" b="1" baseline="0" dirty="0" smtClean="0"/>
              <a:t> IEEE 15-22-0040-00-04ab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24.emf"/><Relationship Id="rId5" Type="http://schemas.openxmlformats.org/officeDocument/2006/relationships/image" Target="../media/image23.emf"/><Relationship Id="rId4" Type="http://schemas.openxmlformats.org/officeDocument/2006/relationships/image" Target="../media/image22.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8.emf"/></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emf"/><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6.emf"/><Relationship Id="rId5" Type="http://schemas.openxmlformats.org/officeDocument/2006/relationships/image" Target="../media/image15.emf"/><Relationship Id="rId4" Type="http://schemas.openxmlformats.org/officeDocument/2006/relationships/image" Target="../media/image14.emf"/></Relationships>
</file>

<file path=ppt/slides/_rels/slide9.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20.emf"/><Relationship Id="rId5" Type="http://schemas.openxmlformats.org/officeDocument/2006/relationships/image" Target="../media/image19.emf"/><Relationship Id="rId4" Type="http://schemas.openxmlformats.org/officeDocument/2006/relationships/image" Target="../media/image1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812088" cy="3877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[waveform design for UWB sensing]</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a:t>
            </a:r>
            <a:r>
              <a:rPr lang="en-US" altLang="en-US" sz="1600" dirty="0">
                <a:solidFill>
                  <a:schemeClr val="tx2"/>
                </a:solidFill>
              </a:rPr>
              <a:t>	</a:t>
            </a:r>
          </a:p>
          <a:p>
            <a:r>
              <a:rPr lang="en-US" altLang="en-US" sz="1600" b="1" dirty="0"/>
              <a:t>Source:</a:t>
            </a:r>
            <a:r>
              <a:rPr lang="en-US" altLang="en-US" sz="1600" dirty="0"/>
              <a:t> </a:t>
            </a:r>
            <a:r>
              <a:rPr lang="en-US" altLang="en-US" sz="1400" dirty="0" smtClean="0"/>
              <a:t>[</a:t>
            </a:r>
            <a:r>
              <a:rPr lang="en-US" altLang="en-US" sz="1400" dirty="0" err="1" smtClean="0"/>
              <a:t>Xiaohui</a:t>
            </a:r>
            <a:r>
              <a:rPr lang="en-US" altLang="en-US" sz="1400" dirty="0" smtClean="0"/>
              <a:t> Peng, David </a:t>
            </a:r>
            <a:r>
              <a:rPr lang="en-US" altLang="en-US" sz="1400" dirty="0" err="1" smtClean="0"/>
              <a:t>Xun</a:t>
            </a:r>
            <a:r>
              <a:rPr lang="en-US" altLang="en-US" sz="1400" dirty="0" smtClean="0"/>
              <a:t> Yang, Chenchen Liu, </a:t>
            </a:r>
            <a:r>
              <a:rPr lang="en-US" altLang="en-US" sz="1400" dirty="0" err="1" smtClean="0"/>
              <a:t>Kuan</a:t>
            </a:r>
            <a:r>
              <a:rPr lang="en-US" altLang="en-US" sz="1400" dirty="0" smtClean="0"/>
              <a:t> Wu] </a:t>
            </a:r>
            <a:r>
              <a:rPr lang="en-US" altLang="en-US" sz="1400" dirty="0"/>
              <a:t>Company </a:t>
            </a:r>
            <a:r>
              <a:rPr lang="en-US" altLang="en-US" sz="1400" dirty="0" smtClean="0"/>
              <a:t>[Huawei Technologies]</a:t>
            </a:r>
            <a:r>
              <a:rPr lang="en-US" altLang="en-US" sz="1600" dirty="0" smtClean="0"/>
              <a:t> </a:t>
            </a:r>
          </a:p>
          <a:p>
            <a:r>
              <a:rPr lang="en-US" altLang="en-US" sz="1600" b="1" dirty="0" smtClean="0"/>
              <a:t>Re</a:t>
            </a:r>
            <a:r>
              <a:rPr lang="en-US" altLang="en-US" sz="1600" b="1" dirty="0"/>
              <a:t>:</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a:t>
            </a:r>
            <a:r>
              <a:rPr lang="en-US" altLang="en-US" sz="1600" dirty="0" smtClean="0"/>
              <a:t>[Sensing, </a:t>
            </a:r>
            <a:r>
              <a:rPr lang="en-US" altLang="en-US" sz="1600" dirty="0"/>
              <a:t>UWB in 802.15, </a:t>
            </a:r>
            <a:r>
              <a:rPr lang="en-US" altLang="en-US" sz="1600" dirty="0" smtClean="0"/>
              <a:t>waveform]</a:t>
            </a:r>
            <a:endParaRPr lang="en-US" altLang="en-US" sz="1600" dirty="0"/>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pPr algn="just"/>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10</a:t>
            </a:fld>
            <a:endParaRPr lang="en-US" altLang="en-US"/>
          </a:p>
        </p:txBody>
      </p:sp>
      <p:sp>
        <p:nvSpPr>
          <p:cNvPr id="8" name="Rectangle 2"/>
          <p:cNvSpPr txBox="1">
            <a:spLocks noChangeArrowheads="1"/>
          </p:cNvSpPr>
          <p:nvPr/>
        </p:nvSpPr>
        <p:spPr bwMode="auto">
          <a:xfrm>
            <a:off x="760040" y="378281"/>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2800" b="1" kern="0" dirty="0" smtClean="0">
                <a:solidFill>
                  <a:schemeClr val="tx1"/>
                </a:solidFill>
              </a:rPr>
              <a:t>Analysis of the waveform after applying window </a:t>
            </a:r>
            <a:endParaRPr lang="en-US" altLang="en-US" sz="2800" b="1" kern="0" dirty="0">
              <a:solidFill>
                <a:schemeClr val="tx1"/>
              </a:solidFill>
            </a:endParaRPr>
          </a:p>
        </p:txBody>
      </p:sp>
      <p:sp>
        <p:nvSpPr>
          <p:cNvPr id="11"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28" name="文本框 27"/>
          <p:cNvSpPr txBox="1"/>
          <p:nvPr/>
        </p:nvSpPr>
        <p:spPr>
          <a:xfrm>
            <a:off x="569696" y="4959465"/>
            <a:ext cx="8153088" cy="1569660"/>
          </a:xfrm>
          <a:prstGeom prst="rect">
            <a:avLst/>
          </a:prstGeom>
          <a:noFill/>
        </p:spPr>
        <p:txBody>
          <a:bodyPr wrap="square" rtlCol="0">
            <a:spAutoFit/>
          </a:bodyPr>
          <a:lstStyle/>
          <a:p>
            <a:pPr marL="285750" indent="-285750" algn="just">
              <a:buFont typeface="Arial" panose="020B0604020202020204" pitchFamily="34" charset="0"/>
              <a:buChar char="•"/>
            </a:pPr>
            <a:r>
              <a:rPr lang="en-US" altLang="zh-CN" sz="1600" dirty="0" smtClean="0"/>
              <a:t>The waveform after applying the Gaussian window has the same range resolution as the 8</a:t>
            </a:r>
            <a:r>
              <a:rPr lang="en-US" altLang="zh-CN" sz="1600" baseline="30000" dirty="0" smtClean="0"/>
              <a:t>th</a:t>
            </a:r>
            <a:r>
              <a:rPr lang="en-US" altLang="zh-CN" sz="1600" dirty="0" smtClean="0"/>
              <a:t> </a:t>
            </a:r>
            <a:r>
              <a:rPr lang="en-US" altLang="zh-CN" sz="1600" dirty="0"/>
              <a:t>B</a:t>
            </a:r>
            <a:r>
              <a:rPr lang="en-US" altLang="zh-CN" sz="1600" dirty="0" smtClean="0"/>
              <a:t>utterworth pulse, but the waveform has a -23.26dB PSLR which is 8.89dB lower than that of the </a:t>
            </a:r>
            <a:r>
              <a:rPr lang="en-US" altLang="zh-CN" sz="1600" dirty="0"/>
              <a:t>8</a:t>
            </a:r>
            <a:r>
              <a:rPr lang="en-US" altLang="zh-CN" sz="1600" baseline="30000" dirty="0"/>
              <a:t>th</a:t>
            </a:r>
            <a:r>
              <a:rPr lang="en-US" altLang="zh-CN" sz="1600" dirty="0"/>
              <a:t> Butterworth </a:t>
            </a:r>
            <a:r>
              <a:rPr lang="en-US" altLang="zh-CN" sz="1600" dirty="0" smtClean="0"/>
              <a:t>pulse.</a:t>
            </a:r>
          </a:p>
          <a:p>
            <a:pPr marL="285750" indent="-285750" algn="just">
              <a:buFont typeface="Arial" panose="020B0604020202020204" pitchFamily="34" charset="0"/>
              <a:buChar char="•"/>
            </a:pPr>
            <a:r>
              <a:rPr lang="en-US" altLang="zh-CN" sz="1600" dirty="0" smtClean="0"/>
              <a:t>Both waveforms </a:t>
            </a:r>
            <a:r>
              <a:rPr lang="en-US" altLang="zh-CN" sz="1600" dirty="0">
                <a:latin typeface="Times New Roman"/>
                <a:ea typeface="Times New Roman"/>
                <a:cs typeface="Times New Roman"/>
              </a:rPr>
              <a:t>can </a:t>
            </a:r>
            <a:r>
              <a:rPr lang="en-US" altLang="zh-CN" sz="1600" dirty="0" smtClean="0">
                <a:latin typeface="Times New Roman"/>
                <a:ea typeface="Times New Roman"/>
                <a:cs typeface="Times New Roman"/>
              </a:rPr>
              <a:t>comply with the </a:t>
            </a:r>
            <a:r>
              <a:rPr lang="en-US" altLang="zh-CN" sz="1600" dirty="0">
                <a:latin typeface="Times New Roman"/>
                <a:ea typeface="Times New Roman"/>
                <a:cs typeface="Times New Roman"/>
              </a:rPr>
              <a:t>time and PSD mask given by </a:t>
            </a:r>
            <a:r>
              <a:rPr lang="en-US" altLang="zh-CN" sz="1600" dirty="0" smtClean="0">
                <a:latin typeface="Times New Roman"/>
                <a:ea typeface="Times New Roman"/>
                <a:cs typeface="Times New Roman"/>
              </a:rPr>
              <a:t>802.15.4z, but these two waveforms have different PSLR which is important for sensing applications.</a:t>
            </a:r>
            <a:r>
              <a:rPr lang="en-US" altLang="zh-CN" sz="1600" b="1" dirty="0" smtClean="0">
                <a:latin typeface="Times New Roman"/>
                <a:ea typeface="Times New Roman"/>
                <a:cs typeface="Times New Roman"/>
              </a:rPr>
              <a:t> In addition to the time and PSD mask, other constraints should be considered for sensing waveform.</a:t>
            </a:r>
            <a:endParaRPr lang="zh-CN" altLang="en-US" sz="1600" b="1" dirty="0"/>
          </a:p>
        </p:txBody>
      </p:sp>
      <p:sp>
        <p:nvSpPr>
          <p:cNvPr id="15"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pic>
        <p:nvPicPr>
          <p:cNvPr id="2" name="图片 1"/>
          <p:cNvPicPr>
            <a:picLocks noChangeAspect="1"/>
          </p:cNvPicPr>
          <p:nvPr/>
        </p:nvPicPr>
        <p:blipFill>
          <a:blip r:embed="rId3"/>
          <a:stretch>
            <a:fillRect/>
          </a:stretch>
        </p:blipFill>
        <p:spPr>
          <a:xfrm>
            <a:off x="343904" y="3026866"/>
            <a:ext cx="4578883" cy="1986310"/>
          </a:xfrm>
          <a:prstGeom prst="rect">
            <a:avLst/>
          </a:prstGeom>
        </p:spPr>
      </p:pic>
      <p:pic>
        <p:nvPicPr>
          <p:cNvPr id="4" name="图片 3"/>
          <p:cNvPicPr>
            <a:picLocks noChangeAspect="1"/>
          </p:cNvPicPr>
          <p:nvPr/>
        </p:nvPicPr>
        <p:blipFill>
          <a:blip r:embed="rId4"/>
          <a:stretch>
            <a:fillRect/>
          </a:stretch>
        </p:blipFill>
        <p:spPr>
          <a:xfrm>
            <a:off x="357335" y="1037783"/>
            <a:ext cx="4565452" cy="1980484"/>
          </a:xfrm>
          <a:prstGeom prst="rect">
            <a:avLst/>
          </a:prstGeom>
        </p:spPr>
      </p:pic>
      <p:pic>
        <p:nvPicPr>
          <p:cNvPr id="5" name="图片 4"/>
          <p:cNvPicPr>
            <a:picLocks noChangeAspect="1"/>
          </p:cNvPicPr>
          <p:nvPr/>
        </p:nvPicPr>
        <p:blipFill>
          <a:blip r:embed="rId5"/>
          <a:stretch>
            <a:fillRect/>
          </a:stretch>
        </p:blipFill>
        <p:spPr>
          <a:xfrm>
            <a:off x="4452268" y="1074848"/>
            <a:ext cx="4632559" cy="2009595"/>
          </a:xfrm>
          <a:prstGeom prst="rect">
            <a:avLst/>
          </a:prstGeom>
        </p:spPr>
      </p:pic>
      <p:cxnSp>
        <p:nvCxnSpPr>
          <p:cNvPr id="17" name="直接连接符 16"/>
          <p:cNvCxnSpPr/>
          <p:nvPr/>
        </p:nvCxnSpPr>
        <p:spPr bwMode="auto">
          <a:xfrm>
            <a:off x="959527" y="3772724"/>
            <a:ext cx="3528269" cy="0"/>
          </a:xfrm>
          <a:prstGeom prst="line">
            <a:avLst/>
          </a:prstGeom>
          <a:solidFill>
            <a:schemeClr val="accent1"/>
          </a:solidFill>
          <a:ln w="19050" cap="flat" cmpd="sng" algn="ctr">
            <a:solidFill>
              <a:srgbClr val="6FB0DA"/>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文本框 17"/>
          <p:cNvSpPr txBox="1"/>
          <p:nvPr/>
        </p:nvSpPr>
        <p:spPr>
          <a:xfrm>
            <a:off x="3473532" y="3493928"/>
            <a:ext cx="864096" cy="276999"/>
          </a:xfrm>
          <a:prstGeom prst="rect">
            <a:avLst/>
          </a:prstGeom>
          <a:noFill/>
        </p:spPr>
        <p:txBody>
          <a:bodyPr wrap="square" rtlCol="0">
            <a:spAutoFit/>
          </a:bodyPr>
          <a:lstStyle/>
          <a:p>
            <a:r>
              <a:rPr lang="en-US" altLang="zh-CN" dirty="0" smtClean="0">
                <a:solidFill>
                  <a:schemeClr val="accent6"/>
                </a:solidFill>
              </a:rPr>
              <a:t>-23.26dB</a:t>
            </a:r>
            <a:endParaRPr lang="zh-CN" altLang="en-US" dirty="0">
              <a:solidFill>
                <a:schemeClr val="accent6"/>
              </a:solidFill>
            </a:endParaRPr>
          </a:p>
        </p:txBody>
      </p:sp>
      <p:cxnSp>
        <p:nvCxnSpPr>
          <p:cNvPr id="20" name="直接连接符 19"/>
          <p:cNvCxnSpPr/>
          <p:nvPr/>
        </p:nvCxnSpPr>
        <p:spPr bwMode="auto">
          <a:xfrm>
            <a:off x="923999" y="3530872"/>
            <a:ext cx="3528269" cy="0"/>
          </a:xfrm>
          <a:prstGeom prst="line">
            <a:avLst/>
          </a:prstGeom>
          <a:solidFill>
            <a:schemeClr val="accent1"/>
          </a:solidFill>
          <a:ln w="190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文本框 20"/>
          <p:cNvSpPr txBox="1"/>
          <p:nvPr/>
        </p:nvSpPr>
        <p:spPr>
          <a:xfrm>
            <a:off x="1596897" y="3293019"/>
            <a:ext cx="864096" cy="276999"/>
          </a:xfrm>
          <a:prstGeom prst="rect">
            <a:avLst/>
          </a:prstGeom>
          <a:noFill/>
        </p:spPr>
        <p:txBody>
          <a:bodyPr wrap="square" rtlCol="0">
            <a:spAutoFit/>
          </a:bodyPr>
          <a:lstStyle/>
          <a:p>
            <a:r>
              <a:rPr lang="en-US" altLang="zh-CN" dirty="0" smtClean="0">
                <a:solidFill>
                  <a:srgbClr val="FF0000"/>
                </a:solidFill>
              </a:rPr>
              <a:t>-14.37dB</a:t>
            </a:r>
            <a:endParaRPr lang="zh-CN" altLang="en-US" dirty="0">
              <a:solidFill>
                <a:srgbClr val="FF0000"/>
              </a:solidFill>
            </a:endParaRPr>
          </a:p>
        </p:txBody>
      </p:sp>
      <p:pic>
        <p:nvPicPr>
          <p:cNvPr id="10" name="图片 9"/>
          <p:cNvPicPr>
            <a:picLocks noChangeAspect="1"/>
          </p:cNvPicPr>
          <p:nvPr/>
        </p:nvPicPr>
        <p:blipFill>
          <a:blip r:embed="rId6"/>
          <a:stretch>
            <a:fillRect/>
          </a:stretch>
        </p:blipFill>
        <p:spPr>
          <a:xfrm>
            <a:off x="4485319" y="3022521"/>
            <a:ext cx="4588898" cy="1990655"/>
          </a:xfrm>
          <a:prstGeom prst="rect">
            <a:avLst/>
          </a:prstGeom>
        </p:spPr>
      </p:pic>
    </p:spTree>
    <p:extLst>
      <p:ext uri="{BB962C8B-B14F-4D97-AF65-F5344CB8AC3E}">
        <p14:creationId xmlns:p14="http://schemas.microsoft.com/office/powerpoint/2010/main" val="23228145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685800" y="685800"/>
            <a:ext cx="777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800" b="1" kern="0" dirty="0" smtClean="0"/>
              <a:t>Summary</a:t>
            </a:r>
            <a:endParaRPr lang="en-US" altLang="en-US" sz="2800" b="1" kern="0" dirty="0"/>
          </a:p>
        </p:txBody>
      </p:sp>
      <p:sp>
        <p:nvSpPr>
          <p:cNvPr id="6"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4" name="Rectangle 3"/>
          <p:cNvSpPr txBox="1">
            <a:spLocks noChangeArrowheads="1"/>
          </p:cNvSpPr>
          <p:nvPr/>
        </p:nvSpPr>
        <p:spPr bwMode="auto">
          <a:xfrm>
            <a:off x="685800" y="1196752"/>
            <a:ext cx="7858125" cy="5112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lnSpc>
                <a:spcPct val="150000"/>
              </a:lnSpc>
              <a:buFont typeface="Arial" panose="020B0604020202020204" pitchFamily="34" charset="0"/>
              <a:buChar char="•"/>
            </a:pPr>
            <a:r>
              <a:rPr lang="en-GB" altLang="zh-CN" sz="1800" dirty="0">
                <a:latin typeface="Times New Roman"/>
                <a:ea typeface="Times New Roman"/>
                <a:cs typeface="Times New Roman"/>
              </a:rPr>
              <a:t>First, we introduced </a:t>
            </a:r>
            <a:r>
              <a:rPr lang="en-US" altLang="zh-CN" sz="1800" dirty="0">
                <a:latin typeface="Times New Roman"/>
                <a:ea typeface="Times New Roman"/>
                <a:cs typeface="Times New Roman"/>
              </a:rPr>
              <a:t>the waveform used for ranging application and pointed out its limitation for sensing application.</a:t>
            </a:r>
          </a:p>
          <a:p>
            <a:pPr algn="just">
              <a:lnSpc>
                <a:spcPct val="150000"/>
              </a:lnSpc>
              <a:buFont typeface="Arial" panose="020B0604020202020204" pitchFamily="34" charset="0"/>
              <a:buChar char="•"/>
            </a:pPr>
            <a:r>
              <a:rPr lang="en-US" altLang="zh-CN" sz="1800" dirty="0">
                <a:latin typeface="Times New Roman"/>
                <a:ea typeface="Times New Roman"/>
                <a:cs typeface="Times New Roman"/>
              </a:rPr>
              <a:t>Then,  </a:t>
            </a:r>
            <a:r>
              <a:rPr lang="en-US" altLang="zh-CN" sz="1800" b="1" dirty="0">
                <a:latin typeface="Times New Roman"/>
                <a:ea typeface="Times New Roman"/>
                <a:cs typeface="Times New Roman"/>
              </a:rPr>
              <a:t>the ambiguity function is used to evaluate the performance of the sensing waveform.</a:t>
            </a:r>
          </a:p>
          <a:p>
            <a:pPr algn="just">
              <a:lnSpc>
                <a:spcPct val="150000"/>
              </a:lnSpc>
              <a:buFont typeface="Arial" panose="020B0604020202020204" pitchFamily="34" charset="0"/>
              <a:buChar char="•"/>
            </a:pPr>
            <a:r>
              <a:rPr lang="en-US" altLang="zh-CN" sz="1800" dirty="0" smtClean="0">
                <a:latin typeface="Times New Roman"/>
                <a:ea typeface="Times New Roman"/>
                <a:cs typeface="Times New Roman"/>
              </a:rPr>
              <a:t>Lastly, </a:t>
            </a:r>
            <a:r>
              <a:rPr lang="en-US" altLang="zh-CN" sz="1800" dirty="0">
                <a:latin typeface="Times New Roman"/>
                <a:ea typeface="Times New Roman"/>
                <a:cs typeface="Times New Roman"/>
              </a:rPr>
              <a:t>we </a:t>
            </a:r>
            <a:r>
              <a:rPr lang="en-US" altLang="zh-CN" sz="1800" dirty="0" smtClean="0">
                <a:latin typeface="Times New Roman"/>
                <a:ea typeface="Times New Roman"/>
                <a:cs typeface="Times New Roman"/>
              </a:rPr>
              <a:t>analyze </a:t>
            </a:r>
            <a:r>
              <a:rPr lang="en-US" altLang="zh-CN" sz="1800" dirty="0">
                <a:latin typeface="Times New Roman"/>
                <a:ea typeface="Times New Roman"/>
                <a:cs typeface="Times New Roman"/>
              </a:rPr>
              <a:t>the sensing performance of two waveforms that </a:t>
            </a:r>
            <a:r>
              <a:rPr lang="en-US" altLang="zh-CN" sz="1800" dirty="0"/>
              <a:t>b</a:t>
            </a:r>
            <a:r>
              <a:rPr lang="en-US" altLang="zh-CN" sz="1800" dirty="0" smtClean="0"/>
              <a:t>oth </a:t>
            </a:r>
            <a:r>
              <a:rPr lang="en-US" altLang="zh-CN" sz="1800" dirty="0" smtClean="0">
                <a:latin typeface="Times New Roman"/>
                <a:ea typeface="Times New Roman"/>
                <a:cs typeface="Times New Roman"/>
              </a:rPr>
              <a:t>comply </a:t>
            </a:r>
            <a:r>
              <a:rPr lang="en-US" altLang="zh-CN" sz="1800" dirty="0">
                <a:latin typeface="Times New Roman"/>
                <a:ea typeface="Times New Roman"/>
                <a:cs typeface="Times New Roman"/>
              </a:rPr>
              <a:t>with the time and PSD mask given by 802.15.4z, </a:t>
            </a:r>
            <a:r>
              <a:rPr lang="en-US" altLang="zh-CN" sz="1800" b="1" dirty="0">
                <a:latin typeface="Times New Roman"/>
                <a:ea typeface="Times New Roman"/>
                <a:cs typeface="Times New Roman"/>
              </a:rPr>
              <a:t>but these two waveforms have different PSLR which is important for sensing application. In addition to the time and PSD mask, other </a:t>
            </a:r>
            <a:r>
              <a:rPr lang="en-US" altLang="zh-CN" sz="1800" b="1" dirty="0" smtClean="0">
                <a:latin typeface="Times New Roman"/>
                <a:ea typeface="Times New Roman"/>
                <a:cs typeface="Times New Roman"/>
              </a:rPr>
              <a:t>constraints (e.g. ambiguity function </a:t>
            </a:r>
            <a:r>
              <a:rPr lang="en-US" altLang="zh-CN" sz="1800" b="1" dirty="0">
                <a:latin typeface="Times New Roman"/>
                <a:ea typeface="Times New Roman"/>
                <a:cs typeface="Times New Roman"/>
              </a:rPr>
              <a:t>mask or </a:t>
            </a:r>
            <a:r>
              <a:rPr lang="en-US" altLang="zh-CN" sz="1800" b="1" dirty="0" smtClean="0">
                <a:latin typeface="Times New Roman"/>
                <a:ea typeface="Times New Roman"/>
                <a:cs typeface="Times New Roman"/>
              </a:rPr>
              <a:t>time-domain mask </a:t>
            </a:r>
            <a:r>
              <a:rPr lang="en-US" altLang="zh-CN" sz="1800" b="1" dirty="0">
                <a:latin typeface="Times New Roman"/>
                <a:ea typeface="Times New Roman"/>
                <a:cs typeface="Times New Roman"/>
              </a:rPr>
              <a:t>with lower side </a:t>
            </a:r>
            <a:r>
              <a:rPr lang="en-US" altLang="zh-CN" sz="1800" b="1" dirty="0" smtClean="0">
                <a:latin typeface="Times New Roman"/>
                <a:ea typeface="Times New Roman"/>
                <a:cs typeface="Times New Roman"/>
              </a:rPr>
              <a:t>lobe) </a:t>
            </a:r>
            <a:r>
              <a:rPr lang="en-US" altLang="zh-CN" sz="1800" b="1" dirty="0">
                <a:latin typeface="Times New Roman"/>
                <a:ea typeface="Times New Roman"/>
                <a:cs typeface="Times New Roman"/>
              </a:rPr>
              <a:t>should be considered for sensing waveform.</a:t>
            </a:r>
            <a:endParaRPr lang="zh-CN" altLang="en-US" sz="1800" b="1" dirty="0">
              <a:latin typeface="Times New Roman"/>
              <a:ea typeface="Times New Roman"/>
              <a:cs typeface="Times New Roman"/>
            </a:endParaRPr>
          </a:p>
          <a:p>
            <a:pPr algn="just">
              <a:lnSpc>
                <a:spcPct val="150000"/>
              </a:lnSpc>
              <a:buFont typeface="Arial" panose="020B0604020202020204" pitchFamily="34" charset="0"/>
              <a:buChar char="•"/>
            </a:pPr>
            <a:endParaRPr lang="en-US" altLang="zh-CN" sz="1800" dirty="0" smtClean="0">
              <a:latin typeface="Times New Roman"/>
              <a:ea typeface="Times New Roman"/>
              <a:cs typeface="Times New Roman"/>
            </a:endParaRPr>
          </a:p>
          <a:p>
            <a:pPr>
              <a:buFont typeface="Arial" panose="020B0604020202020204" pitchFamily="34" charset="0"/>
              <a:buChar char="•"/>
            </a:pPr>
            <a:endParaRPr lang="en-US" altLang="zh-CN" sz="2200" b="1" dirty="0">
              <a:latin typeface="Times New Roman"/>
              <a:ea typeface="Times New Roman"/>
              <a:cs typeface="Times New Roman"/>
            </a:endParaRPr>
          </a:p>
          <a:p>
            <a:pPr marL="0" indent="0"/>
            <a:endParaRPr lang="en-GB" altLang="zh-CN" sz="2400" b="1" dirty="0" smtClean="0">
              <a:latin typeface="Times New Roman"/>
              <a:ea typeface="Times New Roman"/>
              <a:cs typeface="Times New Roman"/>
            </a:endParaRPr>
          </a:p>
        </p:txBody>
      </p:sp>
      <p:sp>
        <p:nvSpPr>
          <p:cNvPr id="3" name="灯片编号占位符 2"/>
          <p:cNvSpPr>
            <a:spLocks noGrp="1"/>
          </p:cNvSpPr>
          <p:nvPr>
            <p:ph type="sldNum" sz="quarter" idx="12"/>
          </p:nvPr>
        </p:nvSpPr>
        <p:spPr/>
        <p:txBody>
          <a:bodyPr/>
          <a:lstStyle/>
          <a:p>
            <a:r>
              <a:rPr lang="en-US" altLang="en-US" smtClean="0"/>
              <a:t>Slide </a:t>
            </a:r>
            <a:fld id="{7FFA85FD-E192-4C2D-9860-28C59D48001D}" type="slidenum">
              <a:rPr lang="en-US" altLang="en-US" smtClean="0"/>
              <a:pPr/>
              <a:t>11</a:t>
            </a:fld>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spTree>
    <p:extLst>
      <p:ext uri="{BB962C8B-B14F-4D97-AF65-F5344CB8AC3E}">
        <p14:creationId xmlns:p14="http://schemas.microsoft.com/office/powerpoint/2010/main" val="3014697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650115" y="692696"/>
            <a:ext cx="777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2800" b="1" kern="0" dirty="0" smtClean="0">
                <a:solidFill>
                  <a:schemeClr val="tx1"/>
                </a:solidFill>
              </a:rPr>
              <a:t>References</a:t>
            </a:r>
            <a:endParaRPr lang="en-US" altLang="en-US" sz="2800" b="1" kern="0" dirty="0">
              <a:solidFill>
                <a:schemeClr val="tx1"/>
              </a:solidFill>
            </a:endParaRPr>
          </a:p>
        </p:txBody>
      </p:sp>
      <p:sp>
        <p:nvSpPr>
          <p:cNvPr id="6"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7" name="Rectangle 2"/>
          <p:cNvSpPr txBox="1">
            <a:spLocks noChangeArrowheads="1"/>
          </p:cNvSpPr>
          <p:nvPr/>
        </p:nvSpPr>
        <p:spPr bwMode="auto">
          <a:xfrm>
            <a:off x="685800" y="1981200"/>
            <a:ext cx="7772400" cy="420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buFont typeface="+mj-lt"/>
              <a:buAutoNum type="arabicPeriod"/>
            </a:pPr>
            <a:r>
              <a:rPr lang="en-US" altLang="zh-CN" sz="1800" b="1" kern="0" dirty="0" smtClean="0">
                <a:latin typeface="+mj-lt"/>
              </a:rPr>
              <a:t>Amendment1</a:t>
            </a:r>
            <a:r>
              <a:rPr lang="en-US" altLang="zh-CN" sz="1800" b="1" kern="0" dirty="0">
                <a:latin typeface="+mj-lt"/>
              </a:rPr>
              <a:t>: Enhanced ultra wideband (UWB) physical layers (PHYs) and associated ranging </a:t>
            </a:r>
            <a:r>
              <a:rPr lang="en-US" altLang="zh-CN" sz="1800" b="1" kern="0" dirty="0" smtClean="0">
                <a:latin typeface="+mj-lt"/>
              </a:rPr>
              <a:t>techniques</a:t>
            </a:r>
            <a:endParaRPr lang="zh-CN" altLang="en-US" sz="1800" b="1" kern="0" dirty="0">
              <a:latin typeface="+mj-lt"/>
            </a:endParaRPr>
          </a:p>
          <a:p>
            <a:pPr algn="just">
              <a:buFont typeface="+mj-lt"/>
              <a:buAutoNum type="arabicPeriod"/>
            </a:pPr>
            <a:r>
              <a:rPr lang="en-US" altLang="zh-CN" sz="1800" b="1" kern="0" dirty="0">
                <a:latin typeface="+mj-lt"/>
              </a:rPr>
              <a:t>IEEE standard for low-rate wireless networks</a:t>
            </a:r>
          </a:p>
          <a:p>
            <a:pPr algn="just">
              <a:buFont typeface="+mj-lt"/>
              <a:buAutoNum type="arabicPeriod"/>
            </a:pPr>
            <a:r>
              <a:rPr lang="en-US" altLang="zh-CN" sz="1800" b="1" kern="0" dirty="0">
                <a:latin typeface="+mj-lt"/>
              </a:rPr>
              <a:t>UWB spectral mask and FFC part 15 </a:t>
            </a:r>
            <a:r>
              <a:rPr lang="en-US" altLang="zh-CN" sz="1800" b="1" kern="0" dirty="0" smtClean="0">
                <a:latin typeface="+mj-lt"/>
              </a:rPr>
              <a:t>limits</a:t>
            </a:r>
          </a:p>
          <a:p>
            <a:endParaRPr lang="zh-CN" altLang="en-US" sz="1800" b="1" kern="0" dirty="0">
              <a:latin typeface="+mj-lt"/>
            </a:endParaRPr>
          </a:p>
          <a:p>
            <a:pPr algn="just">
              <a:buFont typeface="+mj-lt"/>
              <a:buAutoNum type="arabicPeriod"/>
            </a:pPr>
            <a:endParaRPr lang="en-US" sz="1800" kern="0" dirty="0" smtClean="0">
              <a:latin typeface="+mj-lt"/>
            </a:endParaRPr>
          </a:p>
          <a:p>
            <a:pPr marL="0" indent="0">
              <a:buNone/>
            </a:pPr>
            <a:endParaRPr lang="en-US" sz="1800" kern="0" dirty="0" smtClean="0"/>
          </a:p>
          <a:p>
            <a:endParaRPr lang="en-US" sz="2000" kern="0" dirty="0" smtClean="0"/>
          </a:p>
          <a:p>
            <a:endParaRPr lang="en-US" sz="2000" kern="0" dirty="0"/>
          </a:p>
        </p:txBody>
      </p:sp>
      <p:sp>
        <p:nvSpPr>
          <p:cNvPr id="3" name="灯片编号占位符 2"/>
          <p:cNvSpPr>
            <a:spLocks noGrp="1"/>
          </p:cNvSpPr>
          <p:nvPr>
            <p:ph type="sldNum" sz="quarter" idx="12"/>
          </p:nvPr>
        </p:nvSpPr>
        <p:spPr/>
        <p:txBody>
          <a:bodyPr/>
          <a:lstStyle/>
          <a:p>
            <a:r>
              <a:rPr lang="en-US" altLang="en-US" smtClean="0"/>
              <a:t>Slide </a:t>
            </a:r>
            <a:fld id="{7FFA85FD-E192-4C2D-9860-28C59D48001D}" type="slidenum">
              <a:rPr lang="en-US" altLang="en-US" smtClean="0"/>
              <a:pPr/>
              <a:t>12</a:t>
            </a:fld>
            <a:endParaRPr lang="en-US" altLang="en-US" dirty="0"/>
          </a:p>
        </p:txBody>
      </p:sp>
      <p:sp>
        <p:nvSpPr>
          <p:cNvPr id="8"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spTree>
    <p:extLst>
      <p:ext uri="{BB962C8B-B14F-4D97-AF65-F5344CB8AC3E}">
        <p14:creationId xmlns:p14="http://schemas.microsoft.com/office/powerpoint/2010/main" val="3623420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latin typeface="+mj-lt"/>
              </a:rPr>
              <a:t>Slide </a:t>
            </a:r>
            <a:fld id="{CEC4BC45-39E3-4AF4-A985-1621094AE46F}" type="slidenum">
              <a:rPr lang="en-US" altLang="en-US">
                <a:latin typeface="+mj-lt"/>
              </a:rPr>
              <a:pPr/>
              <a:t>2</a:t>
            </a:fld>
            <a:endParaRPr lang="en-US" altLang="en-US">
              <a:latin typeface="+mj-lt"/>
            </a:endParaRPr>
          </a:p>
        </p:txBody>
      </p:sp>
      <p:graphicFrame>
        <p:nvGraphicFramePr>
          <p:cNvPr id="7" name="Table 6">
            <a:extLst>
              <a:ext uri="{FF2B5EF4-FFF2-40B4-BE49-F238E27FC236}">
                <a16:creationId xmlns=""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2647279906"/>
              </p:ext>
            </p:extLst>
          </p:nvPr>
        </p:nvGraphicFramePr>
        <p:xfrm>
          <a:off x="685800" y="908720"/>
          <a:ext cx="7774632" cy="5001364"/>
        </p:xfrm>
        <a:graphic>
          <a:graphicData uri="http://schemas.openxmlformats.org/drawingml/2006/table">
            <a:tbl>
              <a:tblPr firstRow="1" bandRow="1">
                <a:tableStyleId>{5940675A-B579-460E-94D1-54222C63F5DA}</a:tableStyleId>
              </a:tblPr>
              <a:tblGrid>
                <a:gridCol w="4187492">
                  <a:extLst>
                    <a:ext uri="{9D8B030D-6E8A-4147-A177-3AD203B41FA5}">
                      <a16:colId xmlns="" xmlns:a16="http://schemas.microsoft.com/office/drawing/2014/main" val="1745747388"/>
                    </a:ext>
                  </a:extLst>
                </a:gridCol>
                <a:gridCol w="3587140">
                  <a:extLst>
                    <a:ext uri="{9D8B030D-6E8A-4147-A177-3AD203B41FA5}">
                      <a16:colId xmlns="" xmlns:a16="http://schemas.microsoft.com/office/drawing/2014/main" val="1336621721"/>
                    </a:ext>
                  </a:extLst>
                </a:gridCol>
              </a:tblGrid>
              <a:tr h="251274">
                <a:tc>
                  <a:txBody>
                    <a:bodyPr/>
                    <a:lstStyle/>
                    <a:p>
                      <a:pPr>
                        <a:lnSpc>
                          <a:spcPct val="107000"/>
                        </a:lnSpc>
                        <a:spcAft>
                          <a:spcPts val="800"/>
                        </a:spcAft>
                      </a:pPr>
                      <a:r>
                        <a:rPr lang="en-US" sz="1200" dirty="0">
                          <a:effectLst/>
                          <a:latin typeface="+mj-lt"/>
                        </a:rPr>
                        <a:t>PAR Objective</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Proposed Solution (how addressed)</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516017004"/>
                  </a:ext>
                </a:extLst>
              </a:tr>
              <a:tr h="251274">
                <a:tc>
                  <a:txBody>
                    <a:bodyPr/>
                    <a:lstStyle/>
                    <a:p>
                      <a:pPr>
                        <a:lnSpc>
                          <a:spcPct val="107000"/>
                        </a:lnSpc>
                        <a:spcAft>
                          <a:spcPts val="800"/>
                        </a:spcAft>
                      </a:pPr>
                      <a:r>
                        <a:rPr lang="en-US" sz="1200">
                          <a:effectLst/>
                          <a:latin typeface="+mj-lt"/>
                        </a:rPr>
                        <a:t>Safeguards so that the high throughput data use cases will not cause significant disruption to low duty-cycle ranging use cases</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2336347152"/>
                  </a:ext>
                </a:extLst>
              </a:tr>
              <a:tr h="251274">
                <a:tc>
                  <a:txBody>
                    <a:bodyPr/>
                    <a:lstStyle/>
                    <a:p>
                      <a:pPr>
                        <a:lnSpc>
                          <a:spcPct val="107000"/>
                        </a:lnSpc>
                        <a:spcAft>
                          <a:spcPts val="800"/>
                        </a:spcAft>
                      </a:pPr>
                      <a:r>
                        <a:rPr lang="en-US" sz="1200" dirty="0">
                          <a:effectLst/>
                          <a:latin typeface="+mj-lt"/>
                        </a:rPr>
                        <a:t>Interference mitigation techniques to support higher density and higher traffic use cases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712880846"/>
                  </a:ext>
                </a:extLst>
              </a:tr>
              <a:tr h="251274">
                <a:tc>
                  <a:txBody>
                    <a:bodyPr/>
                    <a:lstStyle/>
                    <a:p>
                      <a:pPr>
                        <a:lnSpc>
                          <a:spcPct val="107000"/>
                        </a:lnSpc>
                        <a:spcAft>
                          <a:spcPts val="800"/>
                        </a:spcAft>
                      </a:pPr>
                      <a:r>
                        <a:rPr lang="en-US" sz="1200">
                          <a:effectLst/>
                          <a:latin typeface="+mj-lt"/>
                        </a:rPr>
                        <a:t>Other coexistence improvement</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550120941"/>
                  </a:ext>
                </a:extLst>
              </a:tr>
              <a:tr h="251274">
                <a:tc>
                  <a:txBody>
                    <a:bodyPr/>
                    <a:lstStyle/>
                    <a:p>
                      <a:pPr>
                        <a:lnSpc>
                          <a:spcPct val="107000"/>
                        </a:lnSpc>
                        <a:spcAft>
                          <a:spcPts val="800"/>
                        </a:spcAft>
                      </a:pPr>
                      <a:r>
                        <a:rPr lang="en-US" sz="1200">
                          <a:effectLst/>
                          <a:latin typeface="+mj-lt"/>
                        </a:rPr>
                        <a:t>Backward compatibility with enhanced ranging capable devices (ERDEVs)</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229274704"/>
                  </a:ext>
                </a:extLst>
              </a:tr>
              <a:tr h="251274">
                <a:tc>
                  <a:txBody>
                    <a:bodyPr/>
                    <a:lstStyle/>
                    <a:p>
                      <a:pPr>
                        <a:lnSpc>
                          <a:spcPct val="107000"/>
                        </a:lnSpc>
                        <a:spcAft>
                          <a:spcPts val="800"/>
                        </a:spcAft>
                      </a:pPr>
                      <a:r>
                        <a:rPr lang="en-US" sz="1200" dirty="0">
                          <a:effectLst/>
                          <a:latin typeface="+mj-lt"/>
                        </a:rPr>
                        <a:t>Improved link budget and/or reduced air-time</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402719402"/>
                  </a:ext>
                </a:extLst>
              </a:tr>
              <a:tr h="251274">
                <a:tc>
                  <a:txBody>
                    <a:bodyPr/>
                    <a:lstStyle/>
                    <a:p>
                      <a:pPr>
                        <a:lnSpc>
                          <a:spcPct val="107000"/>
                        </a:lnSpc>
                        <a:spcAft>
                          <a:spcPts val="800"/>
                        </a:spcAft>
                      </a:pPr>
                      <a:r>
                        <a:rPr lang="en-US" sz="1200">
                          <a:effectLst/>
                          <a:latin typeface="+mj-lt"/>
                        </a:rPr>
                        <a:t>Additional channels and operating frequencies</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mj-lt"/>
                        </a:rPr>
                        <a:t> </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770140464"/>
                  </a:ext>
                </a:extLst>
              </a:tr>
              <a:tr h="251274">
                <a:tc>
                  <a:txBody>
                    <a:bodyPr/>
                    <a:lstStyle/>
                    <a:p>
                      <a:pPr>
                        <a:lnSpc>
                          <a:spcPct val="107000"/>
                        </a:lnSpc>
                        <a:spcAft>
                          <a:spcPts val="800"/>
                        </a:spcAft>
                      </a:pPr>
                      <a:r>
                        <a:rPr lang="en-US" sz="1200" dirty="0">
                          <a:effectLst/>
                          <a:latin typeface="+mj-lt"/>
                        </a:rPr>
                        <a:t>Improvements to accuracy / precision / reliability and interoperability for high-integrity ranging</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13926360"/>
                  </a:ext>
                </a:extLst>
              </a:tr>
              <a:tr h="251274">
                <a:tc>
                  <a:txBody>
                    <a:bodyPr/>
                    <a:lstStyle/>
                    <a:p>
                      <a:pPr>
                        <a:lnSpc>
                          <a:spcPct val="107000"/>
                        </a:lnSpc>
                        <a:spcAft>
                          <a:spcPts val="800"/>
                        </a:spcAft>
                      </a:pPr>
                      <a:r>
                        <a:rPr lang="en-US" sz="1200" dirty="0">
                          <a:effectLst/>
                          <a:latin typeface="+mj-lt"/>
                        </a:rPr>
                        <a:t>Reduced complexity and power consumption</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006555623"/>
                  </a:ext>
                </a:extLst>
              </a:tr>
              <a:tr h="251274">
                <a:tc>
                  <a:txBody>
                    <a:bodyPr/>
                    <a:lstStyle/>
                    <a:p>
                      <a:pPr>
                        <a:lnSpc>
                          <a:spcPct val="107000"/>
                        </a:lnSpc>
                        <a:spcAft>
                          <a:spcPts val="800"/>
                        </a:spcAft>
                      </a:pPr>
                      <a:r>
                        <a:rPr lang="en-US" sz="1200" dirty="0">
                          <a:effectLst/>
                          <a:latin typeface="+mj-lt"/>
                        </a:rPr>
                        <a:t>Hybrid operation with narrowband signaling to assist UWB</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409934918"/>
                  </a:ext>
                </a:extLst>
              </a:tr>
              <a:tr h="251274">
                <a:tc>
                  <a:txBody>
                    <a:bodyPr/>
                    <a:lstStyle/>
                    <a:p>
                      <a:pPr>
                        <a:lnSpc>
                          <a:spcPct val="107000"/>
                        </a:lnSpc>
                        <a:spcAft>
                          <a:spcPts val="800"/>
                        </a:spcAft>
                      </a:pPr>
                      <a:r>
                        <a:rPr lang="en-US" sz="1200">
                          <a:effectLst/>
                          <a:latin typeface="+mj-lt"/>
                        </a:rPr>
                        <a:t>Enhanced native discovery and connection setup mechanisms</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57165867"/>
                  </a:ext>
                </a:extLst>
              </a:tr>
              <a:tr h="251274">
                <a:tc>
                  <a:txBody>
                    <a:bodyPr/>
                    <a:lstStyle/>
                    <a:p>
                      <a:pPr>
                        <a:lnSpc>
                          <a:spcPct val="107000"/>
                        </a:lnSpc>
                        <a:spcAft>
                          <a:spcPts val="800"/>
                        </a:spcAft>
                      </a:pPr>
                      <a:r>
                        <a:rPr lang="en-US" sz="1200" dirty="0">
                          <a:effectLst/>
                          <a:latin typeface="+mj-lt"/>
                        </a:rPr>
                        <a:t>Sensing capabilities to support presence detection and environment mapping</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gn="ctr">
                        <a:lnSpc>
                          <a:spcPct val="107000"/>
                        </a:lnSpc>
                        <a:spcAft>
                          <a:spcPts val="800"/>
                        </a:spcAft>
                      </a:pPr>
                      <a:r>
                        <a:rPr lang="en-US" sz="1200" dirty="0" smtClean="0">
                          <a:solidFill>
                            <a:schemeClr val="tx1"/>
                          </a:solidFill>
                          <a:effectLst/>
                          <a:latin typeface="+mj-lt"/>
                          <a:ea typeface="Calibri" panose="020F0502020204030204" pitchFamily="34" charset="0"/>
                          <a:cs typeface="Times New Roman" panose="02020603050405020304" pitchFamily="18" charset="0"/>
                        </a:rPr>
                        <a:t>Waveform</a:t>
                      </a:r>
                      <a:r>
                        <a:rPr lang="en-US" sz="1200" baseline="0" dirty="0" smtClean="0">
                          <a:solidFill>
                            <a:schemeClr val="tx1"/>
                          </a:solidFill>
                          <a:effectLst/>
                          <a:latin typeface="+mj-lt"/>
                          <a:ea typeface="Calibri" panose="020F0502020204030204" pitchFamily="34" charset="0"/>
                          <a:cs typeface="Times New Roman" panose="02020603050405020304" pitchFamily="18" charset="0"/>
                        </a:rPr>
                        <a:t> design for sensing</a:t>
                      </a:r>
                      <a:endParaRPr lang="en-US" sz="1200" dirty="0">
                        <a:solidFill>
                          <a:schemeClr val="tx1"/>
                        </a:solidFill>
                        <a:effectLst/>
                        <a:latin typeface="+mj-lt"/>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78912419"/>
                  </a:ext>
                </a:extLst>
              </a:tr>
              <a:tr h="251274">
                <a:tc>
                  <a:txBody>
                    <a:bodyPr/>
                    <a:lstStyle/>
                    <a:p>
                      <a:pPr>
                        <a:lnSpc>
                          <a:spcPct val="107000"/>
                        </a:lnSpc>
                        <a:spcAft>
                          <a:spcPts val="800"/>
                        </a:spcAft>
                      </a:pPr>
                      <a:r>
                        <a:rPr lang="en-US" sz="1200" dirty="0">
                          <a:effectLst/>
                          <a:latin typeface="+mj-lt"/>
                        </a:rPr>
                        <a:t>Low-power low-latency streaming </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576344013"/>
                  </a:ext>
                </a:extLst>
              </a:tr>
              <a:tr h="251274">
                <a:tc>
                  <a:txBody>
                    <a:bodyPr/>
                    <a:lstStyle/>
                    <a:p>
                      <a:pPr>
                        <a:lnSpc>
                          <a:spcPct val="107000"/>
                        </a:lnSpc>
                        <a:spcAft>
                          <a:spcPts val="800"/>
                        </a:spcAft>
                      </a:pPr>
                      <a:r>
                        <a:rPr lang="en-US" sz="1200" dirty="0">
                          <a:effectLst/>
                          <a:latin typeface="+mj-lt"/>
                        </a:rPr>
                        <a:t>Higher data-rate streaming allowing at least 50 Mbit/s of throughput</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863466228"/>
                  </a:ext>
                </a:extLst>
              </a:tr>
              <a:tr h="251274">
                <a:tc>
                  <a:txBody>
                    <a:bodyPr/>
                    <a:lstStyle/>
                    <a:p>
                      <a:pPr>
                        <a:lnSpc>
                          <a:spcPct val="107000"/>
                        </a:lnSpc>
                        <a:spcAft>
                          <a:spcPts val="800"/>
                        </a:spcAft>
                      </a:pPr>
                      <a:r>
                        <a:rPr lang="en-US" sz="1200" dirty="0">
                          <a:effectLst/>
                          <a:latin typeface="+mj-lt"/>
                        </a:rPr>
                        <a:t>Support for peer-to-peer, peer-to-multi-peer, and station-to-infrastructure protocols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794586688"/>
                  </a:ext>
                </a:extLst>
              </a:tr>
              <a:tr h="251274">
                <a:tc>
                  <a:txBody>
                    <a:bodyPr/>
                    <a:lstStyle/>
                    <a:p>
                      <a:pPr>
                        <a:lnSpc>
                          <a:spcPct val="107000"/>
                        </a:lnSpc>
                        <a:spcAft>
                          <a:spcPts val="800"/>
                        </a:spcAft>
                      </a:pPr>
                      <a:r>
                        <a:rPr lang="en-US" sz="1200" dirty="0">
                          <a:effectLst/>
                          <a:latin typeface="+mj-lt"/>
                        </a:rPr>
                        <a:t>Infrastructure synchronization mechanisms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mj-lt"/>
                        </a:rPr>
                        <a:t> </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541787244"/>
                  </a:ext>
                </a:extLst>
              </a:tr>
            </a:tbl>
          </a:graphicData>
        </a:graphic>
      </p:graphicFrame>
      <p:sp>
        <p:nvSpPr>
          <p:cNvPr id="8" name="Footer Placeholder 2"/>
          <p:cNvSpPr>
            <a:spLocks noGrp="1"/>
          </p:cNvSpPr>
          <p:nvPr>
            <p:ph type="ftr" sz="quarter" idx="11"/>
          </p:nvPr>
        </p:nvSpPr>
        <p:spPr>
          <a:xfrm>
            <a:off x="5004048" y="6475413"/>
            <a:ext cx="3606552" cy="184666"/>
          </a:xfrm>
        </p:spPr>
        <p:txBody>
          <a:bodyPr/>
          <a:lstStyle/>
          <a:p>
            <a:r>
              <a:rPr lang="en-US" altLang="en-US" dirty="0" err="1" smtClean="0">
                <a:latin typeface="+mj-lt"/>
              </a:rPr>
              <a:t>Xiaohui</a:t>
            </a:r>
            <a:r>
              <a:rPr lang="en-US" altLang="en-US" dirty="0" smtClean="0">
                <a:latin typeface="+mj-lt"/>
              </a:rPr>
              <a:t> Peng, Huawei</a:t>
            </a:r>
            <a:endParaRPr lang="en-US" altLang="en-US" dirty="0">
              <a:latin typeface="+mj-lt"/>
            </a:endParaRPr>
          </a:p>
        </p:txBody>
      </p:sp>
      <p:sp>
        <p:nvSpPr>
          <p:cNvPr id="9"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3</a:t>
            </a:fld>
            <a:endParaRPr lang="en-US" altLang="en-US"/>
          </a:p>
        </p:txBody>
      </p:sp>
      <p:sp>
        <p:nvSpPr>
          <p:cNvPr id="4098" name="Rectangle 2"/>
          <p:cNvSpPr>
            <a:spLocks noGrp="1" noChangeArrowheads="1"/>
          </p:cNvSpPr>
          <p:nvPr>
            <p:ph type="title"/>
          </p:nvPr>
        </p:nvSpPr>
        <p:spPr>
          <a:xfrm>
            <a:off x="685800" y="345976"/>
            <a:ext cx="7772400" cy="1066800"/>
          </a:xfrm>
          <a:ln/>
        </p:spPr>
        <p:txBody>
          <a:bodyPr/>
          <a:lstStyle/>
          <a:p>
            <a:r>
              <a:rPr lang="en-US" altLang="en-US" sz="3200" b="1" dirty="0" smtClean="0">
                <a:solidFill>
                  <a:schemeClr val="tx1"/>
                </a:solidFill>
              </a:rPr>
              <a:t>Existing waveform for ranging </a:t>
            </a:r>
            <a:endParaRPr lang="en-US" altLang="en-US" sz="3200" b="1" dirty="0">
              <a:solidFill>
                <a:schemeClr val="tx1"/>
              </a:solidFill>
            </a:endParaRPr>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4" name="文本框 3"/>
          <p:cNvSpPr txBox="1"/>
          <p:nvPr/>
        </p:nvSpPr>
        <p:spPr>
          <a:xfrm>
            <a:off x="310376" y="6248345"/>
            <a:ext cx="4661447" cy="276999"/>
          </a:xfrm>
          <a:prstGeom prst="rect">
            <a:avLst/>
          </a:prstGeom>
          <a:noFill/>
        </p:spPr>
        <p:txBody>
          <a:bodyPr wrap="square" rtlCol="0">
            <a:spAutoFit/>
          </a:bodyPr>
          <a:lstStyle/>
          <a:p>
            <a:pPr algn="ctr"/>
            <a:r>
              <a:rPr lang="en-US" altLang="zh-CN" b="1" dirty="0" smtClean="0"/>
              <a:t>Recommended time domain mask for the HRP UWB PHY pulse [1]</a:t>
            </a:r>
            <a:endParaRPr lang="zh-CN" altLang="en-US" b="1" dirty="0"/>
          </a:p>
        </p:txBody>
      </p:sp>
      <p:sp>
        <p:nvSpPr>
          <p:cNvPr id="39" name="Rectangle 3"/>
          <p:cNvSpPr txBox="1">
            <a:spLocks noChangeArrowheads="1"/>
          </p:cNvSpPr>
          <p:nvPr/>
        </p:nvSpPr>
        <p:spPr bwMode="auto">
          <a:xfrm>
            <a:off x="467544" y="1146696"/>
            <a:ext cx="8208912" cy="2498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05000"/>
              </a:lnSpc>
            </a:pPr>
            <a:r>
              <a:rPr lang="en-US" altLang="zh-CN" sz="1800" b="1" kern="0" dirty="0" smtClean="0">
                <a:latin typeface="+mj-lt"/>
              </a:rPr>
              <a:t>Time domain mask: </a:t>
            </a:r>
            <a:r>
              <a:rPr lang="en-US" altLang="zh-CN" sz="1800" kern="0" dirty="0" smtClean="0">
                <a:latin typeface="+mj-lt"/>
              </a:rPr>
              <a:t>it is recommended that the pulse should monotonically rise to a first peak amplitude; the first peak amplitude is defined as the maximum amplitude of the pulse before it first drops more than 1.25%. </a:t>
            </a:r>
            <a:r>
              <a:rPr lang="en-US" altLang="zh-CN" sz="1800" kern="0" dirty="0">
                <a:latin typeface="+mj-lt"/>
              </a:rPr>
              <a:t>The 8 order Butterworth pulse with a 3dB bandwidth of 500MHz </a:t>
            </a:r>
            <a:r>
              <a:rPr lang="en-US" altLang="zh-CN" sz="1800" kern="0" dirty="0" smtClean="0">
                <a:latin typeface="+mj-lt"/>
              </a:rPr>
              <a:t>is taken as </a:t>
            </a:r>
            <a:r>
              <a:rPr lang="en-US" altLang="zh-CN" sz="1800" kern="0" dirty="0">
                <a:latin typeface="+mj-lt"/>
              </a:rPr>
              <a:t>an example.</a:t>
            </a:r>
          </a:p>
          <a:p>
            <a:pPr algn="just">
              <a:lnSpc>
                <a:spcPct val="105000"/>
              </a:lnSpc>
            </a:pPr>
            <a:r>
              <a:rPr lang="en-US" altLang="zh-CN" sz="1800" b="1" kern="0" dirty="0" smtClean="0">
                <a:latin typeface="+mj-lt"/>
              </a:rPr>
              <a:t>PSD mask: </a:t>
            </a:r>
            <a:r>
              <a:rPr lang="en-US" altLang="zh-CN" sz="1800" kern="0" dirty="0">
                <a:latin typeface="+mj-lt"/>
              </a:rPr>
              <a:t>the </a:t>
            </a:r>
            <a:r>
              <a:rPr lang="en-US" altLang="zh-CN" sz="1800" kern="0" dirty="0" smtClean="0">
                <a:latin typeface="+mj-lt"/>
              </a:rPr>
              <a:t>transmitted spectrum shall be less than -10dB relative to the maximum spectral density of the signal for 0.65/</a:t>
            </a:r>
            <a:r>
              <a:rPr lang="en-US" altLang="zh-CN" sz="1800" i="1" kern="0" dirty="0" err="1" smtClean="0">
                <a:latin typeface="+mj-lt"/>
              </a:rPr>
              <a:t>T</a:t>
            </a:r>
            <a:r>
              <a:rPr lang="en-US" altLang="zh-CN" sz="1800" i="1" kern="0" baseline="-25000" dirty="0" err="1" smtClean="0">
                <a:latin typeface="+mj-lt"/>
              </a:rPr>
              <a:t>p</a:t>
            </a:r>
            <a:r>
              <a:rPr lang="en-US" altLang="zh-CN" sz="1800" kern="0" dirty="0" smtClean="0">
                <a:latin typeface="+mj-lt"/>
              </a:rPr>
              <a:t>&lt;|</a:t>
            </a:r>
            <a:r>
              <a:rPr lang="en-US" altLang="zh-CN" sz="1800" i="1" kern="0" dirty="0" smtClean="0">
                <a:latin typeface="+mj-lt"/>
              </a:rPr>
              <a:t>f</a:t>
            </a:r>
            <a:r>
              <a:rPr lang="en-US" altLang="zh-CN" sz="1800" kern="0" dirty="0" smtClean="0">
                <a:latin typeface="+mj-lt"/>
              </a:rPr>
              <a:t>-</a:t>
            </a:r>
            <a:r>
              <a:rPr lang="en-US" altLang="zh-CN" sz="1800" i="1" kern="0" dirty="0" smtClean="0">
                <a:latin typeface="+mj-lt"/>
              </a:rPr>
              <a:t>f</a:t>
            </a:r>
            <a:r>
              <a:rPr lang="en-US" altLang="zh-CN" sz="1800" i="1" kern="0" baseline="-25000" dirty="0" smtClean="0">
                <a:latin typeface="+mj-lt"/>
              </a:rPr>
              <a:t>c</a:t>
            </a:r>
            <a:r>
              <a:rPr lang="en-US" altLang="zh-CN" sz="1800" kern="0" dirty="0" smtClean="0">
                <a:latin typeface="+mj-lt"/>
              </a:rPr>
              <a:t>|&lt;0.8/</a:t>
            </a:r>
            <a:r>
              <a:rPr lang="en-US" altLang="zh-CN" sz="1800" i="1" kern="0" dirty="0" err="1" smtClean="0">
                <a:latin typeface="+mj-lt"/>
              </a:rPr>
              <a:t>T</a:t>
            </a:r>
            <a:r>
              <a:rPr lang="en-US" altLang="zh-CN" sz="1800" i="1" kern="0" baseline="-25000" dirty="0" err="1" smtClean="0">
                <a:latin typeface="+mj-lt"/>
              </a:rPr>
              <a:t>p</a:t>
            </a:r>
            <a:r>
              <a:rPr lang="en-US" altLang="zh-CN" sz="1800" kern="0" dirty="0" smtClean="0">
                <a:latin typeface="+mj-lt"/>
              </a:rPr>
              <a:t> and -18dB for |</a:t>
            </a:r>
            <a:r>
              <a:rPr lang="en-US" altLang="zh-CN" sz="1800" i="1" kern="0" dirty="0" smtClean="0">
                <a:latin typeface="+mj-lt"/>
              </a:rPr>
              <a:t>f</a:t>
            </a:r>
            <a:r>
              <a:rPr lang="en-US" altLang="zh-CN" sz="1800" kern="0" dirty="0" smtClean="0">
                <a:latin typeface="+mj-lt"/>
              </a:rPr>
              <a:t>-</a:t>
            </a:r>
            <a:r>
              <a:rPr lang="en-US" altLang="zh-CN" sz="1800" i="1" kern="0" dirty="0" smtClean="0">
                <a:latin typeface="+mj-lt"/>
              </a:rPr>
              <a:t>f</a:t>
            </a:r>
            <a:r>
              <a:rPr lang="en-US" altLang="zh-CN" sz="1800" i="1" kern="0" baseline="-25000" dirty="0" smtClean="0">
                <a:latin typeface="+mj-lt"/>
              </a:rPr>
              <a:t>c</a:t>
            </a:r>
            <a:r>
              <a:rPr lang="en-US" altLang="zh-CN" sz="1800" kern="0" dirty="0" smtClean="0">
                <a:latin typeface="+mj-lt"/>
              </a:rPr>
              <a:t>|&gt;0.8/</a:t>
            </a:r>
            <a:r>
              <a:rPr lang="en-US" altLang="zh-CN" sz="1800" i="1" kern="0" dirty="0" smtClean="0">
                <a:latin typeface="+mj-lt"/>
              </a:rPr>
              <a:t>T</a:t>
            </a:r>
            <a:r>
              <a:rPr lang="en-US" altLang="zh-CN" sz="1800" i="1" kern="0" baseline="-25000" dirty="0" smtClean="0">
                <a:latin typeface="+mj-lt"/>
              </a:rPr>
              <a:t>p</a:t>
            </a:r>
            <a:r>
              <a:rPr lang="en-US" altLang="zh-CN" sz="1800" kern="0" dirty="0" smtClean="0">
                <a:latin typeface="+mj-lt"/>
              </a:rPr>
              <a:t>. For example, the transmit spectrum mask for channel 4 is shown as below.</a:t>
            </a:r>
            <a:endParaRPr lang="en-US" altLang="zh-CN" sz="1800" b="1" kern="0" dirty="0">
              <a:latin typeface="+mj-lt"/>
            </a:endParaRPr>
          </a:p>
        </p:txBody>
      </p:sp>
      <p:pic>
        <p:nvPicPr>
          <p:cNvPr id="3" name="图片 2"/>
          <p:cNvPicPr>
            <a:picLocks noChangeAspect="1"/>
          </p:cNvPicPr>
          <p:nvPr/>
        </p:nvPicPr>
        <p:blipFill rotWithShape="1">
          <a:blip r:embed="rId3"/>
          <a:srcRect l="17723" r="13413" b="7284"/>
          <a:stretch/>
        </p:blipFill>
        <p:spPr>
          <a:xfrm>
            <a:off x="809948" y="3503575"/>
            <a:ext cx="3240361" cy="2773224"/>
          </a:xfrm>
          <a:prstGeom prst="rect">
            <a:avLst/>
          </a:prstGeom>
        </p:spPr>
      </p:pic>
      <p:pic>
        <p:nvPicPr>
          <p:cNvPr id="8" name="图片 7"/>
          <p:cNvPicPr>
            <a:picLocks noChangeAspect="1"/>
          </p:cNvPicPr>
          <p:nvPr/>
        </p:nvPicPr>
        <p:blipFill rotWithShape="1">
          <a:blip r:embed="rId4"/>
          <a:srcRect b="9939"/>
          <a:stretch/>
        </p:blipFill>
        <p:spPr>
          <a:xfrm>
            <a:off x="4826506" y="3946085"/>
            <a:ext cx="3871074" cy="2195101"/>
          </a:xfrm>
          <a:prstGeom prst="rect">
            <a:avLst/>
          </a:prstGeom>
        </p:spPr>
      </p:pic>
      <p:sp>
        <p:nvSpPr>
          <p:cNvPr id="41" name="文本框 40"/>
          <p:cNvSpPr txBox="1"/>
          <p:nvPr/>
        </p:nvSpPr>
        <p:spPr>
          <a:xfrm>
            <a:off x="4520889" y="6205042"/>
            <a:ext cx="4661447" cy="276999"/>
          </a:xfrm>
          <a:prstGeom prst="rect">
            <a:avLst/>
          </a:prstGeom>
          <a:noFill/>
        </p:spPr>
        <p:txBody>
          <a:bodyPr wrap="square" rtlCol="0">
            <a:spAutoFit/>
          </a:bodyPr>
          <a:lstStyle/>
          <a:p>
            <a:pPr algn="ctr"/>
            <a:r>
              <a:rPr lang="en-US" altLang="zh-CN" b="1" dirty="0" smtClean="0"/>
              <a:t>Transmit spectrum mask for </a:t>
            </a:r>
            <a:r>
              <a:rPr lang="en-US" altLang="zh-CN" b="1" smtClean="0"/>
              <a:t>band 4 [2]</a:t>
            </a:r>
            <a:endParaRPr lang="zh-CN" altLang="en-US" b="1" dirty="0"/>
          </a:p>
        </p:txBody>
      </p:sp>
      <p:sp>
        <p:nvSpPr>
          <p:cNvPr id="11"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spTree>
    <p:extLst>
      <p:ext uri="{BB962C8B-B14F-4D97-AF65-F5344CB8AC3E}">
        <p14:creationId xmlns:p14="http://schemas.microsoft.com/office/powerpoint/2010/main" val="15349583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3"/>
          <a:stretch>
            <a:fillRect/>
          </a:stretch>
        </p:blipFill>
        <p:spPr>
          <a:xfrm>
            <a:off x="3465471" y="3229599"/>
            <a:ext cx="2764869" cy="2741166"/>
          </a:xfrm>
          <a:prstGeom prst="rect">
            <a:avLst/>
          </a:prstGeom>
        </p:spPr>
      </p:pic>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xfrm>
            <a:off x="685800" y="345976"/>
            <a:ext cx="7772400" cy="1066800"/>
          </a:xfrm>
          <a:ln/>
        </p:spPr>
        <p:txBody>
          <a:bodyPr/>
          <a:lstStyle/>
          <a:p>
            <a:r>
              <a:rPr lang="en-US" altLang="en-US" sz="2800" b="1" dirty="0" smtClean="0">
                <a:solidFill>
                  <a:schemeClr val="tx1"/>
                </a:solidFill>
              </a:rPr>
              <a:t>Motivation of existing waveform for ranging</a:t>
            </a:r>
            <a:endParaRPr lang="en-US" altLang="en-US" sz="2800" b="1" dirty="0">
              <a:solidFill>
                <a:schemeClr val="tx1"/>
              </a:solidFill>
            </a:endParaRPr>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4" name="文本框 3"/>
          <p:cNvSpPr txBox="1"/>
          <p:nvPr/>
        </p:nvSpPr>
        <p:spPr>
          <a:xfrm>
            <a:off x="3827097" y="5877106"/>
            <a:ext cx="2107695" cy="461665"/>
          </a:xfrm>
          <a:prstGeom prst="rect">
            <a:avLst/>
          </a:prstGeom>
          <a:noFill/>
        </p:spPr>
        <p:txBody>
          <a:bodyPr wrap="square" rtlCol="0">
            <a:spAutoFit/>
          </a:bodyPr>
          <a:lstStyle/>
          <a:p>
            <a:pPr algn="ctr"/>
            <a:r>
              <a:rPr lang="en-US" altLang="zh-CN" b="1" dirty="0" smtClean="0"/>
              <a:t>The earliest path and the reflected path</a:t>
            </a:r>
            <a:endParaRPr lang="zh-CN" altLang="en-US" b="1" dirty="0"/>
          </a:p>
        </p:txBody>
      </p:sp>
      <p:sp>
        <p:nvSpPr>
          <p:cNvPr id="26" name="文本框 25"/>
          <p:cNvSpPr txBox="1"/>
          <p:nvPr/>
        </p:nvSpPr>
        <p:spPr>
          <a:xfrm>
            <a:off x="6450360" y="5877106"/>
            <a:ext cx="2160240" cy="461665"/>
          </a:xfrm>
          <a:prstGeom prst="rect">
            <a:avLst/>
          </a:prstGeom>
          <a:noFill/>
        </p:spPr>
        <p:txBody>
          <a:bodyPr wrap="square" rtlCol="0">
            <a:spAutoFit/>
          </a:bodyPr>
          <a:lstStyle/>
          <a:p>
            <a:pPr algn="ctr"/>
            <a:r>
              <a:rPr lang="en-US" altLang="zh-CN" b="1" dirty="0" smtClean="0"/>
              <a:t>Superposition of the earliest path and the reflected path</a:t>
            </a:r>
            <a:endParaRPr lang="zh-CN" altLang="en-US" b="1" dirty="0"/>
          </a:p>
        </p:txBody>
      </p:sp>
      <p:sp>
        <p:nvSpPr>
          <p:cNvPr id="39" name="Rectangle 3"/>
          <p:cNvSpPr txBox="1">
            <a:spLocks noChangeArrowheads="1"/>
          </p:cNvSpPr>
          <p:nvPr/>
        </p:nvSpPr>
        <p:spPr bwMode="auto">
          <a:xfrm>
            <a:off x="401688" y="1107252"/>
            <a:ext cx="8208912" cy="21236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r>
              <a:rPr lang="en-US" altLang="zh-CN" sz="1800" b="1" kern="0" dirty="0" smtClean="0">
                <a:latin typeface="+mj-lt"/>
              </a:rPr>
              <a:t>For ranging application, it focuses on how to accurately measure the timestamp of </a:t>
            </a:r>
            <a:r>
              <a:rPr lang="en-US" altLang="zh-CN" sz="1800" b="1" kern="0" dirty="0" smtClean="0">
                <a:solidFill>
                  <a:srgbClr val="FF0000"/>
                </a:solidFill>
                <a:latin typeface="+mj-lt"/>
              </a:rPr>
              <a:t>the earliest path</a:t>
            </a:r>
            <a:r>
              <a:rPr lang="en-US" altLang="zh-CN" sz="1800" b="1" kern="0" dirty="0" smtClean="0">
                <a:latin typeface="+mj-lt"/>
              </a:rPr>
              <a:t>. </a:t>
            </a:r>
            <a:r>
              <a:rPr lang="en-US" altLang="zh-CN" sz="1800" b="1" kern="0" dirty="0" smtClean="0">
                <a:solidFill>
                  <a:srgbClr val="FF0000"/>
                </a:solidFill>
                <a:latin typeface="+mj-lt"/>
              </a:rPr>
              <a:t>The reflected path is considered as interference in this case.</a:t>
            </a:r>
          </a:p>
          <a:p>
            <a:pPr algn="just"/>
            <a:r>
              <a:rPr lang="en-US" altLang="zh-CN" sz="1800" b="1" kern="0" dirty="0" smtClean="0">
                <a:latin typeface="+mj-lt"/>
              </a:rPr>
              <a:t>In order to minimize the impact of the reflected path on the earliest path. so </a:t>
            </a:r>
            <a:r>
              <a:rPr lang="en-US" altLang="zh-CN" sz="1800" b="1" kern="0" dirty="0">
                <a:latin typeface="+mj-lt"/>
              </a:rPr>
              <a:t>the </a:t>
            </a:r>
            <a:r>
              <a:rPr lang="en-US" altLang="zh-CN" sz="1800" b="1" kern="0" dirty="0" err="1">
                <a:latin typeface="+mj-lt"/>
              </a:rPr>
              <a:t>sidelobe</a:t>
            </a:r>
            <a:r>
              <a:rPr lang="en-US" altLang="zh-CN" sz="1800" b="1" kern="0" dirty="0">
                <a:latin typeface="+mj-lt"/>
              </a:rPr>
              <a:t> on the left side of the </a:t>
            </a:r>
            <a:r>
              <a:rPr lang="en-US" altLang="zh-CN" sz="1800" b="1" kern="0" dirty="0" err="1">
                <a:latin typeface="+mj-lt"/>
              </a:rPr>
              <a:t>mainlobe</a:t>
            </a:r>
            <a:r>
              <a:rPr lang="en-US" altLang="zh-CN" sz="1800" b="1" kern="0" dirty="0">
                <a:latin typeface="+mj-lt"/>
              </a:rPr>
              <a:t> is tend to be </a:t>
            </a:r>
            <a:r>
              <a:rPr lang="en-US" altLang="zh-CN" sz="1800" b="1" kern="0" dirty="0" smtClean="0">
                <a:latin typeface="+mj-lt"/>
              </a:rPr>
              <a:t>zero. As you can see in the following map, the peak position of the earliest path is not changed after superposition with the reflected path.</a:t>
            </a:r>
            <a:endParaRPr lang="en-US" altLang="zh-CN" sz="1800" b="1" kern="0" dirty="0">
              <a:latin typeface="+mj-lt"/>
            </a:endParaRPr>
          </a:p>
        </p:txBody>
      </p:sp>
      <p:cxnSp>
        <p:nvCxnSpPr>
          <p:cNvPr id="8" name="直接箭头连接符 7"/>
          <p:cNvCxnSpPr/>
          <p:nvPr/>
        </p:nvCxnSpPr>
        <p:spPr bwMode="auto">
          <a:xfrm flipH="1">
            <a:off x="4347794" y="3776175"/>
            <a:ext cx="216024" cy="216024"/>
          </a:xfrm>
          <a:prstGeom prst="straightConnector1">
            <a:avLst/>
          </a:prstGeom>
          <a:solidFill>
            <a:schemeClr val="accent1"/>
          </a:solidFill>
          <a:ln w="1905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文本框 8"/>
          <p:cNvSpPr txBox="1"/>
          <p:nvPr/>
        </p:nvSpPr>
        <p:spPr>
          <a:xfrm>
            <a:off x="4427834" y="3565975"/>
            <a:ext cx="1296144" cy="276999"/>
          </a:xfrm>
          <a:prstGeom prst="rect">
            <a:avLst/>
          </a:prstGeom>
          <a:noFill/>
        </p:spPr>
        <p:txBody>
          <a:bodyPr wrap="square" rtlCol="0">
            <a:spAutoFit/>
          </a:bodyPr>
          <a:lstStyle/>
          <a:p>
            <a:r>
              <a:rPr lang="en-US" altLang="zh-CN" dirty="0" smtClean="0">
                <a:solidFill>
                  <a:srgbClr val="FF0000"/>
                </a:solidFill>
              </a:rPr>
              <a:t>The earliest path</a:t>
            </a:r>
            <a:endParaRPr lang="zh-CN" altLang="en-US" dirty="0">
              <a:solidFill>
                <a:srgbClr val="FF0000"/>
              </a:solidFill>
            </a:endParaRPr>
          </a:p>
        </p:txBody>
      </p:sp>
      <p:cxnSp>
        <p:nvCxnSpPr>
          <p:cNvPr id="15" name="直接箭头连接符 14"/>
          <p:cNvCxnSpPr/>
          <p:nvPr/>
        </p:nvCxnSpPr>
        <p:spPr bwMode="auto">
          <a:xfrm flipH="1">
            <a:off x="4739893" y="4255081"/>
            <a:ext cx="216024" cy="216024"/>
          </a:xfrm>
          <a:prstGeom prst="straightConnector1">
            <a:avLst/>
          </a:prstGeom>
          <a:solidFill>
            <a:schemeClr val="accent1"/>
          </a:solidFill>
          <a:ln w="1905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文本框 15"/>
          <p:cNvSpPr txBox="1"/>
          <p:nvPr/>
        </p:nvSpPr>
        <p:spPr>
          <a:xfrm>
            <a:off x="4590601" y="4049794"/>
            <a:ext cx="1296144" cy="276999"/>
          </a:xfrm>
          <a:prstGeom prst="rect">
            <a:avLst/>
          </a:prstGeom>
          <a:noFill/>
        </p:spPr>
        <p:txBody>
          <a:bodyPr wrap="square" rtlCol="0">
            <a:spAutoFit/>
          </a:bodyPr>
          <a:lstStyle>
            <a:defPPr>
              <a:defRPr lang="en-US"/>
            </a:defPPr>
            <a:lvl1pPr>
              <a:defRPr>
                <a:solidFill>
                  <a:srgbClr val="FF0000"/>
                </a:solidFill>
              </a:defRPr>
            </a:lvl1pPr>
          </a:lstStyle>
          <a:p>
            <a:r>
              <a:rPr lang="en-US" altLang="zh-CN" dirty="0"/>
              <a:t>Reflected path</a:t>
            </a:r>
            <a:endParaRPr lang="zh-CN" altLang="en-US" dirty="0"/>
          </a:p>
        </p:txBody>
      </p:sp>
      <p:pic>
        <p:nvPicPr>
          <p:cNvPr id="12" name="图片 11"/>
          <p:cNvPicPr>
            <a:picLocks noChangeAspect="1"/>
          </p:cNvPicPr>
          <p:nvPr/>
        </p:nvPicPr>
        <p:blipFill>
          <a:blip r:embed="rId4"/>
          <a:stretch>
            <a:fillRect/>
          </a:stretch>
        </p:blipFill>
        <p:spPr>
          <a:xfrm>
            <a:off x="6044802" y="3249380"/>
            <a:ext cx="2927331" cy="2761190"/>
          </a:xfrm>
          <a:prstGeom prst="rect">
            <a:avLst/>
          </a:prstGeom>
        </p:spPr>
      </p:pic>
      <p:sp>
        <p:nvSpPr>
          <p:cNvPr id="28" name="文本框 27"/>
          <p:cNvSpPr txBox="1"/>
          <p:nvPr/>
        </p:nvSpPr>
        <p:spPr>
          <a:xfrm>
            <a:off x="765302" y="6042947"/>
            <a:ext cx="2376264" cy="288032"/>
          </a:xfrm>
          <a:prstGeom prst="rect">
            <a:avLst/>
          </a:prstGeom>
          <a:noFill/>
        </p:spPr>
        <p:txBody>
          <a:bodyPr wrap="square" rtlCol="0">
            <a:spAutoFit/>
          </a:bodyPr>
          <a:lstStyle/>
          <a:p>
            <a:pPr algn="ctr"/>
            <a:r>
              <a:rPr lang="en-US" altLang="zh-CN" b="1" dirty="0" smtClean="0"/>
              <a:t>Ranging application</a:t>
            </a:r>
            <a:endParaRPr lang="zh-CN" altLang="en-US" b="1" dirty="0"/>
          </a:p>
        </p:txBody>
      </p:sp>
      <p:grpSp>
        <p:nvGrpSpPr>
          <p:cNvPr id="14" name="组合 13"/>
          <p:cNvGrpSpPr/>
          <p:nvPr/>
        </p:nvGrpSpPr>
        <p:grpSpPr>
          <a:xfrm>
            <a:off x="734701" y="3433438"/>
            <a:ext cx="2659686" cy="2309389"/>
            <a:chOff x="-1467511" y="1178266"/>
            <a:chExt cx="3134063" cy="2794660"/>
          </a:xfrm>
        </p:grpSpPr>
        <p:pic>
          <p:nvPicPr>
            <p:cNvPr id="19" name="图片 18"/>
            <p:cNvPicPr>
              <a:picLocks noChangeAspect="1"/>
            </p:cNvPicPr>
            <p:nvPr/>
          </p:nvPicPr>
          <p:blipFill>
            <a:blip r:embed="rId5"/>
            <a:stretch>
              <a:fillRect/>
            </a:stretch>
          </p:blipFill>
          <p:spPr>
            <a:xfrm>
              <a:off x="-1467511" y="1178266"/>
              <a:ext cx="3134063" cy="2794660"/>
            </a:xfrm>
            <a:prstGeom prst="rect">
              <a:avLst/>
            </a:prstGeom>
          </p:spPr>
        </p:pic>
        <p:pic>
          <p:nvPicPr>
            <p:cNvPr id="20" name="Picture 6" descr="Low power bluetooth beacons and hands free payment and promotion with  PayPal and Apple | Retail Innovation"/>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574503" y="2754439"/>
              <a:ext cx="144016" cy="144016"/>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6" descr="Low power bluetooth beacons and hands free payment and promotion with  PayPal and Apple | Retail Innovation"/>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622534" y="2289264"/>
              <a:ext cx="144016" cy="144016"/>
            </a:xfrm>
            <a:prstGeom prst="rect">
              <a:avLst/>
            </a:prstGeom>
            <a:noFill/>
            <a:extLst>
              <a:ext uri="{909E8E84-426E-40DD-AFC4-6F175D3DCCD1}">
                <a14:hiddenFill xmlns:a14="http://schemas.microsoft.com/office/drawing/2010/main">
                  <a:solidFill>
                    <a:srgbClr val="FFFFFF"/>
                  </a:solidFill>
                </a14:hiddenFill>
              </a:ext>
            </a:extLst>
          </p:spPr>
        </p:pic>
        <p:cxnSp>
          <p:nvCxnSpPr>
            <p:cNvPr id="22" name="直接箭头连接符 21"/>
            <p:cNvCxnSpPr>
              <a:stCxn id="20" idx="1"/>
              <a:endCxn id="21" idx="3"/>
            </p:cNvCxnSpPr>
            <p:nvPr/>
          </p:nvCxnSpPr>
          <p:spPr bwMode="auto">
            <a:xfrm flipV="1">
              <a:off x="-430487" y="2361272"/>
              <a:ext cx="1053021" cy="465175"/>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接箭头连接符 24"/>
            <p:cNvCxnSpPr/>
            <p:nvPr/>
          </p:nvCxnSpPr>
          <p:spPr bwMode="auto">
            <a:xfrm>
              <a:off x="-419439" y="2826396"/>
              <a:ext cx="897957" cy="72059"/>
            </a:xfrm>
            <a:prstGeom prst="straightConnector1">
              <a:avLst/>
            </a:prstGeom>
            <a:solidFill>
              <a:schemeClr val="accent1"/>
            </a:solidFill>
            <a:ln w="12700" cap="flat" cmpd="sng" algn="ctr">
              <a:solidFill>
                <a:schemeClr val="tx1"/>
              </a:solidFill>
              <a:prstDash val="solid"/>
              <a:round/>
              <a:headEnd type="none" w="sm" len="sm"/>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接箭头连接符 26"/>
            <p:cNvCxnSpPr/>
            <p:nvPr/>
          </p:nvCxnSpPr>
          <p:spPr bwMode="auto">
            <a:xfrm flipV="1">
              <a:off x="478518" y="2361272"/>
              <a:ext cx="128019" cy="537184"/>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文本框 28"/>
            <p:cNvSpPr txBox="1"/>
            <p:nvPr/>
          </p:nvSpPr>
          <p:spPr>
            <a:xfrm>
              <a:off x="-986687" y="2538521"/>
              <a:ext cx="810380" cy="246221"/>
            </a:xfrm>
            <a:prstGeom prst="rect">
              <a:avLst/>
            </a:prstGeom>
            <a:noFill/>
          </p:spPr>
          <p:txBody>
            <a:bodyPr wrap="square" rtlCol="0">
              <a:spAutoFit/>
            </a:bodyPr>
            <a:lstStyle/>
            <a:p>
              <a:pPr algn="ctr"/>
              <a:r>
                <a:rPr lang="en-US" altLang="zh-CN" sz="1000" dirty="0" smtClean="0">
                  <a:solidFill>
                    <a:srgbClr val="FF0000"/>
                  </a:solidFill>
                </a:rPr>
                <a:t>Node A</a:t>
              </a:r>
              <a:endParaRPr lang="zh-CN" altLang="en-US" sz="1000" dirty="0">
                <a:solidFill>
                  <a:srgbClr val="FF0000"/>
                </a:solidFill>
              </a:endParaRPr>
            </a:p>
          </p:txBody>
        </p:sp>
        <p:sp>
          <p:nvSpPr>
            <p:cNvPr id="30" name="文本框 29"/>
            <p:cNvSpPr txBox="1"/>
            <p:nvPr/>
          </p:nvSpPr>
          <p:spPr>
            <a:xfrm>
              <a:off x="285675" y="2099625"/>
              <a:ext cx="810380" cy="246221"/>
            </a:xfrm>
            <a:prstGeom prst="rect">
              <a:avLst/>
            </a:prstGeom>
            <a:noFill/>
          </p:spPr>
          <p:txBody>
            <a:bodyPr wrap="square" rtlCol="0">
              <a:spAutoFit/>
            </a:bodyPr>
            <a:lstStyle/>
            <a:p>
              <a:pPr algn="ctr"/>
              <a:r>
                <a:rPr lang="en-US" altLang="zh-CN" sz="1000" dirty="0" smtClean="0">
                  <a:solidFill>
                    <a:srgbClr val="FF0000"/>
                  </a:solidFill>
                </a:rPr>
                <a:t>Node B</a:t>
              </a:r>
              <a:endParaRPr lang="zh-CN" altLang="en-US" sz="1000" dirty="0">
                <a:solidFill>
                  <a:srgbClr val="FF0000"/>
                </a:solidFill>
              </a:endParaRPr>
            </a:p>
          </p:txBody>
        </p:sp>
      </p:grpSp>
      <p:sp>
        <p:nvSpPr>
          <p:cNvPr id="31"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spTree>
    <p:extLst>
      <p:ext uri="{BB962C8B-B14F-4D97-AF65-F5344CB8AC3E}">
        <p14:creationId xmlns:p14="http://schemas.microsoft.com/office/powerpoint/2010/main" val="18762948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3"/>
          <a:stretch>
            <a:fillRect/>
          </a:stretch>
        </p:blipFill>
        <p:spPr>
          <a:xfrm>
            <a:off x="3356498" y="3258765"/>
            <a:ext cx="3198837" cy="2815954"/>
          </a:xfrm>
          <a:prstGeom prst="rect">
            <a:avLst/>
          </a:prstGeom>
        </p:spPr>
      </p:pic>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5</a:t>
            </a:fld>
            <a:endParaRPr lang="en-US" altLang="en-US"/>
          </a:p>
        </p:txBody>
      </p:sp>
      <p:sp>
        <p:nvSpPr>
          <p:cNvPr id="4098" name="Rectangle 2"/>
          <p:cNvSpPr>
            <a:spLocks noGrp="1" noChangeArrowheads="1"/>
          </p:cNvSpPr>
          <p:nvPr>
            <p:ph type="title"/>
          </p:nvPr>
        </p:nvSpPr>
        <p:spPr>
          <a:xfrm>
            <a:off x="685800" y="345976"/>
            <a:ext cx="8062664" cy="1066800"/>
          </a:xfrm>
          <a:ln/>
        </p:spPr>
        <p:txBody>
          <a:bodyPr/>
          <a:lstStyle/>
          <a:p>
            <a:r>
              <a:rPr lang="en-US" altLang="en-US" sz="3200" b="1" smtClean="0">
                <a:solidFill>
                  <a:schemeClr val="tx1"/>
                </a:solidFill>
              </a:rPr>
              <a:t>Limitations </a:t>
            </a:r>
            <a:r>
              <a:rPr lang="en-US" altLang="en-US" sz="3200" b="1" dirty="0" smtClean="0">
                <a:solidFill>
                  <a:schemeClr val="tx1"/>
                </a:solidFill>
              </a:rPr>
              <a:t>of existing waveform for sensing</a:t>
            </a:r>
            <a:endParaRPr lang="en-US" altLang="en-US" sz="3200" b="1" dirty="0">
              <a:solidFill>
                <a:schemeClr val="tx1"/>
              </a:solidFill>
            </a:endParaRPr>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75" name="文本框 74"/>
          <p:cNvSpPr txBox="1"/>
          <p:nvPr/>
        </p:nvSpPr>
        <p:spPr>
          <a:xfrm>
            <a:off x="3902068" y="5974459"/>
            <a:ext cx="2107695" cy="461665"/>
          </a:xfrm>
          <a:prstGeom prst="rect">
            <a:avLst/>
          </a:prstGeom>
          <a:noFill/>
        </p:spPr>
        <p:txBody>
          <a:bodyPr wrap="square" rtlCol="0">
            <a:spAutoFit/>
          </a:bodyPr>
          <a:lstStyle/>
          <a:p>
            <a:pPr algn="ctr"/>
            <a:r>
              <a:rPr lang="en-US" altLang="zh-CN" b="1" dirty="0" smtClean="0"/>
              <a:t>The earliest path and the reflected path</a:t>
            </a:r>
            <a:endParaRPr lang="zh-CN" altLang="en-US" b="1" dirty="0"/>
          </a:p>
        </p:txBody>
      </p:sp>
      <p:sp>
        <p:nvSpPr>
          <p:cNvPr id="76" name="文本框 75"/>
          <p:cNvSpPr txBox="1"/>
          <p:nvPr/>
        </p:nvSpPr>
        <p:spPr>
          <a:xfrm>
            <a:off x="6863543" y="5948847"/>
            <a:ext cx="2160240" cy="461665"/>
          </a:xfrm>
          <a:prstGeom prst="rect">
            <a:avLst/>
          </a:prstGeom>
          <a:noFill/>
        </p:spPr>
        <p:txBody>
          <a:bodyPr wrap="square" rtlCol="0">
            <a:spAutoFit/>
          </a:bodyPr>
          <a:lstStyle/>
          <a:p>
            <a:pPr algn="ctr"/>
            <a:r>
              <a:rPr lang="en-US" altLang="zh-CN" b="1" dirty="0" smtClean="0"/>
              <a:t>Superposition of the earliest path and the reflected path</a:t>
            </a:r>
            <a:endParaRPr lang="zh-CN" altLang="en-US" b="1" dirty="0"/>
          </a:p>
        </p:txBody>
      </p:sp>
      <p:cxnSp>
        <p:nvCxnSpPr>
          <p:cNvPr id="77" name="直接箭头连接符 76"/>
          <p:cNvCxnSpPr/>
          <p:nvPr/>
        </p:nvCxnSpPr>
        <p:spPr bwMode="auto">
          <a:xfrm flipH="1">
            <a:off x="4343158" y="3713846"/>
            <a:ext cx="216024" cy="216024"/>
          </a:xfrm>
          <a:prstGeom prst="straightConnector1">
            <a:avLst/>
          </a:prstGeom>
          <a:solidFill>
            <a:schemeClr val="accent1"/>
          </a:solidFill>
          <a:ln w="1905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 name="文本框 77"/>
          <p:cNvSpPr txBox="1"/>
          <p:nvPr/>
        </p:nvSpPr>
        <p:spPr>
          <a:xfrm>
            <a:off x="3989537" y="3472169"/>
            <a:ext cx="1296144" cy="276999"/>
          </a:xfrm>
          <a:prstGeom prst="rect">
            <a:avLst/>
          </a:prstGeom>
          <a:noFill/>
        </p:spPr>
        <p:txBody>
          <a:bodyPr wrap="square" rtlCol="0">
            <a:spAutoFit/>
          </a:bodyPr>
          <a:lstStyle/>
          <a:p>
            <a:r>
              <a:rPr lang="en-US" altLang="zh-CN" dirty="0" smtClean="0">
                <a:solidFill>
                  <a:srgbClr val="FF0000"/>
                </a:solidFill>
              </a:rPr>
              <a:t>The earliest path</a:t>
            </a:r>
            <a:endParaRPr lang="zh-CN" altLang="en-US" dirty="0">
              <a:solidFill>
                <a:srgbClr val="FF0000"/>
              </a:solidFill>
            </a:endParaRPr>
          </a:p>
        </p:txBody>
      </p:sp>
      <p:cxnSp>
        <p:nvCxnSpPr>
          <p:cNvPr id="79" name="直接箭头连接符 78"/>
          <p:cNvCxnSpPr>
            <a:stCxn id="80" idx="1"/>
          </p:cNvCxnSpPr>
          <p:nvPr/>
        </p:nvCxnSpPr>
        <p:spPr bwMode="auto">
          <a:xfrm flipH="1">
            <a:off x="4914166" y="4645136"/>
            <a:ext cx="268956" cy="180020"/>
          </a:xfrm>
          <a:prstGeom prst="straightConnector1">
            <a:avLst/>
          </a:prstGeom>
          <a:solidFill>
            <a:schemeClr val="accent1"/>
          </a:solidFill>
          <a:ln w="1905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 name="文本框 79"/>
          <p:cNvSpPr txBox="1"/>
          <p:nvPr/>
        </p:nvSpPr>
        <p:spPr>
          <a:xfrm>
            <a:off x="5183122" y="4506636"/>
            <a:ext cx="1296144" cy="276999"/>
          </a:xfrm>
          <a:prstGeom prst="rect">
            <a:avLst/>
          </a:prstGeom>
          <a:noFill/>
        </p:spPr>
        <p:txBody>
          <a:bodyPr wrap="square" rtlCol="0">
            <a:spAutoFit/>
          </a:bodyPr>
          <a:lstStyle>
            <a:defPPr>
              <a:defRPr lang="en-US"/>
            </a:defPPr>
            <a:lvl1pPr>
              <a:defRPr>
                <a:solidFill>
                  <a:srgbClr val="FF0000"/>
                </a:solidFill>
              </a:defRPr>
            </a:lvl1pPr>
          </a:lstStyle>
          <a:p>
            <a:r>
              <a:rPr lang="en-US" altLang="zh-CN" dirty="0"/>
              <a:t>Reflected path</a:t>
            </a:r>
            <a:endParaRPr lang="zh-CN" altLang="en-US" dirty="0"/>
          </a:p>
        </p:txBody>
      </p:sp>
      <p:sp>
        <p:nvSpPr>
          <p:cNvPr id="82" name="文本框 81"/>
          <p:cNvSpPr txBox="1"/>
          <p:nvPr/>
        </p:nvSpPr>
        <p:spPr>
          <a:xfrm>
            <a:off x="765302" y="6042947"/>
            <a:ext cx="2376264" cy="288032"/>
          </a:xfrm>
          <a:prstGeom prst="rect">
            <a:avLst/>
          </a:prstGeom>
          <a:noFill/>
        </p:spPr>
        <p:txBody>
          <a:bodyPr wrap="square" rtlCol="0">
            <a:spAutoFit/>
          </a:bodyPr>
          <a:lstStyle/>
          <a:p>
            <a:pPr algn="ctr"/>
            <a:r>
              <a:rPr lang="en-US" altLang="zh-CN" b="1" dirty="0" smtClean="0"/>
              <a:t>Sensing application</a:t>
            </a:r>
            <a:endParaRPr lang="zh-CN" altLang="en-US" b="1" dirty="0"/>
          </a:p>
        </p:txBody>
      </p:sp>
      <p:pic>
        <p:nvPicPr>
          <p:cNvPr id="5" name="图片 4"/>
          <p:cNvPicPr>
            <a:picLocks noChangeAspect="1"/>
          </p:cNvPicPr>
          <p:nvPr/>
        </p:nvPicPr>
        <p:blipFill>
          <a:blip r:embed="rId4"/>
          <a:stretch>
            <a:fillRect/>
          </a:stretch>
        </p:blipFill>
        <p:spPr>
          <a:xfrm>
            <a:off x="6226491" y="3258765"/>
            <a:ext cx="3105500" cy="2733788"/>
          </a:xfrm>
          <a:prstGeom prst="rect">
            <a:avLst/>
          </a:prstGeom>
        </p:spPr>
      </p:pic>
      <p:grpSp>
        <p:nvGrpSpPr>
          <p:cNvPr id="7" name="组合 6"/>
          <p:cNvGrpSpPr/>
          <p:nvPr/>
        </p:nvGrpSpPr>
        <p:grpSpPr>
          <a:xfrm>
            <a:off x="532889" y="3404411"/>
            <a:ext cx="2799802" cy="2481449"/>
            <a:chOff x="377828" y="2636912"/>
            <a:chExt cx="3134063" cy="2794660"/>
          </a:xfrm>
        </p:grpSpPr>
        <p:pic>
          <p:nvPicPr>
            <p:cNvPr id="100" name="图片 99"/>
            <p:cNvPicPr>
              <a:picLocks noChangeAspect="1"/>
            </p:cNvPicPr>
            <p:nvPr/>
          </p:nvPicPr>
          <p:blipFill>
            <a:blip r:embed="rId5"/>
            <a:stretch>
              <a:fillRect/>
            </a:stretch>
          </p:blipFill>
          <p:spPr>
            <a:xfrm>
              <a:off x="377828" y="2636912"/>
              <a:ext cx="3134063" cy="2794660"/>
            </a:xfrm>
            <a:prstGeom prst="rect">
              <a:avLst/>
            </a:prstGeom>
          </p:spPr>
        </p:pic>
        <p:pic>
          <p:nvPicPr>
            <p:cNvPr id="102" name="Picture 6" descr="Low power bluetooth beacons and hands free payment and promotion with  PayPal and Apple | Retail Innovation"/>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1270836" y="4213085"/>
              <a:ext cx="144016" cy="144016"/>
            </a:xfrm>
            <a:prstGeom prst="rect">
              <a:avLst/>
            </a:prstGeom>
            <a:noFill/>
            <a:extLst>
              <a:ext uri="{909E8E84-426E-40DD-AFC4-6F175D3DCCD1}">
                <a14:hiddenFill xmlns:a14="http://schemas.microsoft.com/office/drawing/2010/main">
                  <a:solidFill>
                    <a:srgbClr val="FFFFFF"/>
                  </a:solidFill>
                </a14:hiddenFill>
              </a:ext>
            </a:extLst>
          </p:spPr>
        </p:pic>
        <p:pic>
          <p:nvPicPr>
            <p:cNvPr id="106" name="Picture 6" descr="Low power bluetooth beacons and hands free payment and promotion with  PayPal and Apple | Retail Innovation"/>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2467873" y="3747910"/>
              <a:ext cx="144016" cy="144016"/>
            </a:xfrm>
            <a:prstGeom prst="rect">
              <a:avLst/>
            </a:prstGeom>
            <a:noFill/>
            <a:extLst>
              <a:ext uri="{909E8E84-426E-40DD-AFC4-6F175D3DCCD1}">
                <a14:hiddenFill xmlns:a14="http://schemas.microsoft.com/office/drawing/2010/main">
                  <a:solidFill>
                    <a:srgbClr val="FFFFFF"/>
                  </a:solidFill>
                </a14:hiddenFill>
              </a:ext>
            </a:extLst>
          </p:spPr>
        </p:pic>
        <p:cxnSp>
          <p:nvCxnSpPr>
            <p:cNvPr id="119" name="直接箭头连接符 118"/>
            <p:cNvCxnSpPr>
              <a:stCxn id="102" idx="1"/>
              <a:endCxn id="106" idx="3"/>
            </p:cNvCxnSpPr>
            <p:nvPr/>
          </p:nvCxnSpPr>
          <p:spPr bwMode="auto">
            <a:xfrm flipV="1">
              <a:off x="1414852" y="3819918"/>
              <a:ext cx="1053021" cy="46517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4" name="直接箭头连接符 123"/>
            <p:cNvCxnSpPr/>
            <p:nvPr/>
          </p:nvCxnSpPr>
          <p:spPr bwMode="auto">
            <a:xfrm>
              <a:off x="1425900" y="4285042"/>
              <a:ext cx="897957" cy="72008"/>
            </a:xfrm>
            <a:prstGeom prst="straightConnector1">
              <a:avLst/>
            </a:prstGeom>
            <a:solidFill>
              <a:schemeClr val="accent1"/>
            </a:solidFill>
            <a:ln w="12700" cap="flat" cmpd="sng" algn="ctr">
              <a:solidFill>
                <a:srgbClr val="FF0000"/>
              </a:solidFill>
              <a:prstDash val="solid"/>
              <a:round/>
              <a:headEnd type="none" w="sm" len="sm"/>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5" name="直接箭头连接符 124"/>
            <p:cNvCxnSpPr/>
            <p:nvPr/>
          </p:nvCxnSpPr>
          <p:spPr bwMode="auto">
            <a:xfrm flipV="1">
              <a:off x="2323857" y="3819918"/>
              <a:ext cx="128019" cy="537184"/>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6" name="文本框 125"/>
            <p:cNvSpPr txBox="1"/>
            <p:nvPr/>
          </p:nvSpPr>
          <p:spPr>
            <a:xfrm>
              <a:off x="835264" y="4002437"/>
              <a:ext cx="810380" cy="246221"/>
            </a:xfrm>
            <a:prstGeom prst="rect">
              <a:avLst/>
            </a:prstGeom>
            <a:noFill/>
          </p:spPr>
          <p:txBody>
            <a:bodyPr wrap="square" rtlCol="0">
              <a:spAutoFit/>
            </a:bodyPr>
            <a:lstStyle/>
            <a:p>
              <a:pPr algn="ctr"/>
              <a:r>
                <a:rPr lang="en-US" altLang="zh-CN" sz="1000" dirty="0" smtClean="0">
                  <a:solidFill>
                    <a:srgbClr val="FF0000"/>
                  </a:solidFill>
                </a:rPr>
                <a:t>Node A</a:t>
              </a:r>
              <a:endParaRPr lang="zh-CN" altLang="en-US" sz="1000" dirty="0">
                <a:solidFill>
                  <a:srgbClr val="FF0000"/>
                </a:solidFill>
              </a:endParaRPr>
            </a:p>
          </p:txBody>
        </p:sp>
        <p:sp>
          <p:nvSpPr>
            <p:cNvPr id="127" name="文本框 126"/>
            <p:cNvSpPr txBox="1"/>
            <p:nvPr/>
          </p:nvSpPr>
          <p:spPr>
            <a:xfrm>
              <a:off x="2134691" y="3562616"/>
              <a:ext cx="810380" cy="246221"/>
            </a:xfrm>
            <a:prstGeom prst="rect">
              <a:avLst/>
            </a:prstGeom>
            <a:noFill/>
          </p:spPr>
          <p:txBody>
            <a:bodyPr wrap="square" rtlCol="0">
              <a:spAutoFit/>
            </a:bodyPr>
            <a:lstStyle/>
            <a:p>
              <a:pPr algn="ctr"/>
              <a:r>
                <a:rPr lang="en-US" altLang="zh-CN" sz="1000" dirty="0" smtClean="0">
                  <a:solidFill>
                    <a:srgbClr val="FF0000"/>
                  </a:solidFill>
                </a:rPr>
                <a:t>Node B</a:t>
              </a:r>
              <a:endParaRPr lang="zh-CN" altLang="en-US" sz="1000" dirty="0">
                <a:solidFill>
                  <a:srgbClr val="FF0000"/>
                </a:solidFill>
              </a:endParaRPr>
            </a:p>
          </p:txBody>
        </p:sp>
        <p:sp>
          <p:nvSpPr>
            <p:cNvPr id="130" name="文本框 129"/>
            <p:cNvSpPr txBox="1"/>
            <p:nvPr/>
          </p:nvSpPr>
          <p:spPr>
            <a:xfrm>
              <a:off x="1825325" y="4276689"/>
              <a:ext cx="1296144" cy="285966"/>
            </a:xfrm>
            <a:prstGeom prst="rect">
              <a:avLst/>
            </a:prstGeom>
            <a:noFill/>
          </p:spPr>
          <p:txBody>
            <a:bodyPr wrap="square" rtlCol="0">
              <a:spAutoFit/>
            </a:bodyPr>
            <a:lstStyle/>
            <a:p>
              <a:r>
                <a:rPr lang="en-US" altLang="zh-CN" sz="1050" dirty="0" smtClean="0">
                  <a:solidFill>
                    <a:srgbClr val="FF0000"/>
                  </a:solidFill>
                </a:rPr>
                <a:t>Reflection point1</a:t>
              </a:r>
              <a:endParaRPr lang="zh-CN" altLang="en-US" sz="1050" dirty="0">
                <a:solidFill>
                  <a:srgbClr val="FF0000"/>
                </a:solidFill>
              </a:endParaRPr>
            </a:p>
          </p:txBody>
        </p:sp>
      </p:grpSp>
      <p:sp>
        <p:nvSpPr>
          <p:cNvPr id="131" name="Rectangle 3"/>
          <p:cNvSpPr txBox="1">
            <a:spLocks noChangeArrowheads="1"/>
          </p:cNvSpPr>
          <p:nvPr/>
        </p:nvSpPr>
        <p:spPr bwMode="auto">
          <a:xfrm>
            <a:off x="401688" y="1107252"/>
            <a:ext cx="8490792" cy="21236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20000"/>
              </a:lnSpc>
            </a:pPr>
            <a:r>
              <a:rPr lang="en-US" altLang="zh-CN" sz="1800" b="1" kern="0" dirty="0" smtClean="0">
                <a:latin typeface="+mj-lt"/>
              </a:rPr>
              <a:t>For sensing application, it focuses on how to accurately measure the parameters of the reflected path. </a:t>
            </a:r>
            <a:r>
              <a:rPr lang="en-US" altLang="zh-CN" sz="1800" b="1" kern="0" dirty="0" smtClean="0">
                <a:solidFill>
                  <a:srgbClr val="FF0000"/>
                </a:solidFill>
                <a:latin typeface="+mj-lt"/>
              </a:rPr>
              <a:t>The earliest path is considered as interference in this case.</a:t>
            </a:r>
          </a:p>
          <a:p>
            <a:pPr algn="just">
              <a:lnSpc>
                <a:spcPct val="120000"/>
              </a:lnSpc>
            </a:pPr>
            <a:r>
              <a:rPr lang="en-US" altLang="zh-CN" sz="1800" b="1" kern="0" dirty="0" smtClean="0">
                <a:latin typeface="+mj-lt"/>
              </a:rPr>
              <a:t>If we use the same waveform as in the ranging application, the </a:t>
            </a:r>
            <a:r>
              <a:rPr lang="en-US" altLang="zh-CN" sz="1800" b="1" kern="0" dirty="0" err="1" smtClean="0">
                <a:latin typeface="+mj-lt"/>
              </a:rPr>
              <a:t>sidelobe</a:t>
            </a:r>
            <a:r>
              <a:rPr lang="en-US" altLang="zh-CN" sz="1800" b="1" kern="0" dirty="0" smtClean="0">
                <a:latin typeface="+mj-lt"/>
              </a:rPr>
              <a:t> of the earliest path will affect the amplitude of the reflected path. As you can see in the following map, </a:t>
            </a:r>
            <a:r>
              <a:rPr lang="en-US" altLang="zh-CN" sz="1800" b="1" kern="0" dirty="0" smtClean="0">
                <a:solidFill>
                  <a:srgbClr val="FF0000"/>
                </a:solidFill>
                <a:latin typeface="+mj-lt"/>
              </a:rPr>
              <a:t>the peak position of the reflected path is changed by the </a:t>
            </a:r>
            <a:r>
              <a:rPr lang="en-US" altLang="zh-CN" sz="1800" b="1" kern="0" dirty="0" err="1" smtClean="0">
                <a:solidFill>
                  <a:srgbClr val="FF0000"/>
                </a:solidFill>
                <a:latin typeface="+mj-lt"/>
              </a:rPr>
              <a:t>sidelobe</a:t>
            </a:r>
            <a:r>
              <a:rPr lang="en-US" altLang="zh-CN" sz="1800" b="1" kern="0" dirty="0" smtClean="0">
                <a:solidFill>
                  <a:srgbClr val="FF0000"/>
                </a:solidFill>
                <a:latin typeface="+mj-lt"/>
              </a:rPr>
              <a:t> of the earliest path</a:t>
            </a:r>
            <a:r>
              <a:rPr lang="en-US" altLang="zh-CN" sz="1800" b="1" kern="0" dirty="0" smtClean="0">
                <a:latin typeface="+mj-lt"/>
              </a:rPr>
              <a:t>, which will lead to a wrong estimation of the reflection point.</a:t>
            </a:r>
            <a:endParaRPr lang="en-US" altLang="zh-CN" sz="1800" b="1" kern="0" dirty="0">
              <a:latin typeface="+mj-lt"/>
            </a:endParaRPr>
          </a:p>
        </p:txBody>
      </p:sp>
      <p:sp>
        <p:nvSpPr>
          <p:cNvPr id="26"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spTree>
    <p:extLst>
      <p:ext uri="{BB962C8B-B14F-4D97-AF65-F5344CB8AC3E}">
        <p14:creationId xmlns:p14="http://schemas.microsoft.com/office/powerpoint/2010/main" val="17909902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6</a:t>
            </a:fld>
            <a:endParaRPr lang="en-US" altLang="en-US"/>
          </a:p>
        </p:txBody>
      </p:sp>
      <p:sp>
        <p:nvSpPr>
          <p:cNvPr id="4098" name="Rectangle 2"/>
          <p:cNvSpPr>
            <a:spLocks noGrp="1" noChangeArrowheads="1"/>
          </p:cNvSpPr>
          <p:nvPr>
            <p:ph type="title"/>
          </p:nvPr>
        </p:nvSpPr>
        <p:spPr>
          <a:xfrm>
            <a:off x="685800" y="345976"/>
            <a:ext cx="7772400" cy="1066800"/>
          </a:xfrm>
          <a:ln/>
        </p:spPr>
        <p:txBody>
          <a:bodyPr/>
          <a:lstStyle/>
          <a:p>
            <a:r>
              <a:rPr lang="en-US" altLang="en-US" sz="3200" b="1" dirty="0" smtClean="0">
                <a:solidFill>
                  <a:schemeClr val="tx1"/>
                </a:solidFill>
              </a:rPr>
              <a:t>Ambiguity function</a:t>
            </a:r>
            <a:endParaRPr lang="en-US" altLang="en-US" sz="3200" b="1" dirty="0">
              <a:solidFill>
                <a:schemeClr val="tx1"/>
              </a:solidFill>
            </a:endParaRPr>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61" name="文本框 60"/>
          <p:cNvSpPr txBox="1"/>
          <p:nvPr/>
        </p:nvSpPr>
        <p:spPr>
          <a:xfrm>
            <a:off x="3370300" y="9696662"/>
            <a:ext cx="1254411" cy="646331"/>
          </a:xfrm>
          <a:prstGeom prst="rect">
            <a:avLst/>
          </a:prstGeom>
          <a:noFill/>
        </p:spPr>
        <p:txBody>
          <a:bodyPr wrap="square" rtlCol="0">
            <a:spAutoFit/>
          </a:bodyPr>
          <a:lstStyle/>
          <a:p>
            <a:pPr marL="285750" indent="-285750">
              <a:buFont typeface="Arial" panose="020B0604020202020204" pitchFamily="34" charset="0"/>
              <a:buChar char="•"/>
            </a:pPr>
            <a:r>
              <a:rPr lang="en-US" altLang="zh-CN" sz="1800" b="1" smtClean="0"/>
              <a:t>PSD mask</a:t>
            </a:r>
            <a:endParaRPr lang="zh-CN" altLang="en-US" sz="1800" b="1"/>
          </a:p>
        </p:txBody>
      </p:sp>
      <mc:AlternateContent xmlns:mc="http://schemas.openxmlformats.org/markup-compatibility/2006" xmlns:a14="http://schemas.microsoft.com/office/drawing/2010/main">
        <mc:Choice Requires="a14">
          <p:sp>
            <p:nvSpPr>
              <p:cNvPr id="27" name="Rectangle 3"/>
              <p:cNvSpPr txBox="1">
                <a:spLocks noChangeArrowheads="1"/>
              </p:cNvSpPr>
              <p:nvPr/>
            </p:nvSpPr>
            <p:spPr bwMode="auto">
              <a:xfrm>
                <a:off x="401688" y="1107252"/>
                <a:ext cx="8490792" cy="2123671"/>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20000"/>
                  </a:lnSpc>
                </a:pPr>
                <a:r>
                  <a:rPr lang="en-US" altLang="zh-CN" sz="1800" b="1" kern="0" dirty="0" smtClean="0">
                    <a:latin typeface="+mj-lt"/>
                  </a:rPr>
                  <a:t>In radar signal processing, an ambiguity function is a two-dimensional function of propagation delay </a:t>
                </a:r>
                <a14:m>
                  <m:oMath xmlns:m="http://schemas.openxmlformats.org/officeDocument/2006/math">
                    <m:r>
                      <a:rPr lang="en-US" altLang="zh-CN" sz="1800" b="1" i="1" kern="0" smtClean="0">
                        <a:latin typeface="Cambria Math" panose="02040503050406030204" pitchFamily="18" charset="0"/>
                      </a:rPr>
                      <m:t>𝝉</m:t>
                    </m:r>
                    <m:r>
                      <a:rPr lang="en-US" altLang="zh-CN" sz="1800" b="1" i="1" kern="0" smtClean="0">
                        <a:latin typeface="Cambria Math" panose="02040503050406030204" pitchFamily="18" charset="0"/>
                      </a:rPr>
                      <m:t> </m:t>
                    </m:r>
                  </m:oMath>
                </a14:m>
                <a:r>
                  <a:rPr lang="en-US" altLang="zh-CN" sz="1800" b="1" kern="0" dirty="0" smtClean="0">
                    <a:latin typeface="+mj-lt"/>
                  </a:rPr>
                  <a:t>and Doppler frequency </a:t>
                </a:r>
                <a:r>
                  <a:rPr lang="en-US" altLang="zh-CN" sz="1800" b="1" i="1" kern="0" dirty="0" smtClean="0">
                    <a:latin typeface="+mj-lt"/>
                  </a:rPr>
                  <a:t>f</a:t>
                </a:r>
                <a:r>
                  <a:rPr lang="en-US" altLang="zh-CN" sz="1800" b="1" kern="0" dirty="0" smtClean="0">
                    <a:latin typeface="+mj-lt"/>
                  </a:rPr>
                  <a:t>, </a:t>
                </a:r>
                <a14:m>
                  <m:oMath xmlns:m="http://schemas.openxmlformats.org/officeDocument/2006/math">
                    <m:r>
                      <a:rPr lang="en-US" altLang="zh-CN" sz="1800" b="1" i="1" kern="0" smtClean="0">
                        <a:latin typeface="Cambria Math" panose="02040503050406030204" pitchFamily="18" charset="0"/>
                      </a:rPr>
                      <m:t>𝑨𝑭</m:t>
                    </m:r>
                    <m:r>
                      <a:rPr lang="en-US" altLang="zh-CN" sz="1800" b="1" i="1" kern="0" smtClean="0">
                        <a:latin typeface="Cambria Math" panose="02040503050406030204" pitchFamily="18" charset="0"/>
                      </a:rPr>
                      <m:t>(</m:t>
                    </m:r>
                    <m:r>
                      <a:rPr lang="en-US" altLang="zh-CN" sz="1800" b="1" i="1" kern="0" smtClean="0">
                        <a:latin typeface="Cambria Math" panose="02040503050406030204" pitchFamily="18" charset="0"/>
                      </a:rPr>
                      <m:t>𝝉</m:t>
                    </m:r>
                    <m:r>
                      <a:rPr lang="en-US" altLang="zh-CN" sz="1800" b="1" i="1" kern="0" smtClean="0">
                        <a:latin typeface="Cambria Math" panose="02040503050406030204" pitchFamily="18" charset="0"/>
                      </a:rPr>
                      <m:t>,</m:t>
                    </m:r>
                    <m:r>
                      <a:rPr lang="en-US" altLang="zh-CN" sz="1800" b="1" i="1" kern="0" smtClean="0">
                        <a:latin typeface="Cambria Math" panose="02040503050406030204" pitchFamily="18" charset="0"/>
                      </a:rPr>
                      <m:t>𝒇</m:t>
                    </m:r>
                    <m:r>
                      <a:rPr lang="en-US" altLang="zh-CN" sz="1800" b="1" i="1" kern="0" smtClean="0">
                        <a:latin typeface="Cambria Math" panose="02040503050406030204" pitchFamily="18" charset="0"/>
                      </a:rPr>
                      <m:t>)</m:t>
                    </m:r>
                  </m:oMath>
                </a14:m>
                <a:r>
                  <a:rPr lang="en-US" altLang="zh-CN" sz="1800" b="1" kern="0" dirty="0" smtClean="0">
                    <a:latin typeface="+mj-lt"/>
                  </a:rPr>
                  <a:t>. It represents the distortion of a returned pulse due to the receiver match filter of the return from a target. For a given pulse s(t), the ambiguity function is given by:</a:t>
                </a:r>
                <a:endParaRPr lang="en-US" altLang="zh-CN" sz="1800" b="1" kern="0" dirty="0">
                  <a:latin typeface="+mj-lt"/>
                </a:endParaRPr>
              </a:p>
            </p:txBody>
          </p:sp>
        </mc:Choice>
        <mc:Fallback xmlns="">
          <p:sp>
            <p:nvSpPr>
              <p:cNvPr id="27" name="Rectangle 3"/>
              <p:cNvSpPr txBox="1">
                <a:spLocks noRot="1" noChangeAspect="1" noMove="1" noResize="1" noEditPoints="1" noAdjustHandles="1" noChangeArrowheads="1" noChangeShapeType="1" noTextEdit="1"/>
              </p:cNvSpPr>
              <p:nvPr/>
            </p:nvSpPr>
            <p:spPr bwMode="auto">
              <a:xfrm>
                <a:off x="401688" y="1107252"/>
                <a:ext cx="8490792" cy="2123671"/>
              </a:xfrm>
              <a:prstGeom prst="rect">
                <a:avLst/>
              </a:prstGeom>
              <a:blipFill rotWithShape="0">
                <a:blip r:embed="rId3"/>
                <a:stretch>
                  <a:fillRect l="-503" t="-287" r="-574"/>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zh-CN" altLang="en-US">
                    <a:noFill/>
                  </a:rPr>
                  <a:t> </a:t>
                </a:r>
              </a:p>
            </p:txBody>
          </p:sp>
        </mc:Fallback>
      </mc:AlternateContent>
      <p:sp>
        <p:nvSpPr>
          <p:cNvPr id="8" name="文本框 7"/>
          <p:cNvSpPr txBox="1"/>
          <p:nvPr/>
        </p:nvSpPr>
        <p:spPr>
          <a:xfrm>
            <a:off x="755576" y="3455472"/>
            <a:ext cx="7992888" cy="369332"/>
          </a:xfrm>
          <a:prstGeom prst="rect">
            <a:avLst/>
          </a:prstGeom>
          <a:noFill/>
        </p:spPr>
        <p:txBody>
          <a:bodyPr wrap="square" rtlCol="0">
            <a:spAutoFit/>
          </a:bodyPr>
          <a:lstStyle/>
          <a:p>
            <a:r>
              <a:rPr lang="en-US" altLang="zh-CN" sz="1800" b="1" dirty="0" smtClean="0"/>
              <a:t>Where * denotes the complex conjugate.</a:t>
            </a:r>
            <a:endParaRPr lang="zh-CN" altLang="en-US" sz="1800" b="1" dirty="0"/>
          </a:p>
        </p:txBody>
      </p:sp>
      <p:pic>
        <p:nvPicPr>
          <p:cNvPr id="9" name="图片 8"/>
          <p:cNvPicPr>
            <a:picLocks noChangeAspect="1"/>
          </p:cNvPicPr>
          <p:nvPr/>
        </p:nvPicPr>
        <p:blipFill>
          <a:blip r:embed="rId4"/>
          <a:stretch>
            <a:fillRect/>
          </a:stretch>
        </p:blipFill>
        <p:spPr>
          <a:xfrm>
            <a:off x="1216652" y="3824804"/>
            <a:ext cx="2892942" cy="2169707"/>
          </a:xfrm>
          <a:prstGeom prst="rect">
            <a:avLst/>
          </a:prstGeom>
        </p:spPr>
      </p:pic>
      <p:pic>
        <p:nvPicPr>
          <p:cNvPr id="12" name="图片 11"/>
          <p:cNvPicPr>
            <a:picLocks noChangeAspect="1"/>
          </p:cNvPicPr>
          <p:nvPr/>
        </p:nvPicPr>
        <p:blipFill>
          <a:blip r:embed="rId5"/>
          <a:stretch>
            <a:fillRect/>
          </a:stretch>
        </p:blipFill>
        <p:spPr>
          <a:xfrm>
            <a:off x="4871370" y="4190320"/>
            <a:ext cx="3115318" cy="1691212"/>
          </a:xfrm>
          <a:prstGeom prst="rect">
            <a:avLst/>
          </a:prstGeom>
        </p:spPr>
      </p:pic>
      <p:sp>
        <p:nvSpPr>
          <p:cNvPr id="14" name="文本框 13"/>
          <p:cNvSpPr txBox="1"/>
          <p:nvPr/>
        </p:nvSpPr>
        <p:spPr>
          <a:xfrm>
            <a:off x="1328142" y="6086844"/>
            <a:ext cx="2667793" cy="276999"/>
          </a:xfrm>
          <a:prstGeom prst="rect">
            <a:avLst/>
          </a:prstGeom>
          <a:noFill/>
        </p:spPr>
        <p:txBody>
          <a:bodyPr wrap="square" rtlCol="0">
            <a:spAutoFit/>
          </a:bodyPr>
          <a:lstStyle/>
          <a:p>
            <a:pPr algn="ctr"/>
            <a:r>
              <a:rPr lang="en-US" altLang="zh-CN" dirty="0" smtClean="0"/>
              <a:t>Two dimensional ambiguity function</a:t>
            </a:r>
            <a:endParaRPr lang="zh-CN" altLang="en-US" dirty="0"/>
          </a:p>
        </p:txBody>
      </p:sp>
      <p:sp>
        <p:nvSpPr>
          <p:cNvPr id="33" name="文本框 32"/>
          <p:cNvSpPr txBox="1"/>
          <p:nvPr/>
        </p:nvSpPr>
        <p:spPr>
          <a:xfrm>
            <a:off x="4913401" y="6086843"/>
            <a:ext cx="3073287" cy="276999"/>
          </a:xfrm>
          <a:prstGeom prst="rect">
            <a:avLst/>
          </a:prstGeom>
          <a:noFill/>
        </p:spPr>
        <p:txBody>
          <a:bodyPr wrap="square" rtlCol="0">
            <a:spAutoFit/>
          </a:bodyPr>
          <a:lstStyle/>
          <a:p>
            <a:pPr algn="ctr"/>
            <a:r>
              <a:rPr lang="en-US" altLang="zh-CN" dirty="0" smtClean="0"/>
              <a:t>Zero-Doppler cut of the ambiguity function</a:t>
            </a:r>
            <a:endParaRPr lang="zh-CN" altLang="en-US" dirty="0"/>
          </a:p>
        </p:txBody>
      </p:sp>
      <p:sp>
        <p:nvSpPr>
          <p:cNvPr id="15"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mc:AlternateContent xmlns:mc="http://schemas.openxmlformats.org/markup-compatibility/2006" xmlns:a14="http://schemas.microsoft.com/office/drawing/2010/main">
        <mc:Choice Requires="a14">
          <p:sp>
            <p:nvSpPr>
              <p:cNvPr id="2" name="文本框 1"/>
              <p:cNvSpPr txBox="1"/>
              <p:nvPr/>
            </p:nvSpPr>
            <p:spPr>
              <a:xfrm>
                <a:off x="2953933" y="2798946"/>
                <a:ext cx="3341556" cy="54425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sz="1600" b="1" i="1" smtClean="0">
                          <a:latin typeface="Cambria Math" panose="02040503050406030204" pitchFamily="18" charset="0"/>
                        </a:rPr>
                        <m:t>𝑨𝑭</m:t>
                      </m:r>
                      <m:d>
                        <m:dPr>
                          <m:ctrlPr>
                            <a:rPr lang="en-US" altLang="zh-CN" sz="1600" b="1" i="1" smtClean="0">
                              <a:latin typeface="Cambria Math" panose="02040503050406030204" pitchFamily="18" charset="0"/>
                            </a:rPr>
                          </m:ctrlPr>
                        </m:dPr>
                        <m:e>
                          <m:r>
                            <a:rPr lang="en-US" altLang="zh-CN" sz="1600" b="1" i="1" smtClean="0">
                              <a:latin typeface="Cambria Math" panose="02040503050406030204" pitchFamily="18" charset="0"/>
                            </a:rPr>
                            <m:t>𝝉</m:t>
                          </m:r>
                          <m:r>
                            <a:rPr lang="en-US" altLang="zh-CN" sz="1600" b="1" i="1" smtClean="0">
                              <a:latin typeface="Cambria Math" panose="02040503050406030204" pitchFamily="18" charset="0"/>
                            </a:rPr>
                            <m:t>,</m:t>
                          </m:r>
                          <m:r>
                            <a:rPr lang="en-US" altLang="zh-CN" sz="1600" b="1" i="1" smtClean="0">
                              <a:latin typeface="Cambria Math" panose="02040503050406030204" pitchFamily="18" charset="0"/>
                            </a:rPr>
                            <m:t>𝒇</m:t>
                          </m:r>
                        </m:e>
                      </m:d>
                      <m:r>
                        <a:rPr lang="en-US" altLang="zh-CN" sz="1600" b="1" i="1" smtClean="0">
                          <a:latin typeface="Cambria Math" panose="02040503050406030204" pitchFamily="18" charset="0"/>
                        </a:rPr>
                        <m:t>=</m:t>
                      </m:r>
                      <m:nary>
                        <m:naryPr>
                          <m:ctrlPr>
                            <a:rPr lang="en-US" altLang="zh-CN" sz="1600" b="1" i="1" smtClean="0">
                              <a:latin typeface="Cambria Math" panose="02040503050406030204" pitchFamily="18" charset="0"/>
                            </a:rPr>
                          </m:ctrlPr>
                        </m:naryPr>
                        <m:sub>
                          <m:r>
                            <m:rPr>
                              <m:brk m:alnAt="23"/>
                            </m:rPr>
                            <a:rPr lang="en-US" altLang="zh-CN" sz="1600" b="1" i="1" smtClean="0">
                              <a:latin typeface="Cambria Math" panose="02040503050406030204" pitchFamily="18" charset="0"/>
                            </a:rPr>
                            <m:t>−</m:t>
                          </m:r>
                          <m:r>
                            <a:rPr lang="en-US" altLang="zh-CN" sz="1600" b="1" i="1" smtClean="0">
                              <a:latin typeface="Cambria Math" panose="02040503050406030204" pitchFamily="18" charset="0"/>
                              <a:ea typeface="Cambria Math" panose="02040503050406030204" pitchFamily="18" charset="0"/>
                            </a:rPr>
                            <m:t>∞</m:t>
                          </m:r>
                        </m:sub>
                        <m:sup>
                          <m:r>
                            <a:rPr lang="en-US" altLang="zh-CN" sz="1600" b="1" i="1" smtClean="0">
                              <a:latin typeface="Cambria Math" panose="02040503050406030204" pitchFamily="18" charset="0"/>
                            </a:rPr>
                            <m:t>+</m:t>
                          </m:r>
                          <m:r>
                            <a:rPr lang="en-US" altLang="zh-CN" sz="1600" b="1" i="1" smtClean="0">
                              <a:latin typeface="Cambria Math" panose="02040503050406030204" pitchFamily="18" charset="0"/>
                              <a:ea typeface="Cambria Math" panose="02040503050406030204" pitchFamily="18" charset="0"/>
                            </a:rPr>
                            <m:t>∞</m:t>
                          </m:r>
                        </m:sup>
                        <m:e>
                          <m:r>
                            <a:rPr lang="en-US" altLang="zh-CN" sz="1600" b="1" i="1" smtClean="0">
                              <a:latin typeface="Cambria Math" panose="02040503050406030204" pitchFamily="18" charset="0"/>
                            </a:rPr>
                            <m:t>𝒔</m:t>
                          </m:r>
                          <m:d>
                            <m:dPr>
                              <m:ctrlPr>
                                <a:rPr lang="en-US" altLang="zh-CN" sz="1600" b="1" i="1" smtClean="0">
                                  <a:latin typeface="Cambria Math" panose="02040503050406030204" pitchFamily="18" charset="0"/>
                                </a:rPr>
                              </m:ctrlPr>
                            </m:dPr>
                            <m:e>
                              <m:r>
                                <a:rPr lang="en-US" altLang="zh-CN" sz="1600" b="1" i="1" smtClean="0">
                                  <a:latin typeface="Cambria Math" panose="02040503050406030204" pitchFamily="18" charset="0"/>
                                </a:rPr>
                                <m:t>𝒕</m:t>
                              </m:r>
                            </m:e>
                          </m:d>
                          <m:sSup>
                            <m:sSupPr>
                              <m:ctrlPr>
                                <a:rPr lang="en-US" altLang="zh-CN" sz="1600" b="1" i="1" smtClean="0">
                                  <a:latin typeface="Cambria Math" panose="02040503050406030204" pitchFamily="18" charset="0"/>
                                </a:rPr>
                              </m:ctrlPr>
                            </m:sSupPr>
                            <m:e>
                              <m:r>
                                <a:rPr lang="en-US" altLang="zh-CN" sz="1600" b="1" i="1" smtClean="0">
                                  <a:latin typeface="Cambria Math" panose="02040503050406030204" pitchFamily="18" charset="0"/>
                                </a:rPr>
                                <m:t>𝒔</m:t>
                              </m:r>
                            </m:e>
                            <m:sup>
                              <m:r>
                                <a:rPr lang="en-US" altLang="zh-CN" sz="1600" b="1" i="1" smtClean="0">
                                  <a:latin typeface="Cambria Math" panose="02040503050406030204" pitchFamily="18" charset="0"/>
                                </a:rPr>
                                <m:t>∗</m:t>
                              </m:r>
                            </m:sup>
                          </m:sSup>
                          <m:d>
                            <m:dPr>
                              <m:ctrlPr>
                                <a:rPr lang="en-US" altLang="zh-CN" sz="1600" b="1" i="1" smtClean="0">
                                  <a:latin typeface="Cambria Math" panose="02040503050406030204" pitchFamily="18" charset="0"/>
                                </a:rPr>
                              </m:ctrlPr>
                            </m:dPr>
                            <m:e>
                              <m:r>
                                <a:rPr lang="en-US" altLang="zh-CN" sz="1600" b="1" i="1" smtClean="0">
                                  <a:latin typeface="Cambria Math" panose="02040503050406030204" pitchFamily="18" charset="0"/>
                                </a:rPr>
                                <m:t>𝒕</m:t>
                              </m:r>
                              <m:r>
                                <a:rPr lang="en-US" altLang="zh-CN" sz="1600" b="1" i="1" smtClean="0">
                                  <a:latin typeface="Cambria Math" panose="02040503050406030204" pitchFamily="18" charset="0"/>
                                </a:rPr>
                                <m:t>−</m:t>
                              </m:r>
                              <m:r>
                                <a:rPr lang="en-US" altLang="zh-CN" sz="1600" b="1" i="1" smtClean="0">
                                  <a:latin typeface="Cambria Math" panose="02040503050406030204" pitchFamily="18" charset="0"/>
                                </a:rPr>
                                <m:t>𝝉</m:t>
                              </m:r>
                            </m:e>
                          </m:d>
                          <m:sSup>
                            <m:sSupPr>
                              <m:ctrlPr>
                                <a:rPr lang="en-US" altLang="zh-CN" sz="1600" b="1" i="1" smtClean="0">
                                  <a:latin typeface="Cambria Math" panose="02040503050406030204" pitchFamily="18" charset="0"/>
                                </a:rPr>
                              </m:ctrlPr>
                            </m:sSupPr>
                            <m:e>
                              <m:r>
                                <a:rPr lang="en-US" altLang="zh-CN" sz="1600" b="1" i="1" smtClean="0">
                                  <a:latin typeface="Cambria Math" panose="02040503050406030204" pitchFamily="18" charset="0"/>
                                </a:rPr>
                                <m:t>𝒆</m:t>
                              </m:r>
                            </m:e>
                            <m:sup>
                              <m:r>
                                <a:rPr lang="en-US" altLang="zh-CN" sz="1600" b="1" i="1" smtClean="0">
                                  <a:latin typeface="Cambria Math" panose="02040503050406030204" pitchFamily="18" charset="0"/>
                                </a:rPr>
                                <m:t>𝒋</m:t>
                              </m:r>
                              <m:r>
                                <a:rPr lang="en-US" altLang="zh-CN" sz="1600" b="1" i="1" smtClean="0">
                                  <a:latin typeface="Cambria Math" panose="02040503050406030204" pitchFamily="18" charset="0"/>
                                </a:rPr>
                                <m:t>𝟐</m:t>
                              </m:r>
                              <m:r>
                                <a:rPr lang="en-US" altLang="zh-CN" sz="1600" b="1" i="1" smtClean="0">
                                  <a:latin typeface="Cambria Math" panose="02040503050406030204" pitchFamily="18" charset="0"/>
                                </a:rPr>
                                <m:t>𝝅</m:t>
                              </m:r>
                              <m:r>
                                <a:rPr lang="en-US" altLang="zh-CN" sz="1600" b="1" i="1" smtClean="0">
                                  <a:latin typeface="Cambria Math" panose="02040503050406030204" pitchFamily="18" charset="0"/>
                                </a:rPr>
                                <m:t>𝒇𝒕</m:t>
                              </m:r>
                            </m:sup>
                          </m:sSup>
                          <m:r>
                            <a:rPr lang="en-US" altLang="zh-CN" sz="1600" b="1" i="1" smtClean="0">
                              <a:latin typeface="Cambria Math" panose="02040503050406030204" pitchFamily="18" charset="0"/>
                            </a:rPr>
                            <m:t>𝒅𝒕</m:t>
                          </m:r>
                        </m:e>
                      </m:nary>
                    </m:oMath>
                  </m:oMathPara>
                </a14:m>
                <a:endParaRPr lang="zh-CN" altLang="en-US" sz="1600" b="1" dirty="0"/>
              </a:p>
            </p:txBody>
          </p:sp>
        </mc:Choice>
        <mc:Fallback xmlns="">
          <p:sp>
            <p:nvSpPr>
              <p:cNvPr id="2" name="文本框 1"/>
              <p:cNvSpPr txBox="1">
                <a:spLocks noRot="1" noChangeAspect="1" noMove="1" noResize="1" noEditPoints="1" noAdjustHandles="1" noChangeArrowheads="1" noChangeShapeType="1" noTextEdit="1"/>
              </p:cNvSpPr>
              <p:nvPr/>
            </p:nvSpPr>
            <p:spPr>
              <a:xfrm>
                <a:off x="2953933" y="2798946"/>
                <a:ext cx="3341556" cy="544252"/>
              </a:xfrm>
              <a:prstGeom prst="rect">
                <a:avLst/>
              </a:prstGeom>
              <a:blipFill rotWithShape="0">
                <a:blip r:embed="rId6"/>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7792354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图片 29"/>
          <p:cNvPicPr>
            <a:picLocks noChangeAspect="1"/>
          </p:cNvPicPr>
          <p:nvPr/>
        </p:nvPicPr>
        <p:blipFill>
          <a:blip r:embed="rId3"/>
          <a:stretch>
            <a:fillRect/>
          </a:stretch>
        </p:blipFill>
        <p:spPr>
          <a:xfrm>
            <a:off x="5378761" y="3332348"/>
            <a:ext cx="3831945" cy="1674389"/>
          </a:xfrm>
          <a:prstGeom prst="rect">
            <a:avLst/>
          </a:prstGeom>
        </p:spPr>
      </p:pic>
      <p:pic>
        <p:nvPicPr>
          <p:cNvPr id="5" name="图片 4"/>
          <p:cNvPicPr>
            <a:picLocks noChangeAspect="1"/>
          </p:cNvPicPr>
          <p:nvPr/>
        </p:nvPicPr>
        <p:blipFill>
          <a:blip r:embed="rId3"/>
          <a:stretch>
            <a:fillRect/>
          </a:stretch>
        </p:blipFill>
        <p:spPr>
          <a:xfrm>
            <a:off x="5406496" y="1456277"/>
            <a:ext cx="3831945" cy="1674389"/>
          </a:xfrm>
          <a:prstGeom prst="rect">
            <a:avLst/>
          </a:prstGeom>
        </p:spPr>
      </p:pic>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7</a:t>
            </a:fld>
            <a:endParaRPr lang="en-US" altLang="en-US"/>
          </a:p>
        </p:txBody>
      </p:sp>
      <p:sp>
        <p:nvSpPr>
          <p:cNvPr id="4098" name="Rectangle 2"/>
          <p:cNvSpPr>
            <a:spLocks noGrp="1" noChangeArrowheads="1"/>
          </p:cNvSpPr>
          <p:nvPr>
            <p:ph type="title"/>
          </p:nvPr>
        </p:nvSpPr>
        <p:spPr>
          <a:xfrm>
            <a:off x="685800" y="345976"/>
            <a:ext cx="7772400" cy="1066800"/>
          </a:xfrm>
          <a:ln/>
        </p:spPr>
        <p:txBody>
          <a:bodyPr/>
          <a:lstStyle/>
          <a:p>
            <a:r>
              <a:rPr lang="en-US" altLang="en-US" sz="3200" b="1" dirty="0" smtClean="0">
                <a:solidFill>
                  <a:schemeClr val="tx1"/>
                </a:solidFill>
              </a:rPr>
              <a:t>KPIs of the sensing waveform</a:t>
            </a:r>
            <a:endParaRPr lang="en-US" altLang="en-US" sz="3200" b="1" dirty="0">
              <a:solidFill>
                <a:schemeClr val="tx1"/>
              </a:solidFill>
            </a:endParaRPr>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cxnSp>
        <p:nvCxnSpPr>
          <p:cNvPr id="7" name="直接连接符 6"/>
          <p:cNvCxnSpPr/>
          <p:nvPr/>
        </p:nvCxnSpPr>
        <p:spPr bwMode="auto">
          <a:xfrm flipH="1">
            <a:off x="7286025" y="1403641"/>
            <a:ext cx="8709" cy="1198009"/>
          </a:xfrm>
          <a:prstGeom prst="line">
            <a:avLst/>
          </a:prstGeom>
          <a:solidFill>
            <a:schemeClr val="accent1"/>
          </a:solidFill>
          <a:ln w="2222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接连接符 48"/>
          <p:cNvCxnSpPr/>
          <p:nvPr/>
        </p:nvCxnSpPr>
        <p:spPr bwMode="auto">
          <a:xfrm>
            <a:off x="7471372" y="1403641"/>
            <a:ext cx="0" cy="1198009"/>
          </a:xfrm>
          <a:prstGeom prst="line">
            <a:avLst/>
          </a:prstGeom>
          <a:solidFill>
            <a:schemeClr val="accent1"/>
          </a:solidFill>
          <a:ln w="2222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直接箭头连接符 10"/>
          <p:cNvCxnSpPr/>
          <p:nvPr/>
        </p:nvCxnSpPr>
        <p:spPr bwMode="auto">
          <a:xfrm>
            <a:off x="7294734" y="1685300"/>
            <a:ext cx="157586" cy="0"/>
          </a:xfrm>
          <a:prstGeom prst="straightConnector1">
            <a:avLst/>
          </a:prstGeom>
          <a:solidFill>
            <a:schemeClr val="accent1"/>
          </a:solidFill>
          <a:ln w="9525" cap="flat" cmpd="sng" algn="ctr">
            <a:solidFill>
              <a:srgbClr val="FF0000"/>
            </a:solidFill>
            <a:prstDash val="solid"/>
            <a:round/>
            <a:headEnd type="triangl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文本框 14"/>
          <p:cNvSpPr txBox="1"/>
          <p:nvPr/>
        </p:nvSpPr>
        <p:spPr>
          <a:xfrm>
            <a:off x="7471372" y="1546800"/>
            <a:ext cx="936104" cy="276999"/>
          </a:xfrm>
          <a:prstGeom prst="rect">
            <a:avLst/>
          </a:prstGeom>
          <a:noFill/>
        </p:spPr>
        <p:txBody>
          <a:bodyPr wrap="square" rtlCol="0">
            <a:spAutoFit/>
          </a:bodyPr>
          <a:lstStyle/>
          <a:p>
            <a:r>
              <a:rPr lang="en-US" altLang="zh-CN" dirty="0" smtClean="0"/>
              <a:t>-3dB width</a:t>
            </a:r>
            <a:endParaRPr lang="zh-CN" altLang="en-US" dirty="0"/>
          </a:p>
        </p:txBody>
      </p:sp>
      <p:sp>
        <p:nvSpPr>
          <p:cNvPr id="17" name="文本框 16"/>
          <p:cNvSpPr txBox="1"/>
          <p:nvPr/>
        </p:nvSpPr>
        <p:spPr>
          <a:xfrm>
            <a:off x="727990" y="1136396"/>
            <a:ext cx="2520280" cy="369332"/>
          </a:xfrm>
          <a:prstGeom prst="rect">
            <a:avLst/>
          </a:prstGeom>
          <a:noFill/>
        </p:spPr>
        <p:txBody>
          <a:bodyPr wrap="square" rtlCol="0">
            <a:spAutoFit/>
          </a:bodyPr>
          <a:lstStyle/>
          <a:p>
            <a:pPr marL="285750" indent="-285750">
              <a:buFont typeface="Arial" panose="020B0604020202020204" pitchFamily="34" charset="0"/>
              <a:buChar char="•"/>
            </a:pPr>
            <a:r>
              <a:rPr lang="en-US" altLang="zh-CN" sz="1800" b="1" dirty="0"/>
              <a:t>R</a:t>
            </a:r>
            <a:r>
              <a:rPr lang="en-US" altLang="zh-CN" sz="1800" b="1" dirty="0" smtClean="0"/>
              <a:t>esolution</a:t>
            </a:r>
            <a:endParaRPr lang="zh-CN" altLang="en-US" sz="1800" b="1" dirty="0"/>
          </a:p>
        </p:txBody>
      </p:sp>
      <p:sp>
        <p:nvSpPr>
          <p:cNvPr id="56" name="文本框 55"/>
          <p:cNvSpPr txBox="1"/>
          <p:nvPr/>
        </p:nvSpPr>
        <p:spPr>
          <a:xfrm>
            <a:off x="765394" y="3501008"/>
            <a:ext cx="2520280" cy="369332"/>
          </a:xfrm>
          <a:prstGeom prst="rect">
            <a:avLst/>
          </a:prstGeom>
          <a:noFill/>
        </p:spPr>
        <p:txBody>
          <a:bodyPr wrap="square" rtlCol="0">
            <a:spAutoFit/>
          </a:bodyPr>
          <a:lstStyle/>
          <a:p>
            <a:pPr marL="285750" indent="-285750">
              <a:buFont typeface="Arial" panose="020B0604020202020204" pitchFamily="34" charset="0"/>
              <a:buChar char="•"/>
            </a:pPr>
            <a:r>
              <a:rPr lang="en-US" altLang="zh-CN" sz="1800" b="1" dirty="0" err="1" smtClean="0"/>
              <a:t>Sidelobe</a:t>
            </a:r>
            <a:r>
              <a:rPr lang="en-US" altLang="zh-CN" sz="1800" b="1" dirty="0" smtClean="0"/>
              <a:t> level</a:t>
            </a:r>
            <a:endParaRPr lang="zh-CN" altLang="en-US" sz="1800" b="1" dirty="0"/>
          </a:p>
        </p:txBody>
      </p:sp>
      <p:sp>
        <p:nvSpPr>
          <p:cNvPr id="61" name="文本框 60"/>
          <p:cNvSpPr txBox="1"/>
          <p:nvPr/>
        </p:nvSpPr>
        <p:spPr>
          <a:xfrm>
            <a:off x="3370300" y="9696662"/>
            <a:ext cx="1254411" cy="646331"/>
          </a:xfrm>
          <a:prstGeom prst="rect">
            <a:avLst/>
          </a:prstGeom>
          <a:noFill/>
        </p:spPr>
        <p:txBody>
          <a:bodyPr wrap="square" rtlCol="0">
            <a:spAutoFit/>
          </a:bodyPr>
          <a:lstStyle/>
          <a:p>
            <a:pPr marL="285750" indent="-285750">
              <a:buFont typeface="Arial" panose="020B0604020202020204" pitchFamily="34" charset="0"/>
              <a:buChar char="•"/>
            </a:pPr>
            <a:r>
              <a:rPr lang="en-US" altLang="zh-CN" sz="1800" b="1" smtClean="0"/>
              <a:t>PSD mask</a:t>
            </a:r>
            <a:endParaRPr lang="zh-CN" altLang="en-US" sz="1800" b="1"/>
          </a:p>
        </p:txBody>
      </p:sp>
      <mc:AlternateContent xmlns:mc="http://schemas.openxmlformats.org/markup-compatibility/2006" xmlns:a14="http://schemas.microsoft.com/office/drawing/2010/main">
        <mc:Choice Requires="a14">
          <p:sp>
            <p:nvSpPr>
              <p:cNvPr id="2" name="文本框 1"/>
              <p:cNvSpPr txBox="1"/>
              <p:nvPr/>
            </p:nvSpPr>
            <p:spPr>
              <a:xfrm>
                <a:off x="938421" y="1484784"/>
                <a:ext cx="4513727" cy="2031325"/>
              </a:xfrm>
              <a:prstGeom prst="rect">
                <a:avLst/>
              </a:prstGeom>
              <a:noFill/>
            </p:spPr>
            <p:txBody>
              <a:bodyPr wrap="square" rtlCol="0">
                <a:spAutoFit/>
              </a:bodyPr>
              <a:lstStyle/>
              <a:p>
                <a:pPr algn="just"/>
                <a:r>
                  <a:rPr lang="en-US" altLang="zh-CN" sz="1800" dirty="0" smtClean="0"/>
                  <a:t>The resolution is defined as the -3dB width of the </a:t>
                </a:r>
                <a:r>
                  <a:rPr lang="en-US" altLang="zh-CN" sz="1800" dirty="0" err="1" smtClean="0"/>
                  <a:t>mainlobe</a:t>
                </a:r>
                <a:r>
                  <a:rPr lang="en-US" altLang="zh-CN" sz="1800" dirty="0" smtClean="0"/>
                  <a:t>, which indicates that two targets are distinguishable if their range difference is greater than this -3dB width. The resolution is inversely proportional to the bandwidth </a:t>
                </a:r>
                <a14:m>
                  <m:oMath xmlns:m="http://schemas.openxmlformats.org/officeDocument/2006/math">
                    <m:r>
                      <m:rPr>
                        <m:sty m:val="p"/>
                      </m:rPr>
                      <a:rPr lang="en-US" altLang="zh-CN" sz="1800" b="0" i="0" smtClean="0">
                        <a:latin typeface="Cambria Math" panose="02040503050406030204" pitchFamily="18" charset="0"/>
                      </a:rPr>
                      <m:t>Δ</m:t>
                    </m:r>
                    <m:r>
                      <a:rPr lang="en-US" altLang="zh-CN" sz="1800" b="0" i="1" smtClean="0">
                        <a:latin typeface="Cambria Math" panose="02040503050406030204" pitchFamily="18" charset="0"/>
                      </a:rPr>
                      <m:t>𝑟</m:t>
                    </m:r>
                    <m:r>
                      <a:rPr lang="en-US" altLang="zh-CN" sz="1800" b="0" i="1" smtClean="0">
                        <a:latin typeface="Cambria Math" panose="02040503050406030204" pitchFamily="18" charset="0"/>
                      </a:rPr>
                      <m:t>=</m:t>
                    </m:r>
                    <m:r>
                      <a:rPr lang="en-US" altLang="zh-CN" sz="1800" b="0" i="1" smtClean="0">
                        <a:latin typeface="Cambria Math" panose="02040503050406030204" pitchFamily="18" charset="0"/>
                      </a:rPr>
                      <m:t>𝑐</m:t>
                    </m:r>
                    <m:r>
                      <a:rPr lang="en-US" altLang="zh-CN" sz="1800" b="0" i="1" smtClean="0">
                        <a:latin typeface="Cambria Math" panose="02040503050406030204" pitchFamily="18" charset="0"/>
                      </a:rPr>
                      <m:t>/</m:t>
                    </m:r>
                    <m:r>
                      <a:rPr lang="en-US" altLang="zh-CN" sz="1800" b="0" i="1" smtClean="0">
                        <a:latin typeface="Cambria Math" panose="02040503050406030204" pitchFamily="18" charset="0"/>
                      </a:rPr>
                      <m:t>𝐵</m:t>
                    </m:r>
                  </m:oMath>
                </a14:m>
                <a:r>
                  <a:rPr lang="en-US" altLang="zh-CN" sz="1800" dirty="0" smtClean="0"/>
                  <a:t>, where </a:t>
                </a:r>
                <a:r>
                  <a:rPr lang="en-US" altLang="zh-CN" sz="1800" i="1" dirty="0" smtClean="0"/>
                  <a:t>c</a:t>
                </a:r>
                <a:r>
                  <a:rPr lang="en-US" altLang="zh-CN" sz="1800" dirty="0" smtClean="0"/>
                  <a:t> is the speed of light and B is the bandwidth.</a:t>
                </a:r>
                <a:endParaRPr lang="zh-CN" altLang="en-US" sz="1800" dirty="0"/>
              </a:p>
            </p:txBody>
          </p:sp>
        </mc:Choice>
        <mc:Fallback xmlns="">
          <p:sp>
            <p:nvSpPr>
              <p:cNvPr id="2" name="文本框 1"/>
              <p:cNvSpPr txBox="1">
                <a:spLocks noRot="1" noChangeAspect="1" noMove="1" noResize="1" noEditPoints="1" noAdjustHandles="1" noChangeArrowheads="1" noChangeShapeType="1" noTextEdit="1"/>
              </p:cNvSpPr>
              <p:nvPr/>
            </p:nvSpPr>
            <p:spPr>
              <a:xfrm>
                <a:off x="938421" y="1484784"/>
                <a:ext cx="4513727" cy="2031325"/>
              </a:xfrm>
              <a:prstGeom prst="rect">
                <a:avLst/>
              </a:prstGeom>
              <a:blipFill rotWithShape="0">
                <a:blip r:embed="rId4"/>
                <a:stretch>
                  <a:fillRect l="-1216" t="-1802" r="-1081" b="-3904"/>
                </a:stretch>
              </a:blipFill>
            </p:spPr>
            <p:txBody>
              <a:bodyPr/>
              <a:lstStyle/>
              <a:p>
                <a:r>
                  <a:rPr lang="zh-CN" altLang="en-US">
                    <a:noFill/>
                  </a:rPr>
                  <a:t> </a:t>
                </a:r>
              </a:p>
            </p:txBody>
          </p:sp>
        </mc:Fallback>
      </mc:AlternateContent>
      <p:sp>
        <p:nvSpPr>
          <p:cNvPr id="18" name="文本框 17"/>
          <p:cNvSpPr txBox="1"/>
          <p:nvPr/>
        </p:nvSpPr>
        <p:spPr>
          <a:xfrm>
            <a:off x="938421" y="3823880"/>
            <a:ext cx="4513727" cy="1477328"/>
          </a:xfrm>
          <a:prstGeom prst="rect">
            <a:avLst/>
          </a:prstGeom>
          <a:noFill/>
        </p:spPr>
        <p:txBody>
          <a:bodyPr wrap="square" rtlCol="0">
            <a:spAutoFit/>
          </a:bodyPr>
          <a:lstStyle/>
          <a:p>
            <a:pPr algn="just"/>
            <a:r>
              <a:rPr lang="en-US" altLang="zh-CN" sz="1800" dirty="0" smtClean="0"/>
              <a:t>The main cause of ringing artifacts is due to a signal being band-limited. The </a:t>
            </a:r>
            <a:r>
              <a:rPr lang="en-US" altLang="zh-CN" sz="1800" dirty="0" err="1" smtClean="0"/>
              <a:t>sidelobe</a:t>
            </a:r>
            <a:r>
              <a:rPr lang="en-US" altLang="zh-CN" sz="1800" dirty="0" smtClean="0"/>
              <a:t> ratio, usually expressed in decibels (dB), of the amplitude at the peak of the </a:t>
            </a:r>
            <a:r>
              <a:rPr lang="en-US" altLang="zh-CN" sz="1800" dirty="0" err="1" smtClean="0"/>
              <a:t>mainlobe</a:t>
            </a:r>
            <a:r>
              <a:rPr lang="en-US" altLang="zh-CN" sz="1800" dirty="0" smtClean="0"/>
              <a:t> to the amplitude at the peak of the </a:t>
            </a:r>
            <a:r>
              <a:rPr lang="en-US" altLang="zh-CN" sz="1800" dirty="0" err="1" smtClean="0"/>
              <a:t>sidelobe</a:t>
            </a:r>
            <a:r>
              <a:rPr lang="en-US" altLang="zh-CN" sz="1800" dirty="0" smtClean="0"/>
              <a:t>. </a:t>
            </a:r>
            <a:endParaRPr lang="zh-CN" altLang="en-US" sz="1800" dirty="0"/>
          </a:p>
        </p:txBody>
      </p:sp>
      <p:cxnSp>
        <p:nvCxnSpPr>
          <p:cNvPr id="21" name="直接连接符 20"/>
          <p:cNvCxnSpPr/>
          <p:nvPr/>
        </p:nvCxnSpPr>
        <p:spPr bwMode="auto">
          <a:xfrm>
            <a:off x="6778677" y="3673376"/>
            <a:ext cx="1385390" cy="0"/>
          </a:xfrm>
          <a:prstGeom prst="line">
            <a:avLst/>
          </a:prstGeom>
          <a:solidFill>
            <a:schemeClr val="accent1"/>
          </a:solidFill>
          <a:ln w="2222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接连接符 21"/>
          <p:cNvCxnSpPr/>
          <p:nvPr/>
        </p:nvCxnSpPr>
        <p:spPr bwMode="auto">
          <a:xfrm flipV="1">
            <a:off x="6573606" y="3435555"/>
            <a:ext cx="1515641" cy="7341"/>
          </a:xfrm>
          <a:prstGeom prst="line">
            <a:avLst/>
          </a:prstGeom>
          <a:solidFill>
            <a:schemeClr val="accent1"/>
          </a:solidFill>
          <a:ln w="2222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接箭头连接符 22"/>
          <p:cNvCxnSpPr/>
          <p:nvPr/>
        </p:nvCxnSpPr>
        <p:spPr bwMode="auto">
          <a:xfrm flipV="1">
            <a:off x="7596336" y="3439680"/>
            <a:ext cx="0" cy="245994"/>
          </a:xfrm>
          <a:prstGeom prst="straightConnector1">
            <a:avLst/>
          </a:prstGeom>
          <a:solidFill>
            <a:schemeClr val="accent1"/>
          </a:solidFill>
          <a:ln w="19050"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文本框 23"/>
          <p:cNvSpPr txBox="1"/>
          <p:nvPr/>
        </p:nvSpPr>
        <p:spPr>
          <a:xfrm>
            <a:off x="7555388" y="3424177"/>
            <a:ext cx="1438952" cy="276999"/>
          </a:xfrm>
          <a:prstGeom prst="rect">
            <a:avLst/>
          </a:prstGeom>
          <a:noFill/>
        </p:spPr>
        <p:txBody>
          <a:bodyPr wrap="square" rtlCol="0">
            <a:spAutoFit/>
          </a:bodyPr>
          <a:lstStyle/>
          <a:p>
            <a:r>
              <a:rPr lang="en-US" altLang="zh-CN" dirty="0" smtClean="0"/>
              <a:t>Peak </a:t>
            </a:r>
            <a:r>
              <a:rPr lang="en-US" altLang="zh-CN" dirty="0" err="1" smtClean="0"/>
              <a:t>sidelobe</a:t>
            </a:r>
            <a:r>
              <a:rPr lang="en-US" altLang="zh-CN" dirty="0" smtClean="0"/>
              <a:t> ratio</a:t>
            </a:r>
            <a:endParaRPr lang="zh-CN" altLang="en-US" dirty="0"/>
          </a:p>
        </p:txBody>
      </p:sp>
      <p:sp>
        <p:nvSpPr>
          <p:cNvPr id="29" name="文本框 28"/>
          <p:cNvSpPr txBox="1"/>
          <p:nvPr/>
        </p:nvSpPr>
        <p:spPr>
          <a:xfrm>
            <a:off x="892769" y="5590981"/>
            <a:ext cx="4513727" cy="923330"/>
          </a:xfrm>
          <a:prstGeom prst="rect">
            <a:avLst/>
          </a:prstGeom>
          <a:noFill/>
        </p:spPr>
        <p:txBody>
          <a:bodyPr wrap="square" rtlCol="0">
            <a:spAutoFit/>
          </a:bodyPr>
          <a:lstStyle/>
          <a:p>
            <a:pPr algn="just"/>
            <a:r>
              <a:rPr lang="en-US" altLang="zh-CN" sz="1800" dirty="0" smtClean="0"/>
              <a:t>The sensing waveform should have a spectrum comply with the PSD mask defined by 802.15.4z [3].</a:t>
            </a:r>
            <a:endParaRPr lang="zh-CN" altLang="en-US" sz="1800" dirty="0"/>
          </a:p>
        </p:txBody>
      </p:sp>
      <p:sp>
        <p:nvSpPr>
          <p:cNvPr id="31" name="文本框 30"/>
          <p:cNvSpPr txBox="1"/>
          <p:nvPr/>
        </p:nvSpPr>
        <p:spPr>
          <a:xfrm>
            <a:off x="765394" y="5291916"/>
            <a:ext cx="2520280" cy="369332"/>
          </a:xfrm>
          <a:prstGeom prst="rect">
            <a:avLst/>
          </a:prstGeom>
          <a:noFill/>
        </p:spPr>
        <p:txBody>
          <a:bodyPr wrap="square" rtlCol="0">
            <a:spAutoFit/>
          </a:bodyPr>
          <a:lstStyle/>
          <a:p>
            <a:pPr marL="285750" indent="-285750">
              <a:buFont typeface="Arial" panose="020B0604020202020204" pitchFamily="34" charset="0"/>
              <a:buChar char="•"/>
            </a:pPr>
            <a:r>
              <a:rPr lang="en-US" altLang="zh-CN" sz="1800" b="1" dirty="0" smtClean="0"/>
              <a:t>PSD mask</a:t>
            </a:r>
            <a:endParaRPr lang="zh-CN" altLang="en-US" sz="1800" b="1" dirty="0"/>
          </a:p>
        </p:txBody>
      </p:sp>
      <p:pic>
        <p:nvPicPr>
          <p:cNvPr id="25" name="图片 24"/>
          <p:cNvPicPr>
            <a:picLocks noChangeAspect="1"/>
          </p:cNvPicPr>
          <p:nvPr/>
        </p:nvPicPr>
        <p:blipFill rotWithShape="1">
          <a:blip r:embed="rId5"/>
          <a:srcRect b="9939"/>
          <a:stretch/>
        </p:blipFill>
        <p:spPr>
          <a:xfrm>
            <a:off x="5925180" y="5062294"/>
            <a:ext cx="2685420" cy="1522773"/>
          </a:xfrm>
          <a:prstGeom prst="rect">
            <a:avLst/>
          </a:prstGeom>
        </p:spPr>
      </p:pic>
      <p:sp>
        <p:nvSpPr>
          <p:cNvPr id="26"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spTree>
    <p:extLst>
      <p:ext uri="{BB962C8B-B14F-4D97-AF65-F5344CB8AC3E}">
        <p14:creationId xmlns:p14="http://schemas.microsoft.com/office/powerpoint/2010/main" val="21868130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8</a:t>
            </a:fld>
            <a:endParaRPr lang="en-US" altLang="en-US"/>
          </a:p>
        </p:txBody>
      </p:sp>
      <p:sp>
        <p:nvSpPr>
          <p:cNvPr id="8" name="Rectangle 2"/>
          <p:cNvSpPr txBox="1">
            <a:spLocks noChangeArrowheads="1"/>
          </p:cNvSpPr>
          <p:nvPr/>
        </p:nvSpPr>
        <p:spPr bwMode="auto">
          <a:xfrm>
            <a:off x="685800" y="378281"/>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3200" b="1" kern="0" dirty="0" smtClean="0">
                <a:solidFill>
                  <a:schemeClr val="tx1"/>
                </a:solidFill>
              </a:rPr>
              <a:t>Analysis of sensing waveform</a:t>
            </a:r>
            <a:endParaRPr lang="en-US" altLang="en-US" sz="3200" b="1" kern="0" dirty="0">
              <a:solidFill>
                <a:schemeClr val="tx1"/>
              </a:solidFill>
            </a:endParaRPr>
          </a:p>
        </p:txBody>
      </p:sp>
      <p:sp>
        <p:nvSpPr>
          <p:cNvPr id="11"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28" name="文本框 27"/>
          <p:cNvSpPr txBox="1"/>
          <p:nvPr/>
        </p:nvSpPr>
        <p:spPr>
          <a:xfrm>
            <a:off x="622978" y="5448256"/>
            <a:ext cx="7954163" cy="923330"/>
          </a:xfrm>
          <a:prstGeom prst="rect">
            <a:avLst/>
          </a:prstGeom>
          <a:noFill/>
        </p:spPr>
        <p:txBody>
          <a:bodyPr wrap="square" rtlCol="0">
            <a:spAutoFit/>
          </a:bodyPr>
          <a:lstStyle/>
          <a:p>
            <a:pPr algn="just"/>
            <a:r>
              <a:rPr lang="en-US" altLang="zh-CN" sz="1800" b="1" dirty="0" smtClean="0"/>
              <a:t>Here, 8 order Butterworth pulse is taken as an example to analyze the sensing performance. From the  result we can see that the 3dB resolution is about 1.6ns, and the PSLR (peak </a:t>
            </a:r>
            <a:r>
              <a:rPr lang="en-US" altLang="zh-CN" sz="1800" b="1" dirty="0" err="1" smtClean="0"/>
              <a:t>sidelobe</a:t>
            </a:r>
            <a:r>
              <a:rPr lang="en-US" altLang="zh-CN" sz="1800" b="1" dirty="0" smtClean="0"/>
              <a:t> ratio) is about -14.73dB. </a:t>
            </a:r>
            <a:endParaRPr lang="zh-CN" altLang="en-US" sz="1800" b="1" dirty="0"/>
          </a:p>
        </p:txBody>
      </p:sp>
      <p:sp>
        <p:nvSpPr>
          <p:cNvPr id="15"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pic>
        <p:nvPicPr>
          <p:cNvPr id="9" name="图片 8"/>
          <p:cNvPicPr>
            <a:picLocks noChangeAspect="1"/>
          </p:cNvPicPr>
          <p:nvPr/>
        </p:nvPicPr>
        <p:blipFill>
          <a:blip r:embed="rId3"/>
          <a:stretch>
            <a:fillRect/>
          </a:stretch>
        </p:blipFill>
        <p:spPr>
          <a:xfrm>
            <a:off x="4466708" y="1228033"/>
            <a:ext cx="4467325" cy="1937917"/>
          </a:xfrm>
          <a:prstGeom prst="rect">
            <a:avLst/>
          </a:prstGeom>
        </p:spPr>
      </p:pic>
      <p:pic>
        <p:nvPicPr>
          <p:cNvPr id="13" name="图片 12"/>
          <p:cNvPicPr>
            <a:picLocks noChangeAspect="1"/>
          </p:cNvPicPr>
          <p:nvPr/>
        </p:nvPicPr>
        <p:blipFill>
          <a:blip r:embed="rId4"/>
          <a:stretch>
            <a:fillRect/>
          </a:stretch>
        </p:blipFill>
        <p:spPr>
          <a:xfrm>
            <a:off x="344641" y="3367357"/>
            <a:ext cx="4655982" cy="2019756"/>
          </a:xfrm>
          <a:prstGeom prst="rect">
            <a:avLst/>
          </a:prstGeom>
        </p:spPr>
      </p:pic>
      <p:pic>
        <p:nvPicPr>
          <p:cNvPr id="14" name="图片 13"/>
          <p:cNvPicPr>
            <a:picLocks noChangeAspect="1"/>
          </p:cNvPicPr>
          <p:nvPr/>
        </p:nvPicPr>
        <p:blipFill>
          <a:blip r:embed="rId5"/>
          <a:stretch>
            <a:fillRect/>
          </a:stretch>
        </p:blipFill>
        <p:spPr>
          <a:xfrm>
            <a:off x="4439258" y="3457262"/>
            <a:ext cx="4494775" cy="1949825"/>
          </a:xfrm>
          <a:prstGeom prst="rect">
            <a:avLst/>
          </a:prstGeom>
        </p:spPr>
      </p:pic>
      <p:pic>
        <p:nvPicPr>
          <p:cNvPr id="16" name="图片 15"/>
          <p:cNvPicPr>
            <a:picLocks noChangeAspect="1"/>
          </p:cNvPicPr>
          <p:nvPr/>
        </p:nvPicPr>
        <p:blipFill>
          <a:blip r:embed="rId6"/>
          <a:stretch>
            <a:fillRect/>
          </a:stretch>
        </p:blipFill>
        <p:spPr>
          <a:xfrm>
            <a:off x="408323" y="1185470"/>
            <a:ext cx="4528618" cy="1964506"/>
          </a:xfrm>
          <a:prstGeom prst="rect">
            <a:avLst/>
          </a:prstGeom>
        </p:spPr>
      </p:pic>
      <p:cxnSp>
        <p:nvCxnSpPr>
          <p:cNvPr id="19" name="直接连接符 18"/>
          <p:cNvCxnSpPr/>
          <p:nvPr/>
        </p:nvCxnSpPr>
        <p:spPr bwMode="auto">
          <a:xfrm>
            <a:off x="5000623" y="3951528"/>
            <a:ext cx="3528269" cy="0"/>
          </a:xfrm>
          <a:prstGeom prst="line">
            <a:avLst/>
          </a:prstGeom>
          <a:solidFill>
            <a:schemeClr val="accent1"/>
          </a:solidFill>
          <a:ln w="190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文本框 11"/>
          <p:cNvSpPr txBox="1"/>
          <p:nvPr/>
        </p:nvSpPr>
        <p:spPr>
          <a:xfrm>
            <a:off x="7092280" y="3680792"/>
            <a:ext cx="864096" cy="276999"/>
          </a:xfrm>
          <a:prstGeom prst="rect">
            <a:avLst/>
          </a:prstGeom>
          <a:noFill/>
        </p:spPr>
        <p:txBody>
          <a:bodyPr wrap="square" rtlCol="0">
            <a:spAutoFit/>
          </a:bodyPr>
          <a:lstStyle/>
          <a:p>
            <a:r>
              <a:rPr lang="en-US" altLang="zh-CN" dirty="0" smtClean="0">
                <a:solidFill>
                  <a:srgbClr val="FF0000"/>
                </a:solidFill>
              </a:rPr>
              <a:t>-14.37dB</a:t>
            </a:r>
            <a:endParaRPr lang="zh-CN" altLang="en-US" dirty="0">
              <a:solidFill>
                <a:srgbClr val="FF0000"/>
              </a:solidFill>
            </a:endParaRPr>
          </a:p>
        </p:txBody>
      </p:sp>
      <p:cxnSp>
        <p:nvCxnSpPr>
          <p:cNvPr id="23" name="直接连接符 22"/>
          <p:cNvCxnSpPr/>
          <p:nvPr/>
        </p:nvCxnSpPr>
        <p:spPr bwMode="auto">
          <a:xfrm>
            <a:off x="5000623" y="3702248"/>
            <a:ext cx="3528269" cy="0"/>
          </a:xfrm>
          <a:prstGeom prst="line">
            <a:avLst/>
          </a:prstGeom>
          <a:solidFill>
            <a:schemeClr val="accent1"/>
          </a:solidFill>
          <a:ln w="190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文本框 23"/>
          <p:cNvSpPr txBox="1"/>
          <p:nvPr/>
        </p:nvSpPr>
        <p:spPr>
          <a:xfrm>
            <a:off x="7664796" y="3463679"/>
            <a:ext cx="864096" cy="276999"/>
          </a:xfrm>
          <a:prstGeom prst="rect">
            <a:avLst/>
          </a:prstGeom>
          <a:noFill/>
        </p:spPr>
        <p:txBody>
          <a:bodyPr wrap="square" rtlCol="0">
            <a:spAutoFit/>
          </a:bodyPr>
          <a:lstStyle/>
          <a:p>
            <a:r>
              <a:rPr lang="en-US" altLang="zh-CN" dirty="0" smtClean="0">
                <a:solidFill>
                  <a:srgbClr val="FF0000"/>
                </a:solidFill>
              </a:rPr>
              <a:t>-3dB</a:t>
            </a:r>
            <a:endParaRPr lang="zh-CN" altLang="en-US" dirty="0">
              <a:solidFill>
                <a:srgbClr val="FF0000"/>
              </a:solidFill>
            </a:endParaRPr>
          </a:p>
        </p:txBody>
      </p:sp>
    </p:spTree>
    <p:extLst>
      <p:ext uri="{BB962C8B-B14F-4D97-AF65-F5344CB8AC3E}">
        <p14:creationId xmlns:p14="http://schemas.microsoft.com/office/powerpoint/2010/main" val="1565817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9</a:t>
            </a:fld>
            <a:endParaRPr lang="en-US" altLang="en-US"/>
          </a:p>
        </p:txBody>
      </p:sp>
      <p:sp>
        <p:nvSpPr>
          <p:cNvPr id="8" name="Rectangle 2"/>
          <p:cNvSpPr txBox="1">
            <a:spLocks noChangeArrowheads="1"/>
          </p:cNvSpPr>
          <p:nvPr/>
        </p:nvSpPr>
        <p:spPr bwMode="auto">
          <a:xfrm>
            <a:off x="685800" y="378281"/>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3200" b="1" kern="0" dirty="0" smtClean="0">
                <a:solidFill>
                  <a:schemeClr val="tx1"/>
                </a:solidFill>
              </a:rPr>
              <a:t>Waveform after applying window</a:t>
            </a:r>
            <a:endParaRPr lang="en-US" altLang="en-US" sz="3200" b="1" kern="0" dirty="0">
              <a:solidFill>
                <a:schemeClr val="tx1"/>
              </a:solidFill>
            </a:endParaRPr>
          </a:p>
        </p:txBody>
      </p:sp>
      <p:sp>
        <p:nvSpPr>
          <p:cNvPr id="11"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15"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pic>
        <p:nvPicPr>
          <p:cNvPr id="10" name="图片 9"/>
          <p:cNvPicPr>
            <a:picLocks noChangeAspect="1"/>
          </p:cNvPicPr>
          <p:nvPr/>
        </p:nvPicPr>
        <p:blipFill>
          <a:blip r:embed="rId3"/>
          <a:stretch>
            <a:fillRect/>
          </a:stretch>
        </p:blipFill>
        <p:spPr>
          <a:xfrm>
            <a:off x="3055737" y="969255"/>
            <a:ext cx="2861786" cy="3503988"/>
          </a:xfrm>
          <a:prstGeom prst="rect">
            <a:avLst/>
          </a:prstGeom>
        </p:spPr>
      </p:pic>
      <p:pic>
        <p:nvPicPr>
          <p:cNvPr id="21" name="图片 20"/>
          <p:cNvPicPr>
            <a:picLocks noChangeAspect="1"/>
          </p:cNvPicPr>
          <p:nvPr/>
        </p:nvPicPr>
        <p:blipFill>
          <a:blip r:embed="rId4"/>
          <a:stretch>
            <a:fillRect/>
          </a:stretch>
        </p:blipFill>
        <p:spPr>
          <a:xfrm>
            <a:off x="5220072" y="4406132"/>
            <a:ext cx="4248472" cy="1748740"/>
          </a:xfrm>
          <a:prstGeom prst="rect">
            <a:avLst/>
          </a:prstGeom>
        </p:spPr>
      </p:pic>
      <p:sp>
        <p:nvSpPr>
          <p:cNvPr id="22" name="文本框 21"/>
          <p:cNvSpPr txBox="1"/>
          <p:nvPr/>
        </p:nvSpPr>
        <p:spPr>
          <a:xfrm>
            <a:off x="369776" y="4164674"/>
            <a:ext cx="2232248" cy="276999"/>
          </a:xfrm>
          <a:prstGeom prst="rect">
            <a:avLst/>
          </a:prstGeom>
          <a:noFill/>
        </p:spPr>
        <p:txBody>
          <a:bodyPr wrap="square" rtlCol="0">
            <a:spAutoFit/>
          </a:bodyPr>
          <a:lstStyle/>
          <a:p>
            <a:r>
              <a:rPr lang="en-US" altLang="zh-CN" dirty="0" smtClean="0"/>
              <a:t>8</a:t>
            </a:r>
            <a:r>
              <a:rPr lang="en-US" altLang="zh-CN" baseline="30000" dirty="0" smtClean="0"/>
              <a:t>th</a:t>
            </a:r>
            <a:r>
              <a:rPr lang="en-US" altLang="zh-CN" dirty="0" smtClean="0"/>
              <a:t> order </a:t>
            </a:r>
            <a:r>
              <a:rPr lang="en-US" altLang="zh-CN" dirty="0"/>
              <a:t>B</a:t>
            </a:r>
            <a:r>
              <a:rPr lang="en-US" altLang="zh-CN" dirty="0" smtClean="0"/>
              <a:t>utterworth pulse p(t)</a:t>
            </a:r>
            <a:endParaRPr lang="zh-CN" altLang="en-US" dirty="0"/>
          </a:p>
        </p:txBody>
      </p:sp>
      <p:sp>
        <p:nvSpPr>
          <p:cNvPr id="26" name="文本框 25"/>
          <p:cNvSpPr txBox="1"/>
          <p:nvPr/>
        </p:nvSpPr>
        <p:spPr>
          <a:xfrm>
            <a:off x="3550526" y="4160453"/>
            <a:ext cx="1872208" cy="276999"/>
          </a:xfrm>
          <a:prstGeom prst="rect">
            <a:avLst/>
          </a:prstGeom>
          <a:noFill/>
        </p:spPr>
        <p:txBody>
          <a:bodyPr wrap="square" rtlCol="0">
            <a:spAutoFit/>
          </a:bodyPr>
          <a:lstStyle/>
          <a:p>
            <a:pPr algn="ctr"/>
            <a:r>
              <a:rPr lang="en-US" altLang="zh-CN" dirty="0" smtClean="0"/>
              <a:t>Gaussian pulse g(t)</a:t>
            </a:r>
            <a:endParaRPr lang="zh-CN" altLang="en-US" dirty="0"/>
          </a:p>
        </p:txBody>
      </p:sp>
      <p:pic>
        <p:nvPicPr>
          <p:cNvPr id="25" name="图片 24"/>
          <p:cNvPicPr>
            <a:picLocks noChangeAspect="1"/>
          </p:cNvPicPr>
          <p:nvPr/>
        </p:nvPicPr>
        <p:blipFill>
          <a:blip r:embed="rId5"/>
          <a:stretch>
            <a:fillRect/>
          </a:stretch>
        </p:blipFill>
        <p:spPr>
          <a:xfrm>
            <a:off x="12367" y="969255"/>
            <a:ext cx="2816658" cy="3269039"/>
          </a:xfrm>
          <a:prstGeom prst="rect">
            <a:avLst/>
          </a:prstGeom>
        </p:spPr>
      </p:pic>
      <p:pic>
        <p:nvPicPr>
          <p:cNvPr id="27" name="图片 26"/>
          <p:cNvPicPr>
            <a:picLocks noChangeAspect="1"/>
          </p:cNvPicPr>
          <p:nvPr/>
        </p:nvPicPr>
        <p:blipFill>
          <a:blip r:embed="rId6"/>
          <a:stretch>
            <a:fillRect/>
          </a:stretch>
        </p:blipFill>
        <p:spPr>
          <a:xfrm>
            <a:off x="6078231" y="969255"/>
            <a:ext cx="3042962" cy="3306403"/>
          </a:xfrm>
          <a:prstGeom prst="rect">
            <a:avLst/>
          </a:prstGeom>
        </p:spPr>
      </p:pic>
      <p:sp>
        <p:nvSpPr>
          <p:cNvPr id="29" name="文本框 28"/>
          <p:cNvSpPr txBox="1"/>
          <p:nvPr/>
        </p:nvSpPr>
        <p:spPr>
          <a:xfrm>
            <a:off x="5997877" y="4158929"/>
            <a:ext cx="3203670" cy="276999"/>
          </a:xfrm>
          <a:prstGeom prst="rect">
            <a:avLst/>
          </a:prstGeom>
          <a:noFill/>
        </p:spPr>
        <p:txBody>
          <a:bodyPr wrap="square" rtlCol="0">
            <a:spAutoFit/>
          </a:bodyPr>
          <a:lstStyle/>
          <a:p>
            <a:pPr algn="ctr"/>
            <a:r>
              <a:rPr lang="en-US" altLang="zh-CN" dirty="0" smtClean="0"/>
              <a:t>Pulse after applying window p</a:t>
            </a:r>
            <a:r>
              <a:rPr lang="en-US" altLang="zh-CN" baseline="-25000" dirty="0" smtClean="0"/>
              <a:t>w</a:t>
            </a:r>
            <a:r>
              <a:rPr lang="en-US" altLang="zh-CN" dirty="0" smtClean="0"/>
              <a:t>(t)=p(t)*g(t)</a:t>
            </a:r>
            <a:endParaRPr lang="zh-CN" altLang="en-US" dirty="0"/>
          </a:p>
        </p:txBody>
      </p:sp>
      <p:sp>
        <p:nvSpPr>
          <p:cNvPr id="30" name="文本框 29"/>
          <p:cNvSpPr txBox="1"/>
          <p:nvPr/>
        </p:nvSpPr>
        <p:spPr>
          <a:xfrm>
            <a:off x="6204992" y="6098363"/>
            <a:ext cx="2405608" cy="276999"/>
          </a:xfrm>
          <a:prstGeom prst="rect">
            <a:avLst/>
          </a:prstGeom>
          <a:noFill/>
        </p:spPr>
        <p:txBody>
          <a:bodyPr wrap="square" rtlCol="0">
            <a:spAutoFit/>
          </a:bodyPr>
          <a:lstStyle/>
          <a:p>
            <a:pPr algn="ctr"/>
            <a:r>
              <a:rPr lang="en-US" altLang="zh-CN" dirty="0" smtClean="0"/>
              <a:t>Pulse power density spectrum</a:t>
            </a:r>
            <a:endParaRPr lang="zh-CN" altLang="en-US" dirty="0"/>
          </a:p>
        </p:txBody>
      </p:sp>
      <p:sp>
        <p:nvSpPr>
          <p:cNvPr id="31" name="文本框 30"/>
          <p:cNvSpPr txBox="1"/>
          <p:nvPr/>
        </p:nvSpPr>
        <p:spPr>
          <a:xfrm>
            <a:off x="251520" y="4603430"/>
            <a:ext cx="5292080" cy="1892826"/>
          </a:xfrm>
          <a:prstGeom prst="rect">
            <a:avLst/>
          </a:prstGeom>
          <a:noFill/>
        </p:spPr>
        <p:txBody>
          <a:bodyPr wrap="square" rtlCol="0">
            <a:spAutoFit/>
          </a:bodyPr>
          <a:lstStyle/>
          <a:p>
            <a:pPr algn="just">
              <a:lnSpc>
                <a:spcPct val="130000"/>
              </a:lnSpc>
            </a:pPr>
            <a:r>
              <a:rPr lang="en-US" altLang="zh-CN" sz="1800" b="1" dirty="0" smtClean="0"/>
              <a:t>Here, in order to reduce the </a:t>
            </a:r>
            <a:r>
              <a:rPr lang="en-US" altLang="zh-CN" sz="1800" b="1" dirty="0" err="1" smtClean="0"/>
              <a:t>sidelobe</a:t>
            </a:r>
            <a:r>
              <a:rPr lang="en-US" altLang="zh-CN" sz="1800" b="1" dirty="0" smtClean="0"/>
              <a:t> of the pulse, we applying a Gaussian window to the 8</a:t>
            </a:r>
            <a:r>
              <a:rPr lang="en-US" altLang="zh-CN" sz="1800" b="1" baseline="30000" dirty="0" smtClean="0"/>
              <a:t>th</a:t>
            </a:r>
            <a:r>
              <a:rPr lang="en-US" altLang="zh-CN" sz="1800" b="1" dirty="0" smtClean="0"/>
              <a:t> order Butterworth pulse and get a new pulse with reduced </a:t>
            </a:r>
            <a:r>
              <a:rPr lang="en-US" altLang="zh-CN" sz="1800" b="1" dirty="0" err="1" smtClean="0"/>
              <a:t>sidelobe</a:t>
            </a:r>
            <a:r>
              <a:rPr lang="en-US" altLang="zh-CN" sz="1800" b="1" dirty="0" smtClean="0"/>
              <a:t> level. The new pulse also comply with the PSD mask.</a:t>
            </a:r>
            <a:endParaRPr lang="zh-CN" altLang="en-US" sz="1800" b="1" dirty="0"/>
          </a:p>
        </p:txBody>
      </p:sp>
    </p:spTree>
    <p:extLst>
      <p:ext uri="{BB962C8B-B14F-4D97-AF65-F5344CB8AC3E}">
        <p14:creationId xmlns:p14="http://schemas.microsoft.com/office/powerpoint/2010/main" val="2150365480"/>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1728</Words>
  <Application>Microsoft Office PowerPoint</Application>
  <PresentationFormat>全屏显示(4:3)</PresentationFormat>
  <Paragraphs>183</Paragraphs>
  <Slides>12</Slides>
  <Notes>8</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12</vt:i4>
      </vt:variant>
    </vt:vector>
  </HeadingPairs>
  <TitlesOfParts>
    <vt:vector size="18" baseType="lpstr">
      <vt:lpstr>MS PGothic</vt:lpstr>
      <vt:lpstr>Arial</vt:lpstr>
      <vt:lpstr>Calibri</vt:lpstr>
      <vt:lpstr>Cambria Math</vt:lpstr>
      <vt:lpstr>Times New Roman</vt:lpstr>
      <vt:lpstr>IEEE-P802_15</vt:lpstr>
      <vt:lpstr>PowerPoint 演示文稿</vt:lpstr>
      <vt:lpstr>PowerPoint 演示文稿</vt:lpstr>
      <vt:lpstr>Existing waveform for ranging </vt:lpstr>
      <vt:lpstr>Motivation of existing waveform for ranging</vt:lpstr>
      <vt:lpstr>Limitations of existing waveform for sensing</vt:lpstr>
      <vt:lpstr>Ambiguity function</vt:lpstr>
      <vt:lpstr>KPIs of the sensing waveform</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2022-01-19T07:29:03Z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(3)kURqUmMab+jdcBMle+eSMbOAiiT7RdW+5rGIWoZYOzC/fLgNDst4pAaGeKAo+SqNb5oNLmVC
TPw05SsGHJx7LFe7IPGRpTRKayMiy/USH4QGsE01gbdCYDuhnaVMzHkLNgI3CeDkIVW/HIrW
hDqv4crlZUvQbxH1zO5Izf9qIkJVg2Ihu+kYeJ2sH6hjFsexEThFIV331TE/QqyjOiVOkyh/
PG2YVGroLvHqTCFtVD</vt:lpwstr>
  </property>
  <property fmtid="{D5CDD505-2E9C-101B-9397-08002B2CF9AE}" pid="3" name="_2015_ms_pID_7253431">
    <vt:lpwstr>Veanga5e89tDbUOD9eCBKYoH7MwP1vLcsjyyl1rc9hq9c9mrMJhA3d
sroahci7Tm+zktjbbeZYHygxuABXSoUqUcN2ag7gGZ4ED+SG+uh7vE+fkfNJRGZBt76O2MLS
6cN+4l2sCzekapitP0LvLsyGTlJLTwr/SE2u7Imbwn1Oo7BFAD2LqotPiixt+thfd0s3tNL2
AIz3T1Gdvn4UxrvMlbqCrecArw3UZmRRR0ds</vt:lpwstr>
  </property>
  <property fmtid="{D5CDD505-2E9C-101B-9397-08002B2CF9AE}" pid="4" name="_2015_ms_pID_7253432">
    <vt:lpwstr>cQ==</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1642489903</vt:lpwstr>
  </property>
</Properties>
</file>