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87" r:id="rId2"/>
    <p:sldId id="363" r:id="rId3"/>
    <p:sldId id="322" r:id="rId4"/>
    <p:sldId id="288" r:id="rId5"/>
    <p:sldId id="289" r:id="rId6"/>
    <p:sldId id="291" r:id="rId7"/>
    <p:sldId id="292"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111" d="100"/>
          <a:sy n="111" d="100"/>
        </p:scale>
        <p:origin x="159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15-22-0038-00-0000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Benjamin Rolfe (Blind Creek Associates)</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5/dcn/21/15-21-0280-00-04ab-objectives-checklist-table.docx" TargetMode="External"/><Relationship Id="rId3" Type="http://schemas.openxmlformats.org/officeDocument/2006/relationships/hyperlink" Target="https://mentor.ieee.org/802.15/dcn/22/15-22-0020-00-04ab-tg4ab-january-2022-meeting-slides.pptx" TargetMode="External"/><Relationship Id="rId7" Type="http://schemas.openxmlformats.org/officeDocument/2006/relationships/hyperlink" Target="https://mentor.ieee.org/802.15/dcn/21/15-21-0268-01-04ab-15-4ab-technical-guidance-framework.pptx" TargetMode="External"/><Relationship Id="rId2" Type="http://schemas.openxmlformats.org/officeDocument/2006/relationships/hyperlink" Target="https://mentor.ieee.org/802.15/dcn/21/15-21-0644-05-04ab-tg-4ab-agenda-jan-2022.xls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442-00-04ab-technical-specification-framework.docx" TargetMode="External"/><Relationship Id="rId5" Type="http://schemas.openxmlformats.org/officeDocument/2006/relationships/hyperlink" Target="https://mentor.ieee.org/802.15/dcn/21/15-21-0635-01-04ab-task-group-15-4ab-call-for-propsals.docx" TargetMode="External"/><Relationship Id="rId4" Type="http://schemas.openxmlformats.org/officeDocument/2006/relationships/hyperlink" Target="https://mentor.ieee.org/802.15/dcn/21/15-21-0638-00-04ab-tg4ab-presentations-by-tgd-categories.xlsx"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5/dcn/21/15-21-0589-00-04ab-uwb-channel-access-aided-by-pilot-narrow-band-radio.pptx" TargetMode="External"/><Relationship Id="rId13" Type="http://schemas.openxmlformats.org/officeDocument/2006/relationships/hyperlink" Target="https://mentor.ieee.org/802.15/dcn/21/15-21-0530-00-04ab-dl-tdoa-positioning-tdma-scheme.pptx" TargetMode="External"/><Relationship Id="rId3" Type="http://schemas.openxmlformats.org/officeDocument/2006/relationships/hyperlink" Target="https://mentor.ieee.org/802.15/dcn/21/15-21-0610-00-04ab-higher-phy-data-rates.pptx" TargetMode="External"/><Relationship Id="rId7" Type="http://schemas.openxmlformats.org/officeDocument/2006/relationships/hyperlink" Target="https://mentor.ieee.org/802.15/dcn/21/15-21-0590-00-04ab-ranging-qos.pptx" TargetMode="External"/><Relationship Id="rId12" Type="http://schemas.openxmlformats.org/officeDocument/2006/relationships/hyperlink" Target="https://mentor.ieee.org/802.15/dcn/21/15-21-0556-00-04ab-uwb-ranging-accuracy-limiting-factor.pptx" TargetMode="External"/><Relationship Id="rId2" Type="http://schemas.openxmlformats.org/officeDocument/2006/relationships/hyperlink" Target="https://mentor.ieee.org/802.15/dcn/21/15-21-0616-01-04ab-beacon-and-ranging-frames-to-support-downlink-tdoa-dl-tdoa-location-service-in-802-15.ppt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592-00-04ab-high-data-rates.pptx" TargetMode="External"/><Relationship Id="rId11" Type="http://schemas.openxmlformats.org/officeDocument/2006/relationships/hyperlink" Target="https://mentor.ieee.org/802.15/dcn/21/15-21-0557-01-04ab-uwb-wake-up-signalling.pdf" TargetMode="External"/><Relationship Id="rId5" Type="http://schemas.openxmlformats.org/officeDocument/2006/relationships/hyperlink" Target="https://mentor.ieee.org/802.15/dcn/21/15-21-0593-02-04ab-more-on-nba-mms.pptx" TargetMode="External"/><Relationship Id="rId15" Type="http://schemas.openxmlformats.org/officeDocument/2006/relationships/hyperlink" Target="https://mentor.ieee.org/802.15/dcn/21/15-21-0505-00-04ab-uwb-sensing-methods-and-kpis.pptx" TargetMode="External"/><Relationship Id="rId10" Type="http://schemas.openxmlformats.org/officeDocument/2006/relationships/hyperlink" Target="https://mentor.ieee.org/802.15/dcn/21/15-21-0570-00-04ab-cir-feedback-for-uwb-sensing.pptx" TargetMode="External"/><Relationship Id="rId4" Type="http://schemas.openxmlformats.org/officeDocument/2006/relationships/hyperlink" Target="https://mentor.ieee.org/802.15/dcn/21/15-21-0605-00-04ab-nba-mms-uwb-mac-considerations.pptx" TargetMode="External"/><Relationship Id="rId9" Type="http://schemas.openxmlformats.org/officeDocument/2006/relationships/hyperlink" Target="https://mentor.ieee.org/802.15/dcn/21/15-21-0585-02-04ab-low-power-operation-for-non-ranging-applications.pdf" TargetMode="External"/><Relationship Id="rId14" Type="http://schemas.openxmlformats.org/officeDocument/2006/relationships/hyperlink" Target="https://mentor.ieee.org/802.15/dcn/21/15-21-0506-01-04ab-advanced-coding-for-data-comm.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5/dcn/21/15-21-0394-02-04ab-ir-uwb-link-budget-analysis-and-comparison-with-nb-signaling.pptx" TargetMode="External"/><Relationship Id="rId13" Type="http://schemas.openxmlformats.org/officeDocument/2006/relationships/hyperlink" Target="https://mentor.ieee.org/802.15/dcn/21/15-21-0289-00-04ab-coupling-between-nb-and-uwb.pptx" TargetMode="External"/><Relationship Id="rId3" Type="http://schemas.openxmlformats.org/officeDocument/2006/relationships/hyperlink" Target="https://mentor.ieee.org/802.15/dcn/21/15-21-0501-00-04ab-ways-to-achieve-higher-date-rate-for-the-hrp-uwb-phy.pptx" TargetMode="External"/><Relationship Id="rId7" Type="http://schemas.openxmlformats.org/officeDocument/2006/relationships/hyperlink" Target="https://mentor.ieee.org/802.15/dcn/21/15-21-0399-00-04ab-uwb-sensing-in-802-15.pptx" TargetMode="External"/><Relationship Id="rId12" Type="http://schemas.openxmlformats.org/officeDocument/2006/relationships/hyperlink" Target="https://mentor.ieee.org/802.15/dcn/21/15-21-0292-00-04ab-opportunities-for-improved-uwb-nb-coordination.pptx" TargetMode="External"/><Relationship Id="rId17" Type="http://schemas.openxmlformats.org/officeDocument/2006/relationships/hyperlink" Target="https://mentor.ieee.org/802.15/dcn/21/15-21-0222-00-04ab-data-communications-in-uwb.pptx" TargetMode="External"/><Relationship Id="rId2" Type="http://schemas.openxmlformats.org/officeDocument/2006/relationships/hyperlink" Target="https://mentor.ieee.org/802.15/dcn/21/15-21-0504-00-04ab-narrowband-uwb-coupling-mac.pptx" TargetMode="External"/><Relationship Id="rId16" Type="http://schemas.openxmlformats.org/officeDocument/2006/relationships/hyperlink" Target="https://mentor.ieee.org/802.15/dcn/21/15-21-0223-00-04ab-reverse-tdoa-applications-and-technical-characteristics.ppt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409-01-04ab-narrowband-assisted-multi-millisecond-uwb.pptx" TargetMode="External"/><Relationship Id="rId11" Type="http://schemas.openxmlformats.org/officeDocument/2006/relationships/hyperlink" Target="https://mentor.ieee.org/802.15/dcn/21/15-21-0294-00-04ab-input-to-tech-requirements-for-the-ng-uwb-project.pptx" TargetMode="External"/><Relationship Id="rId5" Type="http://schemas.openxmlformats.org/officeDocument/2006/relationships/hyperlink" Target="https://mentor.ieee.org/802.15/dcn/21/15-21-0412-02-04ab-channel-accesss-using-clear-channel-assessment-cca-useful-tool-for-efficient-uwb-communication.pdf" TargetMode="External"/><Relationship Id="rId15" Type="http://schemas.openxmlformats.org/officeDocument/2006/relationships/hyperlink" Target="https://mentor.ieee.org/802.15/dcn/21/15-21-0272-01-04ab-some-uas-use-cases-for-uwb.pptx" TargetMode="External"/><Relationship Id="rId10" Type="http://schemas.openxmlformats.org/officeDocument/2006/relationships/hyperlink" Target="https://mentor.ieee.org/802.15/dcn/21/15-21-0377-00-04ab-preamble-codes-for-data-communications.pptx" TargetMode="External"/><Relationship Id="rId4" Type="http://schemas.openxmlformats.org/officeDocument/2006/relationships/hyperlink" Target="https://mentor.ieee.org/802.15/dcn/21/15-21-0488-00-04ab-dl-tdoa-location-service.pptx" TargetMode="External"/><Relationship Id="rId9" Type="http://schemas.openxmlformats.org/officeDocument/2006/relationships/hyperlink" Target="https://mentor.ieee.org/802.15/dcn/21/15-21-0377-02-04ab-preamble-codes-for-data-communications.pptx" TargetMode="External"/><Relationship Id="rId14" Type="http://schemas.openxmlformats.org/officeDocument/2006/relationships/hyperlink" Target="https://mentor.ieee.org/802.15/dcn/21/15-21-0276-00-04ab-receiver-requirements-for-realistic-interference-scenario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Snapshot of TG4ab PHY topics Jan 2022Date </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January 18,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a:latin typeface="Times New Roman" panose="02020603050405020304" pitchFamily="18" charset="0"/>
                <a:hlinkClick r:id="rId3"/>
              </a:rPr>
              <a:t>ben.rolfe@ieee.org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Task Groups Joint Meeting, TG4ab/6a/14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Quick update on PHY topics presented in TG4ab so far</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Task Group Coordination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Task Group 15.4ab</a:t>
            </a:r>
            <a:br>
              <a:rPr lang="en-US" dirty="0"/>
            </a:br>
            <a:r>
              <a:rPr lang="en-US" sz="3600" dirty="0"/>
              <a:t>Next Generation UWB Amendment</a:t>
            </a:r>
            <a:br>
              <a:rPr lang="en-US" sz="3600" dirty="0"/>
            </a:br>
            <a:endParaRPr lang="en-US" sz="3600" dirty="0"/>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sp>
        <p:nvSpPr>
          <p:cNvPr id="6" name="Subtitle 5">
            <a:extLst>
              <a:ext uri="{FF2B5EF4-FFF2-40B4-BE49-F238E27FC236}">
                <a16:creationId xmlns:a16="http://schemas.microsoft.com/office/drawing/2014/main" id="{C33FF824-0464-4E15-8097-3AC1C96450D9}"/>
              </a:ext>
            </a:extLst>
          </p:cNvPr>
          <p:cNvSpPr>
            <a:spLocks noGrp="1"/>
          </p:cNvSpPr>
          <p:nvPr>
            <p:ph type="subTitle" idx="1"/>
          </p:nvPr>
        </p:nvSpPr>
        <p:spPr/>
        <p:txBody>
          <a:bodyPr/>
          <a:lstStyle/>
          <a:p>
            <a:r>
              <a:rPr lang="en-US" sz="3200" dirty="0"/>
              <a:t>Opening Report</a:t>
            </a:r>
            <a:endParaRPr lang="en-US" dirty="0"/>
          </a:p>
        </p:txBody>
      </p:sp>
    </p:spTree>
    <p:extLst>
      <p:ext uri="{BB962C8B-B14F-4D97-AF65-F5344CB8AC3E}">
        <p14:creationId xmlns:p14="http://schemas.microsoft.com/office/powerpoint/2010/main" val="124547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553381" y="4216774"/>
            <a:ext cx="3082516" cy="480087"/>
          </a:xfrm>
        </p:spPr>
        <p:txBody>
          <a:bodyPr wrap="square" anchor="b">
            <a:noAutofit/>
          </a:bodyPr>
          <a:lstStyle/>
          <a:p>
            <a:pPr algn="ctr">
              <a:lnSpc>
                <a:spcPct val="90000"/>
              </a:lnSpc>
            </a:pPr>
            <a:r>
              <a:rPr lang="en-US" sz="2400" dirty="0"/>
              <a:t>Task Group 15.4ab</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a:t>
            </a:r>
            <a:fld id="{0F04E8E9-279B-42CA-B6E8-61A287E0027B}" type="slidenum">
              <a:rPr lang="en-US" altLang="en-US" smtClean="0"/>
              <a:pPr>
                <a:spcAft>
                  <a:spcPts val="600"/>
                </a:spcAft>
                <a:defRPr/>
              </a:pPr>
              <a:t>3</a:t>
            </a:fld>
            <a:endParaRPr lang="en-US" altLang="en-US"/>
          </a:p>
        </p:txBody>
      </p:sp>
      <p:pic>
        <p:nvPicPr>
          <p:cNvPr id="6" name="Picture 5" descr="A crowd of people at a concert&#10;&#10;Description automatically generated with low confidence">
            <a:extLst>
              <a:ext uri="{FF2B5EF4-FFF2-40B4-BE49-F238E27FC236}">
                <a16:creationId xmlns:a16="http://schemas.microsoft.com/office/drawing/2014/main" id="{9C33F728-97D8-4795-95B0-DA192E3B5C85}"/>
              </a:ext>
            </a:extLst>
          </p:cNvPr>
          <p:cNvPicPr>
            <a:picLocks noChangeAspect="1"/>
          </p:cNvPicPr>
          <p:nvPr/>
        </p:nvPicPr>
        <p:blipFill>
          <a:blip r:embed="rId2"/>
          <a:stretch>
            <a:fillRect/>
          </a:stretch>
        </p:blipFill>
        <p:spPr>
          <a:xfrm>
            <a:off x="5508104" y="924364"/>
            <a:ext cx="2132585" cy="2843951"/>
          </a:xfrm>
          <a:prstGeom prst="rect">
            <a:avLst/>
          </a:prstGeom>
        </p:spPr>
      </p:pic>
      <p:pic>
        <p:nvPicPr>
          <p:cNvPr id="7" name="Picture 6" descr="A picture containing text, colorful, decorated&#10;&#10;Description automatically generated">
            <a:extLst>
              <a:ext uri="{FF2B5EF4-FFF2-40B4-BE49-F238E27FC236}">
                <a16:creationId xmlns:a16="http://schemas.microsoft.com/office/drawing/2014/main" id="{F28C1414-E4C6-4028-951F-A3BCAB9FEC64}"/>
              </a:ext>
            </a:extLst>
          </p:cNvPr>
          <p:cNvPicPr>
            <a:picLocks noChangeAspect="1"/>
          </p:cNvPicPr>
          <p:nvPr/>
        </p:nvPicPr>
        <p:blipFill>
          <a:blip r:embed="rId3"/>
          <a:stretch>
            <a:fillRect/>
          </a:stretch>
        </p:blipFill>
        <p:spPr>
          <a:xfrm>
            <a:off x="1379182" y="1533077"/>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Title 2">
            <a:extLst>
              <a:ext uri="{FF2B5EF4-FFF2-40B4-BE49-F238E27FC236}">
                <a16:creationId xmlns:a16="http://schemas.microsoft.com/office/drawing/2014/main" id="{8D6B5283-04CF-492A-9337-988A4F0F6791}"/>
              </a:ext>
            </a:extLst>
          </p:cNvPr>
          <p:cNvSpPr txBox="1">
            <a:spLocks/>
          </p:cNvSpPr>
          <p:nvPr/>
        </p:nvSpPr>
        <p:spPr bwMode="auto">
          <a:xfrm>
            <a:off x="4486164" y="4221088"/>
            <a:ext cx="4176464" cy="480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b" anchorCtr="0" compatLnSpc="1">
            <a:prstTxWarp prst="textNoShape">
              <a:avLst/>
            </a:prstTxWarp>
            <a:noAutofit/>
          </a:bodyPr>
          <a:lstStyle>
            <a:lvl1pPr algn="l" defTabSz="449263" rtl="0" eaLnBrk="0" fontAlgn="base" hangingPunct="0">
              <a:spcBef>
                <a:spcPct val="0"/>
              </a:spcBef>
              <a:spcAft>
                <a:spcPct val="0"/>
              </a:spcAft>
              <a:buClr>
                <a:srgbClr val="000000"/>
              </a:buClr>
              <a:buSzPct val="100000"/>
              <a:buFont typeface="Times New Roman" panose="02020603050405020304" pitchFamily="18" charset="0"/>
              <a:defRPr sz="20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pPr algn="ctr">
              <a:lnSpc>
                <a:spcPct val="90000"/>
              </a:lnSpc>
            </a:pPr>
            <a:r>
              <a:rPr lang="en-US" sz="2400" kern="0" dirty="0"/>
              <a:t>Summary January 2022</a:t>
            </a:r>
          </a:p>
        </p:txBody>
      </p:sp>
    </p:spTree>
    <p:extLst>
      <p:ext uri="{BB962C8B-B14F-4D97-AF65-F5344CB8AC3E}">
        <p14:creationId xmlns:p14="http://schemas.microsoft.com/office/powerpoint/2010/main" val="119055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C8BB448-8156-40DA-9073-8E21CEB96C45}"/>
              </a:ext>
            </a:extLst>
          </p:cNvPr>
          <p:cNvSpPr>
            <a:spLocks noGrp="1"/>
          </p:cNvSpPr>
          <p:nvPr>
            <p:ph type="title"/>
          </p:nvPr>
        </p:nvSpPr>
        <p:spPr/>
        <p:txBody>
          <a:bodyPr/>
          <a:lstStyle/>
          <a:p>
            <a:r>
              <a:rPr lang="en-US" dirty="0"/>
              <a:t>UWB PHY Topics</a:t>
            </a:r>
          </a:p>
        </p:txBody>
      </p:sp>
      <p:sp>
        <p:nvSpPr>
          <p:cNvPr id="4" name="Content Placeholder 3">
            <a:extLst>
              <a:ext uri="{FF2B5EF4-FFF2-40B4-BE49-F238E27FC236}">
                <a16:creationId xmlns:a16="http://schemas.microsoft.com/office/drawing/2014/main" id="{E1446C6E-0CF7-4969-A00C-510A3628FC48}"/>
              </a:ext>
            </a:extLst>
          </p:cNvPr>
          <p:cNvSpPr>
            <a:spLocks noGrp="1"/>
          </p:cNvSpPr>
          <p:nvPr>
            <p:ph idx="1"/>
          </p:nvPr>
        </p:nvSpPr>
        <p:spPr/>
        <p:txBody>
          <a:bodyPr>
            <a:normAutofit fontScale="70000" lnSpcReduction="20000"/>
          </a:bodyPr>
          <a:lstStyle/>
          <a:p>
            <a:pPr marL="457200" indent="-457200">
              <a:buFont typeface="Arial" panose="020B0604020202020204" pitchFamily="34" charset="0"/>
              <a:buChar char="•"/>
            </a:pPr>
            <a:r>
              <a:rPr lang="en-US" dirty="0"/>
              <a:t>UWB / narrow band coupling </a:t>
            </a:r>
          </a:p>
          <a:p>
            <a:pPr marL="457200" indent="-457200">
              <a:buFont typeface="Arial" panose="020B0604020202020204" pitchFamily="34" charset="0"/>
              <a:buChar char="•"/>
            </a:pPr>
            <a:r>
              <a:rPr lang="en-US" dirty="0"/>
              <a:t>UWB Sensing (monostatic and multi-static)</a:t>
            </a:r>
          </a:p>
          <a:p>
            <a:pPr marL="457200" indent="-457200">
              <a:buFont typeface="Arial" panose="020B0604020202020204" pitchFamily="34" charset="0"/>
              <a:buChar char="•"/>
            </a:pPr>
            <a:r>
              <a:rPr lang="en-US" dirty="0"/>
              <a:t>CIR estimation and feedback</a:t>
            </a:r>
          </a:p>
          <a:p>
            <a:pPr marL="457200" indent="-457200">
              <a:buFont typeface="Arial" panose="020B0604020202020204" pitchFamily="34" charset="0"/>
              <a:buChar char="•"/>
            </a:pPr>
            <a:r>
              <a:rPr lang="en-US" dirty="0"/>
              <a:t>Improved support for real-time data and non-ranging applications</a:t>
            </a:r>
          </a:p>
          <a:p>
            <a:pPr marL="457200" indent="-457200">
              <a:buFont typeface="Arial" panose="020B0604020202020204" pitchFamily="34" charset="0"/>
              <a:buChar char="•"/>
            </a:pPr>
            <a:r>
              <a:rPr lang="en-US" dirty="0"/>
              <a:t>Improving UWB link budget</a:t>
            </a:r>
          </a:p>
          <a:p>
            <a:pPr marL="457200" indent="-457200">
              <a:buFont typeface="Arial" panose="020B0604020202020204" pitchFamily="34" charset="0"/>
              <a:buChar char="•"/>
            </a:pPr>
            <a:r>
              <a:rPr lang="en-US" dirty="0"/>
              <a:t>Higher PHY data rates</a:t>
            </a:r>
          </a:p>
          <a:p>
            <a:pPr marL="457200" indent="-457200">
              <a:buFont typeface="Arial" panose="020B0604020202020204" pitchFamily="34" charset="0"/>
              <a:buChar char="•"/>
            </a:pPr>
            <a:r>
              <a:rPr lang="en-US" dirty="0"/>
              <a:t>Additional coding and modulation options</a:t>
            </a:r>
          </a:p>
          <a:p>
            <a:pPr marL="457200" indent="-457200">
              <a:buFont typeface="Arial" panose="020B0604020202020204" pitchFamily="34" charset="0"/>
              <a:buChar char="•"/>
            </a:pPr>
            <a:r>
              <a:rPr lang="en-US" dirty="0"/>
              <a:t>Further improvements to ranging accuracy and integrity</a:t>
            </a:r>
          </a:p>
          <a:p>
            <a:pPr marL="457200" indent="-457200">
              <a:buFont typeface="Arial" panose="020B0604020202020204" pitchFamily="34" charset="0"/>
              <a:buChar char="•"/>
            </a:pPr>
            <a:r>
              <a:rPr lang="en-US" dirty="0"/>
              <a:t>Ranging QoS</a:t>
            </a:r>
          </a:p>
          <a:p>
            <a:pPr marL="457200" indent="-457200">
              <a:buFont typeface="Arial" panose="020B0604020202020204" pitchFamily="34" charset="0"/>
              <a:buChar char="•"/>
            </a:pPr>
            <a:r>
              <a:rPr lang="en-US" dirty="0"/>
              <a:t>Even lower power operation</a:t>
            </a:r>
          </a:p>
          <a:p>
            <a:pPr marL="457200" indent="-457200">
              <a:buFont typeface="Arial" panose="020B0604020202020204" pitchFamily="34" charset="0"/>
              <a:buChar char="•"/>
            </a:pPr>
            <a:r>
              <a:rPr lang="en-US" dirty="0"/>
              <a:t>UWB wake-up </a:t>
            </a:r>
            <a:r>
              <a:rPr lang="en-US" dirty="0" err="1"/>
              <a:t>signalling</a:t>
            </a:r>
            <a:endParaRPr lang="en-US" dirty="0"/>
          </a:p>
          <a:p>
            <a:pPr marL="457200" indent="-457200">
              <a:buFont typeface="Arial" panose="020B0604020202020204" pitchFamily="34" charset="0"/>
              <a:buChar char="•"/>
            </a:pPr>
            <a:r>
              <a:rPr lang="en-US" dirty="0"/>
              <a:t>Improved performance and coexistence</a:t>
            </a:r>
          </a:p>
        </p:txBody>
      </p:sp>
      <p:sp>
        <p:nvSpPr>
          <p:cNvPr id="2" name="Slide Number Placeholder 1">
            <a:extLst>
              <a:ext uri="{FF2B5EF4-FFF2-40B4-BE49-F238E27FC236}">
                <a16:creationId xmlns:a16="http://schemas.microsoft.com/office/drawing/2014/main" id="{68498BAA-2720-4A2E-96E6-1C149B54179B}"/>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4</a:t>
            </a:fld>
            <a:endParaRPr lang="en-US" altLang="en-US"/>
          </a:p>
        </p:txBody>
      </p:sp>
    </p:spTree>
    <p:extLst>
      <p:ext uri="{BB962C8B-B14F-4D97-AF65-F5344CB8AC3E}">
        <p14:creationId xmlns:p14="http://schemas.microsoft.com/office/powerpoint/2010/main" val="936655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6240C-FEEB-4E11-A646-5D97B9943813}"/>
              </a:ext>
            </a:extLst>
          </p:cNvPr>
          <p:cNvSpPr>
            <a:spLocks noGrp="1"/>
          </p:cNvSpPr>
          <p:nvPr>
            <p:ph type="title"/>
          </p:nvPr>
        </p:nvSpPr>
        <p:spPr/>
        <p:txBody>
          <a:bodyPr/>
          <a:lstStyle/>
          <a:p>
            <a:r>
              <a:rPr lang="en-US" dirty="0"/>
              <a:t>Useful Links</a:t>
            </a:r>
          </a:p>
        </p:txBody>
      </p:sp>
      <p:sp>
        <p:nvSpPr>
          <p:cNvPr id="3" name="Content Placeholder 2">
            <a:extLst>
              <a:ext uri="{FF2B5EF4-FFF2-40B4-BE49-F238E27FC236}">
                <a16:creationId xmlns:a16="http://schemas.microsoft.com/office/drawing/2014/main" id="{57AB9F26-3654-4F26-9E51-67524E7941FB}"/>
              </a:ext>
            </a:extLst>
          </p:cNvPr>
          <p:cNvSpPr>
            <a:spLocks noGrp="1"/>
          </p:cNvSpPr>
          <p:nvPr>
            <p:ph idx="1"/>
          </p:nvPr>
        </p:nvSpPr>
        <p:spPr>
          <a:xfrm>
            <a:off x="683568" y="1371600"/>
            <a:ext cx="7848600" cy="5081736"/>
          </a:xfrm>
        </p:spPr>
        <p:txBody>
          <a:bodyPr>
            <a:normAutofit fontScale="47500" lnSpcReduction="20000"/>
          </a:bodyPr>
          <a:lstStyle/>
          <a:p>
            <a:r>
              <a:rPr lang="nl-NL" dirty="0"/>
              <a:t>TG4ab Agenda January 2022		</a:t>
            </a:r>
            <a:r>
              <a:rPr lang="nl-NL" dirty="0">
                <a:hlinkClick r:id="rId2"/>
              </a:rPr>
              <a:t>https://mentor.ieee.org/802.15/dcn/21/15-21-0644-05-04ab-tg-4ab-agenda-jan-2022.xlsx</a:t>
            </a:r>
            <a:endParaRPr lang="nl-NL" dirty="0"/>
          </a:p>
          <a:p>
            <a:r>
              <a:rPr lang="en-US" dirty="0"/>
              <a:t>TG4ab January 2022 Meeting Slides</a:t>
            </a:r>
          </a:p>
          <a:p>
            <a:r>
              <a:rPr lang="nl-NL" dirty="0">
                <a:hlinkClick r:id="rId3"/>
              </a:rPr>
              <a:t>https://mentor.ieee.org/802.15/dcn/22/15-22-0020-00-04ab-tg4ab-january-2022-meeting-slides.pptx</a:t>
            </a:r>
            <a:endParaRPr lang="nl-NL" dirty="0"/>
          </a:p>
          <a:p>
            <a:r>
              <a:rPr lang="en-US" dirty="0"/>
              <a:t>TG4ab Presentations by TGD Categories</a:t>
            </a:r>
          </a:p>
          <a:p>
            <a:r>
              <a:rPr lang="nl-NL" dirty="0">
                <a:hlinkClick r:id="rId4"/>
              </a:rPr>
              <a:t>https://mentor.ieee.org/802.15/dcn/21/15-21-0638-00-04ab-tg4ab-presentations-by-tgd-categories.xlsx</a:t>
            </a:r>
            <a:endParaRPr lang="nl-NL" dirty="0"/>
          </a:p>
          <a:p>
            <a:r>
              <a:rPr lang="nl-NL" dirty="0"/>
              <a:t>Task Group 15.4ab Call For Propsals</a:t>
            </a:r>
          </a:p>
          <a:p>
            <a:r>
              <a:rPr lang="nl-NL" dirty="0">
                <a:hlinkClick r:id="rId5"/>
              </a:rPr>
              <a:t>https://mentor.ieee.org/802.15/dcn/21/15-21-0635-01-04ab-task-group-15-4ab-call-for-propsals.docx</a:t>
            </a:r>
            <a:endParaRPr lang="nl-NL" dirty="0"/>
          </a:p>
          <a:p>
            <a:r>
              <a:rPr lang="nl-NL" dirty="0"/>
              <a:t>Technical Specification Framework</a:t>
            </a:r>
          </a:p>
          <a:p>
            <a:r>
              <a:rPr lang="nl-NL" dirty="0">
                <a:hlinkClick r:id="rId6"/>
              </a:rPr>
              <a:t>https://mentor.ieee.org/802.15/dcn/21/15-21-0442-00-04ab-technical-specification-framework.docx</a:t>
            </a:r>
            <a:endParaRPr lang="nl-NL" dirty="0"/>
          </a:p>
          <a:p>
            <a:r>
              <a:rPr lang="en-US" dirty="0"/>
              <a:t>15.4ab Technical Guidance Framework</a:t>
            </a:r>
          </a:p>
          <a:p>
            <a:r>
              <a:rPr lang="en-US" dirty="0">
                <a:hlinkClick r:id="rId7"/>
              </a:rPr>
              <a:t>https://mentor.ieee.org/802.15/dcn/21/15-21-0268-01-04ab-15-4ab-technical-guidance-framework.pptx</a:t>
            </a:r>
            <a:endParaRPr lang="en-US" dirty="0"/>
          </a:p>
          <a:p>
            <a:r>
              <a:rPr lang="en-US" dirty="0"/>
              <a:t>Objectives Checklist Table</a:t>
            </a:r>
          </a:p>
          <a:p>
            <a:r>
              <a:rPr lang="en-US" dirty="0">
                <a:hlinkClick r:id="rId8"/>
              </a:rPr>
              <a:t>https://mentor.ieee.org/802.15/dcn/21/15-21-0280-00-04ab-objectives-checklist-table.docx</a:t>
            </a:r>
            <a:endParaRPr lang="en-US" dirty="0"/>
          </a:p>
          <a:p>
            <a:endParaRPr lang="en-US" dirty="0"/>
          </a:p>
          <a:p>
            <a:endParaRPr lang="en-US" dirty="0"/>
          </a:p>
          <a:p>
            <a:endParaRPr lang="nl-NL" dirty="0"/>
          </a:p>
          <a:p>
            <a:endParaRPr lang="nl-NL" dirty="0"/>
          </a:p>
          <a:p>
            <a:endParaRPr lang="nl-NL" dirty="0"/>
          </a:p>
          <a:p>
            <a:endParaRPr lang="en-US" dirty="0"/>
          </a:p>
        </p:txBody>
      </p:sp>
      <p:sp>
        <p:nvSpPr>
          <p:cNvPr id="4" name="Slide Number Placeholder 3">
            <a:extLst>
              <a:ext uri="{FF2B5EF4-FFF2-40B4-BE49-F238E27FC236}">
                <a16:creationId xmlns:a16="http://schemas.microsoft.com/office/drawing/2014/main" id="{AAEB2DE8-64D7-4B3C-BDFE-7202E48BE49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4168135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6F8B3-EC5B-4BA1-BF65-56DC39B3C896}"/>
              </a:ext>
            </a:extLst>
          </p:cNvPr>
          <p:cNvSpPr>
            <a:spLocks noGrp="1"/>
          </p:cNvSpPr>
          <p:nvPr>
            <p:ph type="title"/>
          </p:nvPr>
        </p:nvSpPr>
        <p:spPr>
          <a:xfrm>
            <a:off x="685800" y="685801"/>
            <a:ext cx="7840663" cy="366935"/>
          </a:xfrm>
        </p:spPr>
        <p:txBody>
          <a:bodyPr/>
          <a:lstStyle/>
          <a:p>
            <a:r>
              <a:rPr lang="en-US" sz="2400" dirty="0"/>
              <a:t>Technical Contributions Links</a:t>
            </a:r>
          </a:p>
        </p:txBody>
      </p:sp>
      <p:sp>
        <p:nvSpPr>
          <p:cNvPr id="4" name="Slide Number Placeholder 3">
            <a:extLst>
              <a:ext uri="{FF2B5EF4-FFF2-40B4-BE49-F238E27FC236}">
                <a16:creationId xmlns:a16="http://schemas.microsoft.com/office/drawing/2014/main" id="{E05A2CA3-2027-42F6-B3D4-A3872FCE7C8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graphicFrame>
        <p:nvGraphicFramePr>
          <p:cNvPr id="3" name="Table 2">
            <a:extLst>
              <a:ext uri="{FF2B5EF4-FFF2-40B4-BE49-F238E27FC236}">
                <a16:creationId xmlns:a16="http://schemas.microsoft.com/office/drawing/2014/main" id="{97052764-0E3E-4684-8335-AE176615DA64}"/>
              </a:ext>
            </a:extLst>
          </p:cNvPr>
          <p:cNvGraphicFramePr>
            <a:graphicFrameLocks noGrp="1"/>
          </p:cNvGraphicFramePr>
          <p:nvPr>
            <p:extLst>
              <p:ext uri="{D42A27DB-BD31-4B8C-83A1-F6EECF244321}">
                <p14:modId xmlns:p14="http://schemas.microsoft.com/office/powerpoint/2010/main" val="843754437"/>
              </p:ext>
            </p:extLst>
          </p:nvPr>
        </p:nvGraphicFramePr>
        <p:xfrm>
          <a:off x="695522" y="1052736"/>
          <a:ext cx="7908926" cy="5265300"/>
        </p:xfrm>
        <a:graphic>
          <a:graphicData uri="http://schemas.openxmlformats.org/drawingml/2006/table">
            <a:tbl>
              <a:tblPr>
                <a:tableStyleId>{5C22544A-7EE6-4342-B048-85BDC9FD1C3A}</a:tableStyleId>
              </a:tblPr>
              <a:tblGrid>
                <a:gridCol w="623365">
                  <a:extLst>
                    <a:ext uri="{9D8B030D-6E8A-4147-A177-3AD203B41FA5}">
                      <a16:colId xmlns:a16="http://schemas.microsoft.com/office/drawing/2014/main" val="3798263431"/>
                    </a:ext>
                  </a:extLst>
                </a:gridCol>
                <a:gridCol w="306762">
                  <a:extLst>
                    <a:ext uri="{9D8B030D-6E8A-4147-A177-3AD203B41FA5}">
                      <a16:colId xmlns:a16="http://schemas.microsoft.com/office/drawing/2014/main" val="3794314307"/>
                    </a:ext>
                  </a:extLst>
                </a:gridCol>
                <a:gridCol w="3647701">
                  <a:extLst>
                    <a:ext uri="{9D8B030D-6E8A-4147-A177-3AD203B41FA5}">
                      <a16:colId xmlns:a16="http://schemas.microsoft.com/office/drawing/2014/main" val="3253583994"/>
                    </a:ext>
                  </a:extLst>
                </a:gridCol>
                <a:gridCol w="3331098">
                  <a:extLst>
                    <a:ext uri="{9D8B030D-6E8A-4147-A177-3AD203B41FA5}">
                      <a16:colId xmlns:a16="http://schemas.microsoft.com/office/drawing/2014/main" val="1426521970"/>
                    </a:ext>
                  </a:extLst>
                </a:gridCol>
              </a:tblGrid>
              <a:tr h="144016">
                <a:tc>
                  <a:txBody>
                    <a:bodyPr/>
                    <a:lstStyle/>
                    <a:p>
                      <a:pPr algn="l" fontAlgn="b"/>
                      <a:r>
                        <a:rPr lang="en-US" sz="1000" u="none" strike="noStrike" dirty="0">
                          <a:effectLst/>
                        </a:rPr>
                        <a:t>Year</a:t>
                      </a:r>
                      <a:endParaRPr lang="en-US" sz="1000" b="0" i="0" u="none" strike="noStrike" dirty="0">
                        <a:effectLst/>
                        <a:latin typeface="Arial" panose="020B0604020202020204" pitchFamily="34" charset="0"/>
                      </a:endParaRPr>
                    </a:p>
                  </a:txBody>
                  <a:tcPr marL="3655" marR="3655" marT="3655" marB="0" anchor="b"/>
                </a:tc>
                <a:tc>
                  <a:txBody>
                    <a:bodyPr/>
                    <a:lstStyle/>
                    <a:p>
                      <a:pPr algn="l" fontAlgn="b"/>
                      <a:r>
                        <a:rPr lang="en-US" sz="1000" u="none" strike="noStrike" dirty="0">
                          <a:effectLst/>
                        </a:rPr>
                        <a:t>DCN</a:t>
                      </a:r>
                      <a:endParaRPr lang="en-US" sz="1000" b="0" i="0" u="none" strike="noStrike" dirty="0">
                        <a:effectLst/>
                        <a:latin typeface="Arial" panose="020B0604020202020204" pitchFamily="34" charset="0"/>
                      </a:endParaRPr>
                    </a:p>
                  </a:txBody>
                  <a:tcPr marL="3655" marR="3655" marT="3655" marB="0" anchor="b"/>
                </a:tc>
                <a:tc>
                  <a:txBody>
                    <a:bodyPr/>
                    <a:lstStyle/>
                    <a:p>
                      <a:pPr algn="l" fontAlgn="b"/>
                      <a:r>
                        <a:rPr lang="en-US" sz="1000" u="none" strike="noStrike">
                          <a:effectLst/>
                        </a:rPr>
                        <a:t>Title</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URL</a:t>
                      </a:r>
                      <a:endParaRPr lang="en-US" sz="1000" b="0" i="0" u="none" strike="noStrike">
                        <a:effectLst/>
                        <a:latin typeface="Arial" panose="020B0604020202020204" pitchFamily="34" charset="0"/>
                      </a:endParaRPr>
                    </a:p>
                  </a:txBody>
                  <a:tcPr marL="3655" marR="3655" marT="3655" marB="0" anchor="b"/>
                </a:tc>
                <a:extLst>
                  <a:ext uri="{0D108BD9-81ED-4DB2-BD59-A6C34878D82A}">
                    <a16:rowId xmlns:a16="http://schemas.microsoft.com/office/drawing/2014/main" val="4165279135"/>
                  </a:ext>
                </a:extLst>
              </a:tr>
              <a:tr h="162299">
                <a:tc>
                  <a:txBody>
                    <a:bodyPr/>
                    <a:lstStyle/>
                    <a:p>
                      <a:pPr algn="r" fontAlgn="b"/>
                      <a:r>
                        <a:rPr lang="en-US" sz="1000" u="none" strike="noStrike">
                          <a:effectLst/>
                        </a:rPr>
                        <a:t>2022</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12</a:t>
                      </a:r>
                      <a:endParaRPr lang="en-US" sz="1000" b="0" i="0" u="none" strike="noStrike">
                        <a:effectLst/>
                        <a:latin typeface="Arial" panose="020B0604020202020204" pitchFamily="34" charset="0"/>
                      </a:endParaRPr>
                    </a:p>
                  </a:txBody>
                  <a:tcPr marL="3655" marR="3655" marT="3655" marB="0" anchor="b"/>
                </a:tc>
                <a:tc gridSpan="2">
                  <a:txBody>
                    <a:bodyPr/>
                    <a:lstStyle/>
                    <a:p>
                      <a:pPr algn="l" fontAlgn="b"/>
                      <a:r>
                        <a:rPr lang="nn-NO" sz="1000" u="none" strike="noStrike">
                          <a:effectLst/>
                        </a:rPr>
                        <a:t>UWB Sensing Scenarios for 802.15.4ab</a:t>
                      </a:r>
                      <a:endParaRPr lang="nn-NO" sz="1000" b="0" i="0" u="none" strike="noStrike">
                        <a:effectLst/>
                        <a:latin typeface="Arial" panose="020B0604020202020204" pitchFamily="34" charset="0"/>
                      </a:endParaRPr>
                    </a:p>
                  </a:txBody>
                  <a:tcPr marL="3655" marR="3655" marT="3655" marB="0" anchor="b"/>
                </a:tc>
                <a:tc hMerge="1">
                  <a:txBody>
                    <a:bodyPr/>
                    <a:lstStyle/>
                    <a:p>
                      <a:endParaRPr lang="en-US"/>
                    </a:p>
                  </a:txBody>
                  <a:tcPr/>
                </a:tc>
                <a:extLst>
                  <a:ext uri="{0D108BD9-81ED-4DB2-BD59-A6C34878D82A}">
                    <a16:rowId xmlns:a16="http://schemas.microsoft.com/office/drawing/2014/main" val="1650543631"/>
                  </a:ext>
                </a:extLst>
              </a:tr>
              <a:tr h="535980">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616</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Beacon and Ranging Frames to Support Downlink TDOA (DL-TDOA) Location Service in 802.15</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2"/>
                        </a:rPr>
                        <a:t>https://mentor.ieee.org/802.15/dcn/21/15-21-0616-01-04ab-beacon-and-ranging-frames-to-support-downlink-tdoa-dl-tdoa-location-service-in-802-15.pptx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948065206"/>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610</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Higher PHY data rates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3"/>
                        </a:rPr>
                        <a:t>https://mentor.ieee.org/802.15/dcn/21/15-21-0610-00-04ab-higher-phy-data-rates.pptx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153183378"/>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605</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NBA-MMS-UWB MAC Considerations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4"/>
                        </a:rPr>
                        <a:t>https://mentor.ieee.org/802.15/dcn/21/15-21-0605-00-04ab-nba-mms-uwb-mac-considerations.pptx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885865630"/>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593</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More on NBA-MMS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5"/>
                        </a:rPr>
                        <a:t>https://mentor.ieee.org/802.15/dcn/21/15-21-0593-02-04ab-more-on-nba-mms.pptx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3723059616"/>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592</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High Data Rates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6"/>
                        </a:rPr>
                        <a:t>https://mentor.ieee.org/802.15/dcn/21/15-21-0592-00-04ab-high-data-rates.pptx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390824516"/>
                  </a:ext>
                </a:extLst>
              </a:tr>
              <a:tr h="32079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590</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Ranging QoS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7"/>
                        </a:rPr>
                        <a:t>https://mentor.ieee.org/802.15/dcn/21/15-21-0590-00-04ab-ranging-qos.pptx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087279190"/>
                  </a:ext>
                </a:extLst>
              </a:tr>
              <a:tr h="429544">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589</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UWB channel access aided by pilot narrow band radio</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8"/>
                        </a:rPr>
                        <a:t>https://mentor.ieee.org/802.15/dcn/21/15-21-0589-00-04ab-uwb-channel-access-aided-by-pilot-narrow-band-radio.pptx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311848120"/>
                  </a:ext>
                </a:extLst>
              </a:tr>
              <a:tr h="429544">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585</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Low power operation for non-ranging applications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9"/>
                        </a:rPr>
                        <a:t>https://mentor.ieee.org/802.15/dcn/21/15-21-0585-02-04ab-low-power-operation-for-non-ranging-applications.pdf</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1736882884"/>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570</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CIR feedback for UWB sensing</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0"/>
                        </a:rPr>
                        <a:t>https://mentor.ieee.org/802.15/dcn/21/15-21-0570-00-04ab-cir-feedback-for-uwb-sensing.pptx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3549010580"/>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557</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UWB-Wake-up-signalling</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1"/>
                        </a:rPr>
                        <a:t>https://mentor.ieee.org/802.15/dcn/21/15-21-0557-01-04ab-uwb-wake-up-signalling.pdf</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1141346035"/>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556</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UWB ranging accuracy limiting factor</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2"/>
                        </a:rPr>
                        <a:t>https://mentor.ieee.org/802.15/dcn/21/15-21-0556-00-04ab-uwb-ranging-accuracy-limiting-factor.pptx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55410230"/>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530</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DL-TDOA positioning TDMA scheme</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3"/>
                        </a:rPr>
                        <a:t>https://mentor.ieee.org/802.15/dcn/21/15-21-0530-00-04ab-dl-tdoa-positioning-tdma-scheme.pptx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112782516"/>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506</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Advanced Coding for Data comm</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4"/>
                        </a:rPr>
                        <a:t>https://mentor.ieee.org/802.15/dcn/21/15-21-0506-01-04ab-advanced-coding-for-data-comm.pptx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395336905"/>
                  </a:ext>
                </a:extLst>
              </a:tr>
              <a:tr h="323108">
                <a:tc>
                  <a:txBody>
                    <a:bodyPr/>
                    <a:lstStyle/>
                    <a:p>
                      <a:pPr algn="r" fontAlgn="b"/>
                      <a:r>
                        <a:rPr lang="en-US" sz="1000" u="none" strike="noStrike" dirty="0">
                          <a:effectLst/>
                        </a:rPr>
                        <a:t>2021</a:t>
                      </a:r>
                      <a:endParaRPr lang="en-US" sz="1000" b="0" i="0" u="none" strike="noStrike" dirty="0">
                        <a:effectLst/>
                        <a:latin typeface="Arial" panose="020B0604020202020204" pitchFamily="34" charset="0"/>
                      </a:endParaRPr>
                    </a:p>
                  </a:txBody>
                  <a:tcPr marL="3655" marR="3655" marT="3655" marB="0" anchor="b"/>
                </a:tc>
                <a:tc>
                  <a:txBody>
                    <a:bodyPr/>
                    <a:lstStyle/>
                    <a:p>
                      <a:pPr algn="r" fontAlgn="b"/>
                      <a:r>
                        <a:rPr lang="en-US" sz="1000" u="none" strike="noStrike">
                          <a:effectLst/>
                        </a:rPr>
                        <a:t>505</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UWB sensing methods and KPIs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dirty="0">
                          <a:effectLst/>
                          <a:hlinkClick r:id="rId15"/>
                        </a:rPr>
                        <a:t>https://mentor.ieee.org/802.15/dcn/21/15-21-0505-00-04ab-uwb-sensing-methods-and-kpis.pptx</a:t>
                      </a:r>
                      <a:endParaRPr lang="en-US" sz="1000" b="0" i="0" u="sng" strike="noStrike" dirty="0">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3568895560"/>
                  </a:ext>
                </a:extLst>
              </a:tr>
            </a:tbl>
          </a:graphicData>
        </a:graphic>
      </p:graphicFrame>
    </p:spTree>
    <p:extLst>
      <p:ext uri="{BB962C8B-B14F-4D97-AF65-F5344CB8AC3E}">
        <p14:creationId xmlns:p14="http://schemas.microsoft.com/office/powerpoint/2010/main" val="3218857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EB7B21E-5F99-4AF9-A703-AE02F00628AB}"/>
              </a:ext>
            </a:extLst>
          </p:cNvPr>
          <p:cNvGraphicFramePr>
            <a:graphicFrameLocks noGrp="1"/>
          </p:cNvGraphicFramePr>
          <p:nvPr>
            <p:ph idx="1"/>
            <p:extLst>
              <p:ext uri="{D42A27DB-BD31-4B8C-83A1-F6EECF244321}">
                <p14:modId xmlns:p14="http://schemas.microsoft.com/office/powerpoint/2010/main" val="1219859049"/>
              </p:ext>
            </p:extLst>
          </p:nvPr>
        </p:nvGraphicFramePr>
        <p:xfrm>
          <a:off x="685800" y="1052736"/>
          <a:ext cx="8058918" cy="5538624"/>
        </p:xfrm>
        <a:graphic>
          <a:graphicData uri="http://schemas.openxmlformats.org/drawingml/2006/table">
            <a:tbl>
              <a:tblPr>
                <a:tableStyleId>{5C22544A-7EE6-4342-B048-85BDC9FD1C3A}</a:tableStyleId>
              </a:tblPr>
              <a:tblGrid>
                <a:gridCol w="635187">
                  <a:extLst>
                    <a:ext uri="{9D8B030D-6E8A-4147-A177-3AD203B41FA5}">
                      <a16:colId xmlns:a16="http://schemas.microsoft.com/office/drawing/2014/main" val="2200017506"/>
                    </a:ext>
                  </a:extLst>
                </a:gridCol>
                <a:gridCol w="635187">
                  <a:extLst>
                    <a:ext uri="{9D8B030D-6E8A-4147-A177-3AD203B41FA5}">
                      <a16:colId xmlns:a16="http://schemas.microsoft.com/office/drawing/2014/main" val="2933478279"/>
                    </a:ext>
                  </a:extLst>
                </a:gridCol>
                <a:gridCol w="3394272">
                  <a:extLst>
                    <a:ext uri="{9D8B030D-6E8A-4147-A177-3AD203B41FA5}">
                      <a16:colId xmlns:a16="http://schemas.microsoft.com/office/drawing/2014/main" val="2880521709"/>
                    </a:ext>
                  </a:extLst>
                </a:gridCol>
                <a:gridCol w="3394272">
                  <a:extLst>
                    <a:ext uri="{9D8B030D-6E8A-4147-A177-3AD203B41FA5}">
                      <a16:colId xmlns:a16="http://schemas.microsoft.com/office/drawing/2014/main" val="1085379151"/>
                    </a:ext>
                  </a:extLst>
                </a:gridCol>
              </a:tblGrid>
              <a:tr h="148294">
                <a:tc>
                  <a:txBody>
                    <a:bodyPr/>
                    <a:lstStyle/>
                    <a:p>
                      <a:pPr algn="l" fontAlgn="b"/>
                      <a:r>
                        <a:rPr lang="en-US" sz="1000" u="none" strike="noStrike">
                          <a:effectLst/>
                        </a:rPr>
                        <a:t>Year</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dirty="0">
                          <a:effectLst/>
                        </a:rPr>
                        <a:t>DCN</a:t>
                      </a:r>
                      <a:endParaRPr lang="en-US" sz="1000" b="0" i="0" u="none" strike="noStrike" dirty="0">
                        <a:effectLst/>
                        <a:latin typeface="Arial" panose="020B0604020202020204" pitchFamily="34" charset="0"/>
                      </a:endParaRPr>
                    </a:p>
                  </a:txBody>
                  <a:tcPr marL="3072" marR="3072" marT="3072" marB="0" anchor="b"/>
                </a:tc>
                <a:tc>
                  <a:txBody>
                    <a:bodyPr/>
                    <a:lstStyle/>
                    <a:p>
                      <a:pPr algn="l" fontAlgn="b"/>
                      <a:r>
                        <a:rPr lang="en-US" sz="1000" u="none" strike="noStrike">
                          <a:effectLst/>
                        </a:rPr>
                        <a:t>Title</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URL</a:t>
                      </a:r>
                      <a:endParaRPr lang="en-US" sz="1000" b="0" i="0" u="none" strike="noStrike">
                        <a:effectLst/>
                        <a:latin typeface="Arial" panose="020B0604020202020204" pitchFamily="34" charset="0"/>
                      </a:endParaRPr>
                    </a:p>
                  </a:txBody>
                  <a:tcPr marL="3072" marR="3072" marT="3072" marB="0" anchor="b"/>
                </a:tc>
                <a:extLst>
                  <a:ext uri="{0D108BD9-81ED-4DB2-BD59-A6C34878D82A}">
                    <a16:rowId xmlns:a16="http://schemas.microsoft.com/office/drawing/2014/main" val="1969950170"/>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504</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Narrowband-UWB Coupling MAC</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2"/>
                        </a:rPr>
                        <a:t>https://mentor.ieee.org/802.15/dcn/21/15-21-0504-00-04ab-narrowband-uwb-coupling-mac.pptx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242333102"/>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501</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Ways to achieve higher date rate for the hrp-uwb phy</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3"/>
                        </a:rPr>
                        <a:t>https://mentor.ieee.org/802.15/dcn/21/15-21-0501-00-04ab-ways-to-achieve-higher-date-rate-for-the-hrp-uwb-phy.pptx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3217759451"/>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488</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DL TDOA location service</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4"/>
                        </a:rPr>
                        <a:t>https://mentor.ieee.org/802.15/dcn/21/15-21-0488-00-04ab-dl-tdoa-location-service.pptx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791210531"/>
                  </a:ext>
                </a:extLst>
              </a:tr>
              <a:tr h="439020">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412</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Channel Accesss using Clear Channel Assessment (CCA), useful tool for efficient UWB communication</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5"/>
                        </a:rPr>
                        <a:t>https://mentor.ieee.org/802.15/dcn/21/15-21-0412-02-04ab-channel-accesss-using-clear-channel-assessment-cca-useful-tool-for-efficient-uwb-communication.pdf</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2034072345"/>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409</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Narrowband assisted multi-millisecond UWB</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6"/>
                        </a:rPr>
                        <a:t>https://mentor.ieee.org/802.15/dcn/21/15-21-0409-01-04ab-narrowband-assisted-multi-millisecond-uwb.pptx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273298038"/>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399</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UWB Sensing in 802.15</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7"/>
                        </a:rPr>
                        <a:t>https://mentor.ieee.org/802.15/dcn/21/15-21-0399-00-04ab-uwb-sensing-in-802-15.pptx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132273112"/>
                  </a:ext>
                </a:extLst>
              </a:tr>
              <a:tr h="439020">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394</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IR-UWB link budget analysis and comparison with NB signaling</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8"/>
                        </a:rPr>
                        <a:t>https://mentor.ieee.org/802.15/dcn/21/15-21-0394-02-04ab-ir-uwb-link-budget-analysis-and-comparison-with-nb-signaling.pptx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3136179584"/>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377</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Preamble codes for Data Communications</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9"/>
                        </a:rPr>
                        <a:t>https://mentor.ieee.org/802.15/dcn/21/15-21-0377-02-04ab-preamble-codes-for-data-communications.pptx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753409166"/>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377</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Preamble codes for Data Communications</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0"/>
                        </a:rPr>
                        <a:t>https://mentor.ieee.org/802.15/dcn/21/15-21-0377-00-04ab-preamble-codes-for-data-communications.pptx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3598642639"/>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294</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Input to tech requirements for the NG UWB project</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1"/>
                        </a:rPr>
                        <a:t>https://mentor.ieee.org/802.15/dcn/21/15-21-0294-00-04ab-input-to-tech-requirements-for-the-ng-uwb-project.pptx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2672485085"/>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292</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Opportunities for improved UWB/NB coordination</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2"/>
                        </a:rPr>
                        <a:t>https://mentor.ieee.org/802.15/dcn/21/15-21-0292-00-04ab-opportunities-for-improved-uwb-nb-coordination.pptx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47741580"/>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289</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Coupling between NB and UWB</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3"/>
                        </a:rPr>
                        <a:t>https://mentor.ieee.org/802.15/dcn/21/15-21-0289-00-04ab-coupling-between-nb-and-uwb.pptx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496481873"/>
                  </a:ext>
                </a:extLst>
              </a:tr>
              <a:tr h="439020">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276</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Receiver Requirements for Realistic Interference Scenarios</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4"/>
                        </a:rPr>
                        <a:t>https://mentor.ieee.org/802.15/dcn/21/15-21-0276-00-04ab-receiver-requirements-for-realistic-interference-scenarios.pptx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37044083"/>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272</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Some UAS Use Cases for UWB</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5"/>
                        </a:rPr>
                        <a:t>https://mentor.ieee.org/802.15/dcn/21/15-21-0272-01-04ab-some-uas-use-cases-for-uwb.pptx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2340410290"/>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223</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Reverse TDOA Applications and Technical Characteristics</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6"/>
                        </a:rPr>
                        <a:t>https://mentor.ieee.org/802.15/dcn/21/15-21-0223-00-04ab-reverse-tdoa-applications-and-technical-characteristics.pptx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636022641"/>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222</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dirty="0">
                          <a:effectLst/>
                        </a:rPr>
                        <a:t>Data communications in UWB</a:t>
                      </a:r>
                      <a:endParaRPr lang="en-US" sz="1000" b="0" i="0" u="none" strike="noStrike" dirty="0">
                        <a:effectLst/>
                        <a:latin typeface="Arial" panose="020B0604020202020204" pitchFamily="34" charset="0"/>
                      </a:endParaRPr>
                    </a:p>
                  </a:txBody>
                  <a:tcPr marL="3072" marR="3072" marT="3072" marB="0" anchor="b"/>
                </a:tc>
                <a:tc>
                  <a:txBody>
                    <a:bodyPr/>
                    <a:lstStyle/>
                    <a:p>
                      <a:pPr algn="l" fontAlgn="b"/>
                      <a:r>
                        <a:rPr lang="en-US" sz="1000" u="sng" strike="noStrike" dirty="0">
                          <a:effectLst/>
                          <a:hlinkClick r:id="rId17"/>
                        </a:rPr>
                        <a:t>https://mentor.ieee.org/802.15/dcn/21/15-21-0222-00-04ab-data-communications-in-uwb.pptx</a:t>
                      </a:r>
                      <a:endParaRPr lang="en-US" sz="1000" b="0" i="0" u="sng" strike="noStrike" dirty="0">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646379008"/>
                  </a:ext>
                </a:extLst>
              </a:tr>
            </a:tbl>
          </a:graphicData>
        </a:graphic>
      </p:graphicFrame>
      <p:sp>
        <p:nvSpPr>
          <p:cNvPr id="4" name="Slide Number Placeholder 3">
            <a:extLst>
              <a:ext uri="{FF2B5EF4-FFF2-40B4-BE49-F238E27FC236}">
                <a16:creationId xmlns:a16="http://schemas.microsoft.com/office/drawing/2014/main" id="{8895B906-EE33-4387-86F4-658943AE625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
        <p:nvSpPr>
          <p:cNvPr id="6" name="Title 1">
            <a:extLst>
              <a:ext uri="{FF2B5EF4-FFF2-40B4-BE49-F238E27FC236}">
                <a16:creationId xmlns:a16="http://schemas.microsoft.com/office/drawing/2014/main" id="{3CBFB6B2-9600-41D6-8B41-88D0ED32A3C2}"/>
              </a:ext>
            </a:extLst>
          </p:cNvPr>
          <p:cNvSpPr>
            <a:spLocks noGrp="1"/>
          </p:cNvSpPr>
          <p:nvPr>
            <p:ph type="title"/>
          </p:nvPr>
        </p:nvSpPr>
        <p:spPr>
          <a:xfrm>
            <a:off x="685800" y="685801"/>
            <a:ext cx="7840663" cy="366935"/>
          </a:xfrm>
        </p:spPr>
        <p:txBody>
          <a:bodyPr/>
          <a:lstStyle/>
          <a:p>
            <a:r>
              <a:rPr lang="en-US" sz="2400" dirty="0"/>
              <a:t>Technical Contributions Links</a:t>
            </a:r>
          </a:p>
        </p:txBody>
      </p:sp>
    </p:spTree>
    <p:extLst>
      <p:ext uri="{BB962C8B-B14F-4D97-AF65-F5344CB8AC3E}">
        <p14:creationId xmlns:p14="http://schemas.microsoft.com/office/powerpoint/2010/main" val="25233780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32977</TotalTime>
  <Words>1127</Words>
  <Application>Microsoft Office PowerPoint</Application>
  <PresentationFormat>On-screen Show (4:3)</PresentationFormat>
  <Paragraphs>191</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PowerPoint Presentation</vt:lpstr>
      <vt:lpstr>Task Group 15.4ab Next Generation UWB Amendment </vt:lpstr>
      <vt:lpstr>Task Group 15.4ab</vt:lpstr>
      <vt:lpstr>UWB PHY Topics</vt:lpstr>
      <vt:lpstr>Useful Links</vt:lpstr>
      <vt:lpstr>Technical Contributions Links</vt:lpstr>
      <vt:lpstr>Technical Contributions Links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468</cp:revision>
  <cp:lastPrinted>2000-03-07T00:55:37Z</cp:lastPrinted>
  <dcterms:created xsi:type="dcterms:W3CDTF">2016-01-17T22:48:36Z</dcterms:created>
  <dcterms:modified xsi:type="dcterms:W3CDTF">2022-01-19T02:03:37Z</dcterms:modified>
  <cp:category/>
</cp:coreProperties>
</file>