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7"/>
  </p:notesMasterIdLst>
  <p:sldIdLst>
    <p:sldId id="287" r:id="rId2"/>
    <p:sldId id="300" r:id="rId3"/>
    <p:sldId id="2366" r:id="rId4"/>
    <p:sldId id="339" r:id="rId5"/>
    <p:sldId id="304" r:id="rId6"/>
    <p:sldId id="317" r:id="rId7"/>
    <p:sldId id="367" r:id="rId8"/>
    <p:sldId id="341" r:id="rId9"/>
    <p:sldId id="332" r:id="rId10"/>
    <p:sldId id="366" r:id="rId11"/>
    <p:sldId id="2369" r:id="rId12"/>
    <p:sldId id="315" r:id="rId13"/>
    <p:sldId id="2371" r:id="rId14"/>
    <p:sldId id="2370" r:id="rId15"/>
    <p:sldId id="296" r:id="rId1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85" autoAdjust="0"/>
    <p:restoredTop sz="94646" autoAdjust="0"/>
  </p:normalViewPr>
  <p:slideViewPr>
    <p:cSldViewPr>
      <p:cViewPr varScale="1">
        <p:scale>
          <a:sx n="73" d="100"/>
          <a:sy n="73" d="100"/>
        </p:scale>
        <p:origin x="475"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15-22-0035-01-0014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2022 Jan. TG14 Mtg. Slides: Opening Report, Agenda, Closing Report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January 25,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Agenda Topics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(Opening Report, Agenda, Meeting(s), Closing Report)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January 2022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TG14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749007"/>
          </a:xfrm>
        </p:spPr>
        <p:txBody>
          <a:bodyPr/>
          <a:lstStyle/>
          <a:p>
            <a:pPr marL="0" indent="0" algn="l"/>
            <a:r>
              <a:rPr lang="en-US" sz="1800" b="0" i="0" u="none" strike="noStrike" baseline="0" dirty="0">
                <a:latin typeface="Verdana" panose="020B0604030504040204" pitchFamily="34" charset="0"/>
              </a:rPr>
              <a:t>SCOPE</a:t>
            </a:r>
            <a:br>
              <a:rPr lang="en-US" sz="1800" b="0" i="0" u="none" strike="noStrike" baseline="0" dirty="0">
                <a:latin typeface="Verdana" panose="020B0604030504040204" pitchFamily="34" charset="0"/>
              </a:rPr>
            </a:br>
            <a:r>
              <a:rPr lang="en-US" sz="1600" b="0" i="0" u="none" strike="noStrike" baseline="0" dirty="0">
                <a:latin typeface="Verdana" panose="020B0604030504040204" pitchFamily="34" charset="0"/>
              </a:rPr>
              <a:t>This standard specifies the physical layer (PHY) and media access control sublayer (MAC) for impulse radio ultra wideband (UWB) wireless ad hoc connectivity with fixed, portable, and moving devices with limited energy consumption requirements, and supports real time precision ranging capability that is accurate to within a few centimeters. PHYs are defined for devices operating in a variety of regulatory domains.</a:t>
            </a:r>
          </a:p>
          <a:p>
            <a:pPr marL="0" indent="0" algn="l">
              <a:spcBef>
                <a:spcPts val="0"/>
              </a:spcBef>
            </a:pPr>
            <a:endParaRPr lang="en-US" altLang="en-US" sz="1800" dirty="0">
              <a:latin typeface="Verdana" panose="020B0604030504040204" pitchFamily="34" charset="0"/>
            </a:endParaRPr>
          </a:p>
          <a:p>
            <a:pPr marL="0" indent="0" algn="l"/>
            <a:r>
              <a:rPr lang="en-US" altLang="en-US" sz="1800" dirty="0">
                <a:latin typeface="Verdana" panose="020B0604030504040204" pitchFamily="34" charset="0"/>
              </a:rPr>
              <a:t>NEED</a:t>
            </a:r>
            <a:br>
              <a:rPr lang="en-US" altLang="en-US" sz="1800" dirty="0">
                <a:latin typeface="Verdana" panose="020B0604030504040204" pitchFamily="34" charset="0"/>
              </a:rPr>
            </a:br>
            <a:r>
              <a:rPr lang="en-US" altLang="en-US" sz="1600" dirty="0">
                <a:latin typeface="Verdana" panose="020B0604030504040204" pitchFamily="34" charset="0"/>
              </a:rPr>
              <a:t>… Recently it has become clear that the impulse radio ultra wideband functionality and features have become increasingly complex to support inside the framework of IEEE Std 802.15.4. The end-users (industry) will benefit by including (via. referencing) the impulse radio ultra wideband functionality into a simple focused specification, enabling improved multi-vendor interoperability and further technology adoption. Furthermore, the new standard (802.15.14) will improve the accessibility and comprehension of the standard and more easily enable further amendments and enhancements.</a:t>
            </a:r>
            <a:endParaRPr lang="en-US" altLang="en-US" sz="1600" dirty="0"/>
          </a:p>
          <a:p>
            <a:pPr marL="346075" indent="0"/>
            <a:endParaRPr lang="en-US" altLang="en-US" sz="3200" dirty="0"/>
          </a:p>
          <a:p>
            <a:pPr marL="0" indent="0"/>
            <a:endParaRPr lang="en-US" altLang="en-US" dirty="0"/>
          </a:p>
          <a:p>
            <a:pPr marL="0" indent="0"/>
            <a:endParaRPr lang="en-US" altLang="en-US" sz="3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3580839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Status Update</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sz="2400" dirty="0"/>
              <a:t>Approved as Task Group at Sept. 2021 SASB Series</a:t>
            </a:r>
          </a:p>
          <a:p>
            <a:pPr marL="457200" indent="-457200">
              <a:buClrTx/>
              <a:buFont typeface="Arial" panose="020B0604020202020204" pitchFamily="34" charset="0"/>
              <a:buChar char="•"/>
            </a:pPr>
            <a:r>
              <a:rPr lang="en-US" sz="2400" dirty="0"/>
              <a:t>Re-Announcing call for TG14 officers</a:t>
            </a:r>
          </a:p>
          <a:p>
            <a:pPr marL="857250" lvl="1" indent="-457200">
              <a:buClrTx/>
              <a:buFont typeface="Arial" panose="020B0604020202020204" pitchFamily="34" charset="0"/>
              <a:buChar char="•"/>
            </a:pPr>
            <a:r>
              <a:rPr lang="en-US" sz="2000" dirty="0"/>
              <a:t>Chair, Secretary are needed to conduct mtgs. &amp; calls</a:t>
            </a:r>
          </a:p>
          <a:p>
            <a:pPr marL="857250" lvl="1" indent="-457200">
              <a:buClrTx/>
              <a:buFont typeface="Arial" panose="020B0604020202020204" pitchFamily="34" charset="0"/>
              <a:buChar char="•"/>
            </a:pPr>
            <a:r>
              <a:rPr lang="en-US" sz="2000" dirty="0"/>
              <a:t>Interested parties should contact Pat Kinney and Clint Powell</a:t>
            </a:r>
          </a:p>
          <a:p>
            <a:pPr marL="857250" lvl="1" indent="-457200">
              <a:buClrTx/>
              <a:buFont typeface="Arial" panose="020B0604020202020204" pitchFamily="34" charset="0"/>
              <a:buChar char="•"/>
            </a:pPr>
            <a:r>
              <a:rPr lang="en-US" sz="2000" dirty="0"/>
              <a:t>Clint Powell (Meta) will continue as acting Chair in the interim</a:t>
            </a:r>
          </a:p>
          <a:p>
            <a:pPr marL="457200" indent="-457200">
              <a:buClrTx/>
              <a:buFont typeface="Arial" panose="020B0604020202020204" pitchFamily="34" charset="0"/>
              <a:buChar char="•"/>
            </a:pPr>
            <a:r>
              <a:rPr lang="en-US" sz="2400" dirty="0"/>
              <a:t>Outreach to CCC, FiRa, UWBA, </a:t>
            </a:r>
            <a:r>
              <a:rPr lang="en-US" sz="2400" dirty="0" err="1"/>
              <a:t>omlox</a:t>
            </a:r>
            <a:r>
              <a:rPr lang="en-US" sz="2400" dirty="0"/>
              <a:t>, CSA, and ETSI UWB occurred last week, week of 1/10</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4211688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sz="2400" dirty="0"/>
              <a:t>Ramp up work as Task Group (pending Chair, Sec.)</a:t>
            </a:r>
          </a:p>
          <a:p>
            <a:pPr marL="857250" lvl="1" indent="-457200">
              <a:buFont typeface="Arial" panose="020B0604020202020204" pitchFamily="34" charset="0"/>
              <a:buChar char="•"/>
            </a:pPr>
            <a:r>
              <a:rPr lang="en-US" sz="2000" dirty="0"/>
              <a:t>Coordinate with TG15, TG4ab</a:t>
            </a:r>
          </a:p>
          <a:p>
            <a:pPr marL="857250" lvl="1" indent="-457200">
              <a:buFont typeface="Arial" panose="020B0604020202020204" pitchFamily="34" charset="0"/>
              <a:buChar char="•"/>
            </a:pPr>
            <a:r>
              <a:rPr lang="en-US" sz="2000" dirty="0"/>
              <a:t>Identify Content for 802.15.14</a:t>
            </a:r>
          </a:p>
          <a:p>
            <a:pPr marL="1257300" lvl="2" indent="-457200">
              <a:buFont typeface="Arial" panose="020B0604020202020204" pitchFamily="34" charset="0"/>
              <a:buChar char="•"/>
            </a:pPr>
            <a:r>
              <a:rPr lang="en-US" sz="1600" dirty="0"/>
              <a:t>Using example template developed by .15 to identify relevant portions of 802.15.4 to include in the TG14 draft</a:t>
            </a:r>
          </a:p>
          <a:p>
            <a:pPr marL="457200" indent="-457200">
              <a:buClrTx/>
              <a:buFont typeface="Arial" panose="020B0604020202020204" pitchFamily="34" charset="0"/>
              <a:buChar char="•"/>
            </a:pPr>
            <a:r>
              <a:rPr lang="en-US" sz="2400" dirty="0"/>
              <a:t>Work via Interim telecons and virtual interim/plenary meetings</a:t>
            </a:r>
          </a:p>
          <a:p>
            <a:pPr marL="457200" indent="-457200">
              <a:buClrTx/>
              <a:buFont typeface="Arial" panose="020B0604020202020204" pitchFamily="34" charset="0"/>
              <a:buChar char="•"/>
            </a:pPr>
            <a:r>
              <a:rPr lang="en-US" sz="2400" dirty="0"/>
              <a:t>Contribute to Outreach v2.0 - an 802 outward facing presentation on new projects: TG4ab, TG14, TG15</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708329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Achievements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914400" lvl="1" indent="-514350">
              <a:buClr>
                <a:srgbClr val="00B050"/>
              </a:buClr>
              <a:buFont typeface="Wingdings" panose="05000000000000000000" pitchFamily="2" charset="2"/>
              <a:buChar char="ü"/>
            </a:pPr>
            <a:r>
              <a:rPr lang="en-US" altLang="en-US" sz="2000" dirty="0"/>
              <a:t>Open, P&amp;P</a:t>
            </a:r>
          </a:p>
          <a:p>
            <a:pPr marL="914400" lvl="1" indent="-514350">
              <a:buClr>
                <a:srgbClr val="00B050"/>
              </a:buClr>
              <a:buFont typeface="Wingdings" panose="05000000000000000000" pitchFamily="2" charset="2"/>
              <a:buChar char="ü"/>
            </a:pPr>
            <a:r>
              <a:rPr lang="en-US" altLang="en-US" sz="2000" dirty="0"/>
              <a:t>Approve Nov. 2021 Mins.</a:t>
            </a:r>
          </a:p>
          <a:p>
            <a:pPr marL="1314450" lvl="2" indent="-514350">
              <a:buFont typeface="Arial" panose="020B0604020202020204" pitchFamily="34" charset="0"/>
              <a:buChar char="•"/>
            </a:pPr>
            <a:r>
              <a:rPr lang="en-US" altLang="en-US" sz="1400" dirty="0">
                <a:hlinkClick r:id="rId2"/>
              </a:rPr>
              <a:t>https://mentor.ieee.org/802.15/dcn/21/15-21-0629-00-0014-tg14-nov-2021-plenary-mtg-mins.docx</a:t>
            </a:r>
          </a:p>
          <a:p>
            <a:pPr marL="914400" lvl="1" indent="-514350">
              <a:buClr>
                <a:srgbClr val="00B050"/>
              </a:buClr>
              <a:buFont typeface="Wingdings" panose="05000000000000000000" pitchFamily="2" charset="2"/>
              <a:buChar char="ü"/>
            </a:pPr>
            <a:r>
              <a:rPr lang="en-US" altLang="en-US" sz="2000" dirty="0"/>
              <a:t>Approve Jan. 2022 Mtg. Agenda</a:t>
            </a:r>
          </a:p>
          <a:p>
            <a:pPr marL="1314450" lvl="2" indent="-514350">
              <a:buFont typeface="Arial" panose="020B0604020202020204" pitchFamily="34" charset="0"/>
              <a:buChar char="•"/>
            </a:pPr>
            <a:r>
              <a:rPr lang="en-US" altLang="en-US" sz="1400" dirty="0"/>
              <a:t>15-22-0035-01-0014-2022 Jan. Interim TG14 Mtg. Slides</a:t>
            </a:r>
          </a:p>
          <a:p>
            <a:pPr marL="914400" lvl="1" indent="-514350">
              <a:buClr>
                <a:srgbClr val="00B050"/>
              </a:buClr>
              <a:buFont typeface="Wingdings" panose="05000000000000000000" pitchFamily="2" charset="2"/>
              <a:buChar char="ü"/>
            </a:pPr>
            <a:r>
              <a:rPr lang="en-US" altLang="en-US" sz="2000" dirty="0"/>
              <a:t>Status Update</a:t>
            </a:r>
          </a:p>
          <a:p>
            <a:pPr marL="914400" lvl="1" indent="-514350">
              <a:buClr>
                <a:srgbClr val="00B050"/>
              </a:buClr>
              <a:buFont typeface="Wingdings" panose="05000000000000000000" pitchFamily="2" charset="2"/>
              <a:buChar char="ü"/>
            </a:pPr>
            <a:r>
              <a:rPr lang="en-US" altLang="en-US" sz="2000" dirty="0"/>
              <a:t>Next Steps  </a:t>
            </a:r>
          </a:p>
          <a:p>
            <a:pPr marL="914400" lvl="1" indent="-514350">
              <a:buClr>
                <a:srgbClr val="00B050"/>
              </a:buClr>
              <a:buFont typeface="Wingdings" panose="05000000000000000000" pitchFamily="2" charset="2"/>
              <a:buChar char="ü"/>
            </a:pPr>
            <a:r>
              <a:rPr lang="en-US" altLang="en-US" sz="2000" dirty="0"/>
              <a:t>Any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2053119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TG14 Regular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dirty="0"/>
              <a:t>Bi-weekly calls (placeholder):</a:t>
            </a:r>
          </a:p>
          <a:p>
            <a:pPr marL="857250" lvl="1" indent="-457200">
              <a:buFont typeface="Arial" panose="020B0604020202020204" pitchFamily="34" charset="0"/>
              <a:buChar char="•"/>
            </a:pPr>
            <a:r>
              <a:rPr lang="en-US" dirty="0"/>
              <a:t>Starting Wed. 9</a:t>
            </a:r>
            <a:r>
              <a:rPr lang="en-US" baseline="30000" dirty="0"/>
              <a:t>th</a:t>
            </a:r>
            <a:r>
              <a:rPr lang="en-US" dirty="0"/>
              <a:t>, Feb. @ 7am Pacific</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15</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2451255"/>
            <a:ext cx="7764463" cy="1955490"/>
          </a:xfrm>
        </p:spPr>
        <p:txBody>
          <a:bodyPr/>
          <a:lstStyle/>
          <a:p>
            <a:pPr marL="0" marR="0" algn="ctr">
              <a:spcBef>
                <a:spcPts val="600"/>
              </a:spcBef>
              <a:spcAft>
                <a:spcPts val="0"/>
              </a:spcAft>
            </a:pPr>
            <a:r>
              <a:rPr lang="en-US" b="1" dirty="0">
                <a:solidFill>
                  <a:srgbClr val="0000FF"/>
                </a:solidFill>
                <a:effectLst/>
                <a:ea typeface="Times New Roman" panose="02020603050405020304" pitchFamily="18" charset="0"/>
              </a:rPr>
              <a:t>135</a:t>
            </a:r>
            <a:r>
              <a:rPr lang="en-US" b="1" baseline="30000" dirty="0">
                <a:solidFill>
                  <a:srgbClr val="0000FF"/>
                </a:solidFill>
                <a:ea typeface="Times New Roman" panose="02020603050405020304" pitchFamily="18" charset="0"/>
              </a:rPr>
              <a:t>th</a:t>
            </a:r>
            <a:r>
              <a:rPr lang="en-US" b="1" dirty="0">
                <a:solidFill>
                  <a:srgbClr val="0000FF"/>
                </a:solidFill>
                <a:effectLst/>
                <a:ea typeface="Times New Roman" panose="02020603050405020304" pitchFamily="18" charset="0"/>
              </a:rPr>
              <a:t> IEEE 802.15 WSN MTG. </a:t>
            </a:r>
            <a:endParaRPr lang="en-US" dirty="0">
              <a:solidFill>
                <a:srgbClr val="0000FF"/>
              </a:solidFill>
              <a:effectLst/>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Held Virtually via </a:t>
            </a:r>
            <a:r>
              <a:rPr lang="en-US" b="1" dirty="0" err="1">
                <a:solidFill>
                  <a:srgbClr val="0000FF"/>
                </a:solidFill>
                <a:effectLst/>
                <a:ea typeface="Times New Roman" panose="02020603050405020304" pitchFamily="18" charset="0"/>
              </a:rPr>
              <a:t>Webex</a:t>
            </a:r>
            <a:endParaRPr lang="en-US" b="1" dirty="0">
              <a:solidFill>
                <a:srgbClr val="0000FF"/>
              </a:solidFill>
              <a:ea typeface="Times New Roman" panose="02020603050405020304" pitchFamily="18" charset="0"/>
            </a:endParaRPr>
          </a:p>
          <a:p>
            <a:pPr marL="0" marR="0" algn="ctr">
              <a:spcBef>
                <a:spcPts val="600"/>
              </a:spcBef>
              <a:spcAft>
                <a:spcPts val="0"/>
              </a:spcAft>
            </a:pPr>
            <a:r>
              <a:rPr lang="en-US" b="1" dirty="0">
                <a:solidFill>
                  <a:srgbClr val="0000FF"/>
                </a:solidFill>
                <a:ea typeface="Times New Roman" panose="02020603050405020304" pitchFamily="18" charset="0"/>
              </a:rPr>
              <a:t>Jan</a:t>
            </a:r>
            <a:r>
              <a:rPr lang="en-US" b="1" dirty="0">
                <a:solidFill>
                  <a:srgbClr val="0000FF"/>
                </a:solidFill>
                <a:effectLst/>
                <a:ea typeface="Times New Roman" panose="02020603050405020304" pitchFamily="18" charset="0"/>
              </a:rPr>
              <a:t>. 18</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 </a:t>
            </a:r>
            <a:r>
              <a:rPr lang="en-US" b="1" dirty="0">
                <a:solidFill>
                  <a:srgbClr val="0000FF"/>
                </a:solidFill>
                <a:ea typeface="Times New Roman" panose="02020603050405020304" pitchFamily="18" charset="0"/>
              </a:rPr>
              <a:t>26</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2022</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0" indent="0"/>
            <a:r>
              <a:rPr lang="en-US" altLang="en-US" sz="2400" dirty="0"/>
              <a:t>Thurs. 1/20 PM2</a:t>
            </a:r>
          </a:p>
          <a:p>
            <a:pPr marL="914400" lvl="1" indent="-514350">
              <a:buFont typeface="Arial" panose="020B0604020202020204" pitchFamily="34" charset="0"/>
              <a:buChar char="•"/>
            </a:pPr>
            <a:r>
              <a:rPr lang="en-US" altLang="en-US" sz="2000" dirty="0"/>
              <a:t>Open, P&amp;P (~30 in attendance during the call)</a:t>
            </a:r>
          </a:p>
          <a:p>
            <a:pPr marL="1314450" lvl="2" indent="-514350">
              <a:buFont typeface="Arial" panose="020B0604020202020204" pitchFamily="34" charset="0"/>
              <a:buChar char="•"/>
            </a:pPr>
            <a:r>
              <a:rPr lang="en-US" altLang="en-US" sz="1400" dirty="0"/>
              <a:t>Chair made a call for essential patents/patent claims: none were raised</a:t>
            </a:r>
          </a:p>
          <a:p>
            <a:pPr marL="914400" lvl="1" indent="-514350">
              <a:buFont typeface="Arial" panose="020B0604020202020204" pitchFamily="34" charset="0"/>
              <a:buChar char="•"/>
            </a:pPr>
            <a:r>
              <a:rPr lang="en-US" altLang="en-US" sz="2000" dirty="0"/>
              <a:t>Approve Nov. 2021 Mins.</a:t>
            </a:r>
          </a:p>
          <a:p>
            <a:pPr marL="1314450" lvl="2" indent="-514350">
              <a:buFont typeface="Arial" panose="020B0604020202020204" pitchFamily="34" charset="0"/>
              <a:buChar char="•"/>
            </a:pPr>
            <a:r>
              <a:rPr lang="en-US" altLang="en-US" sz="1400" dirty="0">
                <a:hlinkClick r:id="rId2"/>
              </a:rPr>
              <a:t>https://mentor.ieee.org/802.15/dcn/21/15-21-0629-00-0014-tg14-nov-2021-plenary-mtg-mins.docx</a:t>
            </a:r>
          </a:p>
          <a:p>
            <a:pPr marL="1314450" lvl="2" indent="-514350">
              <a:buFont typeface="Arial" panose="020B0604020202020204" pitchFamily="34" charset="0"/>
              <a:buChar char="•"/>
            </a:pPr>
            <a:r>
              <a:rPr lang="en-US" altLang="en-US" sz="1400" dirty="0"/>
              <a:t>Moved by: Phil Beecher (Wi-Sun Alliance), Second: Ben Rolfe (Blind Creek Associates), No objection to approving mins from Nov. Mtg.</a:t>
            </a:r>
            <a:endParaRPr lang="en-US" altLang="en-US" sz="1400" dirty="0">
              <a:hlinkClick r:id="rId2"/>
            </a:endParaRPr>
          </a:p>
          <a:p>
            <a:pPr marL="914400" lvl="1" indent="-514350">
              <a:buFont typeface="Arial" panose="020B0604020202020204" pitchFamily="34" charset="0"/>
              <a:buChar char="•"/>
            </a:pPr>
            <a:r>
              <a:rPr lang="en-US" altLang="en-US" sz="2000" dirty="0"/>
              <a:t>Approve Jan. 2022 Mtg. Agenda</a:t>
            </a:r>
          </a:p>
          <a:p>
            <a:pPr marL="1314450" lvl="2" indent="-514350">
              <a:buFont typeface="Arial" panose="020B0604020202020204" pitchFamily="34" charset="0"/>
              <a:buChar char="•"/>
            </a:pPr>
            <a:r>
              <a:rPr lang="en-US" altLang="en-US" sz="1400" dirty="0"/>
              <a:t>15-22-0035-00-0014-2022 Jan. Interim TG14 Mtg. Slides</a:t>
            </a:r>
          </a:p>
          <a:p>
            <a:pPr marL="1314450" lvl="2" indent="-514350">
              <a:buFont typeface="Arial" panose="020B0604020202020204" pitchFamily="34" charset="0"/>
              <a:buChar char="•"/>
            </a:pPr>
            <a:r>
              <a:rPr lang="en-US" altLang="en-US" sz="1400" dirty="0"/>
              <a:t>No objection to approving agenda</a:t>
            </a:r>
          </a:p>
          <a:p>
            <a:pPr marL="914400" lvl="1" indent="-514350">
              <a:buFont typeface="Arial" panose="020B0604020202020204" pitchFamily="34" charset="0"/>
              <a:buChar char="•"/>
            </a:pPr>
            <a:r>
              <a:rPr lang="en-US" altLang="en-US" sz="2000" dirty="0"/>
              <a:t>Status Update</a:t>
            </a:r>
          </a:p>
          <a:p>
            <a:pPr marL="914400" lvl="1" indent="-514350">
              <a:buFont typeface="Arial" panose="020B0604020202020204" pitchFamily="34" charset="0"/>
              <a:buChar char="•"/>
            </a:pPr>
            <a:r>
              <a:rPr lang="en-US" altLang="en-US" sz="2000" dirty="0"/>
              <a:t>Next Steps  </a:t>
            </a:r>
          </a:p>
          <a:p>
            <a:pPr marL="914400" lvl="1" indent="-514350">
              <a:buFont typeface="Arial" panose="020B0604020202020204" pitchFamily="34" charset="0"/>
              <a:buChar char="•"/>
            </a:pPr>
            <a:r>
              <a:rPr lang="en-US" altLang="en-US" sz="2000" dirty="0"/>
              <a:t>Any other Business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99056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380CFDC-E81A-4740-909F-3128BA0F1BD5}"/>
              </a:ext>
            </a:extLst>
          </p:cNvPr>
          <p:cNvPicPr>
            <a:picLocks noChangeAspect="1"/>
          </p:cNvPicPr>
          <p:nvPr/>
        </p:nvPicPr>
        <p:blipFill>
          <a:blip r:embed="rId2"/>
          <a:stretch>
            <a:fillRect/>
          </a:stretch>
        </p:blipFill>
        <p:spPr>
          <a:xfrm>
            <a:off x="233772" y="2160269"/>
            <a:ext cx="8676456" cy="2175254"/>
          </a:xfrm>
          <a:prstGeom prst="rect">
            <a:avLst/>
          </a:prstGeom>
        </p:spPr>
      </p:pic>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Meeting Slots</a:t>
            </a:r>
          </a:p>
          <a:p>
            <a:pPr marL="0" marR="0" algn="ctr">
              <a:spcBef>
                <a:spcPts val="600"/>
              </a:spcBef>
              <a:spcAft>
                <a:spcPts val="0"/>
              </a:spcAft>
            </a:pPr>
            <a:r>
              <a:rPr lang="en-US" altLang="en-US" dirty="0"/>
              <a:t>Jan.</a:t>
            </a:r>
            <a:r>
              <a:rPr lang="en-US" altLang="en-US" sz="3200" dirty="0"/>
              <a:t> 20</a:t>
            </a:r>
            <a:r>
              <a:rPr lang="en-US" altLang="en-US" sz="3200" baseline="30000" dirty="0"/>
              <a:t>th</a:t>
            </a:r>
            <a:r>
              <a:rPr lang="en-US" altLang="en-US" sz="3200" dirty="0"/>
              <a:t>, 2022</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8</a:t>
            </a:fld>
            <a:endParaRPr lang="en-US" altLang="en-US">
              <a:solidFill>
                <a:schemeClr val="tx1"/>
              </a:solidFill>
            </a:endParaRPr>
          </a:p>
        </p:txBody>
      </p:sp>
      <p:sp>
        <p:nvSpPr>
          <p:cNvPr id="11" name="Oval 10">
            <a:extLst>
              <a:ext uri="{FF2B5EF4-FFF2-40B4-BE49-F238E27FC236}">
                <a16:creationId xmlns:a16="http://schemas.microsoft.com/office/drawing/2014/main" id="{41BCCFAD-352F-4C37-AF30-1093EF43260D}"/>
              </a:ext>
            </a:extLst>
          </p:cNvPr>
          <p:cNvSpPr/>
          <p:nvPr/>
        </p:nvSpPr>
        <p:spPr bwMode="auto">
          <a:xfrm>
            <a:off x="3558808" y="346544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pic>
        <p:nvPicPr>
          <p:cNvPr id="3" name="Picture 2">
            <a:extLst>
              <a:ext uri="{FF2B5EF4-FFF2-40B4-BE49-F238E27FC236}">
                <a16:creationId xmlns:a16="http://schemas.microsoft.com/office/drawing/2014/main" id="{5D1BFC7B-CAC4-4D03-9F36-F4227A3BB738}"/>
              </a:ext>
            </a:extLst>
          </p:cNvPr>
          <p:cNvPicPr>
            <a:picLocks noChangeAspect="1"/>
          </p:cNvPicPr>
          <p:nvPr/>
        </p:nvPicPr>
        <p:blipFill rotWithShape="1">
          <a:blip r:embed="rId3"/>
          <a:srcRect r="35933"/>
          <a:stretch/>
        </p:blipFill>
        <p:spPr>
          <a:xfrm>
            <a:off x="899592" y="4797152"/>
            <a:ext cx="3456384" cy="1043940"/>
          </a:xfrm>
          <a:prstGeom prst="rect">
            <a:avLst/>
          </a:prstGeom>
        </p:spPr>
      </p:pic>
    </p:spTree>
    <p:extLst>
      <p:ext uri="{BB962C8B-B14F-4D97-AF65-F5344CB8AC3E}">
        <p14:creationId xmlns:p14="http://schemas.microsoft.com/office/powerpoint/2010/main" val="201252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sz="2400" dirty="0"/>
              <a:t>CSD </a:t>
            </a:r>
          </a:p>
          <a:p>
            <a:pPr marL="400050" lvl="1" indent="0"/>
            <a:r>
              <a:rPr lang="en-US" altLang="en-US" sz="2400" dirty="0"/>
              <a:t>15-21-0278-xx-0014-draft-csd-for-ns-uwb</a:t>
            </a:r>
          </a:p>
          <a:p>
            <a:pPr marL="800100" lvl="2" indent="0"/>
            <a:r>
              <a:rPr lang="en-US" altLang="en-US" sz="1800" dirty="0">
                <a:hlinkClick r:id="rId2"/>
              </a:rPr>
              <a:t>https://mentor.ieee.org/802.15/documents?is_dcn=278&amp;is_year=2021</a:t>
            </a:r>
          </a:p>
          <a:p>
            <a:pPr marL="0" indent="0">
              <a:spcBef>
                <a:spcPts val="1800"/>
              </a:spcBef>
            </a:pPr>
            <a:r>
              <a:rPr lang="en-US" altLang="en-US" sz="2400" dirty="0"/>
              <a:t>PAR</a:t>
            </a:r>
          </a:p>
          <a:p>
            <a:pPr marL="346075" indent="0"/>
            <a:r>
              <a:rPr lang="en-US" altLang="en-US" sz="2400" dirty="0"/>
              <a:t>15-21-0274-xx-0014-ns-uwb-par-working-draft</a:t>
            </a:r>
          </a:p>
          <a:p>
            <a:pPr marL="746125" lvl="1" indent="0"/>
            <a:r>
              <a:rPr lang="en-US" altLang="en-US" sz="1800" dirty="0">
                <a:hlinkClick r:id="rId3"/>
              </a:rPr>
              <a:t>https://mentor.ieee.org/802.15/documents?is_dcn=274&amp;is_year=2021</a:t>
            </a:r>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32072</TotalTime>
  <Words>1149</Words>
  <Application>Microsoft Office PowerPoint</Application>
  <PresentationFormat>On-screen Show (4:3)</PresentationFormat>
  <Paragraphs>120</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Times New Roman</vt:lpstr>
      <vt:lpstr>Verdana</vt:lpstr>
      <vt:lpstr>Wingdings</vt:lpstr>
      <vt:lpstr>Office Theme</vt:lpstr>
      <vt:lpstr>PowerPoint Presentation</vt:lpstr>
      <vt:lpstr>PowerPoint Presentation</vt:lpstr>
      <vt:lpstr>Registration for 802 LMSC Plenaries and 802 Wireless Interims</vt:lpstr>
      <vt:lpstr>Deadbeat Consequences (Deadbeat: in default of paying registration fee for a prior mtg.)</vt:lpstr>
      <vt:lpstr>IEEE-SA Patent, Copyright, and Participation Policies</vt:lpstr>
      <vt:lpstr>IEEE 802 Ground Rules</vt:lpstr>
      <vt:lpstr>Goals/Agenda</vt:lpstr>
      <vt:lpstr>PowerPoint Presentation</vt:lpstr>
      <vt:lpstr>CSD and PAR</vt:lpstr>
      <vt:lpstr>802.15 TG14 PAR</vt:lpstr>
      <vt:lpstr>Status Update</vt:lpstr>
      <vt:lpstr>Next Steps</vt:lpstr>
      <vt:lpstr>Achievements</vt:lpstr>
      <vt:lpstr>TG14 Regular Calls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433</cp:revision>
  <cp:lastPrinted>2000-03-07T00:55:37Z</cp:lastPrinted>
  <dcterms:created xsi:type="dcterms:W3CDTF">2016-01-17T22:48:36Z</dcterms:created>
  <dcterms:modified xsi:type="dcterms:W3CDTF">2022-01-25T23:34:04Z</dcterms:modified>
  <cp:category/>
</cp:coreProperties>
</file>