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5"/>
  </p:notesMasterIdLst>
  <p:sldIdLst>
    <p:sldId id="287" r:id="rId2"/>
    <p:sldId id="300" r:id="rId3"/>
    <p:sldId id="2366" r:id="rId4"/>
    <p:sldId id="339" r:id="rId5"/>
    <p:sldId id="304" r:id="rId6"/>
    <p:sldId id="317" r:id="rId7"/>
    <p:sldId id="341" r:id="rId8"/>
    <p:sldId id="329" r:id="rId9"/>
    <p:sldId id="342" r:id="rId10"/>
    <p:sldId id="344" r:id="rId11"/>
    <p:sldId id="2368" r:id="rId12"/>
    <p:sldId id="2367" r:id="rId13"/>
    <p:sldId id="296" r:id="rId1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18" autoAdjust="0"/>
    <p:restoredTop sz="94646" autoAdjust="0"/>
  </p:normalViewPr>
  <p:slideViewPr>
    <p:cSldViewPr>
      <p:cViewPr varScale="1">
        <p:scale>
          <a:sx n="71" d="100"/>
          <a:sy n="71" d="100"/>
        </p:scale>
        <p:origin x="485" y="6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15-22-0034-00-0000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January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(Meta)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520360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Joint .4ab, .14, .15 Agenda &amp; Meeting Slides – Jan. 2022 Mtg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January 18,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 Phil Beecher (Wi-SUN Alliance),</a:t>
            </a:r>
            <a:br>
              <a:rPr lang="en-US" altLang="en-US" sz="1600" dirty="0">
                <a:latin typeface="Times New Roman" panose="02020603050405020304" pitchFamily="18" charset="0"/>
              </a:rPr>
            </a:br>
            <a:r>
              <a:rPr lang="en-US" altLang="en-US" sz="1600" dirty="0">
                <a:latin typeface="Times New Roman" panose="02020603050405020304" pitchFamily="18" charset="0"/>
              </a:rPr>
              <a:t>Ben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pbeecher@wi-sun.org, ben@blindcreek.com</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Agenda Topics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January 2022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Tutorial or “Tech Talk”</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0" indent="0">
              <a:spcBef>
                <a:spcPts val="0"/>
              </a:spcBef>
              <a:spcAft>
                <a:spcPts val="1200"/>
              </a:spcAft>
            </a:pPr>
            <a:r>
              <a:rPr lang="en-US" altLang="en-US" sz="2400" dirty="0"/>
              <a:t>What: Give an 802 outward facing presentation on activities taking/to take place in new projects:</a:t>
            </a:r>
            <a:br>
              <a:rPr lang="en-US" altLang="en-US" sz="2400" dirty="0"/>
            </a:br>
            <a:r>
              <a:rPr lang="en-US" altLang="en-US" sz="2400" dirty="0"/>
              <a:t>TG4ab, TG14, TG15</a:t>
            </a:r>
          </a:p>
          <a:p>
            <a:pPr lvl="1" indent="-342900">
              <a:spcBef>
                <a:spcPts val="0"/>
              </a:spcBef>
              <a:spcAft>
                <a:spcPts val="1200"/>
              </a:spcAft>
              <a:buFont typeface="Arial" panose="020B0604020202020204" pitchFamily="34" charset="0"/>
              <a:buChar char="•"/>
            </a:pPr>
            <a:r>
              <a:rPr lang="en-US" altLang="en-US" sz="2000" dirty="0"/>
              <a:t>What about TG6a, TG3ma?</a:t>
            </a:r>
          </a:p>
          <a:p>
            <a:pPr marL="0" lvl="1" indent="0">
              <a:spcBef>
                <a:spcPts val="0"/>
              </a:spcBef>
              <a:spcAft>
                <a:spcPts val="1200"/>
              </a:spcAft>
            </a:pPr>
            <a:r>
              <a:rPr lang="en-US" altLang="en-US" sz="2400" dirty="0"/>
              <a:t>Why: As a follow-up to the outreach emails</a:t>
            </a:r>
          </a:p>
          <a:p>
            <a:pPr marL="0" lvl="1" indent="0">
              <a:spcBef>
                <a:spcPts val="0"/>
              </a:spcBef>
              <a:spcAft>
                <a:spcPts val="1200"/>
              </a:spcAft>
            </a:pPr>
            <a:r>
              <a:rPr lang="en-US" altLang="en-US" sz="2400" dirty="0"/>
              <a:t>When: Midway between Jan. &amp; March Mtgs.</a:t>
            </a:r>
            <a:br>
              <a:rPr lang="en-US" altLang="en-US" sz="2400" dirty="0"/>
            </a:br>
            <a:r>
              <a:rPr lang="en-US" altLang="en-US" sz="2400" dirty="0"/>
              <a:t>(i.e. in Feb.)</a:t>
            </a:r>
          </a:p>
          <a:p>
            <a:pPr marL="514350" indent="-514350">
              <a:buFont typeface="Arial" panose="020B0604020202020204" pitchFamily="34" charset="0"/>
              <a:buChar char="•"/>
            </a:pPr>
            <a:r>
              <a:rPr lang="en-US" altLang="en-US" sz="2400" dirty="0"/>
              <a:t>Is there interest &amp; consensus on the idea?</a:t>
            </a:r>
          </a:p>
          <a:p>
            <a:pPr marL="514350" indent="-514350">
              <a:buFont typeface="Arial" panose="020B0604020202020204" pitchFamily="34" charset="0"/>
              <a:buChar char="•"/>
            </a:pPr>
            <a:r>
              <a:rPr lang="en-US" altLang="en-US" sz="2400" dirty="0"/>
              <a:t>If so, capture outline of presentation on next slide</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1007506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Presentation Outline</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Char char="•"/>
            </a:pPr>
            <a:r>
              <a:rPr lang="en-US" altLang="en-US" sz="2400" dirty="0"/>
              <a:t>.</a:t>
            </a:r>
          </a:p>
          <a:p>
            <a:pPr marL="514350" indent="-514350">
              <a:buFont typeface="Arial" panose="020B0604020202020204" pitchFamily="34" charset="0"/>
              <a:buChar char="•"/>
            </a:pPr>
            <a:r>
              <a:rPr lang="en-US" altLang="en-US" sz="2400" dirty="0"/>
              <a:t>.</a:t>
            </a:r>
          </a:p>
          <a:p>
            <a:pPr marL="914400" lvl="1" indent="-514350">
              <a:buFont typeface="Arial" panose="020B0604020202020204" pitchFamily="34" charset="0"/>
              <a:buChar char="•"/>
            </a:pPr>
            <a:r>
              <a:rPr lang="en-US" altLang="en-US" sz="2000" dirty="0"/>
              <a: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727818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Any Other Business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Char char="•"/>
            </a:pPr>
            <a:r>
              <a:rPr lang="en-US" altLang="en-US" sz="2400" dirty="0"/>
              <a: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2595985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13</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2451255"/>
            <a:ext cx="7764463" cy="1955490"/>
          </a:xfrm>
        </p:spPr>
        <p:txBody>
          <a:bodyPr/>
          <a:lstStyle/>
          <a:p>
            <a:pPr marL="0" marR="0" algn="ctr">
              <a:spcBef>
                <a:spcPts val="600"/>
              </a:spcBef>
              <a:spcAft>
                <a:spcPts val="0"/>
              </a:spcAft>
            </a:pPr>
            <a:r>
              <a:rPr lang="en-US" b="1" dirty="0">
                <a:solidFill>
                  <a:srgbClr val="0000FF"/>
                </a:solidFill>
                <a:effectLst/>
                <a:ea typeface="Times New Roman" panose="02020603050405020304" pitchFamily="18" charset="0"/>
              </a:rPr>
              <a:t>135</a:t>
            </a:r>
            <a:r>
              <a:rPr lang="en-US" b="1" baseline="30000" dirty="0">
                <a:solidFill>
                  <a:srgbClr val="0000FF"/>
                </a:solidFill>
                <a:ea typeface="Times New Roman" panose="02020603050405020304" pitchFamily="18" charset="0"/>
              </a:rPr>
              <a:t>th</a:t>
            </a:r>
            <a:r>
              <a:rPr lang="en-US" b="1" dirty="0">
                <a:solidFill>
                  <a:srgbClr val="0000FF"/>
                </a:solidFill>
                <a:effectLst/>
                <a:ea typeface="Times New Roman" panose="02020603050405020304" pitchFamily="18" charset="0"/>
              </a:rPr>
              <a:t> IEEE 802.15 WSN MTG. </a:t>
            </a:r>
            <a:endParaRPr lang="en-US" dirty="0">
              <a:solidFill>
                <a:srgbClr val="0000FF"/>
              </a:solidFill>
              <a:effectLst/>
              <a:ea typeface="Times New Roman" panose="02020603050405020304" pitchFamily="18" charset="0"/>
            </a:endParaRPr>
          </a:p>
          <a:p>
            <a:pPr marL="0" marR="0" algn="ctr">
              <a:spcBef>
                <a:spcPts val="600"/>
              </a:spcBef>
              <a:spcAft>
                <a:spcPts val="0"/>
              </a:spcAft>
            </a:pPr>
            <a:r>
              <a:rPr lang="en-US" b="1" dirty="0">
                <a:solidFill>
                  <a:srgbClr val="0000FF"/>
                </a:solidFill>
                <a:effectLst/>
                <a:ea typeface="Times New Roman" panose="02020603050405020304" pitchFamily="18" charset="0"/>
              </a:rPr>
              <a:t>Held Virtually via </a:t>
            </a:r>
            <a:r>
              <a:rPr lang="en-US" b="1" dirty="0" err="1">
                <a:solidFill>
                  <a:srgbClr val="0000FF"/>
                </a:solidFill>
                <a:effectLst/>
                <a:ea typeface="Times New Roman" panose="02020603050405020304" pitchFamily="18" charset="0"/>
              </a:rPr>
              <a:t>Webex</a:t>
            </a:r>
            <a:endParaRPr lang="en-US" b="1" dirty="0">
              <a:solidFill>
                <a:srgbClr val="0000FF"/>
              </a:solidFill>
              <a:ea typeface="Times New Roman" panose="02020603050405020304" pitchFamily="18" charset="0"/>
            </a:endParaRPr>
          </a:p>
          <a:p>
            <a:pPr marL="0" marR="0" algn="ctr">
              <a:spcBef>
                <a:spcPts val="600"/>
              </a:spcBef>
              <a:spcAft>
                <a:spcPts val="0"/>
              </a:spcAft>
            </a:pPr>
            <a:r>
              <a:rPr lang="en-US" b="1" dirty="0">
                <a:solidFill>
                  <a:srgbClr val="0000FF"/>
                </a:solidFill>
                <a:ea typeface="Times New Roman" panose="02020603050405020304" pitchFamily="18" charset="0"/>
              </a:rPr>
              <a:t>Jan</a:t>
            </a:r>
            <a:r>
              <a:rPr lang="en-US" b="1" dirty="0">
                <a:solidFill>
                  <a:srgbClr val="0000FF"/>
                </a:solidFill>
                <a:effectLst/>
                <a:ea typeface="Times New Roman" panose="02020603050405020304" pitchFamily="18" charset="0"/>
              </a:rPr>
              <a:t>. 18</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 </a:t>
            </a:r>
            <a:r>
              <a:rPr lang="en-US" b="1" dirty="0">
                <a:solidFill>
                  <a:srgbClr val="0000FF"/>
                </a:solidFill>
                <a:ea typeface="Times New Roman" panose="02020603050405020304" pitchFamily="18" charset="0"/>
              </a:rPr>
              <a:t>26</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2022</a:t>
            </a: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3</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54218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380CFDC-E81A-4740-909F-3128BA0F1BD5}"/>
              </a:ext>
            </a:extLst>
          </p:cNvPr>
          <p:cNvPicPr>
            <a:picLocks noChangeAspect="1"/>
          </p:cNvPicPr>
          <p:nvPr/>
        </p:nvPicPr>
        <p:blipFill>
          <a:blip r:embed="rId2"/>
          <a:stretch>
            <a:fillRect/>
          </a:stretch>
        </p:blipFill>
        <p:spPr>
          <a:xfrm>
            <a:off x="233772" y="2160269"/>
            <a:ext cx="8676456" cy="2175254"/>
          </a:xfrm>
          <a:prstGeom prst="rect">
            <a:avLst/>
          </a:prstGeom>
        </p:spPr>
      </p:pic>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sz="3200" dirty="0"/>
              <a:t>Meeting Slots</a:t>
            </a:r>
          </a:p>
          <a:p>
            <a:pPr marL="0" marR="0" algn="ctr">
              <a:spcBef>
                <a:spcPts val="600"/>
              </a:spcBef>
              <a:spcAft>
                <a:spcPts val="0"/>
              </a:spcAft>
            </a:pPr>
            <a:r>
              <a:rPr lang="en-US" altLang="en-US" dirty="0"/>
              <a:t>Jan.</a:t>
            </a:r>
            <a:r>
              <a:rPr lang="en-US" altLang="en-US" sz="3200" dirty="0"/>
              <a:t> 20</a:t>
            </a:r>
            <a:r>
              <a:rPr lang="en-US" altLang="en-US" sz="3200" baseline="30000" dirty="0"/>
              <a:t>th</a:t>
            </a:r>
            <a:r>
              <a:rPr lang="en-US" altLang="en-US" sz="3200" dirty="0"/>
              <a:t>, 2022</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7</a:t>
            </a:fld>
            <a:endParaRPr lang="en-US" altLang="en-US">
              <a:solidFill>
                <a:schemeClr val="tx1"/>
              </a:solidFill>
            </a:endParaRPr>
          </a:p>
        </p:txBody>
      </p:sp>
      <p:sp>
        <p:nvSpPr>
          <p:cNvPr id="11" name="Oval 10">
            <a:extLst>
              <a:ext uri="{FF2B5EF4-FFF2-40B4-BE49-F238E27FC236}">
                <a16:creationId xmlns:a16="http://schemas.microsoft.com/office/drawing/2014/main" id="{41BCCFAD-352F-4C37-AF30-1093EF43260D}"/>
              </a:ext>
            </a:extLst>
          </p:cNvPr>
          <p:cNvSpPr/>
          <p:nvPr/>
        </p:nvSpPr>
        <p:spPr bwMode="auto">
          <a:xfrm>
            <a:off x="3558808" y="3277364"/>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pic>
        <p:nvPicPr>
          <p:cNvPr id="3" name="Picture 2">
            <a:extLst>
              <a:ext uri="{FF2B5EF4-FFF2-40B4-BE49-F238E27FC236}">
                <a16:creationId xmlns:a16="http://schemas.microsoft.com/office/drawing/2014/main" id="{5D1BFC7B-CAC4-4D03-9F36-F4227A3BB738}"/>
              </a:ext>
            </a:extLst>
          </p:cNvPr>
          <p:cNvPicPr>
            <a:picLocks noChangeAspect="1"/>
          </p:cNvPicPr>
          <p:nvPr/>
        </p:nvPicPr>
        <p:blipFill rotWithShape="1">
          <a:blip r:embed="rId3"/>
          <a:srcRect r="35933"/>
          <a:stretch/>
        </p:blipFill>
        <p:spPr>
          <a:xfrm>
            <a:off x="899592" y="4797152"/>
            <a:ext cx="3456384" cy="1043940"/>
          </a:xfrm>
          <a:prstGeom prst="rect">
            <a:avLst/>
          </a:prstGeom>
        </p:spPr>
      </p:pic>
    </p:spTree>
    <p:extLst>
      <p:ext uri="{BB962C8B-B14F-4D97-AF65-F5344CB8AC3E}">
        <p14:creationId xmlns:p14="http://schemas.microsoft.com/office/powerpoint/2010/main" val="201252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AutoNum type="arabicPeriod"/>
            </a:pPr>
            <a:r>
              <a:rPr lang="en-US" altLang="en-US" sz="2400" dirty="0"/>
              <a:t>Opening and meeting preamble</a:t>
            </a:r>
          </a:p>
          <a:p>
            <a:pPr marL="914400" lvl="1" indent="-514350">
              <a:buFont typeface="Arial" panose="020B0604020202020204" pitchFamily="34" charset="0"/>
              <a:buChar char="•"/>
            </a:pPr>
            <a:r>
              <a:rPr lang="en-US" altLang="en-US" sz="2000" dirty="0"/>
              <a:t>P&amp;P, agenda</a:t>
            </a:r>
          </a:p>
          <a:p>
            <a:pPr marL="514350" indent="-514350">
              <a:buFont typeface="Arial" panose="020B0604020202020204" pitchFamily="34" charset="0"/>
              <a:buAutoNum type="arabicPeriod"/>
            </a:pPr>
            <a:r>
              <a:rPr lang="en-US" altLang="en-US" sz="2400" dirty="0"/>
              <a:t>Status of Outreach to external SDO’s</a:t>
            </a:r>
          </a:p>
          <a:p>
            <a:pPr marL="514350" indent="-514350">
              <a:buFont typeface="Arial" panose="020B0604020202020204" pitchFamily="34" charset="0"/>
              <a:buAutoNum type="arabicPeriod"/>
            </a:pPr>
            <a:r>
              <a:rPr lang="en-US" altLang="en-US" sz="2400" dirty="0"/>
              <a:t>Tutorial or “Tech Talk”</a:t>
            </a:r>
          </a:p>
          <a:p>
            <a:pPr marL="514350" indent="-514350">
              <a:buFont typeface="Arial" panose="020B0604020202020204" pitchFamily="34" charset="0"/>
              <a:buAutoNum type="arabicPeriod"/>
            </a:pPr>
            <a:r>
              <a:rPr lang="en-US" altLang="en-US" sz="2400" dirty="0"/>
              <a:t>Any other Business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572907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Outreach to External SDO’s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AutoNum type="arabicPeriod"/>
            </a:pPr>
            <a:r>
              <a:rPr lang="en-US" altLang="en-US" sz="2400" dirty="0"/>
              <a:t>Outreach emails were sent last week (week of 1/10)</a:t>
            </a:r>
          </a:p>
          <a:p>
            <a:pPr marL="514350" indent="-514350">
              <a:buFont typeface="Arial" panose="020B0604020202020204" pitchFamily="34" charset="0"/>
              <a:buAutoNum type="arabicPeriod"/>
            </a:pPr>
            <a:r>
              <a:rPr lang="en-US" altLang="en-US" sz="2400" dirty="0"/>
              <a:t>Several acknowledgements were received</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246232195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31990</TotalTime>
  <Words>758</Words>
  <Application>Microsoft Office PowerPoint</Application>
  <PresentationFormat>On-screen Show (4:3)</PresentationFormat>
  <Paragraphs>87</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Times New Roman</vt:lpstr>
      <vt:lpstr>Office Theme</vt:lpstr>
      <vt:lpstr>PowerPoint Presentation</vt:lpstr>
      <vt:lpstr>PowerPoint Presentation</vt:lpstr>
      <vt:lpstr>Registration for 802 LMSC Plenaries and 802 Wireless Interims</vt:lpstr>
      <vt:lpstr>Deadbeat Consequences (Deadbeat: in default of paying registration fee for a prior mtg.)</vt:lpstr>
      <vt:lpstr>IEEE-SA Patent, Copyright, and Participation Policies</vt:lpstr>
      <vt:lpstr>IEEE 802 Ground Rules</vt:lpstr>
      <vt:lpstr>PowerPoint Presentation</vt:lpstr>
      <vt:lpstr>Goals/Agenda</vt:lpstr>
      <vt:lpstr>Outreach to External SDO’s</vt:lpstr>
      <vt:lpstr>Tutorial or “Tech Talk”</vt:lpstr>
      <vt:lpstr>Presentation Outline</vt:lpstr>
      <vt:lpstr>Any 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408</cp:revision>
  <cp:lastPrinted>2000-03-07T00:55:37Z</cp:lastPrinted>
  <dcterms:created xsi:type="dcterms:W3CDTF">2016-01-17T22:48:36Z</dcterms:created>
  <dcterms:modified xsi:type="dcterms:W3CDTF">2022-01-18T22:40:24Z</dcterms:modified>
  <cp:category/>
</cp:coreProperties>
</file>