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0" r:id="rId1"/>
  </p:sldMasterIdLst>
  <p:notesMasterIdLst>
    <p:notesMasterId r:id="rId19"/>
  </p:notesMasterIdLst>
  <p:handoutMasterIdLst>
    <p:handoutMasterId r:id="rId20"/>
  </p:handoutMasterIdLst>
  <p:sldIdLst>
    <p:sldId id="259" r:id="rId2"/>
    <p:sldId id="258" r:id="rId3"/>
    <p:sldId id="257" r:id="rId4"/>
    <p:sldId id="369" r:id="rId5"/>
    <p:sldId id="370" r:id="rId6"/>
    <p:sldId id="371" r:id="rId7"/>
    <p:sldId id="261" r:id="rId8"/>
    <p:sldId id="260" r:id="rId9"/>
    <p:sldId id="262" r:id="rId10"/>
    <p:sldId id="263" r:id="rId11"/>
    <p:sldId id="372" r:id="rId12"/>
    <p:sldId id="265" r:id="rId13"/>
    <p:sldId id="266" r:id="rId14"/>
    <p:sldId id="267" r:id="rId15"/>
    <p:sldId id="268" r:id="rId16"/>
    <p:sldId id="269" r:id="rId17"/>
    <p:sldId id="368" r:id="rId18"/>
  </p:sldIdLst>
  <p:sldSz cx="9144000" cy="6858000" type="screen4x3"/>
  <p:notesSz cx="6810375" cy="9942513"/>
  <p:defaultTextStyle>
    <a:defPPr>
      <a:defRPr lang="fi-FI"/>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139">
          <p15:clr>
            <a:srgbClr val="A4A3A4"/>
          </p15:clr>
        </p15:guide>
        <p15:guide id="2" pos="521">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C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9" autoAdjust="0"/>
    <p:restoredTop sz="94660"/>
  </p:normalViewPr>
  <p:slideViewPr>
    <p:cSldViewPr snapToObjects="1">
      <p:cViewPr varScale="1">
        <p:scale>
          <a:sx n="67" d="100"/>
          <a:sy n="67" d="100"/>
        </p:scale>
        <p:origin x="1236" y="44"/>
      </p:cViewPr>
      <p:guideLst>
        <p:guide orient="horz" pos="1139"/>
        <p:guide pos="521"/>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3" d="100"/>
          <a:sy n="53" d="100"/>
        </p:scale>
        <p:origin x="-1842" y="-102"/>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36F2EFC-68BB-44A7-BC2E-2CE00680D5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C70C69-6427-4766-A1A2-6AAD97CA13DC}">
      <dgm:prSet/>
      <dgm:spPr>
        <a:solidFill>
          <a:schemeClr val="bg1">
            <a:lumMod val="85000"/>
          </a:schemeClr>
        </a:solidFill>
      </dgm:spPr>
      <dgm:t>
        <a:bodyPr/>
        <a:lstStyle/>
        <a:p>
          <a:r>
            <a:rPr lang="en-US">
              <a:solidFill>
                <a:schemeClr val="tx1"/>
              </a:solidFill>
            </a:rPr>
            <a:t>An HP Agilent 8720ES, a vector network analyzer (VNA), SkyCross SMT-3TO10M-A antennas, 5-m long SUCOFLEXr RF cables with 7.96 dB loss and a control computer with LabVIEWTM 7 software. </a:t>
          </a:r>
        </a:p>
      </dgm:t>
    </dgm:pt>
    <dgm:pt modelId="{6F11B92E-FD1B-4BC8-9C6B-AC37AEFADC5B}" type="parTrans" cxnId="{6E04B43C-7E8B-4975-91AB-48807D036EEC}">
      <dgm:prSet/>
      <dgm:spPr/>
      <dgm:t>
        <a:bodyPr/>
        <a:lstStyle/>
        <a:p>
          <a:endParaRPr lang="en-US">
            <a:solidFill>
              <a:schemeClr val="tx1"/>
            </a:solidFill>
          </a:endParaRPr>
        </a:p>
      </dgm:t>
    </dgm:pt>
    <dgm:pt modelId="{17567435-3BE9-4907-AD44-0315551DF1D7}" type="sibTrans" cxnId="{6E04B43C-7E8B-4975-91AB-48807D036EEC}">
      <dgm:prSet/>
      <dgm:spPr/>
      <dgm:t>
        <a:bodyPr/>
        <a:lstStyle/>
        <a:p>
          <a:endParaRPr lang="en-US">
            <a:solidFill>
              <a:schemeClr val="tx1"/>
            </a:solidFill>
          </a:endParaRPr>
        </a:p>
      </dgm:t>
    </dgm:pt>
    <dgm:pt modelId="{51DE664E-95A5-42F5-9962-0293078A6AC1}">
      <dgm:prSet/>
      <dgm:spPr>
        <a:solidFill>
          <a:schemeClr val="bg1">
            <a:lumMod val="85000"/>
          </a:schemeClr>
        </a:solidFill>
      </dgm:spPr>
      <dgm:t>
        <a:bodyPr/>
        <a:lstStyle/>
        <a:p>
          <a:r>
            <a:rPr lang="en-US">
              <a:solidFill>
                <a:schemeClr val="tx1"/>
              </a:solidFill>
            </a:rPr>
            <a:t>The measurements were taken corresponding to realistic scenarios in a regular hospital room with the size of 6.3 m×7.2 m×2.5 m in the Oulu university hospital. </a:t>
          </a:r>
        </a:p>
      </dgm:t>
    </dgm:pt>
    <dgm:pt modelId="{BB356BC7-462F-46A5-90C0-4CEB3FFDF1BC}" type="parTrans" cxnId="{AF4B8223-4F7D-40B1-B788-513ECE41E83A}">
      <dgm:prSet/>
      <dgm:spPr/>
      <dgm:t>
        <a:bodyPr/>
        <a:lstStyle/>
        <a:p>
          <a:endParaRPr lang="en-US">
            <a:solidFill>
              <a:schemeClr val="tx1"/>
            </a:solidFill>
          </a:endParaRPr>
        </a:p>
      </dgm:t>
    </dgm:pt>
    <dgm:pt modelId="{8F5ED9D0-0C84-4172-9E21-E0798B9F6EF9}" type="sibTrans" cxnId="{AF4B8223-4F7D-40B1-B788-513ECE41E83A}">
      <dgm:prSet/>
      <dgm:spPr/>
      <dgm:t>
        <a:bodyPr/>
        <a:lstStyle/>
        <a:p>
          <a:endParaRPr lang="en-US">
            <a:solidFill>
              <a:schemeClr val="tx1"/>
            </a:solidFill>
          </a:endParaRPr>
        </a:p>
      </dgm:t>
    </dgm:pt>
    <dgm:pt modelId="{AB25D868-8772-4006-98A2-831DD41AB97B}" type="pres">
      <dgm:prSet presAssocID="{636F2EFC-68BB-44A7-BC2E-2CE00680D563}" presName="linear" presStyleCnt="0">
        <dgm:presLayoutVars>
          <dgm:animLvl val="lvl"/>
          <dgm:resizeHandles val="exact"/>
        </dgm:presLayoutVars>
      </dgm:prSet>
      <dgm:spPr/>
    </dgm:pt>
    <dgm:pt modelId="{DD672B7E-AD6A-4AB2-815F-A0A6BD1890C6}" type="pres">
      <dgm:prSet presAssocID="{51C70C69-6427-4766-A1A2-6AAD97CA13DC}" presName="parentText" presStyleLbl="node1" presStyleIdx="0" presStyleCnt="2">
        <dgm:presLayoutVars>
          <dgm:chMax val="0"/>
          <dgm:bulletEnabled val="1"/>
        </dgm:presLayoutVars>
      </dgm:prSet>
      <dgm:spPr/>
    </dgm:pt>
    <dgm:pt modelId="{5D903E17-0C04-4ECD-865E-E79FEFE43703}" type="pres">
      <dgm:prSet presAssocID="{17567435-3BE9-4907-AD44-0315551DF1D7}" presName="spacer" presStyleCnt="0"/>
      <dgm:spPr/>
    </dgm:pt>
    <dgm:pt modelId="{9FA7282A-171C-4118-AB10-CD11D5E8A769}" type="pres">
      <dgm:prSet presAssocID="{51DE664E-95A5-42F5-9962-0293078A6AC1}" presName="parentText" presStyleLbl="node1" presStyleIdx="1" presStyleCnt="2" custLinFactNeighborX="91" custLinFactNeighborY="-18132">
        <dgm:presLayoutVars>
          <dgm:chMax val="0"/>
          <dgm:bulletEnabled val="1"/>
        </dgm:presLayoutVars>
      </dgm:prSet>
      <dgm:spPr/>
    </dgm:pt>
  </dgm:ptLst>
  <dgm:cxnLst>
    <dgm:cxn modelId="{AF4B8223-4F7D-40B1-B788-513ECE41E83A}" srcId="{636F2EFC-68BB-44A7-BC2E-2CE00680D563}" destId="{51DE664E-95A5-42F5-9962-0293078A6AC1}" srcOrd="1" destOrd="0" parTransId="{BB356BC7-462F-46A5-90C0-4CEB3FFDF1BC}" sibTransId="{8F5ED9D0-0C84-4172-9E21-E0798B9F6EF9}"/>
    <dgm:cxn modelId="{9AB3973A-9DB8-4F25-9B57-63CD02B03BD9}" type="presOf" srcId="{636F2EFC-68BB-44A7-BC2E-2CE00680D563}" destId="{AB25D868-8772-4006-98A2-831DD41AB97B}" srcOrd="0" destOrd="0" presId="urn:microsoft.com/office/officeart/2005/8/layout/vList2"/>
    <dgm:cxn modelId="{6E04B43C-7E8B-4975-91AB-48807D036EEC}" srcId="{636F2EFC-68BB-44A7-BC2E-2CE00680D563}" destId="{51C70C69-6427-4766-A1A2-6AAD97CA13DC}" srcOrd="0" destOrd="0" parTransId="{6F11B92E-FD1B-4BC8-9C6B-AC37AEFADC5B}" sibTransId="{17567435-3BE9-4907-AD44-0315551DF1D7}"/>
    <dgm:cxn modelId="{19903655-39B9-4F2C-98A6-A16DE39BE173}" type="presOf" srcId="{51C70C69-6427-4766-A1A2-6AAD97CA13DC}" destId="{DD672B7E-AD6A-4AB2-815F-A0A6BD1890C6}" srcOrd="0" destOrd="0" presId="urn:microsoft.com/office/officeart/2005/8/layout/vList2"/>
    <dgm:cxn modelId="{A41854E5-3803-442B-8529-8719848613F5}" type="presOf" srcId="{51DE664E-95A5-42F5-9962-0293078A6AC1}" destId="{9FA7282A-171C-4118-AB10-CD11D5E8A769}" srcOrd="0" destOrd="0" presId="urn:microsoft.com/office/officeart/2005/8/layout/vList2"/>
    <dgm:cxn modelId="{43CEBC35-6D14-4B99-8589-BEB567E4F086}" type="presParOf" srcId="{AB25D868-8772-4006-98A2-831DD41AB97B}" destId="{DD672B7E-AD6A-4AB2-815F-A0A6BD1890C6}" srcOrd="0" destOrd="0" presId="urn:microsoft.com/office/officeart/2005/8/layout/vList2"/>
    <dgm:cxn modelId="{3FA8CE6D-DD27-4308-8249-0CC7B029C88E}" type="presParOf" srcId="{AB25D868-8772-4006-98A2-831DD41AB97B}" destId="{5D903E17-0C04-4ECD-865E-E79FEFE43703}" srcOrd="1" destOrd="0" presId="urn:microsoft.com/office/officeart/2005/8/layout/vList2"/>
    <dgm:cxn modelId="{703D3F3E-2352-4886-8EEE-F4C1CAC97C6C}" type="presParOf" srcId="{AB25D868-8772-4006-98A2-831DD41AB97B}" destId="{9FA7282A-171C-4118-AB10-CD11D5E8A76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5BFEDD-3AC1-4B9B-8328-D8EBEF4339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1EC895F-CAF0-4B77-8C98-C9E5EEC27C44}">
      <dgm:prSet/>
      <dgm:spPr>
        <a:solidFill>
          <a:schemeClr val="bg1">
            <a:lumMod val="85000"/>
          </a:schemeClr>
        </a:solidFill>
      </dgm:spPr>
      <dgm:t>
        <a:bodyPr/>
        <a:lstStyle/>
        <a:p>
          <a:r>
            <a:rPr lang="en-US" dirty="0">
              <a:solidFill>
                <a:schemeClr val="tx1"/>
              </a:solidFill>
            </a:rPr>
            <a:t>For the radio link A1, the Rx antenna was at the middle front of the torso and the Tx antenna was placed on the left wrist. </a:t>
          </a:r>
        </a:p>
        <a:p>
          <a:r>
            <a:rPr lang="en-US" dirty="0">
              <a:solidFill>
                <a:schemeClr val="tx1"/>
              </a:solidFill>
            </a:rPr>
            <a:t>These locations are comfortable for most patients and they are potential places for antennas/transceivers connected to electrocardiogram (ECG) sensors and a pulse oximeter. </a:t>
          </a:r>
        </a:p>
      </dgm:t>
    </dgm:pt>
    <dgm:pt modelId="{9E49D848-37A8-4EBA-AD3C-A2AAF8240DF6}" type="parTrans" cxnId="{FFC326C0-3A7D-479C-90C6-1375A3987702}">
      <dgm:prSet/>
      <dgm:spPr/>
      <dgm:t>
        <a:bodyPr/>
        <a:lstStyle/>
        <a:p>
          <a:endParaRPr lang="en-US">
            <a:solidFill>
              <a:schemeClr val="tx1"/>
            </a:solidFill>
          </a:endParaRPr>
        </a:p>
      </dgm:t>
    </dgm:pt>
    <dgm:pt modelId="{70E01A3E-3CC3-4BBB-9626-E522E8E57018}" type="sibTrans" cxnId="{FFC326C0-3A7D-479C-90C6-1375A3987702}">
      <dgm:prSet/>
      <dgm:spPr/>
      <dgm:t>
        <a:bodyPr/>
        <a:lstStyle/>
        <a:p>
          <a:endParaRPr lang="en-US">
            <a:solidFill>
              <a:schemeClr val="tx1"/>
            </a:solidFill>
          </a:endParaRPr>
        </a:p>
      </dgm:t>
    </dgm:pt>
    <dgm:pt modelId="{4538A063-8C4E-4756-A9A8-4A2D9F0F715C}">
      <dgm:prSet/>
      <dgm:spPr>
        <a:solidFill>
          <a:schemeClr val="bg1">
            <a:lumMod val="85000"/>
          </a:schemeClr>
        </a:solidFill>
      </dgm:spPr>
      <dgm:t>
        <a:bodyPr/>
        <a:lstStyle/>
        <a:p>
          <a:r>
            <a:rPr lang="en-US" dirty="0">
              <a:solidFill>
                <a:schemeClr val="tx1"/>
              </a:solidFill>
            </a:rPr>
            <a:t>For the radio link A2, the subject was 2-m away from and facing toward the Rx antenna placed on a 2-m high pole and the Tx antenna was on the left wrist of the subject. </a:t>
          </a:r>
        </a:p>
      </dgm:t>
    </dgm:pt>
    <dgm:pt modelId="{5CB44F02-2123-4F88-A882-8C0902F3679F}" type="parTrans" cxnId="{D406712E-B290-41C4-B577-58E61261A103}">
      <dgm:prSet/>
      <dgm:spPr/>
      <dgm:t>
        <a:bodyPr/>
        <a:lstStyle/>
        <a:p>
          <a:endParaRPr lang="en-US">
            <a:solidFill>
              <a:schemeClr val="tx1"/>
            </a:solidFill>
          </a:endParaRPr>
        </a:p>
      </dgm:t>
    </dgm:pt>
    <dgm:pt modelId="{F7AAF9EE-994D-4270-BABC-51B9634F4432}" type="sibTrans" cxnId="{D406712E-B290-41C4-B577-58E61261A103}">
      <dgm:prSet/>
      <dgm:spPr/>
      <dgm:t>
        <a:bodyPr/>
        <a:lstStyle/>
        <a:p>
          <a:endParaRPr lang="en-US">
            <a:solidFill>
              <a:schemeClr val="tx1"/>
            </a:solidFill>
          </a:endParaRPr>
        </a:p>
      </dgm:t>
    </dgm:pt>
    <dgm:pt modelId="{49D6CECB-BDDF-44BE-AE22-511AF65B639D}" type="pres">
      <dgm:prSet presAssocID="{FB5BFEDD-3AC1-4B9B-8328-D8EBEF4339EE}" presName="linear" presStyleCnt="0">
        <dgm:presLayoutVars>
          <dgm:animLvl val="lvl"/>
          <dgm:resizeHandles val="exact"/>
        </dgm:presLayoutVars>
      </dgm:prSet>
      <dgm:spPr/>
    </dgm:pt>
    <dgm:pt modelId="{9352C64E-6A27-4689-9B93-3D8DD5920354}" type="pres">
      <dgm:prSet presAssocID="{31EC895F-CAF0-4B77-8C98-C9E5EEC27C44}" presName="parentText" presStyleLbl="node1" presStyleIdx="0" presStyleCnt="2">
        <dgm:presLayoutVars>
          <dgm:chMax val="0"/>
          <dgm:bulletEnabled val="1"/>
        </dgm:presLayoutVars>
      </dgm:prSet>
      <dgm:spPr/>
    </dgm:pt>
    <dgm:pt modelId="{137AC1DC-7C42-4118-BEA4-F253E4E5A903}" type="pres">
      <dgm:prSet presAssocID="{70E01A3E-3CC3-4BBB-9626-E522E8E57018}" presName="spacer" presStyleCnt="0"/>
      <dgm:spPr/>
    </dgm:pt>
    <dgm:pt modelId="{3CBDF214-9E8F-43CC-892F-6188740033D1}" type="pres">
      <dgm:prSet presAssocID="{4538A063-8C4E-4756-A9A8-4A2D9F0F715C}" presName="parentText" presStyleLbl="node1" presStyleIdx="1" presStyleCnt="2">
        <dgm:presLayoutVars>
          <dgm:chMax val="0"/>
          <dgm:bulletEnabled val="1"/>
        </dgm:presLayoutVars>
      </dgm:prSet>
      <dgm:spPr/>
    </dgm:pt>
  </dgm:ptLst>
  <dgm:cxnLst>
    <dgm:cxn modelId="{D406712E-B290-41C4-B577-58E61261A103}" srcId="{FB5BFEDD-3AC1-4B9B-8328-D8EBEF4339EE}" destId="{4538A063-8C4E-4756-A9A8-4A2D9F0F715C}" srcOrd="1" destOrd="0" parTransId="{5CB44F02-2123-4F88-A882-8C0902F3679F}" sibTransId="{F7AAF9EE-994D-4270-BABC-51B9634F4432}"/>
    <dgm:cxn modelId="{42B79657-61D5-438A-9AFD-27D6372C10EE}" type="presOf" srcId="{FB5BFEDD-3AC1-4B9B-8328-D8EBEF4339EE}" destId="{49D6CECB-BDDF-44BE-AE22-511AF65B639D}" srcOrd="0" destOrd="0" presId="urn:microsoft.com/office/officeart/2005/8/layout/vList2"/>
    <dgm:cxn modelId="{718304C0-4952-41DD-8107-2DE0795B009E}" type="presOf" srcId="{31EC895F-CAF0-4B77-8C98-C9E5EEC27C44}" destId="{9352C64E-6A27-4689-9B93-3D8DD5920354}" srcOrd="0" destOrd="0" presId="urn:microsoft.com/office/officeart/2005/8/layout/vList2"/>
    <dgm:cxn modelId="{FFC326C0-3A7D-479C-90C6-1375A3987702}" srcId="{FB5BFEDD-3AC1-4B9B-8328-D8EBEF4339EE}" destId="{31EC895F-CAF0-4B77-8C98-C9E5EEC27C44}" srcOrd="0" destOrd="0" parTransId="{9E49D848-37A8-4EBA-AD3C-A2AAF8240DF6}" sibTransId="{70E01A3E-3CC3-4BBB-9626-E522E8E57018}"/>
    <dgm:cxn modelId="{1C5EF8DA-669B-4431-80BD-D9E2690DBA65}" type="presOf" srcId="{4538A063-8C4E-4756-A9A8-4A2D9F0F715C}" destId="{3CBDF214-9E8F-43CC-892F-6188740033D1}" srcOrd="0" destOrd="0" presId="urn:microsoft.com/office/officeart/2005/8/layout/vList2"/>
    <dgm:cxn modelId="{5C660211-84DA-4538-B1A1-7887DBD9AD34}" type="presParOf" srcId="{49D6CECB-BDDF-44BE-AE22-511AF65B639D}" destId="{9352C64E-6A27-4689-9B93-3D8DD5920354}" srcOrd="0" destOrd="0" presId="urn:microsoft.com/office/officeart/2005/8/layout/vList2"/>
    <dgm:cxn modelId="{B1687490-FFB2-49C4-A777-84E1E2D84E09}" type="presParOf" srcId="{49D6CECB-BDDF-44BE-AE22-511AF65B639D}" destId="{137AC1DC-7C42-4118-BEA4-F253E4E5A903}" srcOrd="1" destOrd="0" presId="urn:microsoft.com/office/officeart/2005/8/layout/vList2"/>
    <dgm:cxn modelId="{018D5467-3BA7-404A-99F2-B618DA320708}" type="presParOf" srcId="{49D6CECB-BDDF-44BE-AE22-511AF65B639D}" destId="{3CBDF214-9E8F-43CC-892F-6188740033D1}" srcOrd="2"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2A8432-0B34-4A1B-A1DE-01856EA515B3}"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EC8DB099-1218-4A1B-BF4F-15BE65371461}">
      <dgm:prSet/>
      <dgm:spPr/>
      <dgm:t>
        <a:bodyPr/>
        <a:lstStyle/>
        <a:p>
          <a:pPr>
            <a:lnSpc>
              <a:spcPct val="100000"/>
            </a:lnSpc>
          </a:pPr>
          <a:r>
            <a:rPr lang="en-US" dirty="0">
              <a:solidFill>
                <a:schemeClr val="tx1"/>
              </a:solidFill>
            </a:rPr>
            <a:t>The dynamic characteristics of UWB WBAN radio channel due to the body motions were investigated.</a:t>
          </a:r>
        </a:p>
      </dgm:t>
    </dgm:pt>
    <dgm:pt modelId="{A81F2123-6486-4348-9DDA-A38BD73B49F9}" type="parTrans" cxnId="{6C05A496-714F-47E4-8E40-33F1A0B85863}">
      <dgm:prSet/>
      <dgm:spPr/>
      <dgm:t>
        <a:bodyPr/>
        <a:lstStyle/>
        <a:p>
          <a:endParaRPr lang="en-US">
            <a:solidFill>
              <a:schemeClr val="tx1"/>
            </a:solidFill>
          </a:endParaRPr>
        </a:p>
      </dgm:t>
    </dgm:pt>
    <dgm:pt modelId="{076BD08D-5DFF-4392-8F3C-9970913813BD}" type="sibTrans" cxnId="{6C05A496-714F-47E4-8E40-33F1A0B85863}">
      <dgm:prSet/>
      <dgm:spPr/>
      <dgm:t>
        <a:bodyPr/>
        <a:lstStyle/>
        <a:p>
          <a:endParaRPr lang="en-US">
            <a:solidFill>
              <a:schemeClr val="tx1"/>
            </a:solidFill>
          </a:endParaRPr>
        </a:p>
      </dgm:t>
    </dgm:pt>
    <dgm:pt modelId="{B6C4D14E-3728-450A-B133-0A2190C21D7F}">
      <dgm:prSet/>
      <dgm:spPr/>
      <dgm:t>
        <a:bodyPr/>
        <a:lstStyle/>
        <a:p>
          <a:pPr>
            <a:lnSpc>
              <a:spcPct val="100000"/>
            </a:lnSpc>
          </a:pPr>
          <a:r>
            <a:rPr lang="en-US">
              <a:solidFill>
                <a:schemeClr val="tx1"/>
              </a:solidFill>
            </a:rPr>
            <a:t>Since a real-time measurement of the radio channel fluctuations due to the body motions is not technically feasible over a frequency band of several GHz, a pseudo-dynamic method was applied. </a:t>
          </a:r>
        </a:p>
      </dgm:t>
    </dgm:pt>
    <dgm:pt modelId="{BEA8B3F5-1364-48F8-9102-E8266FB37B15}" type="parTrans" cxnId="{96884B00-4AEB-4060-836D-E5EBBD5F7C7B}">
      <dgm:prSet/>
      <dgm:spPr/>
      <dgm:t>
        <a:bodyPr/>
        <a:lstStyle/>
        <a:p>
          <a:endParaRPr lang="en-US">
            <a:solidFill>
              <a:schemeClr val="tx1"/>
            </a:solidFill>
          </a:endParaRPr>
        </a:p>
      </dgm:t>
    </dgm:pt>
    <dgm:pt modelId="{6D78796E-0BEF-45B1-9057-13BC47EE8D87}" type="sibTrans" cxnId="{96884B00-4AEB-4060-836D-E5EBBD5F7C7B}">
      <dgm:prSet/>
      <dgm:spPr/>
      <dgm:t>
        <a:bodyPr/>
        <a:lstStyle/>
        <a:p>
          <a:endParaRPr lang="en-US">
            <a:solidFill>
              <a:schemeClr val="tx1"/>
            </a:solidFill>
          </a:endParaRPr>
        </a:p>
      </dgm:t>
    </dgm:pt>
    <dgm:pt modelId="{7278285F-AD3A-4092-A148-A3FF586BF776}">
      <dgm:prSet/>
      <dgm:spPr/>
      <dgm:t>
        <a:bodyPr/>
        <a:lstStyle/>
        <a:p>
          <a:pPr>
            <a:lnSpc>
              <a:spcPct val="100000"/>
            </a:lnSpc>
          </a:pPr>
          <a:r>
            <a:rPr lang="en-US">
              <a:solidFill>
                <a:schemeClr val="tx1"/>
              </a:solidFill>
            </a:rPr>
            <a:t>Three strongest peaks capturing most of the energy of the channel were taken into account in the study. </a:t>
          </a:r>
        </a:p>
      </dgm:t>
    </dgm:pt>
    <dgm:pt modelId="{9D507E61-7108-4E0C-A892-F90E9DDCB0DC}" type="parTrans" cxnId="{ED9D8F0E-44EE-4A75-99D7-EE209A9D169D}">
      <dgm:prSet/>
      <dgm:spPr/>
      <dgm:t>
        <a:bodyPr/>
        <a:lstStyle/>
        <a:p>
          <a:endParaRPr lang="en-US">
            <a:solidFill>
              <a:schemeClr val="tx1"/>
            </a:solidFill>
          </a:endParaRPr>
        </a:p>
      </dgm:t>
    </dgm:pt>
    <dgm:pt modelId="{F07BC794-41C9-42DF-B55E-F9FE1B74166E}" type="sibTrans" cxnId="{ED9D8F0E-44EE-4A75-99D7-EE209A9D169D}">
      <dgm:prSet/>
      <dgm:spPr/>
      <dgm:t>
        <a:bodyPr/>
        <a:lstStyle/>
        <a:p>
          <a:endParaRPr lang="en-US">
            <a:solidFill>
              <a:schemeClr val="tx1"/>
            </a:solidFill>
          </a:endParaRPr>
        </a:p>
      </dgm:t>
    </dgm:pt>
    <dgm:pt modelId="{EEDACCC5-A52C-41FD-9581-FB0DB182A9C9}">
      <dgm:prSet/>
      <dgm:spPr/>
      <dgm:t>
        <a:bodyPr/>
        <a:lstStyle/>
        <a:p>
          <a:pPr>
            <a:lnSpc>
              <a:spcPct val="100000"/>
            </a:lnSpc>
          </a:pPr>
          <a:r>
            <a:rPr lang="en-US">
              <a:solidFill>
                <a:schemeClr val="tx1"/>
              </a:solidFill>
            </a:rPr>
            <a:t>The dynamic features of path fading process, e.g., the good and bad channel durations as well as the LCR, which were important for a cross layer design, was statistically analyzed. </a:t>
          </a:r>
        </a:p>
      </dgm:t>
    </dgm:pt>
    <dgm:pt modelId="{30AA0DBE-736F-4310-B7D0-8B5FBB75DCF2}" type="parTrans" cxnId="{8F9170C8-85A3-4168-A009-5F782FA3739C}">
      <dgm:prSet/>
      <dgm:spPr/>
      <dgm:t>
        <a:bodyPr/>
        <a:lstStyle/>
        <a:p>
          <a:endParaRPr lang="en-US">
            <a:solidFill>
              <a:schemeClr val="tx1"/>
            </a:solidFill>
          </a:endParaRPr>
        </a:p>
      </dgm:t>
    </dgm:pt>
    <dgm:pt modelId="{E7D189C6-6A1A-4E55-AA56-6BC93DEA9954}" type="sibTrans" cxnId="{8F9170C8-85A3-4168-A009-5F782FA3739C}">
      <dgm:prSet/>
      <dgm:spPr/>
      <dgm:t>
        <a:bodyPr/>
        <a:lstStyle/>
        <a:p>
          <a:endParaRPr lang="en-US">
            <a:solidFill>
              <a:schemeClr val="tx1"/>
            </a:solidFill>
          </a:endParaRPr>
        </a:p>
      </dgm:t>
    </dgm:pt>
    <dgm:pt modelId="{05B8C394-15DF-45C0-A945-5767B68E3757}">
      <dgm:prSet/>
      <dgm:spPr/>
      <dgm:t>
        <a:bodyPr/>
        <a:lstStyle/>
        <a:p>
          <a:pPr>
            <a:lnSpc>
              <a:spcPct val="100000"/>
            </a:lnSpc>
          </a:pPr>
          <a:r>
            <a:rPr lang="en-US">
              <a:solidFill>
                <a:schemeClr val="tx1"/>
              </a:solidFill>
            </a:rPr>
            <a:t>Finally, a two-state alternating Weibull renewal process was found to excellently fit the observation. </a:t>
          </a:r>
        </a:p>
      </dgm:t>
    </dgm:pt>
    <dgm:pt modelId="{39C03FAF-5688-49CC-9CE9-34C0F15A3254}" type="parTrans" cxnId="{CD96E553-D873-459F-A6F0-F417A234337C}">
      <dgm:prSet/>
      <dgm:spPr/>
      <dgm:t>
        <a:bodyPr/>
        <a:lstStyle/>
        <a:p>
          <a:endParaRPr lang="en-US">
            <a:solidFill>
              <a:schemeClr val="tx1"/>
            </a:solidFill>
          </a:endParaRPr>
        </a:p>
      </dgm:t>
    </dgm:pt>
    <dgm:pt modelId="{A581989E-81AC-41B5-BF45-0650A8359C6A}" type="sibTrans" cxnId="{CD96E553-D873-459F-A6F0-F417A234337C}">
      <dgm:prSet/>
      <dgm:spPr/>
      <dgm:t>
        <a:bodyPr/>
        <a:lstStyle/>
        <a:p>
          <a:endParaRPr lang="en-US">
            <a:solidFill>
              <a:schemeClr val="tx1"/>
            </a:solidFill>
          </a:endParaRPr>
        </a:p>
      </dgm:t>
    </dgm:pt>
    <dgm:pt modelId="{3380D652-E1CC-4FB2-AC2F-0CA39060309B}">
      <dgm:prSet/>
      <dgm:spPr/>
      <dgm:t>
        <a:bodyPr/>
        <a:lstStyle/>
        <a:p>
          <a:pPr>
            <a:lnSpc>
              <a:spcPct val="100000"/>
            </a:lnSpc>
          </a:pPr>
          <a:r>
            <a:rPr lang="en-US">
              <a:solidFill>
                <a:schemeClr val="tx1"/>
              </a:solidFill>
            </a:rPr>
            <a:t>The model can provide good usability and high accuracy with low complexity. </a:t>
          </a:r>
        </a:p>
      </dgm:t>
    </dgm:pt>
    <dgm:pt modelId="{6E4E6DD1-9B8C-4674-87AB-4ADD718106E1}" type="parTrans" cxnId="{C9FA287E-9D77-45A2-89A6-F55B127B7B75}">
      <dgm:prSet/>
      <dgm:spPr/>
      <dgm:t>
        <a:bodyPr/>
        <a:lstStyle/>
        <a:p>
          <a:endParaRPr lang="en-US">
            <a:solidFill>
              <a:schemeClr val="tx1"/>
            </a:solidFill>
          </a:endParaRPr>
        </a:p>
      </dgm:t>
    </dgm:pt>
    <dgm:pt modelId="{C5974C74-EDFA-455C-ACC9-43A361ABB822}" type="sibTrans" cxnId="{C9FA287E-9D77-45A2-89A6-F55B127B7B75}">
      <dgm:prSet/>
      <dgm:spPr/>
      <dgm:t>
        <a:bodyPr/>
        <a:lstStyle/>
        <a:p>
          <a:endParaRPr lang="en-US">
            <a:solidFill>
              <a:schemeClr val="tx1"/>
            </a:solidFill>
          </a:endParaRPr>
        </a:p>
      </dgm:t>
    </dgm:pt>
    <dgm:pt modelId="{C419116B-3D2F-46FD-BBC8-A76B70BF21B6}" type="pres">
      <dgm:prSet presAssocID="{432A8432-0B34-4A1B-A1DE-01856EA515B3}" presName="root" presStyleCnt="0">
        <dgm:presLayoutVars>
          <dgm:dir/>
          <dgm:resizeHandles val="exact"/>
        </dgm:presLayoutVars>
      </dgm:prSet>
      <dgm:spPr/>
    </dgm:pt>
    <dgm:pt modelId="{9F91424A-58E6-4948-B3C2-9827D43FD716}" type="pres">
      <dgm:prSet presAssocID="{EC8DB099-1218-4A1B-BF4F-15BE65371461}" presName="compNode" presStyleCnt="0"/>
      <dgm:spPr/>
    </dgm:pt>
    <dgm:pt modelId="{7D579C25-0B03-4C0D-AD2D-D3159C5554C9}" type="pres">
      <dgm:prSet presAssocID="{EC8DB099-1218-4A1B-BF4F-15BE65371461}" presName="bgRect" presStyleLbl="bgShp" presStyleIdx="0" presStyleCnt="6" custScaleX="99522" custScaleY="99554"/>
      <dgm:spPr/>
    </dgm:pt>
    <dgm:pt modelId="{BCA6AAB5-B5E5-4423-A281-DCD6F4AF2B8C}" type="pres">
      <dgm:prSet presAssocID="{EC8DB099-1218-4A1B-BF4F-15BE6537146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atellite dish"/>
        </a:ext>
      </dgm:extLst>
    </dgm:pt>
    <dgm:pt modelId="{5FDB2E81-980B-40C6-841C-34E309DA97EA}" type="pres">
      <dgm:prSet presAssocID="{EC8DB099-1218-4A1B-BF4F-15BE65371461}" presName="spaceRect" presStyleCnt="0"/>
      <dgm:spPr/>
    </dgm:pt>
    <dgm:pt modelId="{3D607D97-9DBF-4873-A7C3-49430736CF4C}" type="pres">
      <dgm:prSet presAssocID="{EC8DB099-1218-4A1B-BF4F-15BE65371461}" presName="parTx" presStyleLbl="revTx" presStyleIdx="0" presStyleCnt="6">
        <dgm:presLayoutVars>
          <dgm:chMax val="0"/>
          <dgm:chPref val="0"/>
        </dgm:presLayoutVars>
      </dgm:prSet>
      <dgm:spPr/>
    </dgm:pt>
    <dgm:pt modelId="{44661946-F82C-4813-A78B-58EE0E3C8F87}" type="pres">
      <dgm:prSet presAssocID="{076BD08D-5DFF-4392-8F3C-9970913813BD}" presName="sibTrans" presStyleCnt="0"/>
      <dgm:spPr/>
    </dgm:pt>
    <dgm:pt modelId="{48DF2366-D39D-4442-A715-263DCF1F22A2}" type="pres">
      <dgm:prSet presAssocID="{B6C4D14E-3728-450A-B133-0A2190C21D7F}" presName="compNode" presStyleCnt="0"/>
      <dgm:spPr/>
    </dgm:pt>
    <dgm:pt modelId="{ECBB8DC6-EC21-4F6C-820C-2C2870DAAC83}" type="pres">
      <dgm:prSet presAssocID="{B6C4D14E-3728-450A-B133-0A2190C21D7F}" presName="bgRect" presStyleLbl="bgShp" presStyleIdx="1" presStyleCnt="6"/>
      <dgm:spPr/>
    </dgm:pt>
    <dgm:pt modelId="{16F59651-D5A9-4F30-802D-78F8615CFC75}" type="pres">
      <dgm:prSet presAssocID="{B6C4D14E-3728-450A-B133-0A2190C21D7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reless router"/>
        </a:ext>
      </dgm:extLst>
    </dgm:pt>
    <dgm:pt modelId="{ED6C1B9B-AF85-4FCD-BF07-4300E4529C5D}" type="pres">
      <dgm:prSet presAssocID="{B6C4D14E-3728-450A-B133-0A2190C21D7F}" presName="spaceRect" presStyleCnt="0"/>
      <dgm:spPr/>
    </dgm:pt>
    <dgm:pt modelId="{81C1C5BA-A69B-4952-95AB-3B487D995F30}" type="pres">
      <dgm:prSet presAssocID="{B6C4D14E-3728-450A-B133-0A2190C21D7F}" presName="parTx" presStyleLbl="revTx" presStyleIdx="1" presStyleCnt="6">
        <dgm:presLayoutVars>
          <dgm:chMax val="0"/>
          <dgm:chPref val="0"/>
        </dgm:presLayoutVars>
      </dgm:prSet>
      <dgm:spPr/>
    </dgm:pt>
    <dgm:pt modelId="{07BC216D-B709-4EDE-BA84-F7E859E52B06}" type="pres">
      <dgm:prSet presAssocID="{6D78796E-0BEF-45B1-9057-13BC47EE8D87}" presName="sibTrans" presStyleCnt="0"/>
      <dgm:spPr/>
    </dgm:pt>
    <dgm:pt modelId="{1E8D78E4-7BAC-4315-8183-A20FA8FEEEDA}" type="pres">
      <dgm:prSet presAssocID="{7278285F-AD3A-4092-A148-A3FF586BF776}" presName="compNode" presStyleCnt="0"/>
      <dgm:spPr/>
    </dgm:pt>
    <dgm:pt modelId="{E0B4BC33-5462-4A71-9899-EECF8834133F}" type="pres">
      <dgm:prSet presAssocID="{7278285F-AD3A-4092-A148-A3FF586BF776}" presName="bgRect" presStyleLbl="bgShp" presStyleIdx="2" presStyleCnt="6"/>
      <dgm:spPr/>
    </dgm:pt>
    <dgm:pt modelId="{BC5E2DAC-AD77-41FE-A83F-6485B96B9F00}" type="pres">
      <dgm:prSet presAssocID="{7278285F-AD3A-4092-A148-A3FF586BF77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AE35F371-4860-48C2-AFC2-D723CB5C5B97}" type="pres">
      <dgm:prSet presAssocID="{7278285F-AD3A-4092-A148-A3FF586BF776}" presName="spaceRect" presStyleCnt="0"/>
      <dgm:spPr/>
    </dgm:pt>
    <dgm:pt modelId="{86275CE7-B048-4787-BCD2-81D5C12D5B13}" type="pres">
      <dgm:prSet presAssocID="{7278285F-AD3A-4092-A148-A3FF586BF776}" presName="parTx" presStyleLbl="revTx" presStyleIdx="2" presStyleCnt="6">
        <dgm:presLayoutVars>
          <dgm:chMax val="0"/>
          <dgm:chPref val="0"/>
        </dgm:presLayoutVars>
      </dgm:prSet>
      <dgm:spPr/>
    </dgm:pt>
    <dgm:pt modelId="{746582F5-9316-4C78-B723-9FDA28C0E23E}" type="pres">
      <dgm:prSet presAssocID="{F07BC794-41C9-42DF-B55E-F9FE1B74166E}" presName="sibTrans" presStyleCnt="0"/>
      <dgm:spPr/>
    </dgm:pt>
    <dgm:pt modelId="{83488A91-F79F-43D1-B717-9FCB779441EA}" type="pres">
      <dgm:prSet presAssocID="{EEDACCC5-A52C-41FD-9581-FB0DB182A9C9}" presName="compNode" presStyleCnt="0"/>
      <dgm:spPr/>
    </dgm:pt>
    <dgm:pt modelId="{73195D29-0C38-44D8-BDEE-84A12B0762D8}" type="pres">
      <dgm:prSet presAssocID="{EEDACCC5-A52C-41FD-9581-FB0DB182A9C9}" presName="bgRect" presStyleLbl="bgShp" presStyleIdx="3" presStyleCnt="6"/>
      <dgm:spPr/>
    </dgm:pt>
    <dgm:pt modelId="{6E68066A-CF1A-42FD-8A43-D712EE708D91}" type="pres">
      <dgm:prSet presAssocID="{EEDACCC5-A52C-41FD-9581-FB0DB182A9C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sconnected"/>
        </a:ext>
      </dgm:extLst>
    </dgm:pt>
    <dgm:pt modelId="{2D8CB07B-3213-4B05-BFB0-7FCFDF2F2468}" type="pres">
      <dgm:prSet presAssocID="{EEDACCC5-A52C-41FD-9581-FB0DB182A9C9}" presName="spaceRect" presStyleCnt="0"/>
      <dgm:spPr/>
    </dgm:pt>
    <dgm:pt modelId="{5F3BBED4-651B-475F-A861-10A3DA42C42F}" type="pres">
      <dgm:prSet presAssocID="{EEDACCC5-A52C-41FD-9581-FB0DB182A9C9}" presName="parTx" presStyleLbl="revTx" presStyleIdx="3" presStyleCnt="6">
        <dgm:presLayoutVars>
          <dgm:chMax val="0"/>
          <dgm:chPref val="0"/>
        </dgm:presLayoutVars>
      </dgm:prSet>
      <dgm:spPr/>
    </dgm:pt>
    <dgm:pt modelId="{9B30F81B-9CA2-4CB2-A588-500D06F43B05}" type="pres">
      <dgm:prSet presAssocID="{E7D189C6-6A1A-4E55-AA56-6BC93DEA9954}" presName="sibTrans" presStyleCnt="0"/>
      <dgm:spPr/>
    </dgm:pt>
    <dgm:pt modelId="{FEF83862-B3E2-4B52-9DDD-D67C319F83DF}" type="pres">
      <dgm:prSet presAssocID="{05B8C394-15DF-45C0-A945-5767B68E3757}" presName="compNode" presStyleCnt="0"/>
      <dgm:spPr/>
    </dgm:pt>
    <dgm:pt modelId="{48AE8B45-6CC1-49E9-8919-36FF13C62C00}" type="pres">
      <dgm:prSet presAssocID="{05B8C394-15DF-45C0-A945-5767B68E3757}" presName="bgRect" presStyleLbl="bgShp" presStyleIdx="4" presStyleCnt="6"/>
      <dgm:spPr/>
    </dgm:pt>
    <dgm:pt modelId="{A15A53AC-C193-4C13-A2C7-904D6F139242}" type="pres">
      <dgm:prSet presAssocID="{05B8C394-15DF-45C0-A945-5767B68E375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Gear"/>
        </a:ext>
      </dgm:extLst>
    </dgm:pt>
    <dgm:pt modelId="{E8003BBE-6FC8-45F1-B3A8-2F4191A95100}" type="pres">
      <dgm:prSet presAssocID="{05B8C394-15DF-45C0-A945-5767B68E3757}" presName="spaceRect" presStyleCnt="0"/>
      <dgm:spPr/>
    </dgm:pt>
    <dgm:pt modelId="{DAE6B6E2-74DE-420F-BF68-39773ED1CEF5}" type="pres">
      <dgm:prSet presAssocID="{05B8C394-15DF-45C0-A945-5767B68E3757}" presName="parTx" presStyleLbl="revTx" presStyleIdx="4" presStyleCnt="6">
        <dgm:presLayoutVars>
          <dgm:chMax val="0"/>
          <dgm:chPref val="0"/>
        </dgm:presLayoutVars>
      </dgm:prSet>
      <dgm:spPr/>
    </dgm:pt>
    <dgm:pt modelId="{483EE3DE-8577-4EE5-9F1B-E204F5468155}" type="pres">
      <dgm:prSet presAssocID="{A581989E-81AC-41B5-BF45-0650A8359C6A}" presName="sibTrans" presStyleCnt="0"/>
      <dgm:spPr/>
    </dgm:pt>
    <dgm:pt modelId="{A3D4AF90-1C02-4813-91D9-CD7F08D2CE3A}" type="pres">
      <dgm:prSet presAssocID="{3380D652-E1CC-4FB2-AC2F-0CA39060309B}" presName="compNode" presStyleCnt="0"/>
      <dgm:spPr/>
    </dgm:pt>
    <dgm:pt modelId="{5F063299-775D-4EFD-BA0F-D4EF49DC5E9F}" type="pres">
      <dgm:prSet presAssocID="{3380D652-E1CC-4FB2-AC2F-0CA39060309B}" presName="bgRect" presStyleLbl="bgShp" presStyleIdx="5" presStyleCnt="6"/>
      <dgm:spPr/>
    </dgm:pt>
    <dgm:pt modelId="{087F1C51-1AC1-4EC6-8F9D-2DA79EDA0714}" type="pres">
      <dgm:prSet presAssocID="{3380D652-E1CC-4FB2-AC2F-0CA39060309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ze"/>
        </a:ext>
      </dgm:extLst>
    </dgm:pt>
    <dgm:pt modelId="{A8449FA2-8AA9-4F71-B215-6BF5D0653EF7}" type="pres">
      <dgm:prSet presAssocID="{3380D652-E1CC-4FB2-AC2F-0CA39060309B}" presName="spaceRect" presStyleCnt="0"/>
      <dgm:spPr/>
    </dgm:pt>
    <dgm:pt modelId="{6BADCAA2-E8C2-415F-826A-6133A0380558}" type="pres">
      <dgm:prSet presAssocID="{3380D652-E1CC-4FB2-AC2F-0CA39060309B}" presName="parTx" presStyleLbl="revTx" presStyleIdx="5" presStyleCnt="6">
        <dgm:presLayoutVars>
          <dgm:chMax val="0"/>
          <dgm:chPref val="0"/>
        </dgm:presLayoutVars>
      </dgm:prSet>
      <dgm:spPr/>
    </dgm:pt>
  </dgm:ptLst>
  <dgm:cxnLst>
    <dgm:cxn modelId="{96884B00-4AEB-4060-836D-E5EBBD5F7C7B}" srcId="{432A8432-0B34-4A1B-A1DE-01856EA515B3}" destId="{B6C4D14E-3728-450A-B133-0A2190C21D7F}" srcOrd="1" destOrd="0" parTransId="{BEA8B3F5-1364-48F8-9102-E8266FB37B15}" sibTransId="{6D78796E-0BEF-45B1-9057-13BC47EE8D87}"/>
    <dgm:cxn modelId="{ED9D8F0E-44EE-4A75-99D7-EE209A9D169D}" srcId="{432A8432-0B34-4A1B-A1DE-01856EA515B3}" destId="{7278285F-AD3A-4092-A148-A3FF586BF776}" srcOrd="2" destOrd="0" parTransId="{9D507E61-7108-4E0C-A892-F90E9DDCB0DC}" sibTransId="{F07BC794-41C9-42DF-B55E-F9FE1B74166E}"/>
    <dgm:cxn modelId="{23C4931A-9B08-47C7-9EAD-73C076B2F64A}" type="presOf" srcId="{3380D652-E1CC-4FB2-AC2F-0CA39060309B}" destId="{6BADCAA2-E8C2-415F-826A-6133A0380558}" srcOrd="0" destOrd="0" presId="urn:microsoft.com/office/officeart/2018/2/layout/IconVerticalSolidList"/>
    <dgm:cxn modelId="{CD96E553-D873-459F-A6F0-F417A234337C}" srcId="{432A8432-0B34-4A1B-A1DE-01856EA515B3}" destId="{05B8C394-15DF-45C0-A945-5767B68E3757}" srcOrd="4" destOrd="0" parTransId="{39C03FAF-5688-49CC-9CE9-34C0F15A3254}" sibTransId="{A581989E-81AC-41B5-BF45-0650A8359C6A}"/>
    <dgm:cxn modelId="{C9FA287E-9D77-45A2-89A6-F55B127B7B75}" srcId="{432A8432-0B34-4A1B-A1DE-01856EA515B3}" destId="{3380D652-E1CC-4FB2-AC2F-0CA39060309B}" srcOrd="5" destOrd="0" parTransId="{6E4E6DD1-9B8C-4674-87AB-4ADD718106E1}" sibTransId="{C5974C74-EDFA-455C-ACC9-43A361ABB822}"/>
    <dgm:cxn modelId="{99C7D287-CA09-47C7-ACF3-B33A50FF86BE}" type="presOf" srcId="{432A8432-0B34-4A1B-A1DE-01856EA515B3}" destId="{C419116B-3D2F-46FD-BBC8-A76B70BF21B6}" srcOrd="0" destOrd="0" presId="urn:microsoft.com/office/officeart/2018/2/layout/IconVerticalSolidList"/>
    <dgm:cxn modelId="{0740458C-C427-472C-8239-1D2EC9FFA9D5}" type="presOf" srcId="{EEDACCC5-A52C-41FD-9581-FB0DB182A9C9}" destId="{5F3BBED4-651B-475F-A861-10A3DA42C42F}" srcOrd="0" destOrd="0" presId="urn:microsoft.com/office/officeart/2018/2/layout/IconVerticalSolidList"/>
    <dgm:cxn modelId="{6C05A496-714F-47E4-8E40-33F1A0B85863}" srcId="{432A8432-0B34-4A1B-A1DE-01856EA515B3}" destId="{EC8DB099-1218-4A1B-BF4F-15BE65371461}" srcOrd="0" destOrd="0" parTransId="{A81F2123-6486-4348-9DDA-A38BD73B49F9}" sibTransId="{076BD08D-5DFF-4392-8F3C-9970913813BD}"/>
    <dgm:cxn modelId="{0EE633B2-3B92-430E-B3C6-176DF9278D59}" type="presOf" srcId="{7278285F-AD3A-4092-A148-A3FF586BF776}" destId="{86275CE7-B048-4787-BCD2-81D5C12D5B13}" srcOrd="0" destOrd="0" presId="urn:microsoft.com/office/officeart/2018/2/layout/IconVerticalSolidList"/>
    <dgm:cxn modelId="{BC1483C7-CEB9-475B-87C0-339D988CE787}" type="presOf" srcId="{B6C4D14E-3728-450A-B133-0A2190C21D7F}" destId="{81C1C5BA-A69B-4952-95AB-3B487D995F30}" srcOrd="0" destOrd="0" presId="urn:microsoft.com/office/officeart/2018/2/layout/IconVerticalSolidList"/>
    <dgm:cxn modelId="{8F9170C8-85A3-4168-A009-5F782FA3739C}" srcId="{432A8432-0B34-4A1B-A1DE-01856EA515B3}" destId="{EEDACCC5-A52C-41FD-9581-FB0DB182A9C9}" srcOrd="3" destOrd="0" parTransId="{30AA0DBE-736F-4310-B7D0-8B5FBB75DCF2}" sibTransId="{E7D189C6-6A1A-4E55-AA56-6BC93DEA9954}"/>
    <dgm:cxn modelId="{736FBBE4-773D-480D-B513-A7591493C2DB}" type="presOf" srcId="{EC8DB099-1218-4A1B-BF4F-15BE65371461}" destId="{3D607D97-9DBF-4873-A7C3-49430736CF4C}" srcOrd="0" destOrd="0" presId="urn:microsoft.com/office/officeart/2018/2/layout/IconVerticalSolidList"/>
    <dgm:cxn modelId="{CE3E3CF8-25C5-4513-831D-8FD8966381B9}" type="presOf" srcId="{05B8C394-15DF-45C0-A945-5767B68E3757}" destId="{DAE6B6E2-74DE-420F-BF68-39773ED1CEF5}" srcOrd="0" destOrd="0" presId="urn:microsoft.com/office/officeart/2018/2/layout/IconVerticalSolidList"/>
    <dgm:cxn modelId="{7C4929FE-16D0-44BF-AC51-B841B7E877E4}" type="presParOf" srcId="{C419116B-3D2F-46FD-BBC8-A76B70BF21B6}" destId="{9F91424A-58E6-4948-B3C2-9827D43FD716}" srcOrd="0" destOrd="0" presId="urn:microsoft.com/office/officeart/2018/2/layout/IconVerticalSolidList"/>
    <dgm:cxn modelId="{5840EE72-E3F3-4D23-98F7-6A6C6393B9C1}" type="presParOf" srcId="{9F91424A-58E6-4948-B3C2-9827D43FD716}" destId="{7D579C25-0B03-4C0D-AD2D-D3159C5554C9}" srcOrd="0" destOrd="0" presId="urn:microsoft.com/office/officeart/2018/2/layout/IconVerticalSolidList"/>
    <dgm:cxn modelId="{4CC10F7B-FB1B-430F-B38A-24CCC2F6EA43}" type="presParOf" srcId="{9F91424A-58E6-4948-B3C2-9827D43FD716}" destId="{BCA6AAB5-B5E5-4423-A281-DCD6F4AF2B8C}" srcOrd="1" destOrd="0" presId="urn:microsoft.com/office/officeart/2018/2/layout/IconVerticalSolidList"/>
    <dgm:cxn modelId="{896F17B0-7D6C-4622-8061-76C27004A9AD}" type="presParOf" srcId="{9F91424A-58E6-4948-B3C2-9827D43FD716}" destId="{5FDB2E81-980B-40C6-841C-34E309DA97EA}" srcOrd="2" destOrd="0" presId="urn:microsoft.com/office/officeart/2018/2/layout/IconVerticalSolidList"/>
    <dgm:cxn modelId="{FC6236A2-20D7-41FA-AE9B-2EE721C8CB43}" type="presParOf" srcId="{9F91424A-58E6-4948-B3C2-9827D43FD716}" destId="{3D607D97-9DBF-4873-A7C3-49430736CF4C}" srcOrd="3" destOrd="0" presId="urn:microsoft.com/office/officeart/2018/2/layout/IconVerticalSolidList"/>
    <dgm:cxn modelId="{3B0DE7F5-9731-48D8-8535-D475A4003D35}" type="presParOf" srcId="{C419116B-3D2F-46FD-BBC8-A76B70BF21B6}" destId="{44661946-F82C-4813-A78B-58EE0E3C8F87}" srcOrd="1" destOrd="0" presId="urn:microsoft.com/office/officeart/2018/2/layout/IconVerticalSolidList"/>
    <dgm:cxn modelId="{D0EBBA79-BF75-4DF1-8E2C-60604F16D5A3}" type="presParOf" srcId="{C419116B-3D2F-46FD-BBC8-A76B70BF21B6}" destId="{48DF2366-D39D-4442-A715-263DCF1F22A2}" srcOrd="2" destOrd="0" presId="urn:microsoft.com/office/officeart/2018/2/layout/IconVerticalSolidList"/>
    <dgm:cxn modelId="{2B72BCC2-5A5A-4627-B9AC-6B9D90044173}" type="presParOf" srcId="{48DF2366-D39D-4442-A715-263DCF1F22A2}" destId="{ECBB8DC6-EC21-4F6C-820C-2C2870DAAC83}" srcOrd="0" destOrd="0" presId="urn:microsoft.com/office/officeart/2018/2/layout/IconVerticalSolidList"/>
    <dgm:cxn modelId="{C9A4F6D4-3129-4B9D-A9D8-ED0A2E1B4CA7}" type="presParOf" srcId="{48DF2366-D39D-4442-A715-263DCF1F22A2}" destId="{16F59651-D5A9-4F30-802D-78F8615CFC75}" srcOrd="1" destOrd="0" presId="urn:microsoft.com/office/officeart/2018/2/layout/IconVerticalSolidList"/>
    <dgm:cxn modelId="{BE6A9806-C738-4987-816B-A000EA48880D}" type="presParOf" srcId="{48DF2366-D39D-4442-A715-263DCF1F22A2}" destId="{ED6C1B9B-AF85-4FCD-BF07-4300E4529C5D}" srcOrd="2" destOrd="0" presId="urn:microsoft.com/office/officeart/2018/2/layout/IconVerticalSolidList"/>
    <dgm:cxn modelId="{83CC3688-CC93-4BA5-ADD1-0193B7AF2213}" type="presParOf" srcId="{48DF2366-D39D-4442-A715-263DCF1F22A2}" destId="{81C1C5BA-A69B-4952-95AB-3B487D995F30}" srcOrd="3" destOrd="0" presId="urn:microsoft.com/office/officeart/2018/2/layout/IconVerticalSolidList"/>
    <dgm:cxn modelId="{8EB9DC2D-E976-496B-9EC4-488EC5895551}" type="presParOf" srcId="{C419116B-3D2F-46FD-BBC8-A76B70BF21B6}" destId="{07BC216D-B709-4EDE-BA84-F7E859E52B06}" srcOrd="3" destOrd="0" presId="urn:microsoft.com/office/officeart/2018/2/layout/IconVerticalSolidList"/>
    <dgm:cxn modelId="{8E989340-146D-4E7D-8BE6-527F12E2CA36}" type="presParOf" srcId="{C419116B-3D2F-46FD-BBC8-A76B70BF21B6}" destId="{1E8D78E4-7BAC-4315-8183-A20FA8FEEEDA}" srcOrd="4" destOrd="0" presId="urn:microsoft.com/office/officeart/2018/2/layout/IconVerticalSolidList"/>
    <dgm:cxn modelId="{280566E9-A9CB-4398-8BA0-41F571940C2A}" type="presParOf" srcId="{1E8D78E4-7BAC-4315-8183-A20FA8FEEEDA}" destId="{E0B4BC33-5462-4A71-9899-EECF8834133F}" srcOrd="0" destOrd="0" presId="urn:microsoft.com/office/officeart/2018/2/layout/IconVerticalSolidList"/>
    <dgm:cxn modelId="{497828F5-5162-4D08-B8C7-FB1D7237F595}" type="presParOf" srcId="{1E8D78E4-7BAC-4315-8183-A20FA8FEEEDA}" destId="{BC5E2DAC-AD77-41FE-A83F-6485B96B9F00}" srcOrd="1" destOrd="0" presId="urn:microsoft.com/office/officeart/2018/2/layout/IconVerticalSolidList"/>
    <dgm:cxn modelId="{BD264210-8048-4A28-AC81-9E5258A2B461}" type="presParOf" srcId="{1E8D78E4-7BAC-4315-8183-A20FA8FEEEDA}" destId="{AE35F371-4860-48C2-AFC2-D723CB5C5B97}" srcOrd="2" destOrd="0" presId="urn:microsoft.com/office/officeart/2018/2/layout/IconVerticalSolidList"/>
    <dgm:cxn modelId="{4D1E09DA-6AFB-4791-B5CB-67AA7BEFCDA0}" type="presParOf" srcId="{1E8D78E4-7BAC-4315-8183-A20FA8FEEEDA}" destId="{86275CE7-B048-4787-BCD2-81D5C12D5B13}" srcOrd="3" destOrd="0" presId="urn:microsoft.com/office/officeart/2018/2/layout/IconVerticalSolidList"/>
    <dgm:cxn modelId="{B08BF3E0-982E-4DC3-8B0E-66BB52BD7709}" type="presParOf" srcId="{C419116B-3D2F-46FD-BBC8-A76B70BF21B6}" destId="{746582F5-9316-4C78-B723-9FDA28C0E23E}" srcOrd="5" destOrd="0" presId="urn:microsoft.com/office/officeart/2018/2/layout/IconVerticalSolidList"/>
    <dgm:cxn modelId="{30FC93F0-AB98-4650-8FCB-6195C77B91CF}" type="presParOf" srcId="{C419116B-3D2F-46FD-BBC8-A76B70BF21B6}" destId="{83488A91-F79F-43D1-B717-9FCB779441EA}" srcOrd="6" destOrd="0" presId="urn:microsoft.com/office/officeart/2018/2/layout/IconVerticalSolidList"/>
    <dgm:cxn modelId="{EB4C7EB2-FD2A-4A9A-81EB-20AE4B99950D}" type="presParOf" srcId="{83488A91-F79F-43D1-B717-9FCB779441EA}" destId="{73195D29-0C38-44D8-BDEE-84A12B0762D8}" srcOrd="0" destOrd="0" presId="urn:microsoft.com/office/officeart/2018/2/layout/IconVerticalSolidList"/>
    <dgm:cxn modelId="{327C59D3-8F4F-4DAB-960D-968085B8CAAD}" type="presParOf" srcId="{83488A91-F79F-43D1-B717-9FCB779441EA}" destId="{6E68066A-CF1A-42FD-8A43-D712EE708D91}" srcOrd="1" destOrd="0" presId="urn:microsoft.com/office/officeart/2018/2/layout/IconVerticalSolidList"/>
    <dgm:cxn modelId="{804B2F3B-1E72-487B-82F0-D3149ECD1E5B}" type="presParOf" srcId="{83488A91-F79F-43D1-B717-9FCB779441EA}" destId="{2D8CB07B-3213-4B05-BFB0-7FCFDF2F2468}" srcOrd="2" destOrd="0" presId="urn:microsoft.com/office/officeart/2018/2/layout/IconVerticalSolidList"/>
    <dgm:cxn modelId="{9B46F601-9953-4916-A25E-91A8211B2495}" type="presParOf" srcId="{83488A91-F79F-43D1-B717-9FCB779441EA}" destId="{5F3BBED4-651B-475F-A861-10A3DA42C42F}" srcOrd="3" destOrd="0" presId="urn:microsoft.com/office/officeart/2018/2/layout/IconVerticalSolidList"/>
    <dgm:cxn modelId="{24A25CF6-821F-4ED0-AFE2-7D7F4D53C4C2}" type="presParOf" srcId="{C419116B-3D2F-46FD-BBC8-A76B70BF21B6}" destId="{9B30F81B-9CA2-4CB2-A588-500D06F43B05}" srcOrd="7" destOrd="0" presId="urn:microsoft.com/office/officeart/2018/2/layout/IconVerticalSolidList"/>
    <dgm:cxn modelId="{14223B11-C685-4967-9328-97545865A190}" type="presParOf" srcId="{C419116B-3D2F-46FD-BBC8-A76B70BF21B6}" destId="{FEF83862-B3E2-4B52-9DDD-D67C319F83DF}" srcOrd="8" destOrd="0" presId="urn:microsoft.com/office/officeart/2018/2/layout/IconVerticalSolidList"/>
    <dgm:cxn modelId="{D7A900B2-2866-4155-8752-1AF7C96CFCEC}" type="presParOf" srcId="{FEF83862-B3E2-4B52-9DDD-D67C319F83DF}" destId="{48AE8B45-6CC1-49E9-8919-36FF13C62C00}" srcOrd="0" destOrd="0" presId="urn:microsoft.com/office/officeart/2018/2/layout/IconVerticalSolidList"/>
    <dgm:cxn modelId="{CA5CFCA1-8E26-49A6-A05F-9060EB4F2CB0}" type="presParOf" srcId="{FEF83862-B3E2-4B52-9DDD-D67C319F83DF}" destId="{A15A53AC-C193-4C13-A2C7-904D6F139242}" srcOrd="1" destOrd="0" presId="urn:microsoft.com/office/officeart/2018/2/layout/IconVerticalSolidList"/>
    <dgm:cxn modelId="{406E67E1-8DBC-4BF4-8FF9-4BF1C49F4B57}" type="presParOf" srcId="{FEF83862-B3E2-4B52-9DDD-D67C319F83DF}" destId="{E8003BBE-6FC8-45F1-B3A8-2F4191A95100}" srcOrd="2" destOrd="0" presId="urn:microsoft.com/office/officeart/2018/2/layout/IconVerticalSolidList"/>
    <dgm:cxn modelId="{BC1216F6-AB71-421E-83A3-A7CE1DD28612}" type="presParOf" srcId="{FEF83862-B3E2-4B52-9DDD-D67C319F83DF}" destId="{DAE6B6E2-74DE-420F-BF68-39773ED1CEF5}" srcOrd="3" destOrd="0" presId="urn:microsoft.com/office/officeart/2018/2/layout/IconVerticalSolidList"/>
    <dgm:cxn modelId="{D3767281-61AF-4FC2-8813-2AA4139F0739}" type="presParOf" srcId="{C419116B-3D2F-46FD-BBC8-A76B70BF21B6}" destId="{483EE3DE-8577-4EE5-9F1B-E204F5468155}" srcOrd="9" destOrd="0" presId="urn:microsoft.com/office/officeart/2018/2/layout/IconVerticalSolidList"/>
    <dgm:cxn modelId="{38A7BA64-F499-4664-A7A2-26756162FDCC}" type="presParOf" srcId="{C419116B-3D2F-46FD-BBC8-A76B70BF21B6}" destId="{A3D4AF90-1C02-4813-91D9-CD7F08D2CE3A}" srcOrd="10" destOrd="0" presId="urn:microsoft.com/office/officeart/2018/2/layout/IconVerticalSolidList"/>
    <dgm:cxn modelId="{665F1C7C-461B-47A0-888D-EE5D23B20095}" type="presParOf" srcId="{A3D4AF90-1C02-4813-91D9-CD7F08D2CE3A}" destId="{5F063299-775D-4EFD-BA0F-D4EF49DC5E9F}" srcOrd="0" destOrd="0" presId="urn:microsoft.com/office/officeart/2018/2/layout/IconVerticalSolidList"/>
    <dgm:cxn modelId="{05329E4E-E45E-4495-AB69-BEF598F967DD}" type="presParOf" srcId="{A3D4AF90-1C02-4813-91D9-CD7F08D2CE3A}" destId="{087F1C51-1AC1-4EC6-8F9D-2DA79EDA0714}" srcOrd="1" destOrd="0" presId="urn:microsoft.com/office/officeart/2018/2/layout/IconVerticalSolidList"/>
    <dgm:cxn modelId="{040EB254-5542-428F-8602-2602D1C560F1}" type="presParOf" srcId="{A3D4AF90-1C02-4813-91D9-CD7F08D2CE3A}" destId="{A8449FA2-8AA9-4F71-B215-6BF5D0653EF7}" srcOrd="2" destOrd="0" presId="urn:microsoft.com/office/officeart/2018/2/layout/IconVerticalSolidList"/>
    <dgm:cxn modelId="{DBC81FF8-E366-4017-8EA9-1B1257D3A098}" type="presParOf" srcId="{A3D4AF90-1C02-4813-91D9-CD7F08D2CE3A}" destId="{6BADCAA2-E8C2-415F-826A-6133A038055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72B7E-AD6A-4AB2-815F-A0A6BD1890C6}">
      <dsp:nvSpPr>
        <dsp:cNvPr id="0" name=""/>
        <dsp:cNvSpPr/>
      </dsp:nvSpPr>
      <dsp:spPr>
        <a:xfrm>
          <a:off x="0" y="164779"/>
          <a:ext cx="3926618" cy="122850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tx1"/>
              </a:solidFill>
            </a:rPr>
            <a:t>An HP Agilent 8720ES, a vector network analyzer (VNA), SkyCross SMT-3TO10M-A antennas, 5-m long SUCOFLEXr RF cables with 7.96 dB loss and a control computer with LabVIEWTM 7 software. </a:t>
          </a:r>
        </a:p>
      </dsp:txBody>
      <dsp:txXfrm>
        <a:off x="59970" y="224749"/>
        <a:ext cx="3806678" cy="1108560"/>
      </dsp:txXfrm>
    </dsp:sp>
    <dsp:sp modelId="{9FA7282A-171C-4118-AB10-CD11D5E8A769}">
      <dsp:nvSpPr>
        <dsp:cNvPr id="0" name=""/>
        <dsp:cNvSpPr/>
      </dsp:nvSpPr>
      <dsp:spPr>
        <a:xfrm>
          <a:off x="0" y="1428645"/>
          <a:ext cx="3926618" cy="122850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tx1"/>
              </a:solidFill>
            </a:rPr>
            <a:t>The measurements were taken corresponding to realistic scenarios in a regular hospital room with the size of 6.3 m×7.2 m×2.5 m in the Oulu university hospital. </a:t>
          </a:r>
        </a:p>
      </dsp:txBody>
      <dsp:txXfrm>
        <a:off x="59970" y="1488615"/>
        <a:ext cx="3806678" cy="1108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2C64E-6A27-4689-9B93-3D8DD5920354}">
      <dsp:nvSpPr>
        <dsp:cNvPr id="0" name=""/>
        <dsp:cNvSpPr/>
      </dsp:nvSpPr>
      <dsp:spPr>
        <a:xfrm>
          <a:off x="0" y="195502"/>
          <a:ext cx="7948297" cy="101556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For the radio link A1, the Rx antenna was at the middle front of the torso and the Tx antenna was placed on the left wrist. </a:t>
          </a:r>
        </a:p>
        <a:p>
          <a:pPr marL="0" lvl="0" indent="0" algn="l" defTabSz="622300">
            <a:lnSpc>
              <a:spcPct val="90000"/>
            </a:lnSpc>
            <a:spcBef>
              <a:spcPct val="0"/>
            </a:spcBef>
            <a:spcAft>
              <a:spcPct val="35000"/>
            </a:spcAft>
            <a:buNone/>
          </a:pPr>
          <a:r>
            <a:rPr lang="en-US" sz="1400" kern="1200" dirty="0">
              <a:solidFill>
                <a:schemeClr val="tx1"/>
              </a:solidFill>
            </a:rPr>
            <a:t>These locations are comfortable for most patients and they are potential places for antennas/transceivers connected to electrocardiogram (ECG) sensors and a pulse oximeter. </a:t>
          </a:r>
        </a:p>
      </dsp:txBody>
      <dsp:txXfrm>
        <a:off x="49576" y="245078"/>
        <a:ext cx="7849145" cy="916408"/>
      </dsp:txXfrm>
    </dsp:sp>
    <dsp:sp modelId="{3CBDF214-9E8F-43CC-892F-6188740033D1}">
      <dsp:nvSpPr>
        <dsp:cNvPr id="0" name=""/>
        <dsp:cNvSpPr/>
      </dsp:nvSpPr>
      <dsp:spPr>
        <a:xfrm>
          <a:off x="0" y="1251382"/>
          <a:ext cx="7948297" cy="101556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For the radio link A2, the subject was 2-m away from and facing toward the Rx antenna placed on a 2-m high pole and the Tx antenna was on the left wrist of the subject. </a:t>
          </a:r>
        </a:p>
      </dsp:txBody>
      <dsp:txXfrm>
        <a:off x="49576" y="1300958"/>
        <a:ext cx="7849145" cy="916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79C25-0B03-4C0D-AD2D-D3159C5554C9}">
      <dsp:nvSpPr>
        <dsp:cNvPr id="0" name=""/>
        <dsp:cNvSpPr/>
      </dsp:nvSpPr>
      <dsp:spPr>
        <a:xfrm>
          <a:off x="0" y="5649"/>
          <a:ext cx="8023505" cy="64406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A6AAB5-B5E5-4423-A281-DCD6F4AF2B8C}">
      <dsp:nvSpPr>
        <dsp:cNvPr id="0" name=""/>
        <dsp:cNvSpPr/>
      </dsp:nvSpPr>
      <dsp:spPr>
        <a:xfrm>
          <a:off x="178190" y="148172"/>
          <a:ext cx="359367" cy="3590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607D97-9DBF-4873-A7C3-49430736CF4C}">
      <dsp:nvSpPr>
        <dsp:cNvPr id="0" name=""/>
        <dsp:cNvSpPr/>
      </dsp:nvSpPr>
      <dsp:spPr>
        <a:xfrm>
          <a:off x="735017" y="4207"/>
          <a:ext cx="7312401" cy="713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560" tIns="75560" rIns="75560" bIns="75560" numCol="1" spcCol="1270" anchor="ctr" anchorCtr="0">
          <a:noAutofit/>
        </a:bodyPr>
        <a:lstStyle/>
        <a:p>
          <a:pPr marL="0" lvl="0" indent="0" algn="l" defTabSz="622300">
            <a:lnSpc>
              <a:spcPct val="100000"/>
            </a:lnSpc>
            <a:spcBef>
              <a:spcPct val="0"/>
            </a:spcBef>
            <a:spcAft>
              <a:spcPct val="35000"/>
            </a:spcAft>
            <a:buNone/>
          </a:pPr>
          <a:r>
            <a:rPr lang="en-US" sz="1400" kern="1200" dirty="0">
              <a:solidFill>
                <a:schemeClr val="tx1"/>
              </a:solidFill>
            </a:rPr>
            <a:t>The dynamic characteristics of UWB WBAN radio channel due to the body motions were investigated.</a:t>
          </a:r>
        </a:p>
      </dsp:txBody>
      <dsp:txXfrm>
        <a:off x="735017" y="4207"/>
        <a:ext cx="7312401" cy="713953"/>
      </dsp:txXfrm>
    </dsp:sp>
    <dsp:sp modelId="{ECBB8DC6-EC21-4F6C-820C-2C2870DAAC83}">
      <dsp:nvSpPr>
        <dsp:cNvPr id="0" name=""/>
        <dsp:cNvSpPr/>
      </dsp:nvSpPr>
      <dsp:spPr>
        <a:xfrm>
          <a:off x="0" y="896648"/>
          <a:ext cx="8100764" cy="646947"/>
        </a:xfrm>
        <a:prstGeom prst="roundRect">
          <a:avLst>
            <a:gd name="adj" fmla="val 10000"/>
          </a:avLst>
        </a:prstGeom>
        <a:solidFill>
          <a:schemeClr val="accent5">
            <a:hueOff val="1028567"/>
            <a:satOff val="2350"/>
            <a:lumOff val="-6510"/>
            <a:alphaOff val="0"/>
          </a:schemeClr>
        </a:solidFill>
        <a:ln>
          <a:noFill/>
        </a:ln>
        <a:effectLst/>
      </dsp:spPr>
      <dsp:style>
        <a:lnRef idx="0">
          <a:scrgbClr r="0" g="0" b="0"/>
        </a:lnRef>
        <a:fillRef idx="1">
          <a:scrgbClr r="0" g="0" b="0"/>
        </a:fillRef>
        <a:effectRef idx="0">
          <a:scrgbClr r="0" g="0" b="0"/>
        </a:effectRef>
        <a:fontRef idx="minor"/>
      </dsp:style>
    </dsp:sp>
    <dsp:sp modelId="{16F59651-D5A9-4F30-802D-78F8615CFC75}">
      <dsp:nvSpPr>
        <dsp:cNvPr id="0" name=""/>
        <dsp:cNvSpPr/>
      </dsp:nvSpPr>
      <dsp:spPr>
        <a:xfrm>
          <a:off x="197459" y="1040614"/>
          <a:ext cx="359367" cy="3590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C1C5BA-A69B-4952-95AB-3B487D995F30}">
      <dsp:nvSpPr>
        <dsp:cNvPr id="0" name=""/>
        <dsp:cNvSpPr/>
      </dsp:nvSpPr>
      <dsp:spPr>
        <a:xfrm>
          <a:off x="754285" y="896648"/>
          <a:ext cx="7312401" cy="713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560" tIns="75560" rIns="75560" bIns="75560" numCol="1" spcCol="1270" anchor="ctr" anchorCtr="0">
          <a:noAutofit/>
        </a:bodyPr>
        <a:lstStyle/>
        <a:p>
          <a:pPr marL="0" lvl="0" indent="0" algn="l" defTabSz="622300">
            <a:lnSpc>
              <a:spcPct val="100000"/>
            </a:lnSpc>
            <a:spcBef>
              <a:spcPct val="0"/>
            </a:spcBef>
            <a:spcAft>
              <a:spcPct val="35000"/>
            </a:spcAft>
            <a:buNone/>
          </a:pPr>
          <a:r>
            <a:rPr lang="en-US" sz="1400" kern="1200">
              <a:solidFill>
                <a:schemeClr val="tx1"/>
              </a:solidFill>
            </a:rPr>
            <a:t>Since a real-time measurement of the radio channel fluctuations due to the body motions is not technically feasible over a frequency band of several GHz, a pseudo-dynamic method was applied. </a:t>
          </a:r>
        </a:p>
      </dsp:txBody>
      <dsp:txXfrm>
        <a:off x="754285" y="896648"/>
        <a:ext cx="7312401" cy="713953"/>
      </dsp:txXfrm>
    </dsp:sp>
    <dsp:sp modelId="{E0B4BC33-5462-4A71-9899-EECF8834133F}">
      <dsp:nvSpPr>
        <dsp:cNvPr id="0" name=""/>
        <dsp:cNvSpPr/>
      </dsp:nvSpPr>
      <dsp:spPr>
        <a:xfrm>
          <a:off x="0" y="1789090"/>
          <a:ext cx="8100764" cy="646947"/>
        </a:xfrm>
        <a:prstGeom prst="roundRect">
          <a:avLst>
            <a:gd name="adj" fmla="val 10000"/>
          </a:avLst>
        </a:prstGeom>
        <a:solidFill>
          <a:schemeClr val="accent5">
            <a:hueOff val="2057134"/>
            <a:satOff val="4699"/>
            <a:lumOff val="-13020"/>
            <a:alphaOff val="0"/>
          </a:schemeClr>
        </a:solidFill>
        <a:ln>
          <a:noFill/>
        </a:ln>
        <a:effectLst/>
      </dsp:spPr>
      <dsp:style>
        <a:lnRef idx="0">
          <a:scrgbClr r="0" g="0" b="0"/>
        </a:lnRef>
        <a:fillRef idx="1">
          <a:scrgbClr r="0" g="0" b="0"/>
        </a:fillRef>
        <a:effectRef idx="0">
          <a:scrgbClr r="0" g="0" b="0"/>
        </a:effectRef>
        <a:fontRef idx="minor"/>
      </dsp:style>
    </dsp:sp>
    <dsp:sp modelId="{BC5E2DAC-AD77-41FE-A83F-6485B96B9F00}">
      <dsp:nvSpPr>
        <dsp:cNvPr id="0" name=""/>
        <dsp:cNvSpPr/>
      </dsp:nvSpPr>
      <dsp:spPr>
        <a:xfrm>
          <a:off x="197459" y="1933056"/>
          <a:ext cx="359367" cy="3590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275CE7-B048-4787-BCD2-81D5C12D5B13}">
      <dsp:nvSpPr>
        <dsp:cNvPr id="0" name=""/>
        <dsp:cNvSpPr/>
      </dsp:nvSpPr>
      <dsp:spPr>
        <a:xfrm>
          <a:off x="754285" y="1789090"/>
          <a:ext cx="7312401" cy="713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560" tIns="75560" rIns="75560" bIns="75560" numCol="1" spcCol="1270" anchor="ctr" anchorCtr="0">
          <a:noAutofit/>
        </a:bodyPr>
        <a:lstStyle/>
        <a:p>
          <a:pPr marL="0" lvl="0" indent="0" algn="l" defTabSz="622300">
            <a:lnSpc>
              <a:spcPct val="100000"/>
            </a:lnSpc>
            <a:spcBef>
              <a:spcPct val="0"/>
            </a:spcBef>
            <a:spcAft>
              <a:spcPct val="35000"/>
            </a:spcAft>
            <a:buNone/>
          </a:pPr>
          <a:r>
            <a:rPr lang="en-US" sz="1400" kern="1200">
              <a:solidFill>
                <a:schemeClr val="tx1"/>
              </a:solidFill>
            </a:rPr>
            <a:t>Three strongest peaks capturing most of the energy of the channel were taken into account in the study. </a:t>
          </a:r>
        </a:p>
      </dsp:txBody>
      <dsp:txXfrm>
        <a:off x="754285" y="1789090"/>
        <a:ext cx="7312401" cy="713953"/>
      </dsp:txXfrm>
    </dsp:sp>
    <dsp:sp modelId="{73195D29-0C38-44D8-BDEE-84A12B0762D8}">
      <dsp:nvSpPr>
        <dsp:cNvPr id="0" name=""/>
        <dsp:cNvSpPr/>
      </dsp:nvSpPr>
      <dsp:spPr>
        <a:xfrm>
          <a:off x="0" y="2681532"/>
          <a:ext cx="8100764" cy="646947"/>
        </a:xfrm>
        <a:prstGeom prst="roundRect">
          <a:avLst>
            <a:gd name="adj" fmla="val 10000"/>
          </a:avLst>
        </a:prstGeom>
        <a:solidFill>
          <a:schemeClr val="accent5">
            <a:hueOff val="3085702"/>
            <a:satOff val="7049"/>
            <a:lumOff val="-19529"/>
            <a:alphaOff val="0"/>
          </a:schemeClr>
        </a:solidFill>
        <a:ln>
          <a:noFill/>
        </a:ln>
        <a:effectLst/>
      </dsp:spPr>
      <dsp:style>
        <a:lnRef idx="0">
          <a:scrgbClr r="0" g="0" b="0"/>
        </a:lnRef>
        <a:fillRef idx="1">
          <a:scrgbClr r="0" g="0" b="0"/>
        </a:fillRef>
        <a:effectRef idx="0">
          <a:scrgbClr r="0" g="0" b="0"/>
        </a:effectRef>
        <a:fontRef idx="minor"/>
      </dsp:style>
    </dsp:sp>
    <dsp:sp modelId="{6E68066A-CF1A-42FD-8A43-D712EE708D91}">
      <dsp:nvSpPr>
        <dsp:cNvPr id="0" name=""/>
        <dsp:cNvSpPr/>
      </dsp:nvSpPr>
      <dsp:spPr>
        <a:xfrm>
          <a:off x="197459" y="2825497"/>
          <a:ext cx="359367" cy="3590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3BBED4-651B-475F-A861-10A3DA42C42F}">
      <dsp:nvSpPr>
        <dsp:cNvPr id="0" name=""/>
        <dsp:cNvSpPr/>
      </dsp:nvSpPr>
      <dsp:spPr>
        <a:xfrm>
          <a:off x="754285" y="2681532"/>
          <a:ext cx="7312401" cy="713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560" tIns="75560" rIns="75560" bIns="75560" numCol="1" spcCol="1270" anchor="ctr" anchorCtr="0">
          <a:noAutofit/>
        </a:bodyPr>
        <a:lstStyle/>
        <a:p>
          <a:pPr marL="0" lvl="0" indent="0" algn="l" defTabSz="622300">
            <a:lnSpc>
              <a:spcPct val="100000"/>
            </a:lnSpc>
            <a:spcBef>
              <a:spcPct val="0"/>
            </a:spcBef>
            <a:spcAft>
              <a:spcPct val="35000"/>
            </a:spcAft>
            <a:buNone/>
          </a:pPr>
          <a:r>
            <a:rPr lang="en-US" sz="1400" kern="1200">
              <a:solidFill>
                <a:schemeClr val="tx1"/>
              </a:solidFill>
            </a:rPr>
            <a:t>The dynamic features of path fading process, e.g., the good and bad channel durations as well as the LCR, which were important for a cross layer design, was statistically analyzed. </a:t>
          </a:r>
        </a:p>
      </dsp:txBody>
      <dsp:txXfrm>
        <a:off x="754285" y="2681532"/>
        <a:ext cx="7312401" cy="713953"/>
      </dsp:txXfrm>
    </dsp:sp>
    <dsp:sp modelId="{48AE8B45-6CC1-49E9-8919-36FF13C62C00}">
      <dsp:nvSpPr>
        <dsp:cNvPr id="0" name=""/>
        <dsp:cNvSpPr/>
      </dsp:nvSpPr>
      <dsp:spPr>
        <a:xfrm>
          <a:off x="0" y="3573973"/>
          <a:ext cx="8100764" cy="646947"/>
        </a:xfrm>
        <a:prstGeom prst="roundRect">
          <a:avLst>
            <a:gd name="adj" fmla="val 10000"/>
          </a:avLst>
        </a:prstGeom>
        <a:solidFill>
          <a:schemeClr val="accent5">
            <a:hueOff val="4114269"/>
            <a:satOff val="9398"/>
            <a:lumOff val="-26039"/>
            <a:alphaOff val="0"/>
          </a:schemeClr>
        </a:solidFill>
        <a:ln>
          <a:noFill/>
        </a:ln>
        <a:effectLst/>
      </dsp:spPr>
      <dsp:style>
        <a:lnRef idx="0">
          <a:scrgbClr r="0" g="0" b="0"/>
        </a:lnRef>
        <a:fillRef idx="1">
          <a:scrgbClr r="0" g="0" b="0"/>
        </a:fillRef>
        <a:effectRef idx="0">
          <a:scrgbClr r="0" g="0" b="0"/>
        </a:effectRef>
        <a:fontRef idx="minor"/>
      </dsp:style>
    </dsp:sp>
    <dsp:sp modelId="{A15A53AC-C193-4C13-A2C7-904D6F139242}">
      <dsp:nvSpPr>
        <dsp:cNvPr id="0" name=""/>
        <dsp:cNvSpPr/>
      </dsp:nvSpPr>
      <dsp:spPr>
        <a:xfrm>
          <a:off x="197459" y="3717939"/>
          <a:ext cx="359367" cy="3590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E6B6E2-74DE-420F-BF68-39773ED1CEF5}">
      <dsp:nvSpPr>
        <dsp:cNvPr id="0" name=""/>
        <dsp:cNvSpPr/>
      </dsp:nvSpPr>
      <dsp:spPr>
        <a:xfrm>
          <a:off x="754285" y="3573973"/>
          <a:ext cx="7312401" cy="713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560" tIns="75560" rIns="75560" bIns="75560" numCol="1" spcCol="1270" anchor="ctr" anchorCtr="0">
          <a:noAutofit/>
        </a:bodyPr>
        <a:lstStyle/>
        <a:p>
          <a:pPr marL="0" lvl="0" indent="0" algn="l" defTabSz="622300">
            <a:lnSpc>
              <a:spcPct val="100000"/>
            </a:lnSpc>
            <a:spcBef>
              <a:spcPct val="0"/>
            </a:spcBef>
            <a:spcAft>
              <a:spcPct val="35000"/>
            </a:spcAft>
            <a:buNone/>
          </a:pPr>
          <a:r>
            <a:rPr lang="en-US" sz="1400" kern="1200">
              <a:solidFill>
                <a:schemeClr val="tx1"/>
              </a:solidFill>
            </a:rPr>
            <a:t>Finally, a two-state alternating Weibull renewal process was found to excellently fit the observation. </a:t>
          </a:r>
        </a:p>
      </dsp:txBody>
      <dsp:txXfrm>
        <a:off x="754285" y="3573973"/>
        <a:ext cx="7312401" cy="713953"/>
      </dsp:txXfrm>
    </dsp:sp>
    <dsp:sp modelId="{5F063299-775D-4EFD-BA0F-D4EF49DC5E9F}">
      <dsp:nvSpPr>
        <dsp:cNvPr id="0" name=""/>
        <dsp:cNvSpPr/>
      </dsp:nvSpPr>
      <dsp:spPr>
        <a:xfrm>
          <a:off x="0" y="4466415"/>
          <a:ext cx="8100764" cy="646947"/>
        </a:xfrm>
        <a:prstGeom prst="roundRect">
          <a:avLst>
            <a:gd name="adj" fmla="val 10000"/>
          </a:avLst>
        </a:prstGeom>
        <a:solidFill>
          <a:schemeClr val="accent5">
            <a:hueOff val="5142836"/>
            <a:satOff val="11748"/>
            <a:lumOff val="-32549"/>
            <a:alphaOff val="0"/>
          </a:schemeClr>
        </a:solidFill>
        <a:ln>
          <a:noFill/>
        </a:ln>
        <a:effectLst/>
      </dsp:spPr>
      <dsp:style>
        <a:lnRef idx="0">
          <a:scrgbClr r="0" g="0" b="0"/>
        </a:lnRef>
        <a:fillRef idx="1">
          <a:scrgbClr r="0" g="0" b="0"/>
        </a:fillRef>
        <a:effectRef idx="0">
          <a:scrgbClr r="0" g="0" b="0"/>
        </a:effectRef>
        <a:fontRef idx="minor"/>
      </dsp:style>
    </dsp:sp>
    <dsp:sp modelId="{087F1C51-1AC1-4EC6-8F9D-2DA79EDA0714}">
      <dsp:nvSpPr>
        <dsp:cNvPr id="0" name=""/>
        <dsp:cNvSpPr/>
      </dsp:nvSpPr>
      <dsp:spPr>
        <a:xfrm>
          <a:off x="197459" y="4610381"/>
          <a:ext cx="359367" cy="3590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ADCAA2-E8C2-415F-826A-6133A0380558}">
      <dsp:nvSpPr>
        <dsp:cNvPr id="0" name=""/>
        <dsp:cNvSpPr/>
      </dsp:nvSpPr>
      <dsp:spPr>
        <a:xfrm>
          <a:off x="754285" y="4466415"/>
          <a:ext cx="7312401" cy="713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560" tIns="75560" rIns="75560" bIns="75560" numCol="1" spcCol="1270" anchor="ctr" anchorCtr="0">
          <a:noAutofit/>
        </a:bodyPr>
        <a:lstStyle/>
        <a:p>
          <a:pPr marL="0" lvl="0" indent="0" algn="l" defTabSz="622300">
            <a:lnSpc>
              <a:spcPct val="100000"/>
            </a:lnSpc>
            <a:spcBef>
              <a:spcPct val="0"/>
            </a:spcBef>
            <a:spcAft>
              <a:spcPct val="35000"/>
            </a:spcAft>
            <a:buNone/>
          </a:pPr>
          <a:r>
            <a:rPr lang="en-US" sz="1400" kern="1200">
              <a:solidFill>
                <a:schemeClr val="tx1"/>
              </a:solidFill>
            </a:rPr>
            <a:t>The model can provide good usability and high accuracy with low complexity. </a:t>
          </a:r>
        </a:p>
      </dsp:txBody>
      <dsp:txXfrm>
        <a:off x="754285" y="4466415"/>
        <a:ext cx="7312401" cy="7139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äiväyksen paikkamerkki 2"/>
          <p:cNvSpPr>
            <a:spLocks noGrp="1"/>
          </p:cNvSpPr>
          <p:nvPr>
            <p:ph type="dt" sz="quarter" idx="1"/>
          </p:nvPr>
        </p:nvSpPr>
        <p:spPr>
          <a:xfrm>
            <a:off x="553483" y="9159262"/>
            <a:ext cx="1078336" cy="497126"/>
          </a:xfrm>
          <a:prstGeom prst="rect">
            <a:avLst/>
          </a:prstGeom>
        </p:spPr>
        <p:txBody>
          <a:bodyPr vert="horz" lIns="91876" tIns="45938" rIns="91876" bIns="45938" rtlCol="0"/>
          <a:lstStyle>
            <a:lvl1pPr algn="l" fontAlgn="auto">
              <a:spcBef>
                <a:spcPts val="0"/>
              </a:spcBef>
              <a:spcAft>
                <a:spcPts val="0"/>
              </a:spcAft>
              <a:defRPr sz="1200">
                <a:solidFill>
                  <a:schemeClr val="tx2"/>
                </a:solidFill>
                <a:latin typeface="+mn-lt"/>
                <a:cs typeface="+mn-cs"/>
              </a:defRPr>
            </a:lvl1pPr>
          </a:lstStyle>
          <a:p>
            <a:pPr>
              <a:defRPr/>
            </a:pPr>
            <a:fld id="{0F650D9A-EDB1-4D60-ADB9-E4AB90CC68CD}" type="datetimeFigureOut">
              <a:rPr lang="fi-FI"/>
              <a:pPr>
                <a:defRPr/>
              </a:pPr>
              <a:t>18.1.2022</a:t>
            </a:fld>
            <a:endParaRPr lang="fi-FI" dirty="0"/>
          </a:p>
        </p:txBody>
      </p:sp>
      <p:sp>
        <p:nvSpPr>
          <p:cNvPr id="5" name="Dian numeron paikkamerkki 4"/>
          <p:cNvSpPr>
            <a:spLocks noGrp="1"/>
          </p:cNvSpPr>
          <p:nvPr>
            <p:ph type="sldNum" sz="quarter" idx="3"/>
          </p:nvPr>
        </p:nvSpPr>
        <p:spPr>
          <a:xfrm>
            <a:off x="3292266" y="247766"/>
            <a:ext cx="2950315" cy="498725"/>
          </a:xfrm>
          <a:prstGeom prst="rect">
            <a:avLst/>
          </a:prstGeom>
        </p:spPr>
        <p:txBody>
          <a:bodyPr vert="horz" lIns="91876" tIns="45938" rIns="91876" bIns="45938" rtlCol="0" anchor="b"/>
          <a:lstStyle>
            <a:lvl1pPr algn="r" fontAlgn="auto">
              <a:spcBef>
                <a:spcPts val="0"/>
              </a:spcBef>
              <a:spcAft>
                <a:spcPts val="0"/>
              </a:spcAft>
              <a:defRPr sz="1200">
                <a:solidFill>
                  <a:schemeClr val="tx2"/>
                </a:solidFill>
                <a:latin typeface="+mn-lt"/>
                <a:cs typeface="+mn-cs"/>
              </a:defRPr>
            </a:lvl1pPr>
          </a:lstStyle>
          <a:p>
            <a:pPr>
              <a:defRPr/>
            </a:pPr>
            <a:fld id="{A2ABAB5C-AC29-4863-BCEA-920D4859C1C4}" type="slidenum">
              <a:rPr lang="fi-FI"/>
              <a:pPr>
                <a:defRPr/>
              </a:pPr>
              <a:t>‹#›</a:t>
            </a:fld>
            <a:endParaRPr lang="fi-FI" dirty="0"/>
          </a:p>
        </p:txBody>
      </p:sp>
      <p:pic>
        <p:nvPicPr>
          <p:cNvPr id="33796" name="Kuva 5" descr="cw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483" y="306909"/>
            <a:ext cx="2398423" cy="38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Kuva 6" descr="yliopisto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5454" y="9159260"/>
            <a:ext cx="1429830" cy="2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latunnisteen paikkamerkki 8"/>
          <p:cNvSpPr>
            <a:spLocks noGrp="1"/>
          </p:cNvSpPr>
          <p:nvPr>
            <p:ph type="ftr" sz="quarter" idx="2"/>
          </p:nvPr>
        </p:nvSpPr>
        <p:spPr>
          <a:xfrm>
            <a:off x="1816313" y="9159262"/>
            <a:ext cx="2950315" cy="497126"/>
          </a:xfrm>
          <a:prstGeom prst="rect">
            <a:avLst/>
          </a:prstGeom>
        </p:spPr>
        <p:txBody>
          <a:bodyPr vert="horz" lIns="91876" tIns="45938" rIns="91876" bIns="45938" rtlCol="0" anchor="t"/>
          <a:lstStyle>
            <a:lvl1pPr algn="l" fontAlgn="auto">
              <a:spcBef>
                <a:spcPts val="0"/>
              </a:spcBef>
              <a:spcAft>
                <a:spcPts val="0"/>
              </a:spcAft>
              <a:defRPr sz="1200">
                <a:solidFill>
                  <a:schemeClr val="tx2"/>
                </a:solidFill>
                <a:latin typeface="+mn-lt"/>
                <a:cs typeface="+mn-cs"/>
              </a:defRPr>
            </a:lvl1pPr>
          </a:lstStyle>
          <a:p>
            <a:pPr>
              <a:defRPr/>
            </a:pPr>
            <a:endParaRPr lang="fi-FI"/>
          </a:p>
        </p:txBody>
      </p:sp>
    </p:spTree>
    <p:extLst>
      <p:ext uri="{BB962C8B-B14F-4D97-AF65-F5344CB8AC3E}">
        <p14:creationId xmlns:p14="http://schemas.microsoft.com/office/powerpoint/2010/main" val="19959353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äiväyksen paikkamerkki 2"/>
          <p:cNvSpPr>
            <a:spLocks noGrp="1"/>
          </p:cNvSpPr>
          <p:nvPr>
            <p:ph type="dt" idx="1"/>
          </p:nvPr>
        </p:nvSpPr>
        <p:spPr>
          <a:xfrm>
            <a:off x="637779" y="9443791"/>
            <a:ext cx="994040" cy="497126"/>
          </a:xfrm>
          <a:prstGeom prst="rect">
            <a:avLst/>
          </a:prstGeom>
        </p:spPr>
        <p:txBody>
          <a:bodyPr vert="horz" lIns="91876" tIns="45938" rIns="91876" bIns="45938" rtlCol="0"/>
          <a:lstStyle>
            <a:lvl1pPr algn="l" fontAlgn="auto">
              <a:spcBef>
                <a:spcPts val="0"/>
              </a:spcBef>
              <a:spcAft>
                <a:spcPts val="0"/>
              </a:spcAft>
              <a:defRPr sz="1000">
                <a:latin typeface="+mn-lt"/>
                <a:cs typeface="+mn-cs"/>
              </a:defRPr>
            </a:lvl1pPr>
          </a:lstStyle>
          <a:p>
            <a:pPr>
              <a:defRPr/>
            </a:pPr>
            <a:fld id="{281251F2-8F48-48BF-9C5F-E24ED6C67894}" type="datetimeFigureOut">
              <a:rPr lang="fi-FI"/>
              <a:pPr>
                <a:defRPr/>
              </a:pPr>
              <a:t>18.1.2022</a:t>
            </a:fld>
            <a:endParaRPr lang="fi-FI" dirty="0"/>
          </a:p>
        </p:txBody>
      </p:sp>
      <p:sp>
        <p:nvSpPr>
          <p:cNvPr id="4" name="Dian kuvan paikkamerkki 3"/>
          <p:cNvSpPr>
            <a:spLocks noGrp="1" noRot="1" noChangeAspect="1"/>
          </p:cNvSpPr>
          <p:nvPr>
            <p:ph type="sldImg" idx="2"/>
          </p:nvPr>
        </p:nvSpPr>
        <p:spPr>
          <a:xfrm>
            <a:off x="919163" y="744538"/>
            <a:ext cx="4972050" cy="3730625"/>
          </a:xfrm>
          <a:prstGeom prst="rect">
            <a:avLst/>
          </a:prstGeom>
          <a:noFill/>
          <a:ln w="12700">
            <a:solidFill>
              <a:prstClr val="black"/>
            </a:solidFill>
          </a:ln>
        </p:spPr>
        <p:txBody>
          <a:bodyPr vert="horz" lIns="91876" tIns="45938" rIns="91876" bIns="45938" rtlCol="0" anchor="ctr"/>
          <a:lstStyle/>
          <a:p>
            <a:pPr lvl="0"/>
            <a:endParaRPr lang="fi-FI" noProof="0"/>
          </a:p>
        </p:txBody>
      </p:sp>
      <p:sp>
        <p:nvSpPr>
          <p:cNvPr id="5" name="Huomautusten paikkamerkki 4"/>
          <p:cNvSpPr>
            <a:spLocks noGrp="1"/>
          </p:cNvSpPr>
          <p:nvPr>
            <p:ph type="body" sz="quarter" idx="3"/>
          </p:nvPr>
        </p:nvSpPr>
        <p:spPr>
          <a:xfrm>
            <a:off x="1135594" y="4723495"/>
            <a:ext cx="4539190" cy="4474130"/>
          </a:xfrm>
          <a:prstGeom prst="rect">
            <a:avLst/>
          </a:prstGeom>
        </p:spPr>
        <p:txBody>
          <a:bodyPr vert="horz" lIns="91876" tIns="45938" rIns="91876" bIns="45938" rtlCol="0">
            <a:normAutofit/>
          </a:bodyPr>
          <a:lstStyle/>
          <a:p>
            <a:pPr lvl="0"/>
            <a:r>
              <a:rPr lang="fi-FI" noProof="0"/>
              <a:t>Muokkaa tekstin perustyylejä osoittamalla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1844942" y="9443791"/>
            <a:ext cx="3114132" cy="497126"/>
          </a:xfrm>
          <a:prstGeom prst="rect">
            <a:avLst/>
          </a:prstGeom>
        </p:spPr>
        <p:txBody>
          <a:bodyPr vert="horz" lIns="91876" tIns="45938" rIns="91876" bIns="45938" rtlCol="0" anchor="t"/>
          <a:lstStyle>
            <a:lvl1pPr algn="l" fontAlgn="auto">
              <a:spcBef>
                <a:spcPts val="0"/>
              </a:spcBef>
              <a:spcAft>
                <a:spcPts val="0"/>
              </a:spcAft>
              <a:defRPr sz="1000">
                <a:latin typeface="+mn-lt"/>
                <a:cs typeface="+mn-cs"/>
              </a:defRPr>
            </a:lvl1pPr>
          </a:lstStyle>
          <a:p>
            <a:pPr>
              <a:defRPr/>
            </a:pPr>
            <a:endParaRPr lang="fi-FI"/>
          </a:p>
        </p:txBody>
      </p:sp>
      <p:sp>
        <p:nvSpPr>
          <p:cNvPr id="7" name="Dian numeron paikkamerkki 6"/>
          <p:cNvSpPr>
            <a:spLocks noGrp="1"/>
          </p:cNvSpPr>
          <p:nvPr>
            <p:ph type="sldNum" sz="quarter" idx="5"/>
          </p:nvPr>
        </p:nvSpPr>
        <p:spPr>
          <a:xfrm>
            <a:off x="3476759" y="247766"/>
            <a:ext cx="2913734" cy="498725"/>
          </a:xfrm>
          <a:prstGeom prst="rect">
            <a:avLst/>
          </a:prstGeom>
        </p:spPr>
        <p:txBody>
          <a:bodyPr vert="horz" lIns="91876" tIns="45938" rIns="91876" bIns="45938" rtlCol="0" anchor="t"/>
          <a:lstStyle>
            <a:lvl1pPr algn="r" fontAlgn="auto">
              <a:spcBef>
                <a:spcPts val="0"/>
              </a:spcBef>
              <a:spcAft>
                <a:spcPts val="0"/>
              </a:spcAft>
              <a:defRPr sz="1000">
                <a:latin typeface="+mn-lt"/>
                <a:cs typeface="+mn-cs"/>
              </a:defRPr>
            </a:lvl1pPr>
          </a:lstStyle>
          <a:p>
            <a:pPr>
              <a:defRPr/>
            </a:pPr>
            <a:fld id="{C0F7B5ED-3BB2-46B2-937F-D7EDAADF2414}" type="slidenum">
              <a:rPr lang="fi-FI"/>
              <a:pPr>
                <a:defRPr/>
              </a:pPr>
              <a:t>‹#›</a:t>
            </a:fld>
            <a:endParaRPr lang="fi-FI" dirty="0"/>
          </a:p>
        </p:txBody>
      </p:sp>
      <p:pic>
        <p:nvPicPr>
          <p:cNvPr id="32775" name="Kuva 7" descr="cwc-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140" y="247765"/>
            <a:ext cx="2400012" cy="38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Kuva 8" descr="yliopisto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9075" y="9443788"/>
            <a:ext cx="1431419" cy="28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589316"/>
      </p:ext>
    </p:extLst>
  </p:cSld>
  <p:clrMap bg1="lt1" tx1="dk1" bg2="lt2" tx2="dk2" accent1="accent1" accent2="accent2" accent3="accent3" accent4="accent4" accent5="accent5" accent6="accent6" hlink="hlink" folHlink="folHlink"/>
  <p:hf sldNum="0"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doc.: IEEE 802.15-&lt;doc#&gt;</a:t>
            </a:r>
          </a:p>
        </p:txBody>
      </p:sp>
      <p:sp>
        <p:nvSpPr>
          <p:cNvPr id="5" name="フッター プレースホルダ 4"/>
          <p:cNvSpPr>
            <a:spLocks noGrp="1"/>
          </p:cNvSpPr>
          <p:nvPr>
            <p:ph type="ftr" sz="quarter" idx="11"/>
          </p:nvPr>
        </p:nvSpPr>
        <p:spPr/>
        <p:txBody>
          <a:bodyPr/>
          <a:lstStyle/>
          <a:p>
            <a:pPr marL="1828800" marR="0" lvl="4"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Shoichi Kitazawa (ATR)</a:t>
            </a:r>
          </a:p>
        </p:txBody>
      </p:sp>
      <p:sp>
        <p:nvSpPr>
          <p:cNvPr id="6" name="スライド番号プレースホルダ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doc.: IEEE 802.15-&lt;doc#&gt;</a:t>
            </a:r>
          </a:p>
        </p:txBody>
      </p:sp>
      <p:sp>
        <p:nvSpPr>
          <p:cNvPr id="5" name="フッター プレースホルダー 4"/>
          <p:cNvSpPr>
            <a:spLocks noGrp="1"/>
          </p:cNvSpPr>
          <p:nvPr>
            <p:ph type="ftr" sz="quarter" idx="11"/>
          </p:nvPr>
        </p:nvSpPr>
        <p:spPr>
          <a:xfrm>
            <a:off x="3295873" y="9552401"/>
            <a:ext cx="2734092" cy="184666"/>
          </a:xfrm>
        </p:spPr>
        <p:txBody>
          <a:bodyPr/>
          <a:lstStyle/>
          <a:p>
            <a:pPr marL="1828800" marR="0" lvl="4"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Ryuji Kohno(YNU/CWC </a:t>
            </a:r>
            <a:r>
              <a:rPr kumimoji="0" lang="en-US" altLang="ja-JP" sz="18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UofOulu</a:t>
            </a:r>
            <a:endParaRPr kumimoji="0"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08698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2022</a:t>
            </a:r>
            <a:endParaRPr lang="en-US" altLang="ja-JP" dirty="0"/>
          </a:p>
        </p:txBody>
      </p:sp>
    </p:spTree>
    <p:extLst>
      <p:ext uri="{BB962C8B-B14F-4D97-AF65-F5344CB8AC3E}">
        <p14:creationId xmlns:p14="http://schemas.microsoft.com/office/powerpoint/2010/main" val="77215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WC_pelkkä sisältö">
    <p:spTree>
      <p:nvGrpSpPr>
        <p:cNvPr id="1" name=""/>
        <p:cNvGrpSpPr/>
        <p:nvPr/>
      </p:nvGrpSpPr>
      <p:grpSpPr>
        <a:xfrm>
          <a:off x="0" y="0"/>
          <a:ext cx="0" cy="0"/>
          <a:chOff x="0" y="0"/>
          <a:chExt cx="0" cy="0"/>
        </a:xfrm>
      </p:grpSpPr>
      <p:sp>
        <p:nvSpPr>
          <p:cNvPr id="4" name="Alatunnisteen paikkamerkki 8"/>
          <p:cNvSpPr txBox="1">
            <a:spLocks/>
          </p:cNvSpPr>
          <p:nvPr userDrawn="1"/>
        </p:nvSpPr>
        <p:spPr>
          <a:xfrm rot="10800000" flipV="1">
            <a:off x="3124200" y="6324600"/>
            <a:ext cx="3962400" cy="317500"/>
          </a:xfrm>
          <a:prstGeom prst="rect">
            <a:avLst/>
          </a:prstGeom>
        </p:spPr>
        <p:txBody>
          <a:bodyPr/>
          <a:lstStyle>
            <a:lvl1pPr algn="ctr" fontAlgn="auto">
              <a:spcBef>
                <a:spcPts val="0"/>
              </a:spcBef>
              <a:spcAft>
                <a:spcPts val="0"/>
              </a:spcAft>
              <a:defRPr sz="1000">
                <a:solidFill>
                  <a:schemeClr val="tx2">
                    <a:lumMod val="60000"/>
                    <a:lumOff val="40000"/>
                  </a:schemeClr>
                </a:solidFill>
                <a:latin typeface="+mn-lt"/>
              </a:defRPr>
            </a:lvl1pPr>
          </a:lstStyle>
          <a:p>
            <a:pPr>
              <a:defRPr/>
            </a:pPr>
            <a:r>
              <a:rPr lang="fi-FI" dirty="0">
                <a:cs typeface="+mn-cs"/>
              </a:rPr>
              <a:t>© Centre for Wireless Communications, University of Oulu</a:t>
            </a:r>
          </a:p>
        </p:txBody>
      </p:sp>
      <p:sp>
        <p:nvSpPr>
          <p:cNvPr id="3" name="Sisällön paikkamerkki 2"/>
          <p:cNvSpPr>
            <a:spLocks noGrp="1"/>
          </p:cNvSpPr>
          <p:nvPr>
            <p:ph idx="1"/>
          </p:nvPr>
        </p:nvSpPr>
        <p:spPr>
          <a:xfrm>
            <a:off x="838200" y="620713"/>
            <a:ext cx="7467600" cy="5322887"/>
          </a:xfrm>
          <a:prstGeom prst="rect">
            <a:avLst/>
          </a:prstGeom>
        </p:spPr>
        <p:txBody>
          <a:bodyPr/>
          <a:lstStyle>
            <a:lvl1pPr>
              <a:defRPr sz="2800"/>
            </a:lvl1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yksen paikkamerkki 3"/>
          <p:cNvSpPr>
            <a:spLocks noGrp="1"/>
          </p:cNvSpPr>
          <p:nvPr>
            <p:ph type="dt" sz="half" idx="10"/>
          </p:nvPr>
        </p:nvSpPr>
        <p:spPr/>
        <p:txBody>
          <a:bodyPr/>
          <a:lstStyle>
            <a:lvl1pPr>
              <a:defRPr/>
            </a:lvl1pPr>
          </a:lstStyle>
          <a:p>
            <a:pPr>
              <a:defRPr/>
            </a:pPr>
            <a:r>
              <a:rPr lang="en-US" altLang="ja-JP"/>
              <a:t>January 2022</a:t>
            </a:r>
            <a:endParaRPr lang="fi-FI"/>
          </a:p>
        </p:txBody>
      </p:sp>
      <p:sp>
        <p:nvSpPr>
          <p:cNvPr id="6" name="Dian numeron paikkamerkki 5"/>
          <p:cNvSpPr>
            <a:spLocks noGrp="1"/>
          </p:cNvSpPr>
          <p:nvPr>
            <p:ph type="sldNum" sz="quarter" idx="11"/>
          </p:nvPr>
        </p:nvSpPr>
        <p:spPr/>
        <p:txBody>
          <a:bodyPr/>
          <a:lstStyle>
            <a:lvl1pPr>
              <a:defRPr/>
            </a:lvl1pPr>
          </a:lstStyle>
          <a:p>
            <a:pPr>
              <a:defRPr/>
            </a:pPr>
            <a:fld id="{7F8686AA-154B-46B0-833D-D0577630EA5F}" type="slidenum">
              <a:rPr lang="fi-FI"/>
              <a:pPr>
                <a:defRPr/>
              </a:pPr>
              <a:t>‹#›</a:t>
            </a:fld>
            <a:endParaRPr lang="fi-FI"/>
          </a:p>
        </p:txBody>
      </p:sp>
      <p:sp>
        <p:nvSpPr>
          <p:cNvPr id="7" name="Alatunnisteen paikkamerkki 8"/>
          <p:cNvSpPr>
            <a:spLocks noGrp="1"/>
          </p:cNvSpPr>
          <p:nvPr>
            <p:ph type="ftr" sz="quarter" idx="12"/>
          </p:nvPr>
        </p:nvSpPr>
        <p:spPr>
          <a:xfrm>
            <a:off x="3124200" y="5943600"/>
            <a:ext cx="3962400" cy="396875"/>
          </a:xfrm>
          <a:prstGeom prst="rect">
            <a:avLst/>
          </a:prstGeom>
        </p:spPr>
        <p:txBody>
          <a:bodyPr vert="horz" lIns="91440" tIns="45720" rIns="91440" bIns="45720" rtlCol="0" anchor="t"/>
          <a:lstStyle>
            <a:lvl1pPr algn="ctr" fontAlgn="auto">
              <a:spcBef>
                <a:spcPts val="0"/>
              </a:spcBef>
              <a:spcAft>
                <a:spcPts val="0"/>
              </a:spcAft>
              <a:defRPr sz="1000">
                <a:solidFill>
                  <a:schemeClr val="tx2">
                    <a:lumMod val="60000"/>
                    <a:lumOff val="40000"/>
                  </a:schemeClr>
                </a:solidFill>
                <a:latin typeface="+mn-lt"/>
                <a:cs typeface="+mn-cs"/>
              </a:defRPr>
            </a:lvl1pPr>
          </a:lstStyle>
          <a:p>
            <a:pPr>
              <a:defRPr/>
            </a:pPr>
            <a:endParaRPr lang="fi-FI"/>
          </a:p>
        </p:txBody>
      </p:sp>
    </p:spTree>
    <p:extLst>
      <p:ext uri="{BB962C8B-B14F-4D97-AF65-F5344CB8AC3E}">
        <p14:creationId xmlns:p14="http://schemas.microsoft.com/office/powerpoint/2010/main" val="368849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WC_Kaksi sisältökohdetta">
    <p:spTree>
      <p:nvGrpSpPr>
        <p:cNvPr id="1" name=""/>
        <p:cNvGrpSpPr/>
        <p:nvPr/>
      </p:nvGrpSpPr>
      <p:grpSpPr>
        <a:xfrm>
          <a:off x="0" y="0"/>
          <a:ext cx="0" cy="0"/>
          <a:chOff x="0" y="0"/>
          <a:chExt cx="0" cy="0"/>
        </a:xfrm>
      </p:grpSpPr>
      <p:sp>
        <p:nvSpPr>
          <p:cNvPr id="5" name="Alatunnisteen paikkamerkki 8"/>
          <p:cNvSpPr txBox="1">
            <a:spLocks/>
          </p:cNvSpPr>
          <p:nvPr userDrawn="1"/>
        </p:nvSpPr>
        <p:spPr>
          <a:xfrm rot="10800000" flipV="1">
            <a:off x="3124200" y="6324600"/>
            <a:ext cx="3962400" cy="317500"/>
          </a:xfrm>
          <a:prstGeom prst="rect">
            <a:avLst/>
          </a:prstGeom>
        </p:spPr>
        <p:txBody>
          <a:bodyPr/>
          <a:lstStyle>
            <a:lvl1pPr algn="ctr" fontAlgn="auto">
              <a:spcBef>
                <a:spcPts val="0"/>
              </a:spcBef>
              <a:spcAft>
                <a:spcPts val="0"/>
              </a:spcAft>
              <a:defRPr sz="1000">
                <a:solidFill>
                  <a:schemeClr val="tx2">
                    <a:lumMod val="60000"/>
                    <a:lumOff val="40000"/>
                  </a:schemeClr>
                </a:solidFill>
                <a:latin typeface="+mn-lt"/>
              </a:defRPr>
            </a:lvl1pPr>
          </a:lstStyle>
          <a:p>
            <a:pPr>
              <a:defRPr/>
            </a:pPr>
            <a:r>
              <a:rPr lang="fi-FI" dirty="0">
                <a:cs typeface="+mn-cs"/>
              </a:rPr>
              <a:t>© Centre for Wireless Communications, University of Oulu</a:t>
            </a:r>
          </a:p>
        </p:txBody>
      </p:sp>
      <p:sp>
        <p:nvSpPr>
          <p:cNvPr id="3" name="Sisällön paikkamerkki 2"/>
          <p:cNvSpPr>
            <a:spLocks noGrp="1"/>
          </p:cNvSpPr>
          <p:nvPr>
            <p:ph sz="half" idx="1"/>
          </p:nvPr>
        </p:nvSpPr>
        <p:spPr>
          <a:xfrm>
            <a:off x="838200" y="1963271"/>
            <a:ext cx="3657600" cy="3980328"/>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Sisällön paikkamerkki 3"/>
          <p:cNvSpPr>
            <a:spLocks noGrp="1"/>
          </p:cNvSpPr>
          <p:nvPr>
            <p:ph sz="half" idx="2"/>
          </p:nvPr>
        </p:nvSpPr>
        <p:spPr>
          <a:xfrm>
            <a:off x="4648200" y="1963271"/>
            <a:ext cx="3657600" cy="3980327"/>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Otsikko 10"/>
          <p:cNvSpPr>
            <a:spLocks noGrp="1"/>
          </p:cNvSpPr>
          <p:nvPr>
            <p:ph type="title"/>
          </p:nvPr>
        </p:nvSpPr>
        <p:spPr>
          <a:xfrm>
            <a:off x="838200" y="620713"/>
            <a:ext cx="7467600" cy="1165213"/>
          </a:xfrm>
          <a:prstGeom prst="rect">
            <a:avLst/>
          </a:prstGeom>
        </p:spPr>
        <p:txBody>
          <a:bodyPr vert="horz" anchor="ctr"/>
          <a:lstStyle>
            <a:lvl1pPr>
              <a:defRPr/>
            </a:lvl1pPr>
          </a:lstStyle>
          <a:p>
            <a:r>
              <a:rPr lang="en-US"/>
              <a:t>Click to edit Master title style</a:t>
            </a:r>
            <a:endParaRPr lang="fi-FI" dirty="0"/>
          </a:p>
        </p:txBody>
      </p:sp>
      <p:sp>
        <p:nvSpPr>
          <p:cNvPr id="6" name="Päiväyksen paikkamerkki 4"/>
          <p:cNvSpPr>
            <a:spLocks noGrp="1"/>
          </p:cNvSpPr>
          <p:nvPr>
            <p:ph type="dt" sz="half" idx="10"/>
          </p:nvPr>
        </p:nvSpPr>
        <p:spPr/>
        <p:txBody>
          <a:bodyPr/>
          <a:lstStyle>
            <a:lvl1pPr>
              <a:defRPr/>
            </a:lvl1pPr>
          </a:lstStyle>
          <a:p>
            <a:pPr>
              <a:defRPr/>
            </a:pPr>
            <a:r>
              <a:rPr lang="en-US" altLang="ja-JP"/>
              <a:t>January 2022</a:t>
            </a:r>
            <a:endParaRPr lang="fi-FI"/>
          </a:p>
        </p:txBody>
      </p:sp>
      <p:sp>
        <p:nvSpPr>
          <p:cNvPr id="7" name="Dian numeron paikkamerkki 6"/>
          <p:cNvSpPr>
            <a:spLocks noGrp="1"/>
          </p:cNvSpPr>
          <p:nvPr>
            <p:ph type="sldNum" sz="quarter" idx="11"/>
          </p:nvPr>
        </p:nvSpPr>
        <p:spPr/>
        <p:txBody>
          <a:bodyPr/>
          <a:lstStyle>
            <a:lvl1pPr>
              <a:defRPr/>
            </a:lvl1pPr>
          </a:lstStyle>
          <a:p>
            <a:pPr>
              <a:defRPr/>
            </a:pPr>
            <a:fld id="{BE561C32-6B05-4EB8-9419-7BCB67353E83}" type="slidenum">
              <a:rPr lang="fi-FI"/>
              <a:pPr>
                <a:defRPr/>
              </a:pPr>
              <a:t>‹#›</a:t>
            </a:fld>
            <a:endParaRPr lang="fi-FI"/>
          </a:p>
        </p:txBody>
      </p:sp>
      <p:sp>
        <p:nvSpPr>
          <p:cNvPr id="8" name="Alatunnisteen paikkamerkki 8"/>
          <p:cNvSpPr>
            <a:spLocks noGrp="1"/>
          </p:cNvSpPr>
          <p:nvPr>
            <p:ph type="ftr" sz="quarter" idx="12"/>
          </p:nvPr>
        </p:nvSpPr>
        <p:spPr>
          <a:xfrm>
            <a:off x="3124200" y="5943600"/>
            <a:ext cx="3962400" cy="396875"/>
          </a:xfrm>
          <a:prstGeom prst="rect">
            <a:avLst/>
          </a:prstGeom>
        </p:spPr>
        <p:txBody>
          <a:bodyPr vert="horz" lIns="91440" tIns="45720" rIns="91440" bIns="45720" rtlCol="0" anchor="t"/>
          <a:lstStyle>
            <a:lvl1pPr algn="ctr" fontAlgn="auto">
              <a:spcBef>
                <a:spcPts val="0"/>
              </a:spcBef>
              <a:spcAft>
                <a:spcPts val="0"/>
              </a:spcAft>
              <a:defRPr sz="1000">
                <a:solidFill>
                  <a:schemeClr val="tx2">
                    <a:lumMod val="60000"/>
                    <a:lumOff val="40000"/>
                  </a:schemeClr>
                </a:solidFill>
                <a:latin typeface="+mn-lt"/>
                <a:cs typeface="+mn-cs"/>
              </a:defRPr>
            </a:lvl1pPr>
          </a:lstStyle>
          <a:p>
            <a:pPr>
              <a:defRPr/>
            </a:pPr>
            <a:endParaRPr lang="fi-FI"/>
          </a:p>
        </p:txBody>
      </p:sp>
    </p:spTree>
    <p:extLst>
      <p:ext uri="{BB962C8B-B14F-4D97-AF65-F5344CB8AC3E}">
        <p14:creationId xmlns:p14="http://schemas.microsoft.com/office/powerpoint/2010/main" val="187381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WC_Vertailu">
    <p:spTree>
      <p:nvGrpSpPr>
        <p:cNvPr id="1" name=""/>
        <p:cNvGrpSpPr/>
        <p:nvPr/>
      </p:nvGrpSpPr>
      <p:grpSpPr>
        <a:xfrm>
          <a:off x="0" y="0"/>
          <a:ext cx="0" cy="0"/>
          <a:chOff x="0" y="0"/>
          <a:chExt cx="0" cy="0"/>
        </a:xfrm>
      </p:grpSpPr>
      <p:sp>
        <p:nvSpPr>
          <p:cNvPr id="7" name="Alatunnisteen paikkamerkki 8"/>
          <p:cNvSpPr txBox="1">
            <a:spLocks/>
          </p:cNvSpPr>
          <p:nvPr userDrawn="1"/>
        </p:nvSpPr>
        <p:spPr>
          <a:xfrm rot="10800000" flipV="1">
            <a:off x="3124200" y="6324600"/>
            <a:ext cx="3962400" cy="317500"/>
          </a:xfrm>
          <a:prstGeom prst="rect">
            <a:avLst/>
          </a:prstGeom>
        </p:spPr>
        <p:txBody>
          <a:bodyPr/>
          <a:lstStyle>
            <a:lvl1pPr algn="ctr" fontAlgn="auto">
              <a:spcBef>
                <a:spcPts val="0"/>
              </a:spcBef>
              <a:spcAft>
                <a:spcPts val="0"/>
              </a:spcAft>
              <a:defRPr sz="1000">
                <a:solidFill>
                  <a:schemeClr val="tx2">
                    <a:lumMod val="60000"/>
                    <a:lumOff val="40000"/>
                  </a:schemeClr>
                </a:solidFill>
                <a:latin typeface="+mn-lt"/>
              </a:defRPr>
            </a:lvl1pPr>
          </a:lstStyle>
          <a:p>
            <a:pPr>
              <a:defRPr/>
            </a:pPr>
            <a:r>
              <a:rPr lang="fi-FI" dirty="0">
                <a:cs typeface="+mn-cs"/>
              </a:rPr>
              <a:t>© Centre for Wireless Communications, University of Oulu</a:t>
            </a:r>
          </a:p>
        </p:txBody>
      </p:sp>
      <p:sp>
        <p:nvSpPr>
          <p:cNvPr id="3" name="Tekstin paikkamerkki 2"/>
          <p:cNvSpPr>
            <a:spLocks noGrp="1"/>
          </p:cNvSpPr>
          <p:nvPr>
            <p:ph type="body" idx="1"/>
          </p:nvPr>
        </p:nvSpPr>
        <p:spPr>
          <a:xfrm>
            <a:off x="838200" y="1931967"/>
            <a:ext cx="3659188" cy="841395"/>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Sisällön paikkamerkki 3"/>
          <p:cNvSpPr>
            <a:spLocks noGrp="1"/>
          </p:cNvSpPr>
          <p:nvPr>
            <p:ph sz="half" idx="2"/>
          </p:nvPr>
        </p:nvSpPr>
        <p:spPr>
          <a:xfrm>
            <a:off x="838200" y="2773362"/>
            <a:ext cx="3659188" cy="31702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kstin paikkamerkki 4"/>
          <p:cNvSpPr>
            <a:spLocks noGrp="1"/>
          </p:cNvSpPr>
          <p:nvPr>
            <p:ph type="body" sz="quarter" idx="3"/>
          </p:nvPr>
        </p:nvSpPr>
        <p:spPr>
          <a:xfrm>
            <a:off x="4645025" y="1931967"/>
            <a:ext cx="3736975" cy="841395"/>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isällön paikkamerkki 5"/>
          <p:cNvSpPr>
            <a:spLocks noGrp="1"/>
          </p:cNvSpPr>
          <p:nvPr>
            <p:ph sz="quarter" idx="4"/>
          </p:nvPr>
        </p:nvSpPr>
        <p:spPr>
          <a:xfrm>
            <a:off x="4645025" y="2773363"/>
            <a:ext cx="3736975" cy="317023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Otsikko 10"/>
          <p:cNvSpPr>
            <a:spLocks noGrp="1"/>
          </p:cNvSpPr>
          <p:nvPr>
            <p:ph type="title"/>
          </p:nvPr>
        </p:nvSpPr>
        <p:spPr>
          <a:xfrm>
            <a:off x="838200" y="620713"/>
            <a:ext cx="7543800" cy="1143000"/>
          </a:xfrm>
          <a:prstGeom prst="rect">
            <a:avLst/>
          </a:prstGeom>
        </p:spPr>
        <p:txBody>
          <a:bodyPr vert="horz" anchor="ctr"/>
          <a:lstStyle/>
          <a:p>
            <a:r>
              <a:rPr lang="en-US"/>
              <a:t>Click to edit Master title style</a:t>
            </a:r>
            <a:endParaRPr lang="fi-FI" dirty="0"/>
          </a:p>
        </p:txBody>
      </p:sp>
      <p:sp>
        <p:nvSpPr>
          <p:cNvPr id="8" name="Päiväyksen paikkamerkki 6"/>
          <p:cNvSpPr>
            <a:spLocks noGrp="1"/>
          </p:cNvSpPr>
          <p:nvPr>
            <p:ph type="dt" sz="half" idx="10"/>
          </p:nvPr>
        </p:nvSpPr>
        <p:spPr/>
        <p:txBody>
          <a:bodyPr/>
          <a:lstStyle>
            <a:lvl1pPr>
              <a:defRPr/>
            </a:lvl1pPr>
          </a:lstStyle>
          <a:p>
            <a:pPr>
              <a:defRPr/>
            </a:pPr>
            <a:r>
              <a:rPr lang="en-US" altLang="ja-JP"/>
              <a:t>January 2022</a:t>
            </a:r>
            <a:endParaRPr lang="fi-FI"/>
          </a:p>
        </p:txBody>
      </p:sp>
      <p:sp>
        <p:nvSpPr>
          <p:cNvPr id="9" name="Dian numeron paikkamerkki 8"/>
          <p:cNvSpPr>
            <a:spLocks noGrp="1"/>
          </p:cNvSpPr>
          <p:nvPr>
            <p:ph type="sldNum" sz="quarter" idx="11"/>
          </p:nvPr>
        </p:nvSpPr>
        <p:spPr/>
        <p:txBody>
          <a:bodyPr/>
          <a:lstStyle>
            <a:lvl1pPr>
              <a:defRPr/>
            </a:lvl1pPr>
          </a:lstStyle>
          <a:p>
            <a:pPr>
              <a:defRPr/>
            </a:pPr>
            <a:fld id="{AF5EBFD4-400F-495A-8008-A303E281DB45}" type="slidenum">
              <a:rPr lang="fi-FI"/>
              <a:pPr>
                <a:defRPr/>
              </a:pPr>
              <a:t>‹#›</a:t>
            </a:fld>
            <a:endParaRPr lang="fi-FI"/>
          </a:p>
        </p:txBody>
      </p:sp>
      <p:sp>
        <p:nvSpPr>
          <p:cNvPr id="10" name="Alatunnisteen paikkamerkki 8"/>
          <p:cNvSpPr>
            <a:spLocks noGrp="1"/>
          </p:cNvSpPr>
          <p:nvPr>
            <p:ph type="ftr" sz="quarter" idx="12"/>
          </p:nvPr>
        </p:nvSpPr>
        <p:spPr>
          <a:xfrm>
            <a:off x="3124200" y="5943600"/>
            <a:ext cx="3962400" cy="396875"/>
          </a:xfrm>
          <a:prstGeom prst="rect">
            <a:avLst/>
          </a:prstGeom>
        </p:spPr>
        <p:txBody>
          <a:bodyPr vert="horz" lIns="91440" tIns="45720" rIns="91440" bIns="45720" rtlCol="0" anchor="t"/>
          <a:lstStyle>
            <a:lvl1pPr algn="ctr" fontAlgn="auto">
              <a:spcBef>
                <a:spcPts val="0"/>
              </a:spcBef>
              <a:spcAft>
                <a:spcPts val="0"/>
              </a:spcAft>
              <a:defRPr sz="1000">
                <a:solidFill>
                  <a:schemeClr val="tx2">
                    <a:lumMod val="60000"/>
                    <a:lumOff val="40000"/>
                  </a:schemeClr>
                </a:solidFill>
                <a:latin typeface="+mn-lt"/>
                <a:cs typeface="+mn-cs"/>
              </a:defRPr>
            </a:lvl1pPr>
          </a:lstStyle>
          <a:p>
            <a:pPr>
              <a:defRPr/>
            </a:pPr>
            <a:endParaRPr lang="fi-FI"/>
          </a:p>
        </p:txBody>
      </p:sp>
    </p:spTree>
    <p:extLst>
      <p:ext uri="{BB962C8B-B14F-4D97-AF65-F5344CB8AC3E}">
        <p14:creationId xmlns:p14="http://schemas.microsoft.com/office/powerpoint/2010/main" val="877467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WC_Vain otsikko">
    <p:spTree>
      <p:nvGrpSpPr>
        <p:cNvPr id="1" name=""/>
        <p:cNvGrpSpPr/>
        <p:nvPr/>
      </p:nvGrpSpPr>
      <p:grpSpPr>
        <a:xfrm>
          <a:off x="0" y="0"/>
          <a:ext cx="0" cy="0"/>
          <a:chOff x="0" y="0"/>
          <a:chExt cx="0" cy="0"/>
        </a:xfrm>
      </p:grpSpPr>
      <p:sp>
        <p:nvSpPr>
          <p:cNvPr id="3" name="Alatunnisteen paikkamerkki 8"/>
          <p:cNvSpPr txBox="1">
            <a:spLocks/>
          </p:cNvSpPr>
          <p:nvPr userDrawn="1"/>
        </p:nvSpPr>
        <p:spPr>
          <a:xfrm rot="10800000" flipV="1">
            <a:off x="3124200" y="6324600"/>
            <a:ext cx="3962400" cy="317500"/>
          </a:xfrm>
          <a:prstGeom prst="rect">
            <a:avLst/>
          </a:prstGeom>
        </p:spPr>
        <p:txBody>
          <a:bodyPr/>
          <a:lstStyle>
            <a:lvl1pPr algn="ctr" fontAlgn="auto">
              <a:spcBef>
                <a:spcPts val="0"/>
              </a:spcBef>
              <a:spcAft>
                <a:spcPts val="0"/>
              </a:spcAft>
              <a:defRPr sz="1000">
                <a:solidFill>
                  <a:schemeClr val="tx2">
                    <a:lumMod val="60000"/>
                    <a:lumOff val="40000"/>
                  </a:schemeClr>
                </a:solidFill>
                <a:latin typeface="+mn-lt"/>
              </a:defRPr>
            </a:lvl1pPr>
          </a:lstStyle>
          <a:p>
            <a:pPr>
              <a:defRPr/>
            </a:pPr>
            <a:r>
              <a:rPr lang="fi-FI" dirty="0">
                <a:cs typeface="+mn-cs"/>
              </a:rPr>
              <a:t>© Centre for Wireless Communications, University of Oulu</a:t>
            </a:r>
          </a:p>
        </p:txBody>
      </p:sp>
      <p:sp>
        <p:nvSpPr>
          <p:cNvPr id="7" name="Otsikko 6"/>
          <p:cNvSpPr>
            <a:spLocks noGrp="1"/>
          </p:cNvSpPr>
          <p:nvPr>
            <p:ph type="title"/>
          </p:nvPr>
        </p:nvSpPr>
        <p:spPr>
          <a:xfrm flipH="1">
            <a:off x="838200" y="620714"/>
            <a:ext cx="7696200" cy="1187450"/>
          </a:xfrm>
          <a:prstGeom prst="rect">
            <a:avLst/>
          </a:prstGeom>
        </p:spPr>
        <p:txBody>
          <a:bodyPr vert="horz" anchor="ctr"/>
          <a:lstStyle/>
          <a:p>
            <a:r>
              <a:rPr lang="en-US"/>
              <a:t>Click to edit Master title style</a:t>
            </a:r>
            <a:endParaRPr lang="fi-FI" dirty="0"/>
          </a:p>
        </p:txBody>
      </p:sp>
      <p:sp>
        <p:nvSpPr>
          <p:cNvPr id="4" name="Päiväyksen paikkamerkki 2"/>
          <p:cNvSpPr>
            <a:spLocks noGrp="1"/>
          </p:cNvSpPr>
          <p:nvPr>
            <p:ph type="dt" sz="half" idx="10"/>
          </p:nvPr>
        </p:nvSpPr>
        <p:spPr/>
        <p:txBody>
          <a:bodyPr/>
          <a:lstStyle>
            <a:lvl1pPr>
              <a:defRPr/>
            </a:lvl1pPr>
          </a:lstStyle>
          <a:p>
            <a:pPr>
              <a:defRPr/>
            </a:pPr>
            <a:r>
              <a:rPr lang="en-US" altLang="ja-JP"/>
              <a:t>January 2022</a:t>
            </a:r>
            <a:endParaRPr lang="fi-FI"/>
          </a:p>
        </p:txBody>
      </p:sp>
      <p:sp>
        <p:nvSpPr>
          <p:cNvPr id="5" name="Dian numeron paikkamerkki 4"/>
          <p:cNvSpPr>
            <a:spLocks noGrp="1"/>
          </p:cNvSpPr>
          <p:nvPr>
            <p:ph type="sldNum" sz="quarter" idx="11"/>
          </p:nvPr>
        </p:nvSpPr>
        <p:spPr/>
        <p:txBody>
          <a:bodyPr/>
          <a:lstStyle>
            <a:lvl1pPr>
              <a:defRPr/>
            </a:lvl1pPr>
          </a:lstStyle>
          <a:p>
            <a:pPr>
              <a:defRPr/>
            </a:pPr>
            <a:fld id="{6089A0FC-FA66-4CC4-BE0A-33C5D8DCA133}" type="slidenum">
              <a:rPr lang="fi-FI"/>
              <a:pPr>
                <a:defRPr/>
              </a:pPr>
              <a:t>‹#›</a:t>
            </a:fld>
            <a:endParaRPr lang="fi-FI"/>
          </a:p>
        </p:txBody>
      </p:sp>
      <p:sp>
        <p:nvSpPr>
          <p:cNvPr id="6" name="Alatunnisteen paikkamerkki 8"/>
          <p:cNvSpPr>
            <a:spLocks noGrp="1"/>
          </p:cNvSpPr>
          <p:nvPr>
            <p:ph type="ftr" sz="quarter" idx="12"/>
          </p:nvPr>
        </p:nvSpPr>
        <p:spPr>
          <a:xfrm>
            <a:off x="3124200" y="5927725"/>
            <a:ext cx="3962400" cy="396875"/>
          </a:xfrm>
          <a:prstGeom prst="rect">
            <a:avLst/>
          </a:prstGeom>
        </p:spPr>
        <p:txBody>
          <a:bodyPr vert="horz" lIns="91440" tIns="45720" rIns="91440" bIns="45720" rtlCol="0" anchor="t"/>
          <a:lstStyle>
            <a:lvl1pPr algn="ctr" fontAlgn="auto">
              <a:spcBef>
                <a:spcPts val="0"/>
              </a:spcBef>
              <a:spcAft>
                <a:spcPts val="0"/>
              </a:spcAft>
              <a:defRPr sz="1000">
                <a:solidFill>
                  <a:schemeClr val="tx2">
                    <a:lumMod val="60000"/>
                    <a:lumOff val="40000"/>
                  </a:schemeClr>
                </a:solidFill>
                <a:latin typeface="+mn-lt"/>
                <a:cs typeface="+mn-cs"/>
              </a:defRPr>
            </a:lvl1pPr>
          </a:lstStyle>
          <a:p>
            <a:pPr>
              <a:defRPr/>
            </a:pPr>
            <a:endParaRPr lang="fi-FI"/>
          </a:p>
        </p:txBody>
      </p:sp>
    </p:spTree>
    <p:extLst>
      <p:ext uri="{BB962C8B-B14F-4D97-AF65-F5344CB8AC3E}">
        <p14:creationId xmlns:p14="http://schemas.microsoft.com/office/powerpoint/2010/main" val="2487283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WC_otsikko, sisältö ja kuvateksti 1">
    <p:spTree>
      <p:nvGrpSpPr>
        <p:cNvPr id="1" name=""/>
        <p:cNvGrpSpPr/>
        <p:nvPr/>
      </p:nvGrpSpPr>
      <p:grpSpPr>
        <a:xfrm>
          <a:off x="0" y="0"/>
          <a:ext cx="0" cy="0"/>
          <a:chOff x="0" y="0"/>
          <a:chExt cx="0" cy="0"/>
        </a:xfrm>
      </p:grpSpPr>
      <p:sp>
        <p:nvSpPr>
          <p:cNvPr id="5" name="Alatunnisteen paikkamerkki 8"/>
          <p:cNvSpPr txBox="1">
            <a:spLocks/>
          </p:cNvSpPr>
          <p:nvPr userDrawn="1"/>
        </p:nvSpPr>
        <p:spPr>
          <a:xfrm rot="10800000" flipV="1">
            <a:off x="3124200" y="6324600"/>
            <a:ext cx="3962400" cy="317500"/>
          </a:xfrm>
          <a:prstGeom prst="rect">
            <a:avLst/>
          </a:prstGeom>
        </p:spPr>
        <p:txBody>
          <a:bodyPr/>
          <a:lstStyle>
            <a:lvl1pPr algn="ctr" fontAlgn="auto">
              <a:spcBef>
                <a:spcPts val="0"/>
              </a:spcBef>
              <a:spcAft>
                <a:spcPts val="0"/>
              </a:spcAft>
              <a:defRPr sz="1000">
                <a:solidFill>
                  <a:schemeClr val="tx2">
                    <a:lumMod val="60000"/>
                    <a:lumOff val="40000"/>
                  </a:schemeClr>
                </a:solidFill>
                <a:latin typeface="+mn-lt"/>
              </a:defRPr>
            </a:lvl1pPr>
          </a:lstStyle>
          <a:p>
            <a:pPr>
              <a:defRPr/>
            </a:pPr>
            <a:r>
              <a:rPr lang="fi-FI" dirty="0">
                <a:cs typeface="+mn-cs"/>
              </a:rPr>
              <a:t>© Centre for Wireless Communications, University of Oulu</a:t>
            </a:r>
          </a:p>
        </p:txBody>
      </p:sp>
      <p:sp>
        <p:nvSpPr>
          <p:cNvPr id="3" name="Sisällön paikkamerkki 2"/>
          <p:cNvSpPr>
            <a:spLocks noGrp="1"/>
          </p:cNvSpPr>
          <p:nvPr>
            <p:ph idx="1"/>
          </p:nvPr>
        </p:nvSpPr>
        <p:spPr>
          <a:xfrm>
            <a:off x="3575050" y="2004993"/>
            <a:ext cx="4806950" cy="4016430"/>
          </a:xfrm>
          <a:prstGeom prst="rect">
            <a:avLst/>
          </a:prstGeo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ekstin paikkamerkki 3"/>
          <p:cNvSpPr>
            <a:spLocks noGrp="1"/>
          </p:cNvSpPr>
          <p:nvPr>
            <p:ph type="body" sz="half" idx="2"/>
          </p:nvPr>
        </p:nvSpPr>
        <p:spPr>
          <a:xfrm>
            <a:off x="838200" y="2004993"/>
            <a:ext cx="2627313" cy="4016430"/>
          </a:xfrm>
          <a:prstGeom prst="rect">
            <a:avLst/>
          </a:prstGeom>
        </p:spPr>
        <p:txBody>
          <a:bodyPr anchor="b"/>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Otsikko 8"/>
          <p:cNvSpPr>
            <a:spLocks noGrp="1"/>
          </p:cNvSpPr>
          <p:nvPr>
            <p:ph type="title"/>
          </p:nvPr>
        </p:nvSpPr>
        <p:spPr>
          <a:xfrm>
            <a:off x="838200" y="620714"/>
            <a:ext cx="7543800" cy="1187449"/>
          </a:xfrm>
          <a:prstGeom prst="rect">
            <a:avLst/>
          </a:prstGeom>
        </p:spPr>
        <p:txBody>
          <a:bodyPr vert="horz" anchor="ctr"/>
          <a:lstStyle/>
          <a:p>
            <a:r>
              <a:rPr lang="en-US"/>
              <a:t>Click to edit Master title style</a:t>
            </a:r>
            <a:endParaRPr lang="fi-FI" dirty="0"/>
          </a:p>
        </p:txBody>
      </p:sp>
      <p:sp>
        <p:nvSpPr>
          <p:cNvPr id="6" name="Päiväyksen paikkamerkki 4"/>
          <p:cNvSpPr>
            <a:spLocks noGrp="1"/>
          </p:cNvSpPr>
          <p:nvPr>
            <p:ph type="dt" sz="half" idx="10"/>
          </p:nvPr>
        </p:nvSpPr>
        <p:spPr/>
        <p:txBody>
          <a:bodyPr/>
          <a:lstStyle>
            <a:lvl1pPr>
              <a:defRPr/>
            </a:lvl1pPr>
          </a:lstStyle>
          <a:p>
            <a:pPr>
              <a:defRPr/>
            </a:pPr>
            <a:r>
              <a:rPr lang="en-US" altLang="ja-JP"/>
              <a:t>January 2022</a:t>
            </a:r>
            <a:endParaRPr lang="fi-FI"/>
          </a:p>
        </p:txBody>
      </p:sp>
      <p:sp>
        <p:nvSpPr>
          <p:cNvPr id="7" name="Dian numeron paikkamerkki 6"/>
          <p:cNvSpPr>
            <a:spLocks noGrp="1"/>
          </p:cNvSpPr>
          <p:nvPr>
            <p:ph type="sldNum" sz="quarter" idx="11"/>
          </p:nvPr>
        </p:nvSpPr>
        <p:spPr/>
        <p:txBody>
          <a:bodyPr/>
          <a:lstStyle>
            <a:lvl1pPr>
              <a:defRPr/>
            </a:lvl1pPr>
          </a:lstStyle>
          <a:p>
            <a:pPr>
              <a:defRPr/>
            </a:pPr>
            <a:fld id="{17381E4F-9DC8-4777-A46E-CAEF31149CD7}" type="slidenum">
              <a:rPr lang="fi-FI"/>
              <a:pPr>
                <a:defRPr/>
              </a:pPr>
              <a:t>‹#›</a:t>
            </a:fld>
            <a:endParaRPr lang="fi-FI"/>
          </a:p>
        </p:txBody>
      </p:sp>
      <p:sp>
        <p:nvSpPr>
          <p:cNvPr id="8" name="Alatunnisteen paikkamerkki 8"/>
          <p:cNvSpPr>
            <a:spLocks noGrp="1"/>
          </p:cNvSpPr>
          <p:nvPr>
            <p:ph type="ftr" sz="quarter" idx="12"/>
          </p:nvPr>
        </p:nvSpPr>
        <p:spPr>
          <a:xfrm>
            <a:off x="3124200" y="6021388"/>
            <a:ext cx="3962400" cy="303212"/>
          </a:xfrm>
          <a:prstGeom prst="rect">
            <a:avLst/>
          </a:prstGeom>
        </p:spPr>
        <p:txBody>
          <a:bodyPr vert="horz" lIns="91440" tIns="45720" rIns="91440" bIns="45720" rtlCol="0" anchor="t"/>
          <a:lstStyle>
            <a:lvl1pPr algn="ctr" fontAlgn="auto">
              <a:spcBef>
                <a:spcPts val="0"/>
              </a:spcBef>
              <a:spcAft>
                <a:spcPts val="0"/>
              </a:spcAft>
              <a:defRPr sz="1200">
                <a:solidFill>
                  <a:schemeClr val="tx2">
                    <a:lumMod val="60000"/>
                    <a:lumOff val="40000"/>
                  </a:schemeClr>
                </a:solidFill>
                <a:latin typeface="+mn-lt"/>
                <a:cs typeface="+mn-cs"/>
              </a:defRPr>
            </a:lvl1pPr>
          </a:lstStyle>
          <a:p>
            <a:pPr>
              <a:defRPr/>
            </a:pPr>
            <a:endParaRPr lang="fi-FI"/>
          </a:p>
        </p:txBody>
      </p:sp>
    </p:spTree>
    <p:extLst>
      <p:ext uri="{BB962C8B-B14F-4D97-AF65-F5344CB8AC3E}">
        <p14:creationId xmlns:p14="http://schemas.microsoft.com/office/powerpoint/2010/main" val="3120606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WC_otsikko, sisältö ja kuvateksti">
    <p:spTree>
      <p:nvGrpSpPr>
        <p:cNvPr id="1" name=""/>
        <p:cNvGrpSpPr/>
        <p:nvPr/>
      </p:nvGrpSpPr>
      <p:grpSpPr>
        <a:xfrm>
          <a:off x="0" y="0"/>
          <a:ext cx="0" cy="0"/>
          <a:chOff x="0" y="0"/>
          <a:chExt cx="0" cy="0"/>
        </a:xfrm>
      </p:grpSpPr>
      <p:sp>
        <p:nvSpPr>
          <p:cNvPr id="5" name="Alatunnisteen paikkamerkki 8"/>
          <p:cNvSpPr txBox="1">
            <a:spLocks/>
          </p:cNvSpPr>
          <p:nvPr userDrawn="1"/>
        </p:nvSpPr>
        <p:spPr>
          <a:xfrm rot="10800000" flipV="1">
            <a:off x="3124200" y="6324600"/>
            <a:ext cx="3962400" cy="317500"/>
          </a:xfrm>
          <a:prstGeom prst="rect">
            <a:avLst/>
          </a:prstGeom>
        </p:spPr>
        <p:txBody>
          <a:bodyPr/>
          <a:lstStyle>
            <a:lvl1pPr algn="ctr" fontAlgn="auto">
              <a:spcBef>
                <a:spcPts val="0"/>
              </a:spcBef>
              <a:spcAft>
                <a:spcPts val="0"/>
              </a:spcAft>
              <a:defRPr sz="1000">
                <a:solidFill>
                  <a:schemeClr val="tx2">
                    <a:lumMod val="60000"/>
                    <a:lumOff val="40000"/>
                  </a:schemeClr>
                </a:solidFill>
                <a:latin typeface="+mn-lt"/>
              </a:defRPr>
            </a:lvl1pPr>
          </a:lstStyle>
          <a:p>
            <a:pPr>
              <a:defRPr/>
            </a:pPr>
            <a:r>
              <a:rPr lang="fi-FI" dirty="0">
                <a:cs typeface="+mn-cs"/>
              </a:rPr>
              <a:t>© Centre for Wireless Communications, University of Oulu</a:t>
            </a:r>
          </a:p>
        </p:txBody>
      </p:sp>
      <p:sp>
        <p:nvSpPr>
          <p:cNvPr id="3" name="Sisällön paikkamerkki 2"/>
          <p:cNvSpPr>
            <a:spLocks noGrp="1"/>
          </p:cNvSpPr>
          <p:nvPr>
            <p:ph idx="1"/>
          </p:nvPr>
        </p:nvSpPr>
        <p:spPr>
          <a:xfrm>
            <a:off x="838200" y="1992344"/>
            <a:ext cx="4806950" cy="3992566"/>
          </a:xfrm>
          <a:prstGeom prst="rect">
            <a:avLst/>
          </a:prstGeo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ekstin paikkamerkki 3"/>
          <p:cNvSpPr>
            <a:spLocks noGrp="1"/>
          </p:cNvSpPr>
          <p:nvPr>
            <p:ph type="body" sz="half" idx="2"/>
          </p:nvPr>
        </p:nvSpPr>
        <p:spPr>
          <a:xfrm>
            <a:off x="5754687" y="1992344"/>
            <a:ext cx="2627313" cy="3992566"/>
          </a:xfrm>
          <a:prstGeom prst="rect">
            <a:avLst/>
          </a:prstGeom>
        </p:spPr>
        <p:txBody>
          <a:bodyPr anchor="b"/>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Otsikko 8"/>
          <p:cNvSpPr>
            <a:spLocks noGrp="1"/>
          </p:cNvSpPr>
          <p:nvPr>
            <p:ph type="title"/>
          </p:nvPr>
        </p:nvSpPr>
        <p:spPr>
          <a:xfrm>
            <a:off x="838200" y="617499"/>
            <a:ext cx="7543800" cy="1143000"/>
          </a:xfrm>
          <a:prstGeom prst="rect">
            <a:avLst/>
          </a:prstGeom>
        </p:spPr>
        <p:txBody>
          <a:bodyPr vert="horz"/>
          <a:lstStyle/>
          <a:p>
            <a:r>
              <a:rPr lang="en-US"/>
              <a:t>Click to edit Master title style</a:t>
            </a:r>
            <a:endParaRPr lang="fi-FI"/>
          </a:p>
        </p:txBody>
      </p:sp>
      <p:sp>
        <p:nvSpPr>
          <p:cNvPr id="6" name="Päiväyksen paikkamerkki 4"/>
          <p:cNvSpPr>
            <a:spLocks noGrp="1"/>
          </p:cNvSpPr>
          <p:nvPr>
            <p:ph type="dt" sz="half" idx="10"/>
          </p:nvPr>
        </p:nvSpPr>
        <p:spPr/>
        <p:txBody>
          <a:bodyPr/>
          <a:lstStyle>
            <a:lvl1pPr>
              <a:defRPr/>
            </a:lvl1pPr>
          </a:lstStyle>
          <a:p>
            <a:pPr>
              <a:defRPr/>
            </a:pPr>
            <a:r>
              <a:rPr lang="en-US" altLang="ja-JP"/>
              <a:t>January 2022</a:t>
            </a:r>
            <a:endParaRPr lang="fi-FI"/>
          </a:p>
        </p:txBody>
      </p:sp>
      <p:sp>
        <p:nvSpPr>
          <p:cNvPr id="7" name="Dian numeron paikkamerkki 6"/>
          <p:cNvSpPr>
            <a:spLocks noGrp="1"/>
          </p:cNvSpPr>
          <p:nvPr>
            <p:ph type="sldNum" sz="quarter" idx="11"/>
          </p:nvPr>
        </p:nvSpPr>
        <p:spPr/>
        <p:txBody>
          <a:bodyPr/>
          <a:lstStyle>
            <a:lvl1pPr>
              <a:defRPr/>
            </a:lvl1pPr>
          </a:lstStyle>
          <a:p>
            <a:pPr>
              <a:defRPr/>
            </a:pPr>
            <a:fld id="{2B740229-8FDA-4D2D-BF17-ADEA6AA7A84D}" type="slidenum">
              <a:rPr lang="fi-FI"/>
              <a:pPr>
                <a:defRPr/>
              </a:pPr>
              <a:t>‹#›</a:t>
            </a:fld>
            <a:endParaRPr lang="fi-FI"/>
          </a:p>
        </p:txBody>
      </p:sp>
      <p:sp>
        <p:nvSpPr>
          <p:cNvPr id="8" name="Alatunnisteen paikkamerkki 8"/>
          <p:cNvSpPr>
            <a:spLocks noGrp="1"/>
          </p:cNvSpPr>
          <p:nvPr>
            <p:ph type="ftr" sz="quarter" idx="12"/>
          </p:nvPr>
        </p:nvSpPr>
        <p:spPr>
          <a:xfrm>
            <a:off x="3124200" y="5984875"/>
            <a:ext cx="3962400" cy="396875"/>
          </a:xfrm>
          <a:prstGeom prst="rect">
            <a:avLst/>
          </a:prstGeom>
        </p:spPr>
        <p:txBody>
          <a:bodyPr vert="horz" lIns="91440" tIns="45720" rIns="91440" bIns="45720" rtlCol="0" anchor="t"/>
          <a:lstStyle>
            <a:lvl1pPr algn="ctr" fontAlgn="auto">
              <a:spcBef>
                <a:spcPts val="0"/>
              </a:spcBef>
              <a:spcAft>
                <a:spcPts val="0"/>
              </a:spcAft>
              <a:defRPr sz="1200">
                <a:solidFill>
                  <a:schemeClr val="tx2">
                    <a:lumMod val="60000"/>
                    <a:lumOff val="40000"/>
                  </a:schemeClr>
                </a:solidFill>
                <a:latin typeface="+mn-lt"/>
                <a:cs typeface="+mn-cs"/>
              </a:defRPr>
            </a:lvl1pPr>
          </a:lstStyle>
          <a:p>
            <a:pPr>
              <a:defRPr/>
            </a:pPr>
            <a:endParaRPr lang="fi-FI"/>
          </a:p>
        </p:txBody>
      </p:sp>
    </p:spTree>
    <p:extLst>
      <p:ext uri="{BB962C8B-B14F-4D97-AF65-F5344CB8AC3E}">
        <p14:creationId xmlns:p14="http://schemas.microsoft.com/office/powerpoint/2010/main" val="360423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2022</a:t>
            </a:r>
            <a:endParaRPr lang="en-US" altLang="ja-JP" dirty="0"/>
          </a:p>
        </p:txBody>
      </p:sp>
    </p:spTree>
    <p:extLst>
      <p:ext uri="{BB962C8B-B14F-4D97-AF65-F5344CB8AC3E}">
        <p14:creationId xmlns:p14="http://schemas.microsoft.com/office/powerpoint/2010/main" val="2320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2022</a:t>
            </a:r>
            <a:endParaRPr lang="en-US" altLang="ja-JP" dirty="0"/>
          </a:p>
        </p:txBody>
      </p:sp>
    </p:spTree>
    <p:extLst>
      <p:ext uri="{BB962C8B-B14F-4D97-AF65-F5344CB8AC3E}">
        <p14:creationId xmlns:p14="http://schemas.microsoft.com/office/powerpoint/2010/main" val="56584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2022</a:t>
            </a:r>
            <a:endParaRPr lang="en-US" altLang="ja-JP" dirty="0"/>
          </a:p>
        </p:txBody>
      </p:sp>
    </p:spTree>
    <p:extLst>
      <p:ext uri="{BB962C8B-B14F-4D97-AF65-F5344CB8AC3E}">
        <p14:creationId xmlns:p14="http://schemas.microsoft.com/office/powerpoint/2010/main" val="81069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2022</a:t>
            </a:r>
            <a:endParaRPr lang="en-US" altLang="ja-JP" dirty="0"/>
          </a:p>
        </p:txBody>
      </p:sp>
    </p:spTree>
    <p:extLst>
      <p:ext uri="{BB962C8B-B14F-4D97-AF65-F5344CB8AC3E}">
        <p14:creationId xmlns:p14="http://schemas.microsoft.com/office/powerpoint/2010/main" val="156844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2022</a:t>
            </a:r>
            <a:endParaRPr lang="en-US" altLang="ja-JP" dirty="0"/>
          </a:p>
        </p:txBody>
      </p:sp>
    </p:spTree>
    <p:extLst>
      <p:ext uri="{BB962C8B-B14F-4D97-AF65-F5344CB8AC3E}">
        <p14:creationId xmlns:p14="http://schemas.microsoft.com/office/powerpoint/2010/main" val="72882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2022</a:t>
            </a:r>
            <a:endParaRPr lang="en-US" altLang="ja-JP" dirty="0"/>
          </a:p>
        </p:txBody>
      </p:sp>
    </p:spTree>
    <p:extLst>
      <p:ext uri="{BB962C8B-B14F-4D97-AF65-F5344CB8AC3E}">
        <p14:creationId xmlns:p14="http://schemas.microsoft.com/office/powerpoint/2010/main" val="21189564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2022</a:t>
            </a:r>
            <a:endParaRPr lang="en-US" altLang="ja-JP" dirty="0"/>
          </a:p>
        </p:txBody>
      </p:sp>
    </p:spTree>
    <p:extLst>
      <p:ext uri="{BB962C8B-B14F-4D97-AF65-F5344CB8AC3E}">
        <p14:creationId xmlns:p14="http://schemas.microsoft.com/office/powerpoint/2010/main" val="165941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WC_Otsikko_ja_sisältö, ei ranskalaisia viivoja">
    <p:spTree>
      <p:nvGrpSpPr>
        <p:cNvPr id="1" name=""/>
        <p:cNvGrpSpPr/>
        <p:nvPr/>
      </p:nvGrpSpPr>
      <p:grpSpPr>
        <a:xfrm>
          <a:off x="0" y="0"/>
          <a:ext cx="0" cy="0"/>
          <a:chOff x="0" y="0"/>
          <a:chExt cx="0" cy="0"/>
        </a:xfrm>
      </p:grpSpPr>
      <p:sp>
        <p:nvSpPr>
          <p:cNvPr id="4" name="Alatunnisteen paikkamerkki 8"/>
          <p:cNvSpPr txBox="1">
            <a:spLocks/>
          </p:cNvSpPr>
          <p:nvPr userDrawn="1"/>
        </p:nvSpPr>
        <p:spPr>
          <a:xfrm rot="10800000" flipV="1">
            <a:off x="3124200" y="6324600"/>
            <a:ext cx="3962400" cy="317500"/>
          </a:xfrm>
          <a:prstGeom prst="rect">
            <a:avLst/>
          </a:prstGeom>
        </p:spPr>
        <p:txBody>
          <a:bodyPr/>
          <a:lstStyle>
            <a:lvl1pPr algn="ctr" fontAlgn="auto">
              <a:spcBef>
                <a:spcPts val="0"/>
              </a:spcBef>
              <a:spcAft>
                <a:spcPts val="0"/>
              </a:spcAft>
              <a:defRPr sz="1000">
                <a:solidFill>
                  <a:schemeClr val="tx2">
                    <a:lumMod val="60000"/>
                    <a:lumOff val="40000"/>
                  </a:schemeClr>
                </a:solidFill>
                <a:latin typeface="+mn-lt"/>
              </a:defRPr>
            </a:lvl1pPr>
          </a:lstStyle>
          <a:p>
            <a:pPr>
              <a:defRPr/>
            </a:pPr>
            <a:r>
              <a:rPr lang="fi-FI" dirty="0">
                <a:cs typeface="+mn-cs"/>
              </a:rPr>
              <a:t>© Centre for Wireless Communications, University of Oulu</a:t>
            </a:r>
          </a:p>
        </p:txBody>
      </p:sp>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en-US"/>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6BE4C9C4-C23B-4275-9DDF-3AD27F3E4E34}" type="slidenum">
              <a:rPr lang="fi-FI"/>
              <a:pPr>
                <a:defRPr/>
              </a:pPr>
              <a:t>‹#›</a:t>
            </a:fld>
            <a:endParaRPr lang="fi-FI" dirty="0"/>
          </a:p>
        </p:txBody>
      </p:sp>
      <p:sp>
        <p:nvSpPr>
          <p:cNvPr id="7" name="Päiväyksen paikkamerkki 3"/>
          <p:cNvSpPr>
            <a:spLocks noGrp="1"/>
          </p:cNvSpPr>
          <p:nvPr>
            <p:ph type="dt" sz="half" idx="14"/>
          </p:nvPr>
        </p:nvSpPr>
        <p:spPr/>
        <p:txBody>
          <a:bodyPr/>
          <a:lstStyle>
            <a:lvl1pPr>
              <a:defRPr/>
            </a:lvl1pPr>
          </a:lstStyle>
          <a:p>
            <a:pPr>
              <a:defRPr/>
            </a:pPr>
            <a:r>
              <a:rPr lang="en-US" altLang="ja-JP"/>
              <a:t>January 2022</a:t>
            </a:r>
            <a:endParaRPr lang="fi-FI" dirty="0"/>
          </a:p>
        </p:txBody>
      </p:sp>
      <p:sp>
        <p:nvSpPr>
          <p:cNvPr id="8" name="Alatunnisteen paikkamerkki 8"/>
          <p:cNvSpPr>
            <a:spLocks noGrp="1"/>
          </p:cNvSpPr>
          <p:nvPr>
            <p:ph type="ftr" sz="quarter" idx="15"/>
          </p:nvPr>
        </p:nvSpPr>
        <p:spPr>
          <a:xfrm>
            <a:off x="3124200" y="5943600"/>
            <a:ext cx="3962400" cy="396875"/>
          </a:xfrm>
          <a:prstGeom prst="rect">
            <a:avLst/>
          </a:prstGeom>
        </p:spPr>
        <p:txBody>
          <a:bodyPr vert="horz" lIns="91440" tIns="45720" rIns="91440" bIns="45720" rtlCol="0" anchor="t"/>
          <a:lstStyle>
            <a:lvl1pPr algn="ctr" fontAlgn="auto">
              <a:spcBef>
                <a:spcPts val="0"/>
              </a:spcBef>
              <a:spcAft>
                <a:spcPts val="0"/>
              </a:spcAft>
              <a:defRPr sz="1000">
                <a:solidFill>
                  <a:schemeClr val="tx2">
                    <a:lumMod val="60000"/>
                    <a:lumOff val="40000"/>
                  </a:schemeClr>
                </a:solidFill>
                <a:latin typeface="+mn-lt"/>
                <a:cs typeface="+mn-cs"/>
              </a:defRPr>
            </a:lvl1pPr>
          </a:lstStyle>
          <a:p>
            <a:pPr>
              <a:defRPr/>
            </a:pPr>
            <a:endParaRPr lang="fi-FI"/>
          </a:p>
        </p:txBody>
      </p:sp>
    </p:spTree>
    <p:extLst>
      <p:ext uri="{BB962C8B-B14F-4D97-AF65-F5344CB8AC3E}">
        <p14:creationId xmlns:p14="http://schemas.microsoft.com/office/powerpoint/2010/main" val="2485447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802.15-22-0032-00-06a</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2022</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243787" y="6381328"/>
            <a:ext cx="3358384" cy="523220"/>
          </a:xfrm>
          <a:prstGeom prst="rect">
            <a:avLst/>
          </a:prstGeom>
        </p:spPr>
        <p:txBody>
          <a:bodyPr wrap="square">
            <a:spAutoFit/>
          </a:bodyPr>
          <a:lstStyle/>
          <a:p>
            <a:r>
              <a:rPr lang="fi-FI" altLang="ja-JP" sz="1400" dirty="0"/>
              <a:t>A.Taparugssanagorn, B.Zhen, R.Tesi, M. Hämäläinen∗, J.Iinatti, R.Kohno</a:t>
            </a:r>
          </a:p>
        </p:txBody>
      </p:sp>
    </p:spTree>
    <p:extLst>
      <p:ext uri="{BB962C8B-B14F-4D97-AF65-F5344CB8AC3E}">
        <p14:creationId xmlns:p14="http://schemas.microsoft.com/office/powerpoint/2010/main" val="429003243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81" r:id="rId9"/>
    <p:sldLayoutId id="2147483882" r:id="rId10"/>
    <p:sldLayoutId id="2147483883" r:id="rId11"/>
    <p:sldLayoutId id="2147483884" r:id="rId12"/>
    <p:sldLayoutId id="2147483885" r:id="rId13"/>
    <p:sldLayoutId id="2147483886" r:id="rId14"/>
    <p:sldLayoutId id="2147483887" r:id="rId15"/>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rPr>
              <a:t>Slide </a:t>
            </a:r>
            <a:fld id="{372F3947-031E-4295-B632-0BF31AAEF223}" type="slidenum">
              <a:rPr kumimoji="0" lang="en-US" altLang="ja-JP" sz="1400" b="0" i="0" u="none" strike="noStrike" kern="1200" cap="none" spc="0" normalizeH="0" baseline="0" noProof="0">
                <a:ln>
                  <a:noFill/>
                </a:ln>
                <a:solidFill>
                  <a:srgbClr val="000000"/>
                </a:solidFill>
                <a:effectLst/>
                <a:uLnTx/>
                <a:uFillTx/>
                <a:latin typeface="Arial"/>
                <a:ea typeface="ＭＳ Ｐゴシック"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7651" name="Rectangle 3"/>
          <p:cNvSpPr>
            <a:spLocks noChangeArrowheads="1"/>
          </p:cNvSpPr>
          <p:nvPr/>
        </p:nvSpPr>
        <p:spPr bwMode="auto">
          <a:xfrm>
            <a:off x="152400" y="764704"/>
            <a:ext cx="89916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1" i="0" u="sng" strike="noStrike" kern="1200" cap="none" spc="0" normalizeH="0" baseline="0" noProof="0" dirty="0">
                <a:ln>
                  <a:noFill/>
                </a:ln>
                <a:solidFill>
                  <a:srgbClr val="000000"/>
                </a:solidFill>
                <a:effectLst>
                  <a:outerShdw blurRad="38100" dist="38100" dir="2700000" algn="tl">
                    <a:srgbClr val="C0C0C0"/>
                  </a:outerShdw>
                </a:effectLst>
                <a:uLnTx/>
                <a:uFillTx/>
                <a:latin typeface="Arial"/>
                <a:ea typeface="ＭＳ Ｐゴシック" charset="-128"/>
                <a:cs typeface="+mn-cs"/>
              </a:rPr>
              <a:t>Project: IEEE P802.15 Working Group for Wireless Personal Area Networks (WPANs)</a:t>
            </a:r>
            <a:endPar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Submission Title:</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[Pseudo-Cyclic Dynamic Channel Model of UWB-BAN]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Date Submitted: </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[18</a:t>
            </a:r>
            <a:r>
              <a:rPr kumimoji="0" lang="ja-JP" altLang="en-US" sz="1600" b="0" i="0" u="none" strike="noStrike" kern="1200" cap="none" spc="0" normalizeH="0" baseline="30000" noProof="0" dirty="0">
                <a:ln>
                  <a:noFill/>
                </a:ln>
                <a:solidFill>
                  <a:srgbClr val="000000"/>
                </a:solidFill>
                <a:effectLst/>
                <a:uLnTx/>
                <a:uFillTx/>
                <a:latin typeface="Arial"/>
                <a:ea typeface="ＭＳ Ｐゴシック" charset="-128"/>
                <a:cs typeface="+mn-cs"/>
              </a:rPr>
              <a:t>ｔｈ</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January 2022]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Source:</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en-US" altLang="ja-JP" sz="1600" b="0" i="0" u="none" strike="noStrike" kern="1200" cap="none" spc="0" normalizeH="0" baseline="0" noProof="0" dirty="0" err="1">
                <a:ln>
                  <a:noFill/>
                </a:ln>
                <a:solidFill>
                  <a:srgbClr val="000000"/>
                </a:solidFill>
                <a:effectLst/>
                <a:uLnTx/>
                <a:uFillTx/>
                <a:latin typeface="Arial"/>
                <a:ea typeface="ＭＳ Ｐゴシック" charset="-128"/>
                <a:cs typeface="+mn-cs"/>
              </a:rPr>
              <a:t>Attaphongse</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en-US" altLang="ja-JP" sz="1600" b="0" i="0" u="none" strike="noStrike" kern="1200" cap="none" spc="0" normalizeH="0" baseline="0" noProof="0" dirty="0" err="1">
                <a:ln>
                  <a:noFill/>
                </a:ln>
                <a:solidFill>
                  <a:srgbClr val="000000"/>
                </a:solidFill>
                <a:effectLst/>
                <a:uLnTx/>
                <a:uFillTx/>
                <a:latin typeface="Arial"/>
                <a:ea typeface="ＭＳ Ｐゴシック" charset="-128"/>
                <a:cs typeface="+mn-cs"/>
              </a:rPr>
              <a:t>Taparugssanagorn</a:t>
            </a:r>
            <a:r>
              <a:rPr lang="en-US" altLang="ja-JP" sz="1600" dirty="0">
                <a:solidFill>
                  <a:srgbClr val="000000"/>
                </a:solidFill>
                <a:latin typeface="Arial"/>
                <a:ea typeface="ＭＳ Ｐゴシック" charset="-128"/>
                <a:cs typeface="+mn-cs"/>
              </a:rPr>
              <a:t>(1), Ryuji Kohno(2)</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[(1) School of Engineering and Technology, Asian Institute of Technology, Thailand , (2) Yokohama National University(YNU), &amp;YRP International  Alliance </a:t>
            </a:r>
            <a:r>
              <a:rPr kumimoji="0" lang="en-US" altLang="ja-JP" sz="1600" b="0" i="0" u="none" strike="noStrike" kern="1200" cap="none" spc="0" normalizeH="0" baseline="0" noProof="0" dirty="0" err="1">
                <a:ln>
                  <a:noFill/>
                </a:ln>
                <a:solidFill>
                  <a:srgbClr val="000000"/>
                </a:solidFill>
                <a:effectLst/>
                <a:uLnTx/>
                <a:uFillTx/>
                <a:latin typeface="Arial"/>
                <a:ea typeface="ＭＳ Ｐゴシック" charset="-128"/>
                <a:cs typeface="+mn-cs"/>
              </a:rPr>
              <a:t>Instiitute</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(YRP-IAI)]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Email:[(1) attaphongset@ait.asia, (2) Kohno@ynu.ac.jp &amp; Kohno@yrp-iai.jp] Re: []</a:t>
            </a:r>
            <a:endParaRPr kumimoji="0" lang="en-US" altLang="ja-JP" sz="1800" b="0" i="0" u="none" strike="noStrike" kern="1200" cap="none" spc="0" normalizeH="0" baseline="0" noProof="0" dirty="0">
              <a:ln>
                <a:noFill/>
              </a:ln>
              <a:solidFill>
                <a:srgbClr val="000000"/>
              </a:solidFill>
              <a:effectLst/>
              <a:uLnTx/>
              <a:uFillTx/>
              <a:latin typeface="Arial"/>
              <a:ea typeface="ＭＳ Ｐゴシック" charset="-128"/>
              <a:cs typeface="+mn-cs"/>
            </a:endParaRP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Abstract:</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[This document contains Pseudo-Cyclic Dynamic On-Body UWB Radio Channel Modeling  for the  TG15.6a meeting in January 2022.]</a:t>
            </a: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Purpose:</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[information]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Notice:</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a:ea typeface="ＭＳ Ｐゴシック" charset="-128"/>
                <a:cs typeface="+mn-cs"/>
              </a:rPr>
              <a:t>Release:</a:t>
            </a:r>
            <a:r>
              <a:rPr kumimoji="0" lang="en-US" altLang="ja-JP" sz="1600" b="0" i="0" u="none" strike="noStrike" kern="1200" cap="none" spc="0" normalizeH="0" baseline="0" noProof="0" dirty="0">
                <a:ln>
                  <a:noFill/>
                </a:ln>
                <a:solidFill>
                  <a:srgbClr val="000000"/>
                </a:solidFill>
                <a:effectLst/>
                <a:uLnTx/>
                <a:uFillTx/>
                <a:latin typeface="Arial"/>
                <a:ea typeface="ＭＳ Ｐゴシック" charset="-128"/>
                <a:cs typeface="+mn-cs"/>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January 2022</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61A8-320A-48BF-A26C-432E1B4AFAD7}"/>
              </a:ext>
            </a:extLst>
          </p:cNvPr>
          <p:cNvSpPr>
            <a:spLocks noGrp="1"/>
          </p:cNvSpPr>
          <p:nvPr>
            <p:ph type="title"/>
          </p:nvPr>
        </p:nvSpPr>
        <p:spPr>
          <a:xfrm>
            <a:off x="445770" y="1337448"/>
            <a:ext cx="3929634" cy="1008731"/>
          </a:xfrm>
        </p:spPr>
        <p:txBody>
          <a:bodyPr>
            <a:normAutofit/>
          </a:bodyPr>
          <a:lstStyle/>
          <a:p>
            <a:r>
              <a:rPr lang="en-US" sz="3000">
                <a:solidFill>
                  <a:schemeClr val="tx1"/>
                </a:solidFill>
              </a:rPr>
              <a:t>Results and Analysis</a:t>
            </a:r>
          </a:p>
        </p:txBody>
      </p:sp>
      <p:sp>
        <p:nvSpPr>
          <p:cNvPr id="3" name="Content Placeholder 2">
            <a:extLst>
              <a:ext uri="{FF2B5EF4-FFF2-40B4-BE49-F238E27FC236}">
                <a16:creationId xmlns:a16="http://schemas.microsoft.com/office/drawing/2014/main" id="{8E640A2F-50D6-4E3F-98BE-F7F14DF6405D}"/>
              </a:ext>
            </a:extLst>
          </p:cNvPr>
          <p:cNvSpPr>
            <a:spLocks noGrp="1"/>
          </p:cNvSpPr>
          <p:nvPr>
            <p:ph idx="1"/>
          </p:nvPr>
        </p:nvSpPr>
        <p:spPr>
          <a:xfrm>
            <a:off x="445207" y="2448572"/>
            <a:ext cx="3926618" cy="2829758"/>
          </a:xfrm>
        </p:spPr>
        <p:txBody>
          <a:bodyPr>
            <a:normAutofit fontScale="92500"/>
          </a:bodyPr>
          <a:lstStyle/>
          <a:p>
            <a:r>
              <a:rPr lang="en-US" sz="1425" dirty="0"/>
              <a:t>The measured S21-parameters or channel transfer functions are converted to the time domain, i.e., channel impulse responses (IR) using an inverse fast Fourier transform (IFFT). </a:t>
            </a:r>
          </a:p>
          <a:p>
            <a:r>
              <a:rPr lang="en-US" sz="1425" dirty="0"/>
              <a:t>A Hamming windowing is used to reduce sidelobes. </a:t>
            </a:r>
          </a:p>
          <a:p>
            <a:r>
              <a:rPr lang="en-US" sz="1425" dirty="0"/>
              <a:t>The characteristics of on-body WBAN channels are altered time-</a:t>
            </a:r>
            <a:r>
              <a:rPr lang="en-US" sz="1425" dirty="0" err="1"/>
              <a:t>variantly</a:t>
            </a:r>
            <a:r>
              <a:rPr lang="en-US" sz="1425" dirty="0"/>
              <a:t> since the link distance changes when arm moves, body will block the LOS link, and the antenna polarization mismatch due to the misalignment of the transmit (Tx) and receive (Rx) antennas. </a:t>
            </a:r>
          </a:p>
        </p:txBody>
      </p:sp>
      <p:pic>
        <p:nvPicPr>
          <p:cNvPr id="4098" name="Picture 2" descr="Spectrum of a rectangular window and a Hamming window | Download Scientific  Diagram">
            <a:extLst>
              <a:ext uri="{FF2B5EF4-FFF2-40B4-BE49-F238E27FC236}">
                <a16:creationId xmlns:a16="http://schemas.microsoft.com/office/drawing/2014/main" id="{D0223938-2D8D-4CB2-A210-4100770C559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46900" y="1927682"/>
            <a:ext cx="4300335" cy="3227780"/>
          </a:xfrm>
          <a:prstGeom prst="rect">
            <a:avLst/>
          </a:prstGeom>
          <a:noFill/>
          <a:extLst>
            <a:ext uri="{909E8E84-426E-40DD-AFC4-6F175D3DCCD1}">
              <a14:hiddenFill xmlns:a14="http://schemas.microsoft.com/office/drawing/2010/main">
                <a:solidFill>
                  <a:srgbClr val="FFFFFF"/>
                </a:solidFill>
              </a14:hiddenFill>
            </a:ext>
          </a:extLst>
        </p:spPr>
      </p:pic>
      <p:sp>
        <p:nvSpPr>
          <p:cNvPr id="4" name="日付プレースホルダー 3">
            <a:extLst>
              <a:ext uri="{FF2B5EF4-FFF2-40B4-BE49-F238E27FC236}">
                <a16:creationId xmlns:a16="http://schemas.microsoft.com/office/drawing/2014/main" id="{2D60B819-3C05-4B80-A781-485B95466066}"/>
              </a:ext>
            </a:extLst>
          </p:cNvPr>
          <p:cNvSpPr>
            <a:spLocks noGrp="1"/>
          </p:cNvSpPr>
          <p:nvPr>
            <p:ph type="dt" sz="half" idx="2"/>
          </p:nvPr>
        </p:nvSpPr>
        <p:spPr/>
        <p:txBody>
          <a:bodyPr/>
          <a:lstStyle/>
          <a:p>
            <a:r>
              <a:rPr lang="en-US" altLang="ja-JP"/>
              <a:t>January 2022</a:t>
            </a:r>
            <a:endParaRPr lang="en-US" altLang="ja-JP" dirty="0"/>
          </a:p>
        </p:txBody>
      </p:sp>
      <p:sp>
        <p:nvSpPr>
          <p:cNvPr id="5" name="スライド番号プレースホルダー 4">
            <a:extLst>
              <a:ext uri="{FF2B5EF4-FFF2-40B4-BE49-F238E27FC236}">
                <a16:creationId xmlns:a16="http://schemas.microsoft.com/office/drawing/2014/main" id="{712220E5-F1DD-4201-BCB6-3DC88F5A5333}"/>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10</a:t>
            </a:fld>
            <a:endParaRPr lang="en-US" altLang="ja-JP" dirty="0"/>
          </a:p>
        </p:txBody>
      </p:sp>
    </p:spTree>
    <p:extLst>
      <p:ext uri="{BB962C8B-B14F-4D97-AF65-F5344CB8AC3E}">
        <p14:creationId xmlns:p14="http://schemas.microsoft.com/office/powerpoint/2010/main" val="271423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1E13-343D-4A62-89A7-2916915E87D1}"/>
              </a:ext>
            </a:extLst>
          </p:cNvPr>
          <p:cNvSpPr>
            <a:spLocks noGrp="1"/>
          </p:cNvSpPr>
          <p:nvPr>
            <p:ph type="title"/>
          </p:nvPr>
        </p:nvSpPr>
        <p:spPr>
          <a:xfrm>
            <a:off x="393192" y="1244853"/>
            <a:ext cx="4945642" cy="1218908"/>
          </a:xfrm>
        </p:spPr>
        <p:txBody>
          <a:bodyPr>
            <a:normAutofit/>
          </a:bodyPr>
          <a:lstStyle/>
          <a:p>
            <a:r>
              <a:rPr lang="en-US" dirty="0">
                <a:solidFill>
                  <a:schemeClr val="tx1"/>
                </a:solidFill>
              </a:rPr>
              <a:t>Results and Analysis</a:t>
            </a:r>
          </a:p>
        </p:txBody>
      </p:sp>
      <p:pic>
        <p:nvPicPr>
          <p:cNvPr id="5" name="Picture 4">
            <a:extLst>
              <a:ext uri="{FF2B5EF4-FFF2-40B4-BE49-F238E27FC236}">
                <a16:creationId xmlns:a16="http://schemas.microsoft.com/office/drawing/2014/main" id="{04DD51BA-CBBC-4789-A8A2-C9F24624A20F}"/>
              </a:ext>
            </a:extLst>
          </p:cNvPr>
          <p:cNvPicPr>
            <a:picLocks noChangeAspect="1"/>
          </p:cNvPicPr>
          <p:nvPr/>
        </p:nvPicPr>
        <p:blipFill>
          <a:blip r:embed="rId2"/>
          <a:stretch>
            <a:fillRect/>
          </a:stretch>
        </p:blipFill>
        <p:spPr>
          <a:xfrm>
            <a:off x="425058" y="2936966"/>
            <a:ext cx="4934933" cy="2566165"/>
          </a:xfrm>
          <a:prstGeom prst="rect">
            <a:avLst/>
          </a:prstGeom>
        </p:spPr>
      </p:pic>
      <p:sp>
        <p:nvSpPr>
          <p:cNvPr id="3" name="Content Placeholder 2">
            <a:extLst>
              <a:ext uri="{FF2B5EF4-FFF2-40B4-BE49-F238E27FC236}">
                <a16:creationId xmlns:a16="http://schemas.microsoft.com/office/drawing/2014/main" id="{BEC7BCC4-5300-4183-ADC2-C2340BCA054D}"/>
              </a:ext>
            </a:extLst>
          </p:cNvPr>
          <p:cNvSpPr>
            <a:spLocks noGrp="1"/>
          </p:cNvSpPr>
          <p:nvPr>
            <p:ph idx="1"/>
          </p:nvPr>
        </p:nvSpPr>
        <p:spPr>
          <a:xfrm>
            <a:off x="5717560" y="1545544"/>
            <a:ext cx="3033248" cy="4040537"/>
          </a:xfrm>
        </p:spPr>
        <p:txBody>
          <a:bodyPr anchor="ctr">
            <a:normAutofit/>
          </a:bodyPr>
          <a:lstStyle/>
          <a:p>
            <a:r>
              <a:rPr lang="en-US" sz="1425" dirty="0"/>
              <a:t>According to selective rake (</a:t>
            </a:r>
            <a:r>
              <a:rPr lang="en-US" sz="1425" dirty="0" err="1"/>
              <a:t>SRake</a:t>
            </a:r>
            <a:r>
              <a:rPr lang="en-US" sz="1425" dirty="0"/>
              <a:t>), only some (three) strongest peaks capture most of the energy of the channel and are considered in our study. </a:t>
            </a:r>
          </a:p>
          <a:p>
            <a:r>
              <a:rPr lang="en-US" sz="1425" dirty="0"/>
              <a:t>The comparison of the gain of the three strongest peaks of the impulse response for the channel link A1 in the walking and standing cases are shown in Fig. 3. </a:t>
            </a:r>
          </a:p>
          <a:p>
            <a:r>
              <a:rPr lang="en-US" sz="1425" dirty="0"/>
              <a:t>The averaged path gain in the standing still case is also plotted as a reference and its mean is later set to be a threshold level.</a:t>
            </a:r>
          </a:p>
        </p:txBody>
      </p:sp>
      <p:sp>
        <p:nvSpPr>
          <p:cNvPr id="4" name="日付プレースホルダー 3">
            <a:extLst>
              <a:ext uri="{FF2B5EF4-FFF2-40B4-BE49-F238E27FC236}">
                <a16:creationId xmlns:a16="http://schemas.microsoft.com/office/drawing/2014/main" id="{FE29FB86-AB21-436A-978C-EDA720E3836B}"/>
              </a:ext>
            </a:extLst>
          </p:cNvPr>
          <p:cNvSpPr>
            <a:spLocks noGrp="1"/>
          </p:cNvSpPr>
          <p:nvPr>
            <p:ph type="dt" sz="half" idx="2"/>
          </p:nvPr>
        </p:nvSpPr>
        <p:spPr/>
        <p:txBody>
          <a:bodyPr/>
          <a:lstStyle/>
          <a:p>
            <a:r>
              <a:rPr lang="en-US" altLang="ja-JP"/>
              <a:t>January 2022</a:t>
            </a:r>
            <a:endParaRPr lang="en-US" altLang="ja-JP" dirty="0"/>
          </a:p>
        </p:txBody>
      </p:sp>
      <p:sp>
        <p:nvSpPr>
          <p:cNvPr id="6" name="スライド番号プレースホルダー 5">
            <a:extLst>
              <a:ext uri="{FF2B5EF4-FFF2-40B4-BE49-F238E27FC236}">
                <a16:creationId xmlns:a16="http://schemas.microsoft.com/office/drawing/2014/main" id="{9D0850F5-6686-4C5B-85D1-D10D201A8061}"/>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11</a:t>
            </a:fld>
            <a:endParaRPr lang="en-US" altLang="ja-JP" dirty="0"/>
          </a:p>
        </p:txBody>
      </p:sp>
    </p:spTree>
    <p:extLst>
      <p:ext uri="{BB962C8B-B14F-4D97-AF65-F5344CB8AC3E}">
        <p14:creationId xmlns:p14="http://schemas.microsoft.com/office/powerpoint/2010/main" val="399075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F29C3-ECBA-41E1-A6CC-1DD1CC6103AD}"/>
              </a:ext>
            </a:extLst>
          </p:cNvPr>
          <p:cNvSpPr>
            <a:spLocks noGrp="1"/>
          </p:cNvSpPr>
          <p:nvPr>
            <p:ph type="title"/>
          </p:nvPr>
        </p:nvSpPr>
        <p:spPr>
          <a:xfrm>
            <a:off x="731787" y="971534"/>
            <a:ext cx="6738326" cy="1390858"/>
          </a:xfrm>
        </p:spPr>
        <p:txBody>
          <a:bodyPr>
            <a:normAutofit/>
          </a:bodyPr>
          <a:lstStyle/>
          <a:p>
            <a:r>
              <a:rPr lang="en-US" sz="3150" dirty="0">
                <a:solidFill>
                  <a:schemeClr val="tx1"/>
                </a:solidFill>
              </a:rPr>
              <a:t>Statistic Analysis</a:t>
            </a:r>
          </a:p>
        </p:txBody>
      </p:sp>
      <p:pic>
        <p:nvPicPr>
          <p:cNvPr id="5" name="Picture 4" descr="Diagram, engineering drawing&#10;&#10;Description automatically generated">
            <a:extLst>
              <a:ext uri="{FF2B5EF4-FFF2-40B4-BE49-F238E27FC236}">
                <a16:creationId xmlns:a16="http://schemas.microsoft.com/office/drawing/2014/main" id="{D3A1B4DF-F321-437E-B82B-376D15A32AA3}"/>
              </a:ext>
            </a:extLst>
          </p:cNvPr>
          <p:cNvPicPr>
            <a:picLocks noChangeAspect="1"/>
          </p:cNvPicPr>
          <p:nvPr/>
        </p:nvPicPr>
        <p:blipFill>
          <a:blip r:embed="rId2"/>
          <a:stretch>
            <a:fillRect/>
          </a:stretch>
        </p:blipFill>
        <p:spPr>
          <a:xfrm>
            <a:off x="484571" y="2924944"/>
            <a:ext cx="3708081" cy="2410252"/>
          </a:xfrm>
          <a:prstGeom prst="rect">
            <a:avLst/>
          </a:prstGeom>
        </p:spPr>
      </p:pic>
      <p:pic>
        <p:nvPicPr>
          <p:cNvPr id="7" name="Picture 6" descr="Text&#10;&#10;Description automatically generated with low confidence">
            <a:extLst>
              <a:ext uri="{FF2B5EF4-FFF2-40B4-BE49-F238E27FC236}">
                <a16:creationId xmlns:a16="http://schemas.microsoft.com/office/drawing/2014/main" id="{4771EEBA-0481-49C8-B39E-EC15856736BC}"/>
              </a:ext>
            </a:extLst>
          </p:cNvPr>
          <p:cNvPicPr>
            <a:picLocks noChangeAspect="1"/>
          </p:cNvPicPr>
          <p:nvPr/>
        </p:nvPicPr>
        <p:blipFill>
          <a:blip r:embed="rId3"/>
          <a:stretch>
            <a:fillRect/>
          </a:stretch>
        </p:blipFill>
        <p:spPr>
          <a:xfrm>
            <a:off x="3791816" y="2725232"/>
            <a:ext cx="3683521" cy="524900"/>
          </a:xfrm>
          <a:prstGeom prst="rect">
            <a:avLst/>
          </a:prstGeom>
        </p:spPr>
      </p:pic>
      <p:pic>
        <p:nvPicPr>
          <p:cNvPr id="11" name="Picture 10">
            <a:extLst>
              <a:ext uri="{FF2B5EF4-FFF2-40B4-BE49-F238E27FC236}">
                <a16:creationId xmlns:a16="http://schemas.microsoft.com/office/drawing/2014/main" id="{B149AF98-A356-42C5-8996-BFE07F4A027B}"/>
              </a:ext>
            </a:extLst>
          </p:cNvPr>
          <p:cNvPicPr>
            <a:picLocks noChangeAspect="1"/>
          </p:cNvPicPr>
          <p:nvPr/>
        </p:nvPicPr>
        <p:blipFill>
          <a:blip r:embed="rId4"/>
          <a:stretch>
            <a:fillRect/>
          </a:stretch>
        </p:blipFill>
        <p:spPr>
          <a:xfrm>
            <a:off x="3862626" y="3351788"/>
            <a:ext cx="3705520" cy="203802"/>
          </a:xfrm>
          <a:prstGeom prst="rect">
            <a:avLst/>
          </a:prstGeom>
        </p:spPr>
      </p:pic>
      <p:sp>
        <p:nvSpPr>
          <p:cNvPr id="3" name="Content Placeholder 2">
            <a:extLst>
              <a:ext uri="{FF2B5EF4-FFF2-40B4-BE49-F238E27FC236}">
                <a16:creationId xmlns:a16="http://schemas.microsoft.com/office/drawing/2014/main" id="{1ABD3E85-8A59-4C74-BC68-C5D3C371076C}"/>
              </a:ext>
            </a:extLst>
          </p:cNvPr>
          <p:cNvSpPr>
            <a:spLocks noGrp="1"/>
          </p:cNvSpPr>
          <p:nvPr>
            <p:ph idx="1"/>
          </p:nvPr>
        </p:nvSpPr>
        <p:spPr>
          <a:xfrm>
            <a:off x="5364088" y="3861048"/>
            <a:ext cx="2520159" cy="2130317"/>
          </a:xfrm>
        </p:spPr>
        <p:txBody>
          <a:bodyPr anchor="ctr">
            <a:normAutofit lnSpcReduction="10000"/>
          </a:bodyPr>
          <a:lstStyle/>
          <a:p>
            <a:r>
              <a:rPr lang="en-US" sz="1350" dirty="0"/>
              <a:t>The amplitude distributions of the three strongest peaks and the distribution best fitting the static and pseudo-dynamic channels. </a:t>
            </a:r>
          </a:p>
          <a:p>
            <a:r>
              <a:rPr lang="en-US" sz="1350" dirty="0"/>
              <a:t>A least squares parameter estimation is applied for distribution fitting.</a:t>
            </a:r>
          </a:p>
        </p:txBody>
      </p:sp>
      <p:sp>
        <p:nvSpPr>
          <p:cNvPr id="4" name="日付プレースホルダー 3">
            <a:extLst>
              <a:ext uri="{FF2B5EF4-FFF2-40B4-BE49-F238E27FC236}">
                <a16:creationId xmlns:a16="http://schemas.microsoft.com/office/drawing/2014/main" id="{5FE646FE-E2CA-43C0-B472-13A5046899F7}"/>
              </a:ext>
            </a:extLst>
          </p:cNvPr>
          <p:cNvSpPr>
            <a:spLocks noGrp="1"/>
          </p:cNvSpPr>
          <p:nvPr>
            <p:ph type="dt" sz="half" idx="2"/>
          </p:nvPr>
        </p:nvSpPr>
        <p:spPr/>
        <p:txBody>
          <a:bodyPr/>
          <a:lstStyle/>
          <a:p>
            <a:r>
              <a:rPr lang="en-US" altLang="ja-JP"/>
              <a:t>January 2022</a:t>
            </a:r>
            <a:endParaRPr lang="en-US" altLang="ja-JP" dirty="0"/>
          </a:p>
        </p:txBody>
      </p:sp>
      <p:sp>
        <p:nvSpPr>
          <p:cNvPr id="6" name="スライド番号プレースホルダー 5">
            <a:extLst>
              <a:ext uri="{FF2B5EF4-FFF2-40B4-BE49-F238E27FC236}">
                <a16:creationId xmlns:a16="http://schemas.microsoft.com/office/drawing/2014/main" id="{B40C421B-33A5-4287-9A38-CD0EC71C0896}"/>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12</a:t>
            </a:fld>
            <a:endParaRPr lang="en-US" altLang="ja-JP" dirty="0"/>
          </a:p>
        </p:txBody>
      </p:sp>
    </p:spTree>
    <p:extLst>
      <p:ext uri="{BB962C8B-B14F-4D97-AF65-F5344CB8AC3E}">
        <p14:creationId xmlns:p14="http://schemas.microsoft.com/office/powerpoint/2010/main" val="2235917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ED9D-E62C-443E-B655-0EDBA9EDA745}"/>
              </a:ext>
            </a:extLst>
          </p:cNvPr>
          <p:cNvSpPr>
            <a:spLocks noGrp="1"/>
          </p:cNvSpPr>
          <p:nvPr>
            <p:ph type="title"/>
          </p:nvPr>
        </p:nvSpPr>
        <p:spPr>
          <a:xfrm>
            <a:off x="602289" y="1337448"/>
            <a:ext cx="4103918" cy="1008731"/>
          </a:xfrm>
        </p:spPr>
        <p:txBody>
          <a:bodyPr>
            <a:normAutofit/>
          </a:bodyPr>
          <a:lstStyle/>
          <a:p>
            <a:r>
              <a:rPr lang="en-US" sz="3000" dirty="0">
                <a:solidFill>
                  <a:schemeClr val="tx1"/>
                </a:solidFill>
              </a:rPr>
              <a:t>Statistic Analysis</a:t>
            </a:r>
          </a:p>
        </p:txBody>
      </p:sp>
      <p:sp>
        <p:nvSpPr>
          <p:cNvPr id="3" name="Content Placeholder 2">
            <a:extLst>
              <a:ext uri="{FF2B5EF4-FFF2-40B4-BE49-F238E27FC236}">
                <a16:creationId xmlns:a16="http://schemas.microsoft.com/office/drawing/2014/main" id="{3AB979BB-B803-49FE-8AF5-942232C43C87}"/>
              </a:ext>
            </a:extLst>
          </p:cNvPr>
          <p:cNvSpPr>
            <a:spLocks noGrp="1"/>
          </p:cNvSpPr>
          <p:nvPr>
            <p:ph idx="1"/>
          </p:nvPr>
        </p:nvSpPr>
        <p:spPr>
          <a:xfrm>
            <a:off x="602288" y="2448572"/>
            <a:ext cx="4103918" cy="2720188"/>
          </a:xfrm>
        </p:spPr>
        <p:txBody>
          <a:bodyPr>
            <a:normAutofit lnSpcReduction="10000"/>
          </a:bodyPr>
          <a:lstStyle/>
          <a:p>
            <a:r>
              <a:rPr lang="en-US" sz="1500" dirty="0"/>
              <a:t>The fade or bad channel duration determining how long the amplitude lies below a given threshold level chosen from the mean amplitude of the first peak in the standing case (-72 dB) is shown in Fig. 5. </a:t>
            </a:r>
          </a:p>
          <a:p>
            <a:r>
              <a:rPr lang="en-US" sz="1500" dirty="0"/>
              <a:t>This helps to determine the most likely number of signaling bits that may be lost during a fade. </a:t>
            </a:r>
          </a:p>
          <a:p>
            <a:r>
              <a:rPr lang="en-US" sz="1500" dirty="0"/>
              <a:t>On the other hand, the non-fade or good channel duration determining how long the amplitude lies above a given threshold level is shown in Fig. 6. </a:t>
            </a:r>
          </a:p>
        </p:txBody>
      </p:sp>
      <p:pic>
        <p:nvPicPr>
          <p:cNvPr id="7" name="Picture 6">
            <a:extLst>
              <a:ext uri="{FF2B5EF4-FFF2-40B4-BE49-F238E27FC236}">
                <a16:creationId xmlns:a16="http://schemas.microsoft.com/office/drawing/2014/main" id="{E252EE06-97E7-4B4E-9DD8-087D441BF0D2}"/>
              </a:ext>
            </a:extLst>
          </p:cNvPr>
          <p:cNvPicPr>
            <a:picLocks noChangeAspect="1"/>
          </p:cNvPicPr>
          <p:nvPr/>
        </p:nvPicPr>
        <p:blipFill rotWithShape="1">
          <a:blip r:embed="rId2"/>
          <a:srcRect l="718" r="4146" b="3"/>
          <a:stretch/>
        </p:blipFill>
        <p:spPr>
          <a:xfrm>
            <a:off x="5234206" y="3473005"/>
            <a:ext cx="3557918" cy="2131616"/>
          </a:xfrm>
          <a:prstGeom prst="rect">
            <a:avLst/>
          </a:prstGeom>
        </p:spPr>
      </p:pic>
      <p:pic>
        <p:nvPicPr>
          <p:cNvPr id="5" name="Picture 4">
            <a:extLst>
              <a:ext uri="{FF2B5EF4-FFF2-40B4-BE49-F238E27FC236}">
                <a16:creationId xmlns:a16="http://schemas.microsoft.com/office/drawing/2014/main" id="{103EB59A-B34A-4EFC-A3B8-D457BBB51652}"/>
              </a:ext>
            </a:extLst>
          </p:cNvPr>
          <p:cNvPicPr>
            <a:picLocks noChangeAspect="1"/>
          </p:cNvPicPr>
          <p:nvPr/>
        </p:nvPicPr>
        <p:blipFill rotWithShape="1">
          <a:blip r:embed="rId3"/>
          <a:srcRect t="1380" r="2" b="2"/>
          <a:stretch/>
        </p:blipFill>
        <p:spPr>
          <a:xfrm>
            <a:off x="5234206" y="1098133"/>
            <a:ext cx="3557916" cy="2131616"/>
          </a:xfrm>
          <a:prstGeom prst="rect">
            <a:avLst/>
          </a:prstGeom>
        </p:spPr>
      </p:pic>
      <p:sp>
        <p:nvSpPr>
          <p:cNvPr id="4" name="日付プレースホルダー 3">
            <a:extLst>
              <a:ext uri="{FF2B5EF4-FFF2-40B4-BE49-F238E27FC236}">
                <a16:creationId xmlns:a16="http://schemas.microsoft.com/office/drawing/2014/main" id="{A0B5379E-5DDD-44DB-B587-5588B3882053}"/>
              </a:ext>
            </a:extLst>
          </p:cNvPr>
          <p:cNvSpPr>
            <a:spLocks noGrp="1"/>
          </p:cNvSpPr>
          <p:nvPr>
            <p:ph type="dt" sz="half" idx="2"/>
          </p:nvPr>
        </p:nvSpPr>
        <p:spPr/>
        <p:txBody>
          <a:bodyPr/>
          <a:lstStyle/>
          <a:p>
            <a:r>
              <a:rPr lang="en-US" altLang="ja-JP"/>
              <a:t>January 2022</a:t>
            </a:r>
            <a:endParaRPr lang="en-US" altLang="ja-JP" dirty="0"/>
          </a:p>
        </p:txBody>
      </p:sp>
      <p:sp>
        <p:nvSpPr>
          <p:cNvPr id="6" name="スライド番号プレースホルダー 5">
            <a:extLst>
              <a:ext uri="{FF2B5EF4-FFF2-40B4-BE49-F238E27FC236}">
                <a16:creationId xmlns:a16="http://schemas.microsoft.com/office/drawing/2014/main" id="{AB46DABC-9BB0-484F-870B-B29D0C866250}"/>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13</a:t>
            </a:fld>
            <a:endParaRPr lang="en-US" altLang="ja-JP" dirty="0"/>
          </a:p>
        </p:txBody>
      </p:sp>
    </p:spTree>
    <p:extLst>
      <p:ext uri="{BB962C8B-B14F-4D97-AF65-F5344CB8AC3E}">
        <p14:creationId xmlns:p14="http://schemas.microsoft.com/office/powerpoint/2010/main" val="3288026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61F3-99E1-46BE-9FBD-B15CDED5A3A5}"/>
              </a:ext>
            </a:extLst>
          </p:cNvPr>
          <p:cNvSpPr>
            <a:spLocks noGrp="1"/>
          </p:cNvSpPr>
          <p:nvPr>
            <p:ph type="title"/>
          </p:nvPr>
        </p:nvSpPr>
        <p:spPr>
          <a:xfrm>
            <a:off x="393192" y="1225695"/>
            <a:ext cx="4945642" cy="1218908"/>
          </a:xfrm>
        </p:spPr>
        <p:txBody>
          <a:bodyPr>
            <a:normAutofit/>
          </a:bodyPr>
          <a:lstStyle/>
          <a:p>
            <a:r>
              <a:rPr lang="en-US">
                <a:solidFill>
                  <a:schemeClr val="tx1"/>
                </a:solidFill>
              </a:rPr>
              <a:t>Statistic Analysis</a:t>
            </a:r>
          </a:p>
        </p:txBody>
      </p:sp>
      <p:pic>
        <p:nvPicPr>
          <p:cNvPr id="5" name="Picture 4">
            <a:extLst>
              <a:ext uri="{FF2B5EF4-FFF2-40B4-BE49-F238E27FC236}">
                <a16:creationId xmlns:a16="http://schemas.microsoft.com/office/drawing/2014/main" id="{48EBDCAD-113D-4A17-9BAF-AFC89CBB72D9}"/>
              </a:ext>
            </a:extLst>
          </p:cNvPr>
          <p:cNvPicPr>
            <a:picLocks noChangeAspect="1"/>
          </p:cNvPicPr>
          <p:nvPr/>
        </p:nvPicPr>
        <p:blipFill rotWithShape="1">
          <a:blip r:embed="rId2"/>
          <a:srcRect t="5619" r="1" b="2"/>
          <a:stretch/>
        </p:blipFill>
        <p:spPr>
          <a:xfrm>
            <a:off x="245660" y="2698427"/>
            <a:ext cx="5293730" cy="3060191"/>
          </a:xfrm>
          <a:prstGeom prst="rect">
            <a:avLst/>
          </a:prstGeom>
        </p:spPr>
      </p:pic>
      <p:sp>
        <p:nvSpPr>
          <p:cNvPr id="3" name="Content Placeholder 2">
            <a:extLst>
              <a:ext uri="{FF2B5EF4-FFF2-40B4-BE49-F238E27FC236}">
                <a16:creationId xmlns:a16="http://schemas.microsoft.com/office/drawing/2014/main" id="{34B97DAE-2901-4395-96CB-DC8C5EEB95AB}"/>
              </a:ext>
            </a:extLst>
          </p:cNvPr>
          <p:cNvSpPr>
            <a:spLocks noGrp="1"/>
          </p:cNvSpPr>
          <p:nvPr>
            <p:ph idx="1"/>
          </p:nvPr>
        </p:nvSpPr>
        <p:spPr>
          <a:xfrm>
            <a:off x="5789428" y="1225695"/>
            <a:ext cx="2961381" cy="4532923"/>
          </a:xfrm>
        </p:spPr>
        <p:txBody>
          <a:bodyPr anchor="ctr">
            <a:noAutofit/>
          </a:bodyPr>
          <a:lstStyle/>
          <a:p>
            <a:r>
              <a:rPr lang="en-US" sz="1050" dirty="0"/>
              <a:t>Level crossing rate (LCR) at any threshold level is defined as the expected rate at which the signal envelope crosses that level in positive (or negative) going direction. </a:t>
            </a:r>
          </a:p>
          <a:p>
            <a:r>
              <a:rPr lang="en-US" sz="1050" dirty="0"/>
              <a:t>Fig. 7 shows the average normalized LCRs in positive as a function of threshold level for the first peak, the second peak, and the third peak, which are all found to be 0.0007 (absolute values are 18.64, 18.91, and 17.87, respectively) at the threshold level (-72 dB). </a:t>
            </a:r>
          </a:p>
          <a:p>
            <a:r>
              <a:rPr lang="en-US" sz="1050" dirty="0"/>
              <a:t>The signal crosses the threshold for each 0.53 s, 0.52 s, and 0.56 s of observation time. </a:t>
            </a:r>
          </a:p>
          <a:p>
            <a:r>
              <a:rPr lang="en-US" sz="1050" dirty="0"/>
              <a:t>Provision of 8 dB extra margin increases this to 5 s, which clarifies the favorable slow fading..</a:t>
            </a:r>
          </a:p>
          <a:p>
            <a:r>
              <a:rPr lang="en-US" sz="1050" dirty="0"/>
              <a:t>The received signal experience periods insufficient signal strength or fading interval during which the bit error rate is close to one half and the receiver may not function reliably. </a:t>
            </a:r>
          </a:p>
          <a:p>
            <a:r>
              <a:rPr lang="en-US" sz="1050" dirty="0"/>
              <a:t>These are useful in predicting the burst of errors without doing the end-to-end system simulation and in the design of the error control codes, </a:t>
            </a:r>
            <a:r>
              <a:rPr lang="en-US" sz="1050" dirty="0" err="1"/>
              <a:t>interleaver</a:t>
            </a:r>
            <a:endParaRPr lang="en-US" sz="1050" dirty="0"/>
          </a:p>
        </p:txBody>
      </p:sp>
      <p:sp>
        <p:nvSpPr>
          <p:cNvPr id="4" name="日付プレースホルダー 3">
            <a:extLst>
              <a:ext uri="{FF2B5EF4-FFF2-40B4-BE49-F238E27FC236}">
                <a16:creationId xmlns:a16="http://schemas.microsoft.com/office/drawing/2014/main" id="{6102141F-C3F5-479A-A880-D4F944E22597}"/>
              </a:ext>
            </a:extLst>
          </p:cNvPr>
          <p:cNvSpPr>
            <a:spLocks noGrp="1"/>
          </p:cNvSpPr>
          <p:nvPr>
            <p:ph type="dt" sz="half" idx="2"/>
          </p:nvPr>
        </p:nvSpPr>
        <p:spPr/>
        <p:txBody>
          <a:bodyPr/>
          <a:lstStyle/>
          <a:p>
            <a:r>
              <a:rPr lang="en-US" altLang="ja-JP"/>
              <a:t>January 2022</a:t>
            </a:r>
            <a:endParaRPr lang="en-US" altLang="ja-JP" dirty="0"/>
          </a:p>
        </p:txBody>
      </p:sp>
      <p:sp>
        <p:nvSpPr>
          <p:cNvPr id="6" name="スライド番号プレースホルダー 5">
            <a:extLst>
              <a:ext uri="{FF2B5EF4-FFF2-40B4-BE49-F238E27FC236}">
                <a16:creationId xmlns:a16="http://schemas.microsoft.com/office/drawing/2014/main" id="{C47547B7-1E01-46F6-AFB7-53A9F6177AD4}"/>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14</a:t>
            </a:fld>
            <a:endParaRPr lang="en-US" altLang="ja-JP" dirty="0"/>
          </a:p>
        </p:txBody>
      </p:sp>
    </p:spTree>
    <p:extLst>
      <p:ext uri="{BB962C8B-B14F-4D97-AF65-F5344CB8AC3E}">
        <p14:creationId xmlns:p14="http://schemas.microsoft.com/office/powerpoint/2010/main" val="2888080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61F3-99E1-46BE-9FBD-B15CDED5A3A5}"/>
              </a:ext>
            </a:extLst>
          </p:cNvPr>
          <p:cNvSpPr>
            <a:spLocks noGrp="1"/>
          </p:cNvSpPr>
          <p:nvPr>
            <p:ph type="title"/>
          </p:nvPr>
        </p:nvSpPr>
        <p:spPr>
          <a:xfrm>
            <a:off x="539552" y="892300"/>
            <a:ext cx="3209544" cy="822960"/>
          </a:xfrm>
        </p:spPr>
        <p:txBody>
          <a:bodyPr vert="horz" wrap="square" lIns="68580" tIns="34290" rIns="68580" bIns="34290" numCol="1" rtlCol="0" anchor="ctr" anchorCtr="0" compatLnSpc="1">
            <a:prstTxWarp prst="textNoShape">
              <a:avLst/>
            </a:prstTxWarp>
            <a:normAutofit fontScale="90000"/>
          </a:bodyPr>
          <a:lstStyle/>
          <a:p>
            <a:r>
              <a:rPr lang="en-US" dirty="0">
                <a:solidFill>
                  <a:schemeClr val="tx1"/>
                </a:solidFill>
              </a:rPr>
              <a:t>Statistic Analysis</a:t>
            </a:r>
          </a:p>
        </p:txBody>
      </p:sp>
      <p:sp>
        <p:nvSpPr>
          <p:cNvPr id="8" name="TextBox 7">
            <a:extLst>
              <a:ext uri="{FF2B5EF4-FFF2-40B4-BE49-F238E27FC236}">
                <a16:creationId xmlns:a16="http://schemas.microsoft.com/office/drawing/2014/main" id="{0CF234F4-3F6B-4C52-A188-1A87A7C47D92}"/>
              </a:ext>
            </a:extLst>
          </p:cNvPr>
          <p:cNvSpPr txBox="1"/>
          <p:nvPr/>
        </p:nvSpPr>
        <p:spPr>
          <a:xfrm>
            <a:off x="197029" y="2026737"/>
            <a:ext cx="3347904" cy="3208469"/>
          </a:xfrm>
          <a:prstGeom prst="rect">
            <a:avLst/>
          </a:prstGeom>
        </p:spPr>
        <p:txBody>
          <a:bodyPr vert="horz" lIns="68580" tIns="34290" rIns="68580" bIns="34290" rtlCol="0" anchor="t">
            <a:noAutofit/>
          </a:bodyPr>
          <a:lstStyle/>
          <a:p>
            <a:pPr marL="214313" indent="-171450">
              <a:lnSpc>
                <a:spcPct val="90000"/>
              </a:lnSpc>
              <a:spcAft>
                <a:spcPts val="450"/>
              </a:spcAft>
              <a:buFont typeface="Arial" panose="020B0604020202020204" pitchFamily="34" charset="0"/>
              <a:buChar char="•"/>
            </a:pPr>
            <a:r>
              <a:rPr lang="en-US" sz="1050" dirty="0"/>
              <a:t>Two-state Markov or the simplified Gilbert model cannot be used since the durations of both bad channel and good channel do not follow a geometric distribution. </a:t>
            </a:r>
          </a:p>
          <a:p>
            <a:pPr marL="214313" indent="-171450">
              <a:lnSpc>
                <a:spcPct val="90000"/>
              </a:lnSpc>
              <a:spcAft>
                <a:spcPts val="450"/>
              </a:spcAft>
              <a:buFont typeface="Arial" panose="020B0604020202020204" pitchFamily="34" charset="0"/>
              <a:buChar char="•"/>
            </a:pPr>
            <a:r>
              <a:rPr lang="en-US" sz="1050" dirty="0"/>
              <a:t>We propose a two-state alternating Weibull renewal process, where in one state good channel duration and in the other state bad channel duration are generated, as shown in Fig. 8. </a:t>
            </a:r>
          </a:p>
          <a:p>
            <a:pPr marL="214313" indent="-171450">
              <a:lnSpc>
                <a:spcPct val="90000"/>
              </a:lnSpc>
              <a:spcAft>
                <a:spcPts val="450"/>
              </a:spcAft>
              <a:buFont typeface="Arial" panose="020B0604020202020204" pitchFamily="34" charset="0"/>
              <a:buChar char="•"/>
            </a:pPr>
            <a:r>
              <a:rPr lang="en-US" sz="1050" dirty="0"/>
              <a:t>The model represents an alternating renewal process meaning that the probability of producing a bad channel duration is independent of the previous bad channel duration and is also independent of the previous good channel.</a:t>
            </a:r>
          </a:p>
          <a:p>
            <a:pPr marL="214313" indent="-171450">
              <a:lnSpc>
                <a:spcPct val="90000"/>
              </a:lnSpc>
              <a:spcAft>
                <a:spcPts val="450"/>
              </a:spcAft>
              <a:buFont typeface="Arial" panose="020B0604020202020204" pitchFamily="34" charset="0"/>
              <a:buChar char="•"/>
            </a:pPr>
            <a:r>
              <a:rPr lang="en-US" sz="1050" dirty="0"/>
              <a:t>channel. Each state has its own Weibull distribution functions </a:t>
            </a:r>
            <a:r>
              <a:rPr lang="en-US" sz="1050" dirty="0" err="1"/>
              <a:t>Fgd</a:t>
            </a:r>
            <a:r>
              <a:rPr lang="en-US" sz="1050" dirty="0"/>
              <a:t> (x |a, b ) and </a:t>
            </a:r>
            <a:r>
              <a:rPr lang="en-US" sz="1050" dirty="0" err="1"/>
              <a:t>Fbd</a:t>
            </a:r>
            <a:r>
              <a:rPr lang="en-US" sz="1050" dirty="0"/>
              <a:t> (x |a, b ) for the good state and the bad state, respectively, where their corresponding parameters are summarized in Table II.</a:t>
            </a:r>
          </a:p>
        </p:txBody>
      </p:sp>
      <p:pic>
        <p:nvPicPr>
          <p:cNvPr id="12" name="Picture 11" descr="Diagram&#10;&#10;Description automatically generated">
            <a:extLst>
              <a:ext uri="{FF2B5EF4-FFF2-40B4-BE49-F238E27FC236}">
                <a16:creationId xmlns:a16="http://schemas.microsoft.com/office/drawing/2014/main" id="{063FB67E-9A8D-4DE4-8453-6F9B0B3A86C8}"/>
              </a:ext>
            </a:extLst>
          </p:cNvPr>
          <p:cNvPicPr>
            <a:picLocks noChangeAspect="1"/>
          </p:cNvPicPr>
          <p:nvPr/>
        </p:nvPicPr>
        <p:blipFill>
          <a:blip r:embed="rId2"/>
          <a:stretch>
            <a:fillRect/>
          </a:stretch>
        </p:blipFill>
        <p:spPr>
          <a:xfrm>
            <a:off x="3844396" y="1972440"/>
            <a:ext cx="4946907" cy="2176639"/>
          </a:xfrm>
          <a:custGeom>
            <a:avLst/>
            <a:gdLst/>
            <a:ahLst/>
            <a:cxnLst/>
            <a:rect l="l" t="t" r="r" b="b"/>
            <a:pathLst>
              <a:path w="4926150" h="2331720">
                <a:moveTo>
                  <a:pt x="0" y="0"/>
                </a:moveTo>
                <a:lnTo>
                  <a:pt x="4926150" y="0"/>
                </a:lnTo>
                <a:lnTo>
                  <a:pt x="4926150" y="2331720"/>
                </a:lnTo>
                <a:lnTo>
                  <a:pt x="0" y="2331720"/>
                </a:lnTo>
                <a:close/>
              </a:path>
            </a:pathLst>
          </a:custGeom>
        </p:spPr>
      </p:pic>
      <p:pic>
        <p:nvPicPr>
          <p:cNvPr id="14" name="Picture 13" descr="Text&#10;&#10;Description automatically generated">
            <a:extLst>
              <a:ext uri="{FF2B5EF4-FFF2-40B4-BE49-F238E27FC236}">
                <a16:creationId xmlns:a16="http://schemas.microsoft.com/office/drawing/2014/main" id="{562C70B7-0724-415D-B4EF-CF22C3C41DBC}"/>
              </a:ext>
            </a:extLst>
          </p:cNvPr>
          <p:cNvPicPr>
            <a:picLocks noChangeAspect="1"/>
          </p:cNvPicPr>
          <p:nvPr/>
        </p:nvPicPr>
        <p:blipFill>
          <a:blip r:embed="rId3"/>
          <a:stretch>
            <a:fillRect/>
          </a:stretch>
        </p:blipFill>
        <p:spPr>
          <a:xfrm>
            <a:off x="3387150" y="4397682"/>
            <a:ext cx="5773221" cy="1573202"/>
          </a:xfrm>
          <a:custGeom>
            <a:avLst/>
            <a:gdLst/>
            <a:ahLst/>
            <a:cxnLst/>
            <a:rect l="l" t="t" r="r" b="b"/>
            <a:pathLst>
              <a:path w="3976051" h="2331947">
                <a:moveTo>
                  <a:pt x="0" y="0"/>
                </a:moveTo>
                <a:lnTo>
                  <a:pt x="3976051" y="0"/>
                </a:lnTo>
                <a:lnTo>
                  <a:pt x="3976051" y="2331947"/>
                </a:lnTo>
                <a:lnTo>
                  <a:pt x="0" y="2331947"/>
                </a:lnTo>
                <a:close/>
              </a:path>
            </a:pathLst>
          </a:custGeom>
        </p:spPr>
      </p:pic>
      <p:sp>
        <p:nvSpPr>
          <p:cNvPr id="3" name="日付プレースホルダー 2">
            <a:extLst>
              <a:ext uri="{FF2B5EF4-FFF2-40B4-BE49-F238E27FC236}">
                <a16:creationId xmlns:a16="http://schemas.microsoft.com/office/drawing/2014/main" id="{44BA01D9-492A-47A6-A05D-008DE3CEDDB6}"/>
              </a:ext>
            </a:extLst>
          </p:cNvPr>
          <p:cNvSpPr>
            <a:spLocks noGrp="1"/>
          </p:cNvSpPr>
          <p:nvPr>
            <p:ph type="dt" sz="half" idx="2"/>
          </p:nvPr>
        </p:nvSpPr>
        <p:spPr/>
        <p:txBody>
          <a:bodyPr/>
          <a:lstStyle/>
          <a:p>
            <a:r>
              <a:rPr lang="en-US" altLang="ja-JP"/>
              <a:t>January 2022</a:t>
            </a:r>
            <a:endParaRPr lang="en-US" altLang="ja-JP" dirty="0"/>
          </a:p>
        </p:txBody>
      </p:sp>
      <p:sp>
        <p:nvSpPr>
          <p:cNvPr id="4" name="スライド番号プレースホルダー 3">
            <a:extLst>
              <a:ext uri="{FF2B5EF4-FFF2-40B4-BE49-F238E27FC236}">
                <a16:creationId xmlns:a16="http://schemas.microsoft.com/office/drawing/2014/main" id="{F29A6ADF-C4F3-42D6-8929-93BC45E9E090}"/>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15</a:t>
            </a:fld>
            <a:endParaRPr lang="en-US" altLang="ja-JP" dirty="0"/>
          </a:p>
        </p:txBody>
      </p:sp>
    </p:spTree>
    <p:extLst>
      <p:ext uri="{BB962C8B-B14F-4D97-AF65-F5344CB8AC3E}">
        <p14:creationId xmlns:p14="http://schemas.microsoft.com/office/powerpoint/2010/main" val="468034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B309-6C64-4306-A9AA-EDFE60887AB1}"/>
              </a:ext>
            </a:extLst>
          </p:cNvPr>
          <p:cNvSpPr>
            <a:spLocks noGrp="1"/>
          </p:cNvSpPr>
          <p:nvPr>
            <p:ph type="title"/>
          </p:nvPr>
        </p:nvSpPr>
        <p:spPr>
          <a:xfrm>
            <a:off x="722684" y="692696"/>
            <a:ext cx="7886700" cy="504056"/>
          </a:xfrm>
        </p:spPr>
        <p:txBody>
          <a:bodyPr>
            <a:normAutofit fontScale="90000"/>
          </a:bodyPr>
          <a:lstStyle/>
          <a:p>
            <a:r>
              <a:rPr lang="en-US" sz="4050" dirty="0">
                <a:solidFill>
                  <a:schemeClr val="tx1"/>
                </a:solidFill>
              </a:rPr>
              <a:t>Conclusions</a:t>
            </a:r>
          </a:p>
        </p:txBody>
      </p:sp>
      <p:graphicFrame>
        <p:nvGraphicFramePr>
          <p:cNvPr id="26" name="Content Placeholder 2">
            <a:extLst>
              <a:ext uri="{FF2B5EF4-FFF2-40B4-BE49-F238E27FC236}">
                <a16:creationId xmlns:a16="http://schemas.microsoft.com/office/drawing/2014/main" id="{41A7F017-2C75-423C-A4E6-D8B8341D98B9}"/>
              </a:ext>
            </a:extLst>
          </p:cNvPr>
          <p:cNvGraphicFramePr>
            <a:graphicFrameLocks noGrp="1"/>
          </p:cNvGraphicFramePr>
          <p:nvPr>
            <p:ph idx="1"/>
            <p:extLst>
              <p:ext uri="{D42A27DB-BD31-4B8C-83A1-F6EECF244321}">
                <p14:modId xmlns:p14="http://schemas.microsoft.com/office/powerpoint/2010/main" val="4263928762"/>
              </p:ext>
            </p:extLst>
          </p:nvPr>
        </p:nvGraphicFramePr>
        <p:xfrm>
          <a:off x="647700" y="1196752"/>
          <a:ext cx="810076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日付プレースホルダー 2">
            <a:extLst>
              <a:ext uri="{FF2B5EF4-FFF2-40B4-BE49-F238E27FC236}">
                <a16:creationId xmlns:a16="http://schemas.microsoft.com/office/drawing/2014/main" id="{9DA5EA68-1887-40D0-AE1F-433DED0B8652}"/>
              </a:ext>
            </a:extLst>
          </p:cNvPr>
          <p:cNvSpPr>
            <a:spLocks noGrp="1"/>
          </p:cNvSpPr>
          <p:nvPr>
            <p:ph type="dt" sz="half" idx="2"/>
          </p:nvPr>
        </p:nvSpPr>
        <p:spPr/>
        <p:txBody>
          <a:bodyPr/>
          <a:lstStyle/>
          <a:p>
            <a:r>
              <a:rPr lang="en-US" altLang="ja-JP"/>
              <a:t>January 2022</a:t>
            </a:r>
            <a:endParaRPr lang="en-US" altLang="ja-JP" dirty="0"/>
          </a:p>
        </p:txBody>
      </p:sp>
      <p:sp>
        <p:nvSpPr>
          <p:cNvPr id="4" name="スライド番号プレースホルダー 3">
            <a:extLst>
              <a:ext uri="{FF2B5EF4-FFF2-40B4-BE49-F238E27FC236}">
                <a16:creationId xmlns:a16="http://schemas.microsoft.com/office/drawing/2014/main" id="{954C95F3-ED72-47AF-B18B-9D7609307743}"/>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16</a:t>
            </a:fld>
            <a:endParaRPr lang="en-US" altLang="ja-JP" dirty="0"/>
          </a:p>
        </p:txBody>
      </p:sp>
    </p:spTree>
    <p:extLst>
      <p:ext uri="{BB962C8B-B14F-4D97-AF65-F5344CB8AC3E}">
        <p14:creationId xmlns:p14="http://schemas.microsoft.com/office/powerpoint/2010/main" val="2871314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6CCEC1F-CECB-4C35-988D-FE25CE5FD021}"/>
              </a:ext>
            </a:extLst>
          </p:cNvPr>
          <p:cNvSpPr>
            <a:spLocks noGrp="1"/>
          </p:cNvSpPr>
          <p:nvPr>
            <p:ph type="sldNum" sz="quarter" idx="13"/>
          </p:nvPr>
        </p:nvSpPr>
        <p:spPr/>
        <p:txBody>
          <a:bodyPr/>
          <a:lstStyle/>
          <a:p>
            <a:pPr>
              <a:defRPr/>
            </a:pPr>
            <a:fld id="{71D2E830-3EDC-424A-9B52-3BF5206E939D}" type="slidenum">
              <a:rPr lang="fi-FI" smtClean="0">
                <a:solidFill>
                  <a:srgbClr val="F7ECCD"/>
                </a:solidFill>
              </a:rPr>
              <a:pPr>
                <a:defRPr/>
              </a:pPr>
              <a:t>17</a:t>
            </a:fld>
            <a:endParaRPr lang="fi-FI" dirty="0">
              <a:solidFill>
                <a:srgbClr val="F7ECCD"/>
              </a:solidFill>
            </a:endParaRPr>
          </a:p>
        </p:txBody>
      </p:sp>
      <p:sp>
        <p:nvSpPr>
          <p:cNvPr id="5" name="日付プレースホルダー 4">
            <a:extLst>
              <a:ext uri="{FF2B5EF4-FFF2-40B4-BE49-F238E27FC236}">
                <a16:creationId xmlns:a16="http://schemas.microsoft.com/office/drawing/2014/main" id="{F2DAB593-44EA-44E0-93E7-6ABB9CED144B}"/>
              </a:ext>
            </a:extLst>
          </p:cNvPr>
          <p:cNvSpPr>
            <a:spLocks noGrp="1"/>
          </p:cNvSpPr>
          <p:nvPr>
            <p:ph type="dt" sz="half" idx="2"/>
          </p:nvPr>
        </p:nvSpPr>
        <p:spPr/>
        <p:txBody>
          <a:bodyPr/>
          <a:lstStyle/>
          <a:p>
            <a:r>
              <a:rPr lang="en-US" altLang="ja-JP"/>
              <a:t>January 2022</a:t>
            </a:r>
            <a:endParaRPr lang="en-US" altLang="ja-JP" dirty="0"/>
          </a:p>
        </p:txBody>
      </p:sp>
      <p:sp>
        <p:nvSpPr>
          <p:cNvPr id="6" name="Title 6">
            <a:extLst>
              <a:ext uri="{FF2B5EF4-FFF2-40B4-BE49-F238E27FC236}">
                <a16:creationId xmlns:a16="http://schemas.microsoft.com/office/drawing/2014/main" id="{65EBA41A-9ABE-49F9-A8F9-08543DBAF3CB}"/>
              </a:ext>
            </a:extLst>
          </p:cNvPr>
          <p:cNvSpPr>
            <a:spLocks noGrp="1"/>
          </p:cNvSpPr>
          <p:nvPr>
            <p:ph sz="quarter" idx="12"/>
          </p:nvPr>
        </p:nvSpPr>
        <p:spPr>
          <a:xfrm>
            <a:off x="838200" y="2000250"/>
            <a:ext cx="7543800" cy="3943350"/>
          </a:xfrm>
        </p:spPr>
        <p:txBody>
          <a:bodyPr/>
          <a:lstStyle/>
          <a:p>
            <a:pPr algn="ctr"/>
            <a:r>
              <a:rPr lang="fi-FI" sz="3600" dirty="0">
                <a:latin typeface="+mj-lt"/>
              </a:rPr>
              <a:t>Thank You</a:t>
            </a:r>
            <a:br>
              <a:rPr lang="fi-FI" sz="3600" dirty="0">
                <a:latin typeface="+mj-lt"/>
              </a:rPr>
            </a:br>
            <a:r>
              <a:rPr lang="fi-FI" sz="3600" dirty="0">
                <a:latin typeface="+mj-lt"/>
              </a:rPr>
              <a:t>for Your attention!</a:t>
            </a:r>
            <a:br>
              <a:rPr lang="fi-FI" sz="4000" dirty="0">
                <a:latin typeface="+mj-lt"/>
              </a:rPr>
            </a:br>
            <a:endParaRPr lang="fi-FI" sz="4000" dirty="0">
              <a:latin typeface="+mj-lt"/>
            </a:endParaRPr>
          </a:p>
        </p:txBody>
      </p:sp>
      <p:sp>
        <p:nvSpPr>
          <p:cNvPr id="7" name="Slide Number Placeholder 5">
            <a:extLst>
              <a:ext uri="{FF2B5EF4-FFF2-40B4-BE49-F238E27FC236}">
                <a16:creationId xmlns:a16="http://schemas.microsoft.com/office/drawing/2014/main" id="{68778E1A-BCF9-4230-8037-576896CC41AC}"/>
              </a:ext>
            </a:extLst>
          </p:cNvPr>
          <p:cNvSpPr txBox="1">
            <a:spLocks/>
          </p:cNvSpPr>
          <p:nvPr/>
        </p:nvSpPr>
        <p:spPr bwMode="auto">
          <a:xfrm>
            <a:off x="4499992" y="6453336"/>
            <a:ext cx="59593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fi-FI"/>
            </a:defPPr>
            <a:lvl1pPr algn="ctr" defTabSz="457200" rtl="0" fontAlgn="base">
              <a:spcBef>
                <a:spcPct val="0"/>
              </a:spcBef>
              <a:spcAft>
                <a:spcPct val="0"/>
              </a:spcAft>
              <a:defRPr sz="1400" kern="1200">
                <a:solidFill>
                  <a:schemeClr val="tx1"/>
                </a:solidFill>
                <a:latin typeface="Arial" charset="0"/>
                <a:ea typeface="ＭＳ Ｐゴシック" charset="-128"/>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19570EDC-0EF6-40E8-AAAC-723EB65EC159}" type="slidenum">
              <a:rPr lang="fi-FI" smtClean="0"/>
              <a:pPr>
                <a:defRPr/>
              </a:pPr>
              <a:t>17</a:t>
            </a:fld>
            <a:endParaRPr lang="fi-FI" dirty="0"/>
          </a:p>
        </p:txBody>
      </p:sp>
    </p:spTree>
    <p:extLst>
      <p:ext uri="{BB962C8B-B14F-4D97-AF65-F5344CB8AC3E}">
        <p14:creationId xmlns:p14="http://schemas.microsoft.com/office/powerpoint/2010/main" val="319156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827088" y="512966"/>
            <a:ext cx="7558608" cy="4811486"/>
          </a:xfrm>
        </p:spPr>
        <p:txBody>
          <a:bodyPr/>
          <a:lstStyle/>
          <a:p>
            <a:br>
              <a:rPr lang="en-US" altLang="ja-JP" b="1" dirty="0">
                <a:ea typeface="ＭＳ Ｐゴシック" pitchFamily="50" charset="-128"/>
              </a:rPr>
            </a:br>
            <a:br>
              <a:rPr lang="en-US" altLang="ja-JP" b="1" dirty="0">
                <a:ea typeface="ＭＳ Ｐゴシック" pitchFamily="50" charset="-128"/>
              </a:rPr>
            </a:br>
            <a:r>
              <a:rPr lang="en-US" altLang="ja-JP" b="1" dirty="0">
                <a:ea typeface="ＭＳ Ｐゴシック" pitchFamily="50" charset="-128"/>
              </a:rPr>
              <a:t>Pseudo-Cyclic Dynamic Channel Model of UWB-BAN</a:t>
            </a:r>
            <a:br>
              <a:rPr lang="en-US" altLang="ja-JP" dirty="0">
                <a:ea typeface="ＭＳ Ｐゴシック" pitchFamily="50" charset="-128"/>
              </a:rPr>
            </a:br>
            <a:br>
              <a:rPr lang="en-US" altLang="ja-JP" dirty="0">
                <a:ea typeface="ＭＳ Ｐゴシック" pitchFamily="50" charset="-128"/>
              </a:rPr>
            </a:br>
            <a:r>
              <a:rPr lang="fi-FI" altLang="ja-JP" sz="2400" dirty="0">
                <a:ea typeface="ＭＳ Ｐゴシック" pitchFamily="50" charset="-128"/>
              </a:rPr>
              <a:t>Attaphongse Taparugssanagorn∗’†’^, Bin Zhen‡ , Raffaello Tesi∗, Matti Hämäläinen∗ , Jari Iinatti∗, and Ryuji Kohno∗ ’† </a:t>
            </a:r>
            <a:br>
              <a:rPr lang="fi-FI" altLang="ja-JP" sz="2400" dirty="0">
                <a:ea typeface="ＭＳ Ｐゴシック" pitchFamily="50" charset="-128"/>
              </a:rPr>
            </a:br>
            <a:r>
              <a:rPr lang="fi-FI" altLang="ja-JP" sz="1400" dirty="0">
                <a:ea typeface="ＭＳ Ｐゴシック" pitchFamily="50" charset="-128"/>
              </a:rPr>
              <a:t>∗Centre for Wireless Communications, University of Oulu, Oulu, Finland </a:t>
            </a:r>
            <a:br>
              <a:rPr lang="fi-FI" altLang="ja-JP" sz="1400" dirty="0">
                <a:ea typeface="ＭＳ Ｐゴシック" pitchFamily="50" charset="-128"/>
              </a:rPr>
            </a:br>
            <a:r>
              <a:rPr lang="fi-FI" altLang="ja-JP" sz="1400" dirty="0">
                <a:ea typeface="ＭＳ Ｐゴシック" pitchFamily="50" charset="-128"/>
              </a:rPr>
              <a:t>†Center of Medical Information &amp; Communication Technology, Yokohama National University, Yokohama, Japan </a:t>
            </a:r>
            <a:br>
              <a:rPr lang="fi-FI" altLang="ja-JP" sz="1400" dirty="0">
                <a:ea typeface="ＭＳ Ｐゴシック" pitchFamily="50" charset="-128"/>
              </a:rPr>
            </a:br>
            <a:r>
              <a:rPr lang="fi-FI" altLang="ja-JP" sz="1400" dirty="0">
                <a:ea typeface="ＭＳ Ｐゴシック" pitchFamily="50" charset="-128"/>
              </a:rPr>
              <a:t>‡National Institute of Information and Communications Technology (NICT), Yokosuka, Japan</a:t>
            </a:r>
            <a:br>
              <a:rPr lang="fi-FI" altLang="ja-JP" sz="1400" dirty="0">
                <a:ea typeface="ＭＳ Ｐゴシック" pitchFamily="50" charset="-128"/>
              </a:rPr>
            </a:br>
            <a:r>
              <a:rPr lang="fi-FI" altLang="ja-JP" sz="1400" dirty="0">
                <a:ea typeface="ＭＳ Ｐゴシック" pitchFamily="50" charset="-128"/>
              </a:rPr>
              <a:t>^School of Engineering and Technology, Asian Institute of Technology, Thailand (currently)</a:t>
            </a:r>
            <a:br>
              <a:rPr lang="fi-FI" altLang="ja-JP" sz="1400" dirty="0">
                <a:ea typeface="ＭＳ Ｐゴシック" pitchFamily="50" charset="-128"/>
              </a:rPr>
            </a:br>
            <a:endParaRPr lang="ja-JP" altLang="ja-JP" dirty="0"/>
          </a:p>
        </p:txBody>
      </p:sp>
      <p:sp>
        <p:nvSpPr>
          <p:cNvPr id="7" name="テキスト ボックス 6">
            <a:extLst>
              <a:ext uri="{FF2B5EF4-FFF2-40B4-BE49-F238E27FC236}">
                <a16:creationId xmlns:a16="http://schemas.microsoft.com/office/drawing/2014/main" id="{56401CA8-25C8-465E-AFDB-528F7118FADD}"/>
              </a:ext>
            </a:extLst>
          </p:cNvPr>
          <p:cNvSpPr txBox="1"/>
          <p:nvPr/>
        </p:nvSpPr>
        <p:spPr>
          <a:xfrm>
            <a:off x="342432" y="5148627"/>
            <a:ext cx="8801568" cy="1169551"/>
          </a:xfrm>
          <a:prstGeom prst="rect">
            <a:avLst/>
          </a:prstGeom>
          <a:noFill/>
        </p:spPr>
        <p:txBody>
          <a:bodyPr wrap="square">
            <a:spAutoFit/>
          </a:bodyPr>
          <a:lstStyle/>
          <a:p>
            <a:pPr eaLnBrk="1" hangingPunct="1">
              <a:defRPr/>
            </a:pPr>
            <a:r>
              <a:rPr lang="en-US" altLang="ja-JP" sz="1400" dirty="0"/>
              <a:t>Ref. Presented in ISMICT 2010 − </a:t>
            </a:r>
          </a:p>
          <a:p>
            <a:pPr eaLnBrk="1" hangingPunct="1">
              <a:defRPr/>
            </a:pPr>
            <a:r>
              <a:rPr lang="en-US" altLang="ja-JP" sz="1400" dirty="0"/>
              <a:t>(1) </a:t>
            </a:r>
            <a:r>
              <a:rPr lang="en-US" altLang="ja-JP" sz="1400" dirty="0" err="1"/>
              <a:t>A.Taparugssanagorn</a:t>
            </a:r>
            <a:r>
              <a:rPr lang="en-US" altLang="ja-JP" sz="1400" dirty="0"/>
              <a:t>, </a:t>
            </a:r>
            <a:r>
              <a:rPr lang="en-US" altLang="ja-JP" sz="1400" dirty="0" err="1"/>
              <a:t>B.Zhen</a:t>
            </a:r>
            <a:r>
              <a:rPr lang="en-US" altLang="ja-JP" sz="1400" dirty="0"/>
              <a:t>, </a:t>
            </a:r>
            <a:r>
              <a:rPr lang="en-US" altLang="ja-JP" sz="1400" dirty="0" err="1"/>
              <a:t>R.Tesi</a:t>
            </a:r>
            <a:r>
              <a:rPr lang="en-US" altLang="ja-JP" sz="1400" dirty="0"/>
              <a:t>, M. Hämäläinen∗, </a:t>
            </a:r>
            <a:r>
              <a:rPr lang="en-US" altLang="ja-JP" sz="1400" dirty="0" err="1"/>
              <a:t>J.Iinatti</a:t>
            </a:r>
            <a:r>
              <a:rPr lang="en-US" altLang="ja-JP" sz="1400" dirty="0"/>
              <a:t>, </a:t>
            </a:r>
            <a:r>
              <a:rPr lang="en-US" altLang="ja-JP" sz="1400" dirty="0" err="1"/>
              <a:t>R.Kohno</a:t>
            </a:r>
            <a:r>
              <a:rPr lang="en-US" altLang="ja-JP" sz="1400" dirty="0"/>
              <a:t>,” A Dynamic Channel Model of UWB-WBAN for Some Medical Applications”</a:t>
            </a:r>
          </a:p>
          <a:p>
            <a:pPr eaLnBrk="1" hangingPunct="1">
              <a:defRPr/>
            </a:pPr>
            <a:r>
              <a:rPr lang="en-US" altLang="ja-JP" sz="1400" dirty="0"/>
              <a:t>(2) "A UWB WBAN Channel Model based on A Pseudo-Dynamic Measurement,“ Journals of telecommunications - </a:t>
            </a:r>
            <a:r>
              <a:rPr lang="en-US" altLang="ja-JP" sz="1400" dirty="0" err="1"/>
              <a:t>annales</a:t>
            </a:r>
            <a:r>
              <a:rPr lang="en-US" altLang="ja-JP" sz="1400" dirty="0"/>
              <a:t> des </a:t>
            </a:r>
            <a:r>
              <a:rPr lang="en-US" altLang="ja-JP" sz="1400" dirty="0" err="1"/>
              <a:t>télécommunications</a:t>
            </a:r>
            <a:r>
              <a:rPr lang="en-US" altLang="ja-JP" sz="1400" dirty="0"/>
              <a:t>, Springer, volume 66, pages177-185 (2011)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p:cNvSpPr>
            <a:spLocks noGrp="1"/>
          </p:cNvSpPr>
          <p:nvPr>
            <p:ph type="title"/>
          </p:nvPr>
        </p:nvSpPr>
        <p:spPr bwMode="auto">
          <a:xfrm>
            <a:off x="971600" y="592123"/>
            <a:ext cx="7543800" cy="1165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fi-FI" dirty="0"/>
              <a:t>Contents</a:t>
            </a:r>
          </a:p>
        </p:txBody>
      </p:sp>
      <p:sp>
        <p:nvSpPr>
          <p:cNvPr id="11" name="Content Placeholder 10"/>
          <p:cNvSpPr>
            <a:spLocks noGrp="1"/>
          </p:cNvSpPr>
          <p:nvPr>
            <p:ph sz="quarter" idx="12"/>
          </p:nvPr>
        </p:nvSpPr>
        <p:spPr/>
        <p:txBody>
          <a:bodyPr/>
          <a:lstStyle/>
          <a:p>
            <a:pPr marL="514350" indent="-514350" eaLnBrk="1" hangingPunct="1">
              <a:buFont typeface="Arial" charset="0"/>
              <a:buAutoNum type="arabicPeriod"/>
              <a:defRPr/>
            </a:pPr>
            <a:r>
              <a:rPr lang="fi-FI" dirty="0"/>
              <a:t>Introduction</a:t>
            </a:r>
          </a:p>
          <a:p>
            <a:pPr marL="514350" indent="-514350" eaLnBrk="1" hangingPunct="1">
              <a:buFont typeface="Arial" charset="0"/>
              <a:buAutoNum type="arabicPeriod"/>
              <a:defRPr/>
            </a:pPr>
            <a:r>
              <a:rPr lang="fi-FI" dirty="0"/>
              <a:t>Measurement Setup</a:t>
            </a:r>
          </a:p>
          <a:p>
            <a:pPr marL="514350" indent="-514350" eaLnBrk="1" hangingPunct="1">
              <a:buFont typeface="Arial" charset="0"/>
              <a:buAutoNum type="arabicPeriod"/>
              <a:defRPr/>
            </a:pPr>
            <a:r>
              <a:rPr lang="fi-FI" dirty="0"/>
              <a:t>Measurement Scenario</a:t>
            </a:r>
          </a:p>
          <a:p>
            <a:pPr marL="514350" indent="-514350" eaLnBrk="1" hangingPunct="1">
              <a:buFont typeface="Arial" charset="0"/>
              <a:buAutoNum type="arabicPeriod"/>
              <a:defRPr/>
            </a:pPr>
            <a:r>
              <a:rPr lang="fi-FI" dirty="0"/>
              <a:t>Results</a:t>
            </a:r>
          </a:p>
          <a:p>
            <a:pPr marL="514350" indent="-514350" eaLnBrk="1" hangingPunct="1">
              <a:buFont typeface="Arial" charset="0"/>
              <a:buAutoNum type="arabicPeriod"/>
              <a:defRPr/>
            </a:pPr>
            <a:r>
              <a:rPr lang="fi-FI" dirty="0"/>
              <a:t>Conclusions and Future Work</a:t>
            </a:r>
          </a:p>
          <a:p>
            <a:pPr marL="0" indent="0" eaLnBrk="1" hangingPunct="1">
              <a:defRPr/>
            </a:pPr>
            <a:endParaRPr lang="fi-FI" dirty="0"/>
          </a:p>
        </p:txBody>
      </p:sp>
      <p:sp>
        <p:nvSpPr>
          <p:cNvPr id="4" name="Slide Number Placeholder 3"/>
          <p:cNvSpPr>
            <a:spLocks noGrp="1"/>
          </p:cNvSpPr>
          <p:nvPr>
            <p:ph type="sldNum" sz="quarter" idx="13"/>
          </p:nvPr>
        </p:nvSpPr>
        <p:spPr/>
        <p:txBody>
          <a:bodyPr/>
          <a:lstStyle/>
          <a:p>
            <a:pPr>
              <a:defRPr/>
            </a:pPr>
            <a:fld id="{3A723878-4049-4740-AB58-8AC9E2D6171F}" type="slidenum">
              <a:rPr lang="fi-FI" smtClean="0"/>
              <a:pPr>
                <a:defRPr/>
              </a:pPr>
              <a:t>3</a:t>
            </a:fld>
            <a:endParaRPr lang="fi-FI" dirty="0"/>
          </a:p>
        </p:txBody>
      </p:sp>
      <p:sp>
        <p:nvSpPr>
          <p:cNvPr id="5" name="Date Placeholder 4"/>
          <p:cNvSpPr>
            <a:spLocks noGrp="1"/>
          </p:cNvSpPr>
          <p:nvPr>
            <p:ph type="dt" sz="half" idx="2"/>
          </p:nvPr>
        </p:nvSpPr>
        <p:spPr/>
        <p:txBody>
          <a:bodyPr/>
          <a:lstStyle/>
          <a:p>
            <a:pPr>
              <a:defRPr/>
            </a:pPr>
            <a:r>
              <a:rPr lang="en-US" altLang="ja-JP"/>
              <a:t>January 2022</a:t>
            </a:r>
            <a:endParaRPr lang="fi-FI" dirty="0"/>
          </a:p>
        </p:txBody>
      </p:sp>
      <p:sp>
        <p:nvSpPr>
          <p:cNvPr id="3" name="Rectangle 1"/>
          <p:cNvSpPr>
            <a:spLocks noChangeArrowheads="1"/>
          </p:cNvSpPr>
          <p:nvPr/>
        </p:nvSpPr>
        <p:spPr bwMode="auto">
          <a:xfrm>
            <a:off x="457200" y="362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fi-FI" sz="1800" b="0" i="0" u="none" strike="noStrike" cap="none" normalizeH="0" baseline="0">
                <a:ln>
                  <a:noFill/>
                </a:ln>
                <a:solidFill>
                  <a:schemeClr val="tx1"/>
                </a:solidFill>
                <a:effectLst/>
                <a:latin typeface="Arial" pitchFamily="34" charset="0"/>
                <a:cs typeface="Arial" pitchFamily="34" charset="0"/>
              </a:rPr>
            </a:br>
            <a:endParaRPr kumimoji="0" lang="fi-FI"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3D79-44F9-415E-A2B3-F6EB34B6DC66}"/>
              </a:ext>
            </a:extLst>
          </p:cNvPr>
          <p:cNvSpPr>
            <a:spLocks noGrp="1"/>
          </p:cNvSpPr>
          <p:nvPr>
            <p:ph type="title"/>
          </p:nvPr>
        </p:nvSpPr>
        <p:spPr>
          <a:xfrm>
            <a:off x="393192" y="1225695"/>
            <a:ext cx="4945642" cy="1218908"/>
          </a:xfrm>
        </p:spPr>
        <p:txBody>
          <a:bodyPr>
            <a:normAutofit/>
          </a:bodyPr>
          <a:lstStyle/>
          <a:p>
            <a:r>
              <a:rPr lang="en-US" dirty="0">
                <a:solidFill>
                  <a:schemeClr val="tx1"/>
                </a:solidFill>
              </a:rPr>
              <a:t>Various Mobility in Hospitals or Clinics</a:t>
            </a:r>
          </a:p>
        </p:txBody>
      </p:sp>
      <p:pic>
        <p:nvPicPr>
          <p:cNvPr id="1030" name="Picture 6" descr="See related image detail">
            <a:extLst>
              <a:ext uri="{FF2B5EF4-FFF2-40B4-BE49-F238E27FC236}">
                <a16:creationId xmlns:a16="http://schemas.microsoft.com/office/drawing/2014/main" id="{16C252ED-C936-4A07-B4A1-FD301C5739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42" r="-1" b="-1"/>
          <a:stretch/>
        </p:blipFill>
        <p:spPr bwMode="auto">
          <a:xfrm>
            <a:off x="241299" y="2571749"/>
            <a:ext cx="2582101" cy="30601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a:extLst>
              <a:ext uri="{FF2B5EF4-FFF2-40B4-BE49-F238E27FC236}">
                <a16:creationId xmlns:a16="http://schemas.microsoft.com/office/drawing/2014/main" id="{1D35B40B-4D57-4B73-81DD-81419A9403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5" r="3" b="3"/>
          <a:stretch/>
        </p:blipFill>
        <p:spPr bwMode="auto">
          <a:xfrm>
            <a:off x="3021459" y="2571749"/>
            <a:ext cx="2582102" cy="30601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31C4633-0A18-4BBC-B918-EF0F7CCA0326}"/>
              </a:ext>
            </a:extLst>
          </p:cNvPr>
          <p:cNvSpPr>
            <a:spLocks noGrp="1"/>
          </p:cNvSpPr>
          <p:nvPr>
            <p:ph idx="1"/>
          </p:nvPr>
        </p:nvSpPr>
        <p:spPr>
          <a:xfrm>
            <a:off x="5968480" y="1429892"/>
            <a:ext cx="2633472" cy="3998214"/>
          </a:xfrm>
        </p:spPr>
        <p:txBody>
          <a:bodyPr anchor="ctr">
            <a:normAutofit fontScale="92500"/>
          </a:bodyPr>
          <a:lstStyle/>
          <a:p>
            <a:r>
              <a:rPr lang="en-US" sz="1800" dirty="0"/>
              <a:t>In hospitals patients and other medical facilities have various levels of mobility, e.g., walking, </a:t>
            </a:r>
            <a:r>
              <a:rPr lang="en-US" sz="1800" dirty="0" err="1"/>
              <a:t>wheelchairing</a:t>
            </a:r>
            <a:r>
              <a:rPr lang="en-US" sz="1800" dirty="0"/>
              <a:t>, etc. </a:t>
            </a:r>
          </a:p>
          <a:p>
            <a:r>
              <a:rPr lang="en-US" sz="1800" dirty="0"/>
              <a:t>Also growing evidence that for most medical conditions having patients move or walk, as much as they can tolerate, will improve their health.</a:t>
            </a:r>
          </a:p>
        </p:txBody>
      </p:sp>
      <p:sp>
        <p:nvSpPr>
          <p:cNvPr id="4" name="日付プレースホルダー 3">
            <a:extLst>
              <a:ext uri="{FF2B5EF4-FFF2-40B4-BE49-F238E27FC236}">
                <a16:creationId xmlns:a16="http://schemas.microsoft.com/office/drawing/2014/main" id="{4415693B-D493-4BF9-8796-55E51F84B132}"/>
              </a:ext>
            </a:extLst>
          </p:cNvPr>
          <p:cNvSpPr>
            <a:spLocks noGrp="1"/>
          </p:cNvSpPr>
          <p:nvPr>
            <p:ph type="dt" sz="half" idx="2"/>
          </p:nvPr>
        </p:nvSpPr>
        <p:spPr/>
        <p:txBody>
          <a:bodyPr/>
          <a:lstStyle/>
          <a:p>
            <a:r>
              <a:rPr lang="en-US" altLang="ja-JP"/>
              <a:t>January 2022</a:t>
            </a:r>
            <a:endParaRPr lang="en-US" altLang="ja-JP" dirty="0"/>
          </a:p>
        </p:txBody>
      </p:sp>
      <p:sp>
        <p:nvSpPr>
          <p:cNvPr id="5" name="スライド番号プレースホルダー 4">
            <a:extLst>
              <a:ext uri="{FF2B5EF4-FFF2-40B4-BE49-F238E27FC236}">
                <a16:creationId xmlns:a16="http://schemas.microsoft.com/office/drawing/2014/main" id="{30678BE0-F491-4453-9C81-A5F77DAB4C4A}"/>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4</a:t>
            </a:fld>
            <a:endParaRPr lang="en-US" altLang="ja-JP" dirty="0"/>
          </a:p>
        </p:txBody>
      </p:sp>
    </p:spTree>
    <p:extLst>
      <p:ext uri="{BB962C8B-B14F-4D97-AF65-F5344CB8AC3E}">
        <p14:creationId xmlns:p14="http://schemas.microsoft.com/office/powerpoint/2010/main" val="317122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AF93-BF44-4051-B761-45929CD593B8}"/>
              </a:ext>
            </a:extLst>
          </p:cNvPr>
          <p:cNvSpPr>
            <a:spLocks noGrp="1"/>
          </p:cNvSpPr>
          <p:nvPr>
            <p:ph type="title"/>
          </p:nvPr>
        </p:nvSpPr>
        <p:spPr>
          <a:xfrm>
            <a:off x="582931" y="1405890"/>
            <a:ext cx="2133893" cy="2428184"/>
          </a:xfrm>
        </p:spPr>
        <p:txBody>
          <a:bodyPr>
            <a:normAutofit/>
          </a:bodyPr>
          <a:lstStyle/>
          <a:p>
            <a:r>
              <a:rPr lang="en-US" sz="1350" b="1" dirty="0">
                <a:solidFill>
                  <a:schemeClr val="tx1"/>
                </a:solidFill>
              </a:rPr>
              <a:t>"A UWB WBAN Channel Model based on A</a:t>
            </a:r>
            <a:br>
              <a:rPr lang="en-US" sz="1350" b="1" dirty="0">
                <a:solidFill>
                  <a:schemeClr val="tx1"/>
                </a:solidFill>
              </a:rPr>
            </a:br>
            <a:r>
              <a:rPr lang="en-US" sz="1350" b="1" dirty="0">
                <a:solidFill>
                  <a:schemeClr val="tx1"/>
                </a:solidFill>
              </a:rPr>
              <a:t>Pseudo-Dynamic Measurement,“</a:t>
            </a:r>
            <a:br>
              <a:rPr lang="en-US" sz="1350" b="1" dirty="0">
                <a:solidFill>
                  <a:schemeClr val="tx1"/>
                </a:solidFill>
              </a:rPr>
            </a:br>
            <a:r>
              <a:rPr lang="fr-FR" sz="1350" b="1" i="1" dirty="0" err="1">
                <a:solidFill>
                  <a:schemeClr val="tx1"/>
                </a:solidFill>
              </a:rPr>
              <a:t>annals</a:t>
            </a:r>
            <a:r>
              <a:rPr lang="fr-FR" sz="1350" b="1" i="1" dirty="0">
                <a:solidFill>
                  <a:schemeClr val="tx1"/>
                </a:solidFill>
              </a:rPr>
              <a:t> of telecommunications - annales des télécommunications</a:t>
            </a:r>
            <a:r>
              <a:rPr lang="fr-FR" sz="1350" b="1" dirty="0">
                <a:solidFill>
                  <a:schemeClr val="tx1"/>
                </a:solidFill>
              </a:rPr>
              <a:t>, Springer, volume 66, pages177-185 (2011)</a:t>
            </a:r>
            <a:endParaRPr lang="en-US" sz="1350" b="1" dirty="0">
              <a:solidFill>
                <a:schemeClr val="tx1"/>
              </a:solidFill>
            </a:endParaRPr>
          </a:p>
        </p:txBody>
      </p:sp>
      <p:sp>
        <p:nvSpPr>
          <p:cNvPr id="3" name="Content Placeholder 2">
            <a:extLst>
              <a:ext uri="{FF2B5EF4-FFF2-40B4-BE49-F238E27FC236}">
                <a16:creationId xmlns:a16="http://schemas.microsoft.com/office/drawing/2014/main" id="{424E3DFE-A4C4-4152-84F3-329B9B5C0734}"/>
              </a:ext>
            </a:extLst>
          </p:cNvPr>
          <p:cNvSpPr>
            <a:spLocks noGrp="1"/>
          </p:cNvSpPr>
          <p:nvPr>
            <p:ph idx="1"/>
          </p:nvPr>
        </p:nvSpPr>
        <p:spPr>
          <a:xfrm>
            <a:off x="3284782" y="1372397"/>
            <a:ext cx="5278193" cy="4106347"/>
          </a:xfrm>
        </p:spPr>
        <p:txBody>
          <a:bodyPr anchor="ctr">
            <a:normAutofit fontScale="92500"/>
          </a:bodyPr>
          <a:lstStyle/>
          <a:p>
            <a:pPr algn="just"/>
            <a:r>
              <a:rPr lang="en-US" sz="1950" dirty="0"/>
              <a:t>Not only static wireless body area network (WBAN) radio channels usually investigated, but also dynamic scenarios due to the effect of body motion.</a:t>
            </a:r>
          </a:p>
          <a:p>
            <a:pPr algn="just"/>
            <a:r>
              <a:rPr lang="en-US" sz="1950" dirty="0"/>
              <a:t>To expand the knowledge of the ultra-wideband (UWB) channel in the frequency range of 3.1-10 GHz in close proximity of a dynamic human body. </a:t>
            </a:r>
          </a:p>
          <a:p>
            <a:pPr algn="just"/>
            <a:r>
              <a:rPr lang="en-US" sz="1950" dirty="0"/>
              <a:t>Based on experimental measurements a two-state alternating Weibull renewal process is modelled for the dynamic fade characteristics of the channel. </a:t>
            </a:r>
          </a:p>
          <a:p>
            <a:pPr algn="just"/>
            <a:r>
              <a:rPr lang="en-US" sz="1950" dirty="0"/>
              <a:t>The model can then be used to better design communication network protocols for WBANs.</a:t>
            </a:r>
          </a:p>
        </p:txBody>
      </p:sp>
      <p:pic>
        <p:nvPicPr>
          <p:cNvPr id="2050" name="Picture 2" descr="What is Ultra-Wideband (UWB) Technology? — WISER Systems">
            <a:extLst>
              <a:ext uri="{FF2B5EF4-FFF2-40B4-BE49-F238E27FC236}">
                <a16:creationId xmlns:a16="http://schemas.microsoft.com/office/drawing/2014/main" id="{610B9444-D139-441C-B596-6FC72F2EC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271" y="4439637"/>
            <a:ext cx="1238915" cy="948956"/>
          </a:xfrm>
          <a:prstGeom prst="rect">
            <a:avLst/>
          </a:prstGeom>
          <a:noFill/>
          <a:extLst>
            <a:ext uri="{909E8E84-426E-40DD-AFC4-6F175D3DCCD1}">
              <a14:hiddenFill xmlns:a14="http://schemas.microsoft.com/office/drawing/2010/main">
                <a:solidFill>
                  <a:srgbClr val="FFFFFF"/>
                </a:solidFill>
              </a14:hiddenFill>
            </a:ext>
          </a:extLst>
        </p:spPr>
      </p:pic>
      <p:sp>
        <p:nvSpPr>
          <p:cNvPr id="4" name="日付プレースホルダー 3">
            <a:extLst>
              <a:ext uri="{FF2B5EF4-FFF2-40B4-BE49-F238E27FC236}">
                <a16:creationId xmlns:a16="http://schemas.microsoft.com/office/drawing/2014/main" id="{E6217D59-4224-40B5-94B5-DE2DD2525256}"/>
              </a:ext>
            </a:extLst>
          </p:cNvPr>
          <p:cNvSpPr>
            <a:spLocks noGrp="1"/>
          </p:cNvSpPr>
          <p:nvPr>
            <p:ph type="dt" sz="half" idx="2"/>
          </p:nvPr>
        </p:nvSpPr>
        <p:spPr/>
        <p:txBody>
          <a:bodyPr/>
          <a:lstStyle/>
          <a:p>
            <a:r>
              <a:rPr lang="en-US" altLang="ja-JP"/>
              <a:t>January 2022</a:t>
            </a:r>
            <a:endParaRPr lang="en-US" altLang="ja-JP" dirty="0"/>
          </a:p>
        </p:txBody>
      </p:sp>
      <p:sp>
        <p:nvSpPr>
          <p:cNvPr id="5" name="スライド番号プレースホルダー 4">
            <a:extLst>
              <a:ext uri="{FF2B5EF4-FFF2-40B4-BE49-F238E27FC236}">
                <a16:creationId xmlns:a16="http://schemas.microsoft.com/office/drawing/2014/main" id="{601769B2-43BC-4E7D-B645-6B8DAB9A9354}"/>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5</a:t>
            </a:fld>
            <a:endParaRPr lang="en-US" altLang="ja-JP" dirty="0"/>
          </a:p>
        </p:txBody>
      </p:sp>
    </p:spTree>
    <p:extLst>
      <p:ext uri="{BB962C8B-B14F-4D97-AF65-F5344CB8AC3E}">
        <p14:creationId xmlns:p14="http://schemas.microsoft.com/office/powerpoint/2010/main" val="226822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D11C-8EEB-40A9-B697-DFA911FB16AF}"/>
              </a:ext>
            </a:extLst>
          </p:cNvPr>
          <p:cNvSpPr>
            <a:spLocks noGrp="1"/>
          </p:cNvSpPr>
          <p:nvPr>
            <p:ph type="title"/>
          </p:nvPr>
        </p:nvSpPr>
        <p:spPr>
          <a:xfrm>
            <a:off x="445770" y="1337448"/>
            <a:ext cx="3929634" cy="1008731"/>
          </a:xfrm>
        </p:spPr>
        <p:txBody>
          <a:bodyPr>
            <a:normAutofit/>
          </a:bodyPr>
          <a:lstStyle/>
          <a:p>
            <a:r>
              <a:rPr lang="en-US" sz="3000" dirty="0">
                <a:solidFill>
                  <a:schemeClr val="tx1"/>
                </a:solidFill>
              </a:rPr>
              <a:t>Channel Measurement Setup and Scenarios</a:t>
            </a:r>
          </a:p>
        </p:txBody>
      </p:sp>
      <p:graphicFrame>
        <p:nvGraphicFramePr>
          <p:cNvPr id="3076" name="Content Placeholder 2">
            <a:extLst>
              <a:ext uri="{FF2B5EF4-FFF2-40B4-BE49-F238E27FC236}">
                <a16:creationId xmlns:a16="http://schemas.microsoft.com/office/drawing/2014/main" id="{F6953045-A3D1-4757-8AC6-737963A98266}"/>
              </a:ext>
            </a:extLst>
          </p:cNvPr>
          <p:cNvGraphicFramePr>
            <a:graphicFrameLocks noGrp="1"/>
          </p:cNvGraphicFramePr>
          <p:nvPr>
            <p:ph idx="1"/>
            <p:extLst>
              <p:ext uri="{D42A27DB-BD31-4B8C-83A1-F6EECF244321}">
                <p14:modId xmlns:p14="http://schemas.microsoft.com/office/powerpoint/2010/main" val="3826329888"/>
              </p:ext>
            </p:extLst>
          </p:nvPr>
        </p:nvGraphicFramePr>
        <p:xfrm>
          <a:off x="445207" y="2448572"/>
          <a:ext cx="3926618" cy="2829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Measurement setup using the Vector Network Analyzer | Download Scientific  Diagram">
            <a:extLst>
              <a:ext uri="{FF2B5EF4-FFF2-40B4-BE49-F238E27FC236}">
                <a16:creationId xmlns:a16="http://schemas.microsoft.com/office/drawing/2014/main" id="{E8AA356D-6D6E-48F2-A24F-DAE809E106F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059224" y="1366178"/>
            <a:ext cx="3752110" cy="3912152"/>
          </a:xfrm>
          <a:prstGeom prst="rect">
            <a:avLst/>
          </a:prstGeom>
          <a:noFill/>
          <a:extLst>
            <a:ext uri="{909E8E84-426E-40DD-AFC4-6F175D3DCCD1}">
              <a14:hiddenFill xmlns:a14="http://schemas.microsoft.com/office/drawing/2010/main">
                <a:solidFill>
                  <a:srgbClr val="FFFFFF"/>
                </a:solidFill>
              </a14:hiddenFill>
            </a:ext>
          </a:extLst>
        </p:spPr>
      </p:pic>
      <p:sp>
        <p:nvSpPr>
          <p:cNvPr id="3" name="日付プレースホルダー 2">
            <a:extLst>
              <a:ext uri="{FF2B5EF4-FFF2-40B4-BE49-F238E27FC236}">
                <a16:creationId xmlns:a16="http://schemas.microsoft.com/office/drawing/2014/main" id="{6D02760E-E2EA-4F4B-BBAD-F46002DF8573}"/>
              </a:ext>
            </a:extLst>
          </p:cNvPr>
          <p:cNvSpPr>
            <a:spLocks noGrp="1"/>
          </p:cNvSpPr>
          <p:nvPr>
            <p:ph type="dt" sz="half" idx="2"/>
          </p:nvPr>
        </p:nvSpPr>
        <p:spPr/>
        <p:txBody>
          <a:bodyPr/>
          <a:lstStyle/>
          <a:p>
            <a:r>
              <a:rPr lang="en-US" altLang="ja-JP"/>
              <a:t>January 2022</a:t>
            </a:r>
            <a:endParaRPr lang="en-US" altLang="ja-JP" dirty="0"/>
          </a:p>
        </p:txBody>
      </p:sp>
      <p:sp>
        <p:nvSpPr>
          <p:cNvPr id="4" name="スライド番号プレースホルダー 3">
            <a:extLst>
              <a:ext uri="{FF2B5EF4-FFF2-40B4-BE49-F238E27FC236}">
                <a16:creationId xmlns:a16="http://schemas.microsoft.com/office/drawing/2014/main" id="{B87F866F-6CDF-4357-8F9D-C9BE31163027}"/>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6</a:t>
            </a:fld>
            <a:endParaRPr lang="en-US" altLang="ja-JP" dirty="0"/>
          </a:p>
        </p:txBody>
      </p:sp>
    </p:spTree>
    <p:extLst>
      <p:ext uri="{BB962C8B-B14F-4D97-AF65-F5344CB8AC3E}">
        <p14:creationId xmlns:p14="http://schemas.microsoft.com/office/powerpoint/2010/main" val="1016349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D11C-8EEB-40A9-B697-DFA911FB16AF}"/>
              </a:ext>
            </a:extLst>
          </p:cNvPr>
          <p:cNvSpPr>
            <a:spLocks noGrp="1"/>
          </p:cNvSpPr>
          <p:nvPr>
            <p:ph type="title"/>
          </p:nvPr>
        </p:nvSpPr>
        <p:spPr>
          <a:xfrm>
            <a:off x="548640" y="1405890"/>
            <a:ext cx="4567428" cy="1069848"/>
          </a:xfrm>
        </p:spPr>
        <p:txBody>
          <a:bodyPr>
            <a:normAutofit fontScale="90000"/>
          </a:bodyPr>
          <a:lstStyle/>
          <a:p>
            <a:r>
              <a:rPr lang="en-US" dirty="0">
                <a:solidFill>
                  <a:schemeClr val="tx1"/>
                </a:solidFill>
              </a:rPr>
              <a:t>Channel Measurement Setup and Scenarios</a:t>
            </a:r>
          </a:p>
        </p:txBody>
      </p:sp>
      <p:graphicFrame>
        <p:nvGraphicFramePr>
          <p:cNvPr id="16" name="Content Placeholder 2">
            <a:extLst>
              <a:ext uri="{FF2B5EF4-FFF2-40B4-BE49-F238E27FC236}">
                <a16:creationId xmlns:a16="http://schemas.microsoft.com/office/drawing/2014/main" id="{5092BEC9-12D2-4700-B652-27098C643A5A}"/>
              </a:ext>
            </a:extLst>
          </p:cNvPr>
          <p:cNvGraphicFramePr>
            <a:graphicFrameLocks noGrp="1"/>
          </p:cNvGraphicFramePr>
          <p:nvPr>
            <p:ph idx="1"/>
            <p:extLst>
              <p:ext uri="{D42A27DB-BD31-4B8C-83A1-F6EECF244321}">
                <p14:modId xmlns:p14="http://schemas.microsoft.com/office/powerpoint/2010/main" val="1850594982"/>
              </p:ext>
            </p:extLst>
          </p:nvPr>
        </p:nvGraphicFramePr>
        <p:xfrm>
          <a:off x="592092" y="2956039"/>
          <a:ext cx="7948297" cy="2462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C40709A6-4E90-4BC6-912C-8A180ABC0D6C}"/>
              </a:ext>
            </a:extLst>
          </p:cNvPr>
          <p:cNvSpPr txBox="1"/>
          <p:nvPr/>
        </p:nvSpPr>
        <p:spPr>
          <a:xfrm>
            <a:off x="5510924" y="1203553"/>
            <a:ext cx="1558922" cy="1384995"/>
          </a:xfrm>
          <a:prstGeom prst="rect">
            <a:avLst/>
          </a:prstGeom>
          <a:noFill/>
        </p:spPr>
        <p:txBody>
          <a:bodyPr wrap="square">
            <a:spAutoFit/>
          </a:bodyPr>
          <a:lstStyle/>
          <a:p>
            <a:r>
              <a:rPr lang="en-US" sz="2100" dirty="0"/>
              <a:t>Two measured radio links, </a:t>
            </a:r>
          </a:p>
          <a:p>
            <a:r>
              <a:rPr lang="en-US" sz="2100" dirty="0"/>
              <a:t>A1 and A2 </a:t>
            </a:r>
          </a:p>
        </p:txBody>
      </p:sp>
      <p:sp>
        <p:nvSpPr>
          <p:cNvPr id="13" name="TextBox 12">
            <a:extLst>
              <a:ext uri="{FF2B5EF4-FFF2-40B4-BE49-F238E27FC236}">
                <a16:creationId xmlns:a16="http://schemas.microsoft.com/office/drawing/2014/main" id="{D4BA0F4F-18F7-4CC5-9FC4-BD9748DEAFA5}"/>
              </a:ext>
            </a:extLst>
          </p:cNvPr>
          <p:cNvSpPr txBox="1"/>
          <p:nvPr/>
        </p:nvSpPr>
        <p:spPr>
          <a:xfrm>
            <a:off x="592092" y="5421067"/>
            <a:ext cx="8184680" cy="507831"/>
          </a:xfrm>
          <a:prstGeom prst="rect">
            <a:avLst/>
          </a:prstGeom>
          <a:noFill/>
        </p:spPr>
        <p:txBody>
          <a:bodyPr wrap="square">
            <a:spAutoFit/>
          </a:bodyPr>
          <a:lstStyle/>
          <a:p>
            <a:r>
              <a:rPr lang="en-US" sz="1350" b="1" dirty="0"/>
              <a:t>Usual situations of patients in the regular hospital room, i.e., walking, lying, as well as eating while lying. </a:t>
            </a:r>
          </a:p>
        </p:txBody>
      </p:sp>
      <p:sp>
        <p:nvSpPr>
          <p:cNvPr id="3" name="日付プレースホルダー 2">
            <a:extLst>
              <a:ext uri="{FF2B5EF4-FFF2-40B4-BE49-F238E27FC236}">
                <a16:creationId xmlns:a16="http://schemas.microsoft.com/office/drawing/2014/main" id="{95172EE4-1755-48BA-9E27-DEDBAD9119DC}"/>
              </a:ext>
            </a:extLst>
          </p:cNvPr>
          <p:cNvSpPr>
            <a:spLocks noGrp="1"/>
          </p:cNvSpPr>
          <p:nvPr>
            <p:ph type="dt" sz="half" idx="2"/>
          </p:nvPr>
        </p:nvSpPr>
        <p:spPr/>
        <p:txBody>
          <a:bodyPr/>
          <a:lstStyle/>
          <a:p>
            <a:r>
              <a:rPr lang="en-US" altLang="ja-JP"/>
              <a:t>January 2022</a:t>
            </a:r>
            <a:endParaRPr lang="en-US" altLang="ja-JP" dirty="0"/>
          </a:p>
        </p:txBody>
      </p:sp>
      <p:sp>
        <p:nvSpPr>
          <p:cNvPr id="4" name="スライド番号プレースホルダー 3">
            <a:extLst>
              <a:ext uri="{FF2B5EF4-FFF2-40B4-BE49-F238E27FC236}">
                <a16:creationId xmlns:a16="http://schemas.microsoft.com/office/drawing/2014/main" id="{1AA3DC74-E7E6-471D-8934-0926BDD0AB0F}"/>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7</a:t>
            </a:fld>
            <a:endParaRPr lang="en-US" altLang="ja-JP" dirty="0"/>
          </a:p>
        </p:txBody>
      </p:sp>
    </p:spTree>
    <p:extLst>
      <p:ext uri="{BB962C8B-B14F-4D97-AF65-F5344CB8AC3E}">
        <p14:creationId xmlns:p14="http://schemas.microsoft.com/office/powerpoint/2010/main" val="327782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8FFD-6D5F-4AB0-8CF5-1BF9F23C4295}"/>
              </a:ext>
            </a:extLst>
          </p:cNvPr>
          <p:cNvSpPr>
            <a:spLocks noGrp="1"/>
          </p:cNvSpPr>
          <p:nvPr>
            <p:ph type="title"/>
          </p:nvPr>
        </p:nvSpPr>
        <p:spPr>
          <a:xfrm>
            <a:off x="350041" y="1297392"/>
            <a:ext cx="2401133" cy="2582164"/>
          </a:xfrm>
        </p:spPr>
        <p:txBody>
          <a:bodyPr anchor="b">
            <a:normAutofit/>
          </a:bodyPr>
          <a:lstStyle/>
          <a:p>
            <a:pPr algn="r"/>
            <a:r>
              <a:rPr lang="en-US" sz="3000" dirty="0">
                <a:solidFill>
                  <a:schemeClr val="tx1"/>
                </a:solidFill>
              </a:rPr>
              <a:t>Channel Measurement Setup and Scenarios</a:t>
            </a:r>
          </a:p>
        </p:txBody>
      </p:sp>
      <p:sp>
        <p:nvSpPr>
          <p:cNvPr id="3" name="Content Placeholder 2">
            <a:extLst>
              <a:ext uri="{FF2B5EF4-FFF2-40B4-BE49-F238E27FC236}">
                <a16:creationId xmlns:a16="http://schemas.microsoft.com/office/drawing/2014/main" id="{1CE94550-3B3A-43B8-A789-D6DE9D6822B6}"/>
              </a:ext>
            </a:extLst>
          </p:cNvPr>
          <p:cNvSpPr>
            <a:spLocks noGrp="1"/>
          </p:cNvSpPr>
          <p:nvPr>
            <p:ph idx="1"/>
          </p:nvPr>
        </p:nvSpPr>
        <p:spPr>
          <a:xfrm>
            <a:off x="3028370" y="1079621"/>
            <a:ext cx="3295102" cy="4698759"/>
          </a:xfrm>
        </p:spPr>
        <p:txBody>
          <a:bodyPr anchor="ctr">
            <a:noAutofit/>
          </a:bodyPr>
          <a:lstStyle/>
          <a:p>
            <a:r>
              <a:rPr lang="en-US" sz="1800" dirty="0"/>
              <a:t>A pseudo-dynamic measurement method was applied, where each position in a walking cycle in Fig. 1 was kept still for the whole measurement period (e.g. 100 snapshots or realizations per position), and was modified according to the walking cycle. </a:t>
            </a:r>
          </a:p>
          <a:p>
            <a:r>
              <a:rPr lang="en-US" sz="1800" dirty="0"/>
              <a:t>Processing a single frequency domain measurement in the 3.1-10 GHz band takes several seconds, a real-time measurement of the radio channel fluctuations due to body motions is not feasible. </a:t>
            </a:r>
          </a:p>
        </p:txBody>
      </p:sp>
      <p:pic>
        <p:nvPicPr>
          <p:cNvPr id="5" name="Picture 4">
            <a:extLst>
              <a:ext uri="{FF2B5EF4-FFF2-40B4-BE49-F238E27FC236}">
                <a16:creationId xmlns:a16="http://schemas.microsoft.com/office/drawing/2014/main" id="{DD72EACC-E514-4AE6-8B29-BE3BC69BF2EB}"/>
              </a:ext>
            </a:extLst>
          </p:cNvPr>
          <p:cNvPicPr>
            <a:picLocks noChangeAspect="1"/>
          </p:cNvPicPr>
          <p:nvPr/>
        </p:nvPicPr>
        <p:blipFill>
          <a:blip r:embed="rId2"/>
          <a:stretch>
            <a:fillRect/>
          </a:stretch>
        </p:blipFill>
        <p:spPr>
          <a:xfrm>
            <a:off x="6323478" y="1802263"/>
            <a:ext cx="2711832" cy="3421871"/>
          </a:xfrm>
          <a:prstGeom prst="rect">
            <a:avLst/>
          </a:prstGeom>
        </p:spPr>
      </p:pic>
      <p:sp>
        <p:nvSpPr>
          <p:cNvPr id="4" name="日付プレースホルダー 3">
            <a:extLst>
              <a:ext uri="{FF2B5EF4-FFF2-40B4-BE49-F238E27FC236}">
                <a16:creationId xmlns:a16="http://schemas.microsoft.com/office/drawing/2014/main" id="{E6B434BE-A484-4D7D-A401-925A1636BF9A}"/>
              </a:ext>
            </a:extLst>
          </p:cNvPr>
          <p:cNvSpPr>
            <a:spLocks noGrp="1"/>
          </p:cNvSpPr>
          <p:nvPr>
            <p:ph type="dt" sz="half" idx="2"/>
          </p:nvPr>
        </p:nvSpPr>
        <p:spPr/>
        <p:txBody>
          <a:bodyPr/>
          <a:lstStyle/>
          <a:p>
            <a:r>
              <a:rPr lang="en-US" altLang="ja-JP"/>
              <a:t>January 2022</a:t>
            </a:r>
            <a:endParaRPr lang="en-US" altLang="ja-JP" dirty="0"/>
          </a:p>
        </p:txBody>
      </p:sp>
      <p:sp>
        <p:nvSpPr>
          <p:cNvPr id="6" name="スライド番号プレースホルダー 5">
            <a:extLst>
              <a:ext uri="{FF2B5EF4-FFF2-40B4-BE49-F238E27FC236}">
                <a16:creationId xmlns:a16="http://schemas.microsoft.com/office/drawing/2014/main" id="{D3EC1E73-7BB8-4942-A948-2C2FFCADAE06}"/>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8</a:t>
            </a:fld>
            <a:endParaRPr lang="en-US" altLang="ja-JP" dirty="0"/>
          </a:p>
        </p:txBody>
      </p:sp>
    </p:spTree>
    <p:extLst>
      <p:ext uri="{BB962C8B-B14F-4D97-AF65-F5344CB8AC3E}">
        <p14:creationId xmlns:p14="http://schemas.microsoft.com/office/powerpoint/2010/main" val="183666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8FFD-6D5F-4AB0-8CF5-1BF9F23C4295}"/>
              </a:ext>
            </a:extLst>
          </p:cNvPr>
          <p:cNvSpPr>
            <a:spLocks noGrp="1"/>
          </p:cNvSpPr>
          <p:nvPr>
            <p:ph type="title"/>
          </p:nvPr>
        </p:nvSpPr>
        <p:spPr>
          <a:xfrm>
            <a:off x="445770" y="1337448"/>
            <a:ext cx="3929634" cy="1008731"/>
          </a:xfrm>
        </p:spPr>
        <p:txBody>
          <a:bodyPr>
            <a:normAutofit/>
          </a:bodyPr>
          <a:lstStyle/>
          <a:p>
            <a:r>
              <a:rPr lang="en-US" sz="3000">
                <a:solidFill>
                  <a:schemeClr val="tx1"/>
                </a:solidFill>
              </a:rPr>
              <a:t>Channel Measurement Setup and Scenarios</a:t>
            </a:r>
          </a:p>
        </p:txBody>
      </p:sp>
      <p:sp>
        <p:nvSpPr>
          <p:cNvPr id="3" name="Content Placeholder 2">
            <a:extLst>
              <a:ext uri="{FF2B5EF4-FFF2-40B4-BE49-F238E27FC236}">
                <a16:creationId xmlns:a16="http://schemas.microsoft.com/office/drawing/2014/main" id="{1CE94550-3B3A-43B8-A789-D6DE9D6822B6}"/>
              </a:ext>
            </a:extLst>
          </p:cNvPr>
          <p:cNvSpPr>
            <a:spLocks noGrp="1"/>
          </p:cNvSpPr>
          <p:nvPr>
            <p:ph idx="1"/>
          </p:nvPr>
        </p:nvSpPr>
        <p:spPr>
          <a:xfrm>
            <a:off x="445207" y="2448572"/>
            <a:ext cx="3926618" cy="2829758"/>
          </a:xfrm>
        </p:spPr>
        <p:txBody>
          <a:bodyPr>
            <a:normAutofit fontScale="92500" lnSpcReduction="20000"/>
          </a:bodyPr>
          <a:lstStyle/>
          <a:p>
            <a:r>
              <a:rPr lang="en-US" sz="1500" dirty="0"/>
              <a:t>A pseudo-dynamic measurement emulates the situation when the subject is eating while lying down as shown in Fig. 2 was also taken. </a:t>
            </a:r>
          </a:p>
          <a:p>
            <a:r>
              <a:rPr lang="en-US" sz="1500" dirty="0"/>
              <a:t>Based on an actual measurement, a walking cycle or an eating cycle lasts 0.6 s assuming an equal time interval between consecutive positions, i.e., 0.1 s. </a:t>
            </a:r>
          </a:p>
          <a:p>
            <a:r>
              <a:rPr lang="en-US" sz="1500" dirty="0"/>
              <a:t>To be able to study the dynamic features, the measurements were extended from a walking or an eating cycle </a:t>
            </a:r>
            <a:r>
              <a:rPr lang="en-US" sz="1500" dirty="0" err="1"/>
              <a:t>til</a:t>
            </a:r>
            <a:r>
              <a:rPr lang="en-US" sz="1500" dirty="0"/>
              <a:t> 10 s walk or eating. </a:t>
            </a:r>
          </a:p>
          <a:p>
            <a:r>
              <a:rPr lang="en-US" sz="1500" dirty="0"/>
              <a:t>In addition, an interpolation was done in order to obtain 0.1 ms sampling interval.</a:t>
            </a:r>
          </a:p>
        </p:txBody>
      </p:sp>
      <p:pic>
        <p:nvPicPr>
          <p:cNvPr id="6" name="Picture 5" descr="Graphical user interface, website&#10;&#10;Description automatically generated">
            <a:extLst>
              <a:ext uri="{FF2B5EF4-FFF2-40B4-BE49-F238E27FC236}">
                <a16:creationId xmlns:a16="http://schemas.microsoft.com/office/drawing/2014/main" id="{076E7357-E2DD-4093-A520-A18A18B95E25}"/>
              </a:ext>
            </a:extLst>
          </p:cNvPr>
          <p:cNvPicPr>
            <a:picLocks noChangeAspect="1"/>
          </p:cNvPicPr>
          <p:nvPr/>
        </p:nvPicPr>
        <p:blipFill>
          <a:blip r:embed="rId2"/>
          <a:stretch>
            <a:fillRect/>
          </a:stretch>
        </p:blipFill>
        <p:spPr>
          <a:xfrm>
            <a:off x="4681734" y="1991294"/>
            <a:ext cx="4098793" cy="2940884"/>
          </a:xfrm>
          <a:prstGeom prst="rect">
            <a:avLst/>
          </a:prstGeom>
        </p:spPr>
      </p:pic>
      <p:sp>
        <p:nvSpPr>
          <p:cNvPr id="4" name="日付プレースホルダー 3">
            <a:extLst>
              <a:ext uri="{FF2B5EF4-FFF2-40B4-BE49-F238E27FC236}">
                <a16:creationId xmlns:a16="http://schemas.microsoft.com/office/drawing/2014/main" id="{BD884BCE-F0D4-4C94-B0DC-A9221B160B1D}"/>
              </a:ext>
            </a:extLst>
          </p:cNvPr>
          <p:cNvSpPr>
            <a:spLocks noGrp="1"/>
          </p:cNvSpPr>
          <p:nvPr>
            <p:ph type="dt" sz="half" idx="2"/>
          </p:nvPr>
        </p:nvSpPr>
        <p:spPr/>
        <p:txBody>
          <a:bodyPr/>
          <a:lstStyle/>
          <a:p>
            <a:r>
              <a:rPr lang="en-US" altLang="ja-JP"/>
              <a:t>January 2022</a:t>
            </a:r>
            <a:endParaRPr lang="en-US" altLang="ja-JP" dirty="0"/>
          </a:p>
        </p:txBody>
      </p:sp>
      <p:sp>
        <p:nvSpPr>
          <p:cNvPr id="5" name="スライド番号プレースホルダー 4">
            <a:extLst>
              <a:ext uri="{FF2B5EF4-FFF2-40B4-BE49-F238E27FC236}">
                <a16:creationId xmlns:a16="http://schemas.microsoft.com/office/drawing/2014/main" id="{362485E6-5B31-4F19-99F9-F2A99C4FCB08}"/>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9</a:t>
            </a:fld>
            <a:endParaRPr lang="en-US" altLang="ja-JP" dirty="0"/>
          </a:p>
        </p:txBody>
      </p:sp>
    </p:spTree>
    <p:extLst>
      <p:ext uri="{BB962C8B-B14F-4D97-AF65-F5344CB8AC3E}">
        <p14:creationId xmlns:p14="http://schemas.microsoft.com/office/powerpoint/2010/main" val="2426036742"/>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CWC-varit">
      <a:dk1>
        <a:sysClr val="windowText" lastClr="000000"/>
      </a:dk1>
      <a:lt1>
        <a:sysClr val="window" lastClr="FFFFFF"/>
      </a:lt1>
      <a:dk2>
        <a:srgbClr val="737B7F"/>
      </a:dk2>
      <a:lt2>
        <a:srgbClr val="FCFCFC"/>
      </a:lt2>
      <a:accent1>
        <a:srgbClr val="A6C842"/>
      </a:accent1>
      <a:accent2>
        <a:srgbClr val="ED8254"/>
      </a:accent2>
      <a:accent3>
        <a:srgbClr val="E4F3A9"/>
      </a:accent3>
      <a:accent4>
        <a:srgbClr val="C96E48"/>
      </a:accent4>
      <a:accent5>
        <a:srgbClr val="829D32"/>
      </a:accent5>
      <a:accent6>
        <a:srgbClr val="C4BEBA"/>
      </a:accent6>
      <a:hlink>
        <a:srgbClr val="20321F"/>
      </a:hlink>
      <a:folHlink>
        <a:srgbClr val="ED8254"/>
      </a:folHlink>
    </a:clrScheme>
    <a:fontScheme name="CWC 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ema">
  <a:themeElements>
    <a:clrScheme name="CWC-varit">
      <a:dk1>
        <a:sysClr val="windowText" lastClr="000000"/>
      </a:dk1>
      <a:lt1>
        <a:sysClr val="window" lastClr="FFFFFF"/>
      </a:lt1>
      <a:dk2>
        <a:srgbClr val="737B7F"/>
      </a:dk2>
      <a:lt2>
        <a:srgbClr val="FCFCFC"/>
      </a:lt2>
      <a:accent1>
        <a:srgbClr val="A6C842"/>
      </a:accent1>
      <a:accent2>
        <a:srgbClr val="ED8254"/>
      </a:accent2>
      <a:accent3>
        <a:srgbClr val="E4F3A9"/>
      </a:accent3>
      <a:accent4>
        <a:srgbClr val="C96E48"/>
      </a:accent4>
      <a:accent5>
        <a:srgbClr val="829D32"/>
      </a:accent5>
      <a:accent6>
        <a:srgbClr val="C4BEBA"/>
      </a:accent6>
      <a:hlink>
        <a:srgbClr val="20321F"/>
      </a:hlink>
      <a:folHlink>
        <a:srgbClr val="ED8254"/>
      </a:folHlink>
    </a:clrScheme>
    <a:fontScheme name="CWC 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3396</TotalTime>
  <Words>1868</Words>
  <Application>Microsoft Office PowerPoint</Application>
  <PresentationFormat>画面に合わせる (4:3)</PresentationFormat>
  <Paragraphs>121</Paragraphs>
  <Slides>17</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17</vt:i4>
      </vt:variant>
    </vt:vector>
  </HeadingPairs>
  <TitlesOfParts>
    <vt:vector size="21" baseType="lpstr">
      <vt:lpstr>游ゴシック</vt:lpstr>
      <vt:lpstr>Arial</vt:lpstr>
      <vt:lpstr>Times New Roman</vt:lpstr>
      <vt:lpstr>IEEE-P802_15</vt:lpstr>
      <vt:lpstr>PowerPoint プレゼンテーション</vt:lpstr>
      <vt:lpstr>  Pseudo-Cyclic Dynamic Channel Model of UWB-BAN  Attaphongse Taparugssanagorn∗’†’^, Bin Zhen‡ , Raffaello Tesi∗, Matti Hämäläinen∗ , Jari Iinatti∗, and Ryuji Kohno∗ ’†  ∗Centre for Wireless Communications, University of Oulu, Oulu, Finland  †Center of Medical Information &amp; Communication Technology, Yokohama National University, Yokohama, Japan  ‡National Institute of Information and Communications Technology (NICT), Yokosuka, Japan ^School of Engineering and Technology, Asian Institute of Technology, Thailand (currently) </vt:lpstr>
      <vt:lpstr>Contents</vt:lpstr>
      <vt:lpstr>Various Mobility in Hospitals or Clinics</vt:lpstr>
      <vt:lpstr>"A UWB WBAN Channel Model based on A Pseudo-Dynamic Measurement,“ annals of telecommunications - annales des télécommunications, Springer, volume 66, pages177-185 (2011)</vt:lpstr>
      <vt:lpstr>Channel Measurement Setup and Scenarios</vt:lpstr>
      <vt:lpstr>Channel Measurement Setup and Scenarios</vt:lpstr>
      <vt:lpstr>Channel Measurement Setup and Scenarios</vt:lpstr>
      <vt:lpstr>Channel Measurement Setup and Scenarios</vt:lpstr>
      <vt:lpstr>Results and Analysis</vt:lpstr>
      <vt:lpstr>Results and Analysis</vt:lpstr>
      <vt:lpstr>Statistic Analysis</vt:lpstr>
      <vt:lpstr>Statistic Analysis</vt:lpstr>
      <vt:lpstr>Statistic Analysis</vt:lpstr>
      <vt:lpstr>Statistic Analysis</vt:lpstr>
      <vt:lpstr>Conclusions</vt:lpstr>
      <vt:lpstr>PowerPoint プレゼンテーション</vt:lpstr>
    </vt:vector>
  </TitlesOfParts>
  <Company>University of 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On-Body Path Loss Modelling Based On UWB WBAN Measurements</dc:title>
  <dc:creator>tsk</dc:creator>
  <cp:lastModifiedBy>Kohno Ryuji</cp:lastModifiedBy>
  <cp:revision>309</cp:revision>
  <cp:lastPrinted>2015-01-26T15:24:03Z</cp:lastPrinted>
  <dcterms:created xsi:type="dcterms:W3CDTF">2012-02-26T12:29:56Z</dcterms:created>
  <dcterms:modified xsi:type="dcterms:W3CDTF">2022-01-18T18:20:30Z</dcterms:modified>
</cp:coreProperties>
</file>