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4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12192000" cy="6858000"/>
  <p:notesSz cx="6934200" cy="9280525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IE" sz="4400" spc="-1" strike="noStrike">
                <a:latin typeface="Arial"/>
              </a:rPr>
              <a:t>Click to move the slide</a:t>
            </a:r>
            <a:endParaRPr b="0" lang="en-IE" sz="4400" spc="-1" strike="noStrike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IE" sz="2000" spc="-1" strike="noStrike">
                <a:latin typeface="Arial"/>
              </a:rPr>
              <a:t>Click to edit the notes format</a:t>
            </a:r>
            <a:endParaRPr b="0" lang="en-IE" sz="2000" spc="-1" strike="noStrike"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IE" sz="1400" spc="-1" strike="noStrike">
                <a:latin typeface="Times New Roman"/>
              </a:rPr>
              <a:t>&lt;header&gt;</a:t>
            </a:r>
            <a:endParaRPr b="0" lang="en-IE" sz="1400" spc="-1" strike="noStrike">
              <a:latin typeface="Times New Roman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IE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n-IE" sz="1400" spc="-1" strike="noStrike">
                <a:latin typeface="Times New Roman"/>
              </a:rPr>
              <a:t>&lt;date/time&gt;</a:t>
            </a:r>
            <a:endParaRPr b="0" lang="en-IE" sz="1400" spc="-1" strike="noStrike">
              <a:latin typeface="Times New Roman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n-IE" sz="1400" spc="-1" strike="noStrike">
                <a:latin typeface="Times New Roman"/>
              </a:defRPr>
            </a:lvl1pPr>
          </a:lstStyle>
          <a:p>
            <a:r>
              <a:rPr b="0" lang="en-IE" sz="1400" spc="-1" strike="noStrike">
                <a:latin typeface="Times New Roman"/>
              </a:rPr>
              <a:t>&lt;footer&gt;</a:t>
            </a:r>
            <a:endParaRPr b="0" lang="en-IE" sz="1400" spc="-1" strike="noStrike">
              <a:latin typeface="Times New Roman"/>
            </a:endParaRP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n-IE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C1441CB4-9976-42DF-88CD-071B22D426CD}" type="slidenum">
              <a:rPr b="0" lang="en-IE" sz="1400" spc="-1" strike="noStrike">
                <a:latin typeface="Times New Roman"/>
              </a:rPr>
              <a:t>&lt;number&gt;</a:t>
            </a:fld>
            <a:endParaRPr b="0" lang="en-I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648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224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1908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796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3CB4B329-ABC0-443C-B982-8543CFCD255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2760" cy="34653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200" cy="42670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ctr">
            <a:noAutofit/>
          </a:bodyPr>
          <a:p>
            <a:endParaRPr b="0" lang="en-IE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7440" cy="3463200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1400" cy="417204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648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224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1908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796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FD1C04D-5720-4C5A-B0BB-07C94AB12D3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648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224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1908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796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2F95E5E-6B0F-4FF8-932C-9F178B4FF7D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2760" cy="34653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200" cy="42670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ctr">
            <a:noAutofit/>
          </a:bodyPr>
          <a:p>
            <a:endParaRPr b="0" lang="en-IE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7440" cy="3463200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1400" cy="417204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648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224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1908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796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528E006-DBAC-4AFD-98FA-0ACC53F7F05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7440" cy="3463200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1400" cy="417204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648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224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1908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796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8EC234B-F266-4DDA-BB0A-03AF528D804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7440" cy="3463200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1400" cy="417204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648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224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1908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796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3FEC63C-B6FF-4CBC-ABC5-A9D428C35BF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7440" cy="3463200"/>
          </a:xfrm>
          <a:prstGeom prst="rect">
            <a:avLst/>
          </a:prstGeom>
          <a:ln w="0">
            <a:noFill/>
          </a:ln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1400" cy="417204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648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2240" cy="20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1908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0796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0310820-CF0C-480E-98A5-B1D2E0FFB7B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7920" cy="530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7920" cy="530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7920" cy="530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7920" cy="530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6145920" y="318960"/>
            <a:ext cx="466416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15-22-0031-04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IE" sz="4400" spc="-1" strike="noStrike">
                <a:latin typeface="Arial"/>
              </a:rPr>
              <a:t>Click to edit the title text format</a:t>
            </a:r>
            <a:endParaRPr b="0" lang="en-I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3200" spc="-1" strike="noStrike">
                <a:latin typeface="Arial"/>
              </a:rPr>
              <a:t>Click to edit the outline text format</a:t>
            </a:r>
            <a:endParaRPr b="0" lang="en-I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800" spc="-1" strike="noStrike">
                <a:latin typeface="Arial"/>
              </a:rPr>
              <a:t>Second Outline Level</a:t>
            </a:r>
            <a:endParaRPr b="0" lang="en-I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400" spc="-1" strike="noStrike">
                <a:latin typeface="Arial"/>
              </a:rPr>
              <a:t>Third Outline Level</a:t>
            </a:r>
            <a:endParaRPr b="0" lang="en-I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000" spc="-1" strike="noStrike">
                <a:latin typeface="Arial"/>
              </a:rPr>
              <a:t>Fourth Outline Level</a:t>
            </a:r>
            <a:endParaRPr b="0" lang="en-I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Fifth Outline Level</a:t>
            </a:r>
            <a:endParaRPr b="0" lang="en-I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Sixth Outline Level</a:t>
            </a:r>
            <a:endParaRPr b="0" lang="en-I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Seventh Outline Level</a:t>
            </a:r>
            <a:endParaRPr b="0" lang="en-I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4"/>
          <p:cNvSpPr/>
          <p:nvPr/>
        </p:nvSpPr>
        <p:spPr>
          <a:xfrm>
            <a:off x="6145920" y="318960"/>
            <a:ext cx="466416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15-22-0031-04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IE" sz="4400" spc="-1" strike="noStrike">
                <a:latin typeface="Arial"/>
              </a:rPr>
              <a:t>Click to edit the title text format</a:t>
            </a:r>
            <a:endParaRPr b="0" lang="en-IE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3200" spc="-1" strike="noStrike">
                <a:latin typeface="Arial"/>
              </a:rPr>
              <a:t>Click to edit the outline text format</a:t>
            </a:r>
            <a:endParaRPr b="0" lang="en-I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800" spc="-1" strike="noStrike">
                <a:latin typeface="Arial"/>
              </a:rPr>
              <a:t>Second Outline Level</a:t>
            </a:r>
            <a:endParaRPr b="0" lang="en-I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400" spc="-1" strike="noStrike">
                <a:latin typeface="Arial"/>
              </a:rPr>
              <a:t>Third Outline Level</a:t>
            </a:r>
            <a:endParaRPr b="0" lang="en-I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000" spc="-1" strike="noStrike">
                <a:latin typeface="Arial"/>
              </a:rPr>
              <a:t>Fourth Outline Level</a:t>
            </a:r>
            <a:endParaRPr b="0" lang="en-I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Fifth Outline Level</a:t>
            </a:r>
            <a:endParaRPr b="0" lang="en-I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Sixth Outline Level</a:t>
            </a:r>
            <a:endParaRPr b="0" lang="en-I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Seventh Outline Level</a:t>
            </a:r>
            <a:endParaRPr b="0" lang="en-I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4"/>
          <p:cNvSpPr/>
          <p:nvPr/>
        </p:nvSpPr>
        <p:spPr>
          <a:xfrm>
            <a:off x="6145920" y="318960"/>
            <a:ext cx="466416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15-22-0031-04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IE" sz="4400" spc="-1" strike="noStrike">
                <a:latin typeface="Arial"/>
              </a:rPr>
              <a:t>Click to edit the title text format</a:t>
            </a:r>
            <a:endParaRPr b="0" lang="en-IE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3200" spc="-1" strike="noStrike">
                <a:latin typeface="Arial"/>
              </a:rPr>
              <a:t>Click to edit the outline text format</a:t>
            </a:r>
            <a:endParaRPr b="0" lang="en-I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800" spc="-1" strike="noStrike">
                <a:latin typeface="Arial"/>
              </a:rPr>
              <a:t>Second Outline Level</a:t>
            </a:r>
            <a:endParaRPr b="0" lang="en-I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400" spc="-1" strike="noStrike">
                <a:latin typeface="Arial"/>
              </a:rPr>
              <a:t>Third Outline Level</a:t>
            </a:r>
            <a:endParaRPr b="0" lang="en-I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000" spc="-1" strike="noStrike">
                <a:latin typeface="Arial"/>
              </a:rPr>
              <a:t>Fourth Outline Level</a:t>
            </a:r>
            <a:endParaRPr b="0" lang="en-I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Fifth Outline Level</a:t>
            </a:r>
            <a:endParaRPr b="0" lang="en-I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Sixth Outline Level</a:t>
            </a:r>
            <a:endParaRPr b="0" lang="en-I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Seventh Outline Level</a:t>
            </a:r>
            <a:endParaRPr b="0" lang="en-I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4"/>
          <p:cNvSpPr/>
          <p:nvPr/>
        </p:nvSpPr>
        <p:spPr>
          <a:xfrm>
            <a:off x="6145920" y="318960"/>
            <a:ext cx="466416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15-22-0031-04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792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IE" sz="1800" spc="-1" strike="noStrike">
                <a:latin typeface="Arial"/>
              </a:rPr>
              <a:t>Click to edit the title text format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3200" spc="-1" strike="noStrike">
                <a:latin typeface="Arial"/>
              </a:rPr>
              <a:t>Click to edit the outline text format</a:t>
            </a:r>
            <a:endParaRPr b="0" lang="en-I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800" spc="-1" strike="noStrike">
                <a:latin typeface="Arial"/>
              </a:rPr>
              <a:t>Second Outline Level</a:t>
            </a:r>
            <a:endParaRPr b="0" lang="en-I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400" spc="-1" strike="noStrike">
                <a:latin typeface="Arial"/>
              </a:rPr>
              <a:t>Third Outline Level</a:t>
            </a:r>
            <a:endParaRPr b="0" lang="en-I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000" spc="-1" strike="noStrike">
                <a:latin typeface="Arial"/>
              </a:rPr>
              <a:t>Fourth Outline Level</a:t>
            </a:r>
            <a:endParaRPr b="0" lang="en-I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Fifth Outline Level</a:t>
            </a:r>
            <a:endParaRPr b="0" lang="en-I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Sixth Outline Level</a:t>
            </a:r>
            <a:endParaRPr b="0" lang="en-I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Seventh Outline Level</a:t>
            </a:r>
            <a:endParaRPr b="0" lang="en-I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0080" cy="1466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P802.15.4-Cor1 Report to EC on Unconditional Approval to go to SA Ballot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1280" cy="473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2022-03-16</a:t>
            </a:r>
            <a:endParaRPr b="0" lang="en-IE" sz="2000" spc="-1" strike="noStrike"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660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296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164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C207BD5-ECEF-4B29-995F-BC5DF7C19D8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4680" cy="377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>
              <a:lnSpc>
                <a:spcPct val="100000"/>
              </a:lnSpc>
              <a:spcBef>
                <a:spcPts val="499"/>
              </a:spcBef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b="0" lang="en-IE" sz="2000" spc="-1" strike="noStrike">
              <a:latin typeface="Arial"/>
            </a:endParaRPr>
          </a:p>
        </p:txBody>
      </p:sp>
      <p:graphicFrame>
        <p:nvGraphicFramePr>
          <p:cNvPr id="180" name="Table 7"/>
          <p:cNvGraphicFramePr/>
          <p:nvPr/>
        </p:nvGraphicFramePr>
        <p:xfrm>
          <a:off x="1154520" y="2815200"/>
          <a:ext cx="10184760" cy="2937240"/>
        </p:xfrm>
        <a:graphic>
          <a:graphicData uri="http://schemas.openxmlformats.org/drawingml/2006/table">
            <a:tbl>
              <a:tblPr/>
              <a:tblGrid>
                <a:gridCol w="1787400"/>
                <a:gridCol w="2031120"/>
                <a:gridCol w="1468080"/>
                <a:gridCol w="974160"/>
                <a:gridCol w="3924360"/>
              </a:tblGrid>
              <a:tr h="7340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Name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Affiliations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Address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Phone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Email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340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Pat Kinney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Kinney Consulting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pat.kinney@kinneyconsultingllc.com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340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Tero Kivinen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Self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kivinen@iki.fi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35480"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7920" cy="1062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P802.15.4-Cor1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 Timeline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660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296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164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52AD8B5-B573-4338-9323-082E4DB1A43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graphicFrame>
        <p:nvGraphicFramePr>
          <p:cNvPr id="223" name="Table 5"/>
          <p:cNvGraphicFramePr/>
          <p:nvPr/>
        </p:nvGraphicFramePr>
        <p:xfrm>
          <a:off x="1631520" y="2002320"/>
          <a:ext cx="8526600" cy="2224440"/>
        </p:xfrm>
        <a:graphic>
          <a:graphicData uri="http://schemas.openxmlformats.org/drawingml/2006/table">
            <a:tbl>
              <a:tblPr/>
              <a:tblGrid>
                <a:gridCol w="3600360"/>
                <a:gridCol w="2084400"/>
                <a:gridCol w="2842200"/>
              </a:tblGrid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Apr 10,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May 10,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May 14,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May 24,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May 28,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Jun 12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Jun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7920" cy="1062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57920" cy="4110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Executive Committee in support of a request for unconditional approval to send IEEE P802.15.4-Cor1/D4 to SA Ballot.</a:t>
            </a:r>
            <a:endParaRPr b="0" lang="en-IE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unconditional approval was approved during the March session of the 802.15 working group on 15 March 2022.</a:t>
            </a:r>
            <a:endParaRPr b="0" lang="en-IE" sz="2400" spc="-1" strike="noStrike">
              <a:latin typeface="Arial"/>
            </a:endParaRPr>
          </a:p>
          <a:p>
            <a:pPr lvl="1" marL="800280" indent="-3416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44 yes, 0 no, 2 abstain</a:t>
            </a:r>
            <a:endParaRPr b="0" lang="en-IE" sz="2000" spc="-1" strike="noStrike"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164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809A00D-6073-4F32-8B56-E9CF8DF9B8B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296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660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7920" cy="1062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7920" cy="4110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P802.15.4-Cor1 Draft went through four WG Letter Ballots. Draft P802.15.4-Cor1/D4 achieved &gt; 75% needed for an approved draft</a:t>
            </a:r>
            <a:endParaRPr b="0" lang="en-IE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 has resolved 31 comments received on drafts P802.15.4-Cor1/D1, resolved 3 comments received on draft P802.15.4-Cor1/D2, resolved 3 comments received on draft P802.15.4-Cor1/D3, and received no comments for P802.15.4-Cor1/D4.</a:t>
            </a:r>
            <a:endParaRPr b="0" lang="en-IE" sz="2400" spc="-1" strike="noStrike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164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0DE72D5-69E9-4A3C-8318-6BB12900560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296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660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660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296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164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8005DF2-3F96-4741-ADF3-3997F750406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8280" cy="579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P802.15.4-Cor1</a:t>
            </a:r>
            <a:endParaRPr b="0" lang="en-IE" sz="3200" spc="-1" strike="noStrike">
              <a:latin typeface="Arial"/>
            </a:endParaRPr>
          </a:p>
        </p:txBody>
      </p:sp>
      <p:graphicFrame>
        <p:nvGraphicFramePr>
          <p:cNvPr id="195" name="Table 5"/>
          <p:cNvGraphicFramePr/>
          <p:nvPr/>
        </p:nvGraphicFramePr>
        <p:xfrm>
          <a:off x="335520" y="1376640"/>
          <a:ext cx="11448720" cy="4896000"/>
        </p:xfrm>
        <a:graphic>
          <a:graphicData uri="http://schemas.openxmlformats.org/drawingml/2006/table">
            <a:tbl>
              <a:tblPr/>
              <a:tblGrid>
                <a:gridCol w="607320"/>
                <a:gridCol w="1212120"/>
                <a:gridCol w="2155320"/>
                <a:gridCol w="1308600"/>
                <a:gridCol w="528840"/>
                <a:gridCol w="817920"/>
                <a:gridCol w="817920"/>
                <a:gridCol w="779400"/>
                <a:gridCol w="884880"/>
                <a:gridCol w="846720"/>
                <a:gridCol w="654480"/>
                <a:gridCol w="835560"/>
              </a:tblGrid>
              <a:tr h="9658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187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17-Nov-2021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P802.15.4-Cor1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/D1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69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60.00%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5.80%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98.46%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188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13-Dec-2021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P802.15.4-Cor1/D2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7.83%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88.89%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189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12-Jan-2022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P802.15.4-Cor1/D3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Accumulated Tally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60.87%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5.71%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98.48%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189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12-Jan-2022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P802.15.4-Cor1/D3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8.70%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Accumulated Tally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64.35%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5.41%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16-Feb-2022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P802.15.4-Cor1/D4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7.83%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11.11%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Accumulated Tally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65.22%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5.33%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760"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7920" cy="1062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P802.15.4-Cor1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660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296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164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952836A-2434-4E64-AEAE-43BE758E587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graphicFrame>
        <p:nvGraphicFramePr>
          <p:cNvPr id="200" name="Table 5"/>
          <p:cNvGraphicFramePr/>
          <p:nvPr/>
        </p:nvGraphicFramePr>
        <p:xfrm>
          <a:off x="1310040" y="1715040"/>
          <a:ext cx="9568800" cy="4557600"/>
        </p:xfrm>
        <a:graphic>
          <a:graphicData uri="http://schemas.openxmlformats.org/drawingml/2006/table">
            <a:tbl>
              <a:tblPr/>
              <a:tblGrid>
                <a:gridCol w="1000440"/>
                <a:gridCol w="1667160"/>
                <a:gridCol w="4381200"/>
                <a:gridCol w="2520360"/>
              </a:tblGrid>
              <a:tr h="106056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187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17-Nov-2021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Technical Letter Ballot for P802.15.4-Cor1/D1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31 (2 T, 29 E)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188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13-Dec-2021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First recirculation draft, P802.15.4-Cor1/D2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 (2 T, 1 E)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189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12-Jan-2022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Second recirculation draft, P802.15.4-Cor1/D3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 (0 T, 3 E)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190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16-Feb-2022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Third recirculation draft, P802.15.4-Cor1/D4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 (0 T, 0 E)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32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37 (4 T, 33 E)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7920" cy="1062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729080"/>
            <a:ext cx="10357920" cy="4110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164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report:</a:t>
            </a:r>
            <a:endParaRPr b="0" lang="en-IE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IE" sz="24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From: Michelle Turner &lt;m.d.turner@ieee.org&gt;</a:t>
            </a:r>
            <a:endParaRPr b="0" lang="en-IE" sz="12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To: Christy Bahn &lt;c.bahn@ieee.org&gt;, Pat Kinney &lt;pat.kinney@kinneyconsultingllc.com&gt;, </a:t>
            </a:r>
            <a:endParaRPr b="0" lang="en-IE" sz="12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Tero Kivinen &lt;kivinen@iki.fi&gt;</a:t>
            </a:r>
            <a:endParaRPr b="0" lang="en-IE" sz="12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Subject: 802.15.4_Cor 1 MEC report</a:t>
            </a:r>
            <a:endParaRPr b="0" lang="en-IE" sz="12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Date: Thu, 17 Mar 2022 15:17:56 -0400</a:t>
            </a:r>
            <a:endParaRPr b="0" lang="en-IE" sz="12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IE" sz="12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Hello Pat,</a:t>
            </a:r>
            <a:endParaRPr b="0" lang="en-IE" sz="12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Saving trees or attachments. Please let this email serve as the MEC report for</a:t>
            </a:r>
            <a:endParaRPr b="0" lang="en-IE" sz="12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IEEE P802.15.4_Cor1. My official comment is: "This draft meets all editorial</a:t>
            </a:r>
            <a:endParaRPr b="0" lang="en-IE" sz="12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requirements". Thank you.</a:t>
            </a:r>
            <a:endParaRPr b="0" lang="en-IE" sz="12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--</a:t>
            </a:r>
            <a:endParaRPr b="0" lang="en-IE" sz="12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Michelle Turner</a:t>
            </a:r>
            <a:endParaRPr b="0" lang="en-IE" sz="12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Manager, Content Production and Management</a:t>
            </a:r>
            <a:endParaRPr b="0" lang="en-IE" sz="1200" spc="-1" strike="noStrike"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ourier New"/>
                <a:ea typeface="MS Gothic"/>
              </a:rPr>
              <a:t>IEEE Standards Association</a:t>
            </a:r>
            <a:endParaRPr b="0" lang="en-IE" sz="12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en-IE" sz="1200" spc="-1" strike="noStrike"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164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6200879-3703-4092-BDA6-A1B4EE75882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296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660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0960" cy="20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Technical comments by “No” voting commenter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LB190)</a:t>
            </a:r>
            <a:br/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LB190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660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296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164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92190BB-2921-4A2D-961D-07135DE499D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360" cy="2315880"/>
        </p:xfrm>
        <a:graphic>
          <a:graphicData uri="http://schemas.openxmlformats.org/drawingml/2006/table">
            <a:tbl>
              <a:tblPr/>
              <a:tblGrid>
                <a:gridCol w="4495320"/>
                <a:gridCol w="547920"/>
                <a:gridCol w="547920"/>
                <a:gridCol w="547920"/>
                <a:gridCol w="547920"/>
                <a:gridCol w="868680"/>
                <a:gridCol w="869040"/>
              </a:tblGrid>
              <a:tr h="3448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187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188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189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190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52776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5096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4776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48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0080"/>
            <a:ext cx="10357920" cy="210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Unsatisfied Technical Comments in Categories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LB190)</a:t>
            </a:r>
            <a:br/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LB190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660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296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164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F2BE727-98E7-4206-BA33-8B4A75CD4CE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7920" cy="2008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LB190)</a:t>
            </a:r>
            <a:br/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LB190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1640" cy="36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40FD2BE-28AA-4128-80BD-47E13ED3365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6600" cy="26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2960" cy="177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5920</TotalTime>
  <Application>LibreOffice/7.3.1.3$Linux_X86_64 LibreOffice_project/30$Build-3</Application>
  <AppVersion>15.0000</AppVersion>
  <Words>654</Words>
  <Paragraphs>166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2019-11-09T15:46:46Z</dcterms:created>
  <dc:creator>Pat Kinney</dc:creator>
  <dc:description/>
  <dc:language>en-US</dc:language>
  <cp:lastModifiedBy/>
  <cp:lastPrinted>1601-01-01T00:00:00Z</cp:lastPrinted>
  <dcterms:modified xsi:type="dcterms:W3CDTF">2022-03-17T22:03:05Z</dcterms:modified>
  <cp:revision>184</cp:revision>
  <dc:subject/>
  <dc:title>P802.15.13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0</vt:bool>
  </property>
  <property fmtid="{D5CDD505-2E9C-101B-9397-08002B2CF9AE}" pid="9" name="LinksUpToDate">
    <vt:bool>0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0</vt:bool>
  </property>
  <property fmtid="{D5CDD505-2E9C-101B-9397-08002B2CF9AE}" pid="14" name="ShareDoc">
    <vt:bool>0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