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4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12192000" cy="6858000"/>
  <p:notesSz cx="6934200" cy="92805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IE" sz="4400" spc="-1" strike="noStrike">
                <a:latin typeface="Arial"/>
              </a:rPr>
              <a:t>Click to move the slide</a:t>
            </a:r>
            <a:endParaRPr b="0" lang="en-IE" sz="4400" spc="-1" strike="noStrike"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IE" sz="2000" spc="-1" strike="noStrike">
                <a:latin typeface="Arial"/>
              </a:rPr>
              <a:t>Click to edit the notes format</a:t>
            </a:r>
            <a:endParaRPr b="0" lang="en-IE" sz="2000" spc="-1" strike="noStrike"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IE" sz="1400" spc="-1" strike="noStrike">
                <a:latin typeface="Times New Roman"/>
              </a:rPr>
              <a:t>&lt;header&gt;</a:t>
            </a:r>
            <a:endParaRPr b="0" lang="en-IE" sz="1400" spc="-1" strike="noStrike">
              <a:latin typeface="Times New Roman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/>
            <a:r>
              <a:rPr b="0" lang="en-IE" sz="1400" spc="-1" strike="noStrike">
                <a:latin typeface="Times New Roman"/>
              </a:rPr>
              <a:t>&lt;date/time&gt;</a:t>
            </a:r>
            <a:endParaRPr b="0" lang="en-IE" sz="1400" spc="-1" strike="noStrike"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en-IE" sz="1400" spc="-1" strike="noStrike">
                <a:latin typeface="Times New Roman"/>
              </a:rPr>
              <a:t>&lt;footer&gt;</a:t>
            </a:r>
            <a:endParaRPr b="0" lang="en-IE" sz="1400" spc="-1" strike="noStrike">
              <a:latin typeface="Times New Roman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/>
            <a:fld id="{BA094523-3EDA-4AF9-9AC3-BF18CD681AF9}" type="slidenum">
              <a:rPr b="0" lang="en-IE" sz="1400" spc="-1" strike="noStrike">
                <a:latin typeface="Times New Roman"/>
              </a:rPr>
              <a:t>&lt;number&gt;</a:t>
            </a:fld>
            <a:endParaRPr b="0" lang="en-I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D094509-9858-4C37-A550-BD2DDDE5F79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4200" cy="3466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640" cy="426852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endParaRPr b="0" lang="en-IE" sz="20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880" cy="3464640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26074C0-A668-4AC4-B74A-4E9EF8242B2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729FCEC-2197-42D4-AA64-F8D18DA3A9A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4200" cy="3466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640" cy="426852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endParaRPr b="0" lang="en-IE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880" cy="3464640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4775757-35C2-449D-9E05-AB059902BD7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880" cy="3464640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88F8F88-B576-41C7-B333-449308F8CF2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880" cy="3464640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F0361C3-914D-498E-B5EE-9397DB4C5CA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880" cy="3464640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endParaRPr b="0" lang="en-IE" sz="2000" spc="-1" strike="noStrike"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IE" sz="1400" spc="-1" strike="noStrike"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CA55F61-8E01-4DD9-8D36-AE5EA054A42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E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E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15-22-0031-00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IE" sz="4400" spc="-1" strike="noStrike">
                <a:latin typeface="Arial"/>
              </a:rPr>
              <a:t>Click to edit the title text format</a:t>
            </a:r>
            <a:endParaRPr b="0" lang="en-IE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3200" spc="-1" strike="noStrike">
                <a:latin typeface="Arial"/>
              </a:rPr>
              <a:t>Click to edit the outline text format</a:t>
            </a:r>
            <a:endParaRPr b="0" lang="en-I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800" spc="-1" strike="noStrike">
                <a:latin typeface="Arial"/>
              </a:rPr>
              <a:t>Second Outline Level</a:t>
            </a:r>
            <a:endParaRPr b="0" lang="en-I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400" spc="-1" strike="noStrike">
                <a:latin typeface="Arial"/>
              </a:rPr>
              <a:t>Third Outline Level</a:t>
            </a:r>
            <a:endParaRPr b="0" lang="en-I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000" spc="-1" strike="noStrike">
                <a:latin typeface="Arial"/>
              </a:rPr>
              <a:t>Fourth Outline Level</a:t>
            </a:r>
            <a:endParaRPr b="0" lang="en-I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Fifth Outline Level</a:t>
            </a:r>
            <a:endParaRPr b="0" lang="en-I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Sixth Outline Level</a:t>
            </a:r>
            <a:endParaRPr b="0" lang="en-I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Seventh Outline Level</a:t>
            </a:r>
            <a:endParaRPr b="0" lang="en-I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15-22-0031-00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IE" sz="4400" spc="-1" strike="noStrike">
                <a:latin typeface="Arial"/>
              </a:rPr>
              <a:t>Click to edit the title text format</a:t>
            </a:r>
            <a:endParaRPr b="0" lang="en-IE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3200" spc="-1" strike="noStrike">
                <a:latin typeface="Arial"/>
              </a:rPr>
              <a:t>Click to edit the outline text format</a:t>
            </a:r>
            <a:endParaRPr b="0" lang="en-I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800" spc="-1" strike="noStrike">
                <a:latin typeface="Arial"/>
              </a:rPr>
              <a:t>Second Outline Level</a:t>
            </a:r>
            <a:endParaRPr b="0" lang="en-I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400" spc="-1" strike="noStrike">
                <a:latin typeface="Arial"/>
              </a:rPr>
              <a:t>Third Outline Level</a:t>
            </a:r>
            <a:endParaRPr b="0" lang="en-I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000" spc="-1" strike="noStrike">
                <a:latin typeface="Arial"/>
              </a:rPr>
              <a:t>Fourth Outline Level</a:t>
            </a:r>
            <a:endParaRPr b="0" lang="en-I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Fifth Outline Level</a:t>
            </a:r>
            <a:endParaRPr b="0" lang="en-I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Sixth Outline Level</a:t>
            </a:r>
            <a:endParaRPr b="0" lang="en-I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Seventh Outline Level</a:t>
            </a:r>
            <a:endParaRPr b="0" lang="en-I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15-22-0031-00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IE" sz="4400" spc="-1" strike="noStrike">
                <a:latin typeface="Arial"/>
              </a:rPr>
              <a:t>Click to edit the title text format</a:t>
            </a:r>
            <a:endParaRPr b="0" lang="en-IE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3200" spc="-1" strike="noStrike">
                <a:latin typeface="Arial"/>
              </a:rPr>
              <a:t>Click to edit the outline text format</a:t>
            </a:r>
            <a:endParaRPr b="0" lang="en-I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800" spc="-1" strike="noStrike">
                <a:latin typeface="Arial"/>
              </a:rPr>
              <a:t>Second Outline Level</a:t>
            </a:r>
            <a:endParaRPr b="0" lang="en-I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400" spc="-1" strike="noStrike">
                <a:latin typeface="Arial"/>
              </a:rPr>
              <a:t>Third Outline Level</a:t>
            </a:r>
            <a:endParaRPr b="0" lang="en-I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000" spc="-1" strike="noStrike">
                <a:latin typeface="Arial"/>
              </a:rPr>
              <a:t>Fourth Outline Level</a:t>
            </a:r>
            <a:endParaRPr b="0" lang="en-I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Fifth Outline Level</a:t>
            </a:r>
            <a:endParaRPr b="0" lang="en-I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Sixth Outline Level</a:t>
            </a:r>
            <a:endParaRPr b="0" lang="en-I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Seventh Outline Level</a:t>
            </a:r>
            <a:endParaRPr b="0" lang="en-I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15-22-0031-00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IE" sz="1800" spc="-1" strike="noStrike">
                <a:latin typeface="Arial"/>
              </a:rPr>
              <a:t>Click to edit the title text format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3200" spc="-1" strike="noStrike">
                <a:latin typeface="Arial"/>
              </a:rPr>
              <a:t>Click to edit the outline text format</a:t>
            </a:r>
            <a:endParaRPr b="0" lang="en-I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800" spc="-1" strike="noStrike">
                <a:latin typeface="Arial"/>
              </a:rPr>
              <a:t>Second Outline Level</a:t>
            </a:r>
            <a:endParaRPr b="0" lang="en-I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400" spc="-1" strike="noStrike">
                <a:latin typeface="Arial"/>
              </a:rPr>
              <a:t>Third Outline Level</a:t>
            </a:r>
            <a:endParaRPr b="0" lang="en-I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E" sz="2000" spc="-1" strike="noStrike">
                <a:latin typeface="Arial"/>
              </a:rPr>
              <a:t>Fourth Outline Level</a:t>
            </a:r>
            <a:endParaRPr b="0" lang="en-I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Fifth Outline Level</a:t>
            </a:r>
            <a:endParaRPr b="0" lang="en-I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Sixth Outline Level</a:t>
            </a:r>
            <a:endParaRPr b="0" lang="en-I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E" sz="2000" spc="-1" strike="noStrike">
                <a:latin typeface="Arial"/>
              </a:rPr>
              <a:t>Seventh Outline Level</a:t>
            </a:r>
            <a:endParaRPr b="0" lang="en-I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mentor.ieee.org/802.15/dcn/20/15-20-0378-00-09ma-mec-review-tg9ma.pdf" TargetMode="External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1520" cy="146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P802.15.4-Cor1 Report to EC on Unconditional Approval to go to SA Ballot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720" cy="474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2022-01-18</a:t>
            </a:r>
            <a:endParaRPr b="0" lang="en-IE" sz="2000" spc="-1" strike="noStrike"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C1714DE-F41F-4764-90A0-4937AA0014C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6120" cy="379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b="0" lang="en-IE" sz="2000" spc="-1" strike="noStrike">
              <a:latin typeface="Arial"/>
            </a:endParaRPr>
          </a:p>
        </p:txBody>
      </p:sp>
      <p:graphicFrame>
        <p:nvGraphicFramePr>
          <p:cNvPr id="180" name="Table 7"/>
          <p:cNvGraphicFramePr/>
          <p:nvPr/>
        </p:nvGraphicFramePr>
        <p:xfrm>
          <a:off x="1154520" y="2815200"/>
          <a:ext cx="10184760" cy="2937240"/>
        </p:xfrm>
        <a:graphic>
          <a:graphicData uri="http://schemas.openxmlformats.org/drawingml/2006/table">
            <a:tbl>
              <a:tblPr/>
              <a:tblGrid>
                <a:gridCol w="1787400"/>
                <a:gridCol w="2031120"/>
                <a:gridCol w="1468080"/>
                <a:gridCol w="974160"/>
                <a:gridCol w="3924360"/>
              </a:tblGrid>
              <a:tr h="7340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Name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Affiliations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Address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Phone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Email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340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Pat Kinney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Kinney Consulting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pat.kinney@kinneyconsultingllc.com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340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Tero Kivinen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Self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kivinen@iki.fi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35480"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P802.15.4-Cor1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0DEFE5A-9C7A-4543-BB12-D7B00EB405B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graphicFrame>
        <p:nvGraphicFramePr>
          <p:cNvPr id="223" name="Table 5"/>
          <p:cNvGraphicFramePr/>
          <p:nvPr/>
        </p:nvGraphicFramePr>
        <p:xfrm>
          <a:off x="1631520" y="2002320"/>
          <a:ext cx="8526600" cy="2224440"/>
        </p:xfrm>
        <a:graphic>
          <a:graphicData uri="http://schemas.openxmlformats.org/drawingml/2006/table">
            <a:tbl>
              <a:tblPr/>
              <a:tblGrid>
                <a:gridCol w="3600360"/>
                <a:gridCol w="2084400"/>
                <a:gridCol w="2842200"/>
              </a:tblGrid>
              <a:tr h="37080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Mar 1,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Apr 1,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Apr 15,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Apr 30,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May 5,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May 21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Jun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Jul 2022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Executive Committee in support of a request for unconditional approval to send IEEE P802.15.4-Cor1/D4 to SA Ballot.</a:t>
            </a:r>
            <a:endParaRPr b="0" lang="en-IE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January session of the 802.15 working group on 26 January 2022.</a:t>
            </a:r>
            <a:endParaRPr b="0" lang="en-IE" sz="2400" spc="-1" strike="noStrike">
              <a:latin typeface="Arial"/>
            </a:endParaRPr>
          </a:p>
          <a:p>
            <a:pPr lvl="1" marL="800280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X yes, X no, X abstain</a:t>
            </a:r>
            <a:endParaRPr b="0" lang="en-IE" sz="2000" spc="-1" strike="noStrike"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F2DF999-4BA8-466F-A393-CE82ABC86D5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 2022</a:t>
            </a:r>
            <a:endParaRPr b="0" lang="en-I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P802.15.4-Cor1 Draft went through four WG Letter Ballots. Draft P802.15.4-Cor1/D4 achieved &gt; 75% needed for an approved draft</a:t>
            </a:r>
            <a:endParaRPr b="0" lang="en-IE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31 comments received on drafts P802.15.4-Cor1/D1, resolved 3 comments received on draft P802.15.4-Cor1/D2, resolved 3 comments received on draft P802.15.4-Cor1/D3, and received no comments for P802.15.4-Cor1/D4.</a:t>
            </a:r>
            <a:endParaRPr b="0" lang="en-IE" sz="2400" spc="-1" strike="noStrike"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5C068F7-86BF-4266-9E9F-8714CA20651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 2022</a:t>
            </a:r>
            <a:endParaRPr b="0" lang="en-I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F60BC47-CA86-4F5B-B7A0-863BA43D4DF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720" cy="581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P802.15.4-Cor1</a:t>
            </a:r>
            <a:endParaRPr b="0" lang="en-IE" sz="3200" spc="-1" strike="noStrike"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376640"/>
          <a:ext cx="11448720" cy="4896000"/>
        </p:xfrm>
        <a:graphic>
          <a:graphicData uri="http://schemas.openxmlformats.org/drawingml/2006/table">
            <a:tbl>
              <a:tblPr/>
              <a:tblGrid>
                <a:gridCol w="607320"/>
                <a:gridCol w="1212120"/>
                <a:gridCol w="2155320"/>
                <a:gridCol w="1308600"/>
                <a:gridCol w="528840"/>
                <a:gridCol w="817920"/>
                <a:gridCol w="817920"/>
                <a:gridCol w="779400"/>
                <a:gridCol w="884880"/>
                <a:gridCol w="846720"/>
                <a:gridCol w="654480"/>
                <a:gridCol w="835560"/>
              </a:tblGrid>
              <a:tr h="965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187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17-Nov-2021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P802.15.4-Cor1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/D1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69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60.00%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5.80%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98.46%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188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13-Dec-2021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P802.15.4-Cor1/D2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7.83%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88.89%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189</a:t>
                      </a:r>
                      <a:endParaRPr b="0" lang="en-IE" sz="12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12-Jan-2022</a:t>
                      </a:r>
                      <a:endParaRPr b="0" lang="en-IE" sz="12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P802.15.4-Cor1/D3</a:t>
                      </a:r>
                      <a:endParaRPr b="0" lang="en-IE" sz="12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Accumulated Tally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60.87%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5.71%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98.48%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189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12-Jan-2022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P802.15.4-Cor1/D3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8.70%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Accumulated Tally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64.35%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5.41%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100%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xxx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xx-Jan-2022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P802.15.4-Cor1/D4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Accumulated Tally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115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</a:t>
                      </a:r>
                      <a:endParaRPr b="0" lang="en-IE" sz="12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760"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P802.15.4-Cor1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1DFCBA2-67E0-4A55-B4A7-DC5B69A6839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15040"/>
          <a:ext cx="9568800" cy="4557600"/>
        </p:xfrm>
        <a:graphic>
          <a:graphicData uri="http://schemas.openxmlformats.org/drawingml/2006/table">
            <a:tbl>
              <a:tblPr/>
              <a:tblGrid>
                <a:gridCol w="1000440"/>
                <a:gridCol w="1667160"/>
                <a:gridCol w="4381200"/>
                <a:gridCol w="2520360"/>
              </a:tblGrid>
              <a:tr h="10605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187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17-Nov-2021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P802.15.4-Cor1/D1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31 (2 T, 29 E)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188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13-Dec-2021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P802.15.4-Cor1/D2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 (2 T, 1 E)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189</a:t>
                      </a:r>
                      <a:endParaRPr b="0" lang="en-IE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12-Jan-2022</a:t>
                      </a:r>
                      <a:endParaRPr b="0" lang="en-IE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Second recirculation draft, P802.15.4-Cor1/D3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 (0 T, 3 E)</a:t>
                      </a:r>
                      <a:endParaRPr b="0" lang="en-IE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xxx</a:t>
                      </a:r>
                      <a:endParaRPr b="0" lang="en-IE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xx-Jan-2022</a:t>
                      </a:r>
                      <a:endParaRPr b="0" lang="en-IE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32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37 (4 T, 33 E)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b="1" lang="en-US" sz="2400" spc="-1" strike="noStrike" u="sng">
                <a:solidFill>
                  <a:srgbClr val="ccccff">
                    <a:alpha val="88000"/>
                  </a:srgbClr>
                </a:solidFill>
                <a:uFillTx/>
                <a:latin typeface="Times New Roman"/>
                <a:ea typeface="MS Gothic"/>
                <a:hlinkClick r:id="rId1"/>
              </a:rPr>
              <a:t>IEEE 802.15-20/0378r0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:</a:t>
            </a:r>
            <a:endParaRPr b="0" lang="en-IE" sz="2400" spc="-1" strike="noStrike"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0ABEAB8-AF6D-43E0-B60A-7F5A9914C5B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 2022</a:t>
            </a:r>
            <a:endParaRPr b="0" lang="en-I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400" cy="20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Technical comments by “No” voting commenter</a:t>
            </a:r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LBxxx)</a:t>
            </a:r>
            <a:br/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LBxxx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EE99590-B074-46CF-B82C-8CA1BDA6E6F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360" cy="2315880"/>
        </p:xfrm>
        <a:graphic>
          <a:graphicData uri="http://schemas.openxmlformats.org/drawingml/2006/table">
            <a:tbl>
              <a:tblPr/>
              <a:tblGrid>
                <a:gridCol w="4495320"/>
                <a:gridCol w="547920"/>
                <a:gridCol w="547920"/>
                <a:gridCol w="547920"/>
                <a:gridCol w="547920"/>
                <a:gridCol w="868680"/>
                <a:gridCol w="869040"/>
              </a:tblGrid>
              <a:tr h="344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187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188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188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52776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5096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4776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48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en-IE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9360" cy="2101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Unsatisfied Technical Comments in Categories</a:t>
            </a:r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LBxxx)</a:t>
            </a:r>
            <a:br/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LBxxx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37775F93-1341-4FD6-833E-7854340CF14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360" cy="20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LBxxx)</a:t>
            </a:r>
            <a:br/>
            <a:br/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LBxxx</a:t>
            </a:r>
            <a:endParaRPr b="0" lang="en-IE" sz="3200" spc="-1" strike="noStrike"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FAD77DF-81C8-46D8-9A1B-F6C7DA9D87D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IE" sz="1200" spc="-1" strike="noStrike"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 2022</a:t>
            </a:r>
            <a:endParaRPr b="0" lang="en-IE" sz="1800" spc="-1" strike="noStrike"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b="0" lang="en-IE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5782</TotalTime>
  <Application>LibreOffice/7.2.2.2$Linux_X86_64 LibreOffice_project/20$Build-2</Application>
  <AppVersion>15.0000</AppVersion>
  <Words>654</Words>
  <Paragraphs>166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2019-11-09T15:46:46Z</dcterms:created>
  <dc:creator>Pat Kinney</dc:creator>
  <dc:description/>
  <dc:language>en-US</dc:language>
  <cp:lastModifiedBy/>
  <cp:lastPrinted>1601-01-01T00:00:00Z</cp:lastPrinted>
  <dcterms:modified xsi:type="dcterms:W3CDTF">2022-01-18T19:39:53Z</dcterms:modified>
  <cp:revision>176</cp:revision>
  <dc:subject/>
  <dc:title>P802.15.13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0</vt:bool>
  </property>
  <property fmtid="{D5CDD505-2E9C-101B-9397-08002B2CF9AE}" pid="9" name="LinksUpToDate">
    <vt:bool>0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0</vt:bool>
  </property>
  <property fmtid="{D5CDD505-2E9C-101B-9397-08002B2CF9AE}" pid="14" name="ShareDoc">
    <vt:bool>0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