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_rels/slide1.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en-IE" sz="4400" spc="-1" strike="noStrike">
                <a:latin typeface="Arial"/>
              </a:rPr>
              <a:t>Click to move the slide</a:t>
            </a:r>
            <a:endParaRPr b="0" lang="en-IE" sz="4400" spc="-1" strike="noStrike">
              <a:latin typeface="Arial"/>
            </a:endParaRPr>
          </a:p>
        </p:txBody>
      </p:sp>
      <p:sp>
        <p:nvSpPr>
          <p:cNvPr id="139"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en-IE" sz="2000" spc="-1" strike="noStrike">
                <a:latin typeface="Arial"/>
              </a:rPr>
              <a:t>Click to edit the notes format</a:t>
            </a:r>
            <a:endParaRPr b="0" lang="en-IE" sz="2000" spc="-1" strike="noStrike">
              <a:latin typeface="Arial"/>
            </a:endParaRPr>
          </a:p>
        </p:txBody>
      </p:sp>
      <p:sp>
        <p:nvSpPr>
          <p:cNvPr id="140"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en-IE" sz="1400" spc="-1" strike="noStrike">
                <a:latin typeface="Times New Roman"/>
              </a:rPr>
              <a:t>&lt;header&gt;</a:t>
            </a:r>
            <a:endParaRPr b="0" lang="en-IE" sz="1400" spc="-1" strike="noStrike">
              <a:latin typeface="Times New Roman"/>
            </a:endParaRPr>
          </a:p>
        </p:txBody>
      </p:sp>
      <p:sp>
        <p:nvSpPr>
          <p:cNvPr id="141"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r>
              <a:rPr b="0" lang="en-IE" sz="1400" spc="-1" strike="noStrike">
                <a:latin typeface="Times New Roman"/>
              </a:rPr>
              <a:t>&lt;date/time&gt;</a:t>
            </a:r>
            <a:endParaRPr b="0" lang="en-IE" sz="1400" spc="-1" strike="noStrike">
              <a:latin typeface="Times New Roman"/>
            </a:endParaRPr>
          </a:p>
        </p:txBody>
      </p:sp>
      <p:sp>
        <p:nvSpPr>
          <p:cNvPr id="142"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en-IE" sz="1400" spc="-1" strike="noStrike">
                <a:latin typeface="Times New Roman"/>
              </a:rPr>
              <a:t>&lt;footer&gt;</a:t>
            </a:r>
            <a:endParaRPr b="0" lang="en-IE" sz="1400" spc="-1" strike="noStrike">
              <a:latin typeface="Times New Roman"/>
            </a:endParaRPr>
          </a:p>
        </p:txBody>
      </p:sp>
      <p:sp>
        <p:nvSpPr>
          <p:cNvPr id="143"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fld id="{D98D9E5F-528E-4C0C-8AA9-2BE088111AD8}" type="slidenum">
              <a:rPr b="0" lang="en-IE" sz="1400" spc="-1" strike="noStrike">
                <a:latin typeface="Times New Roman"/>
              </a:rPr>
              <a:t>&lt;number&gt;</a:t>
            </a:fld>
            <a:endParaRPr b="0" lang="en-I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
          <p:cNvSpPr/>
          <p:nvPr/>
        </p:nvSpPr>
        <p:spPr>
          <a:xfrm>
            <a:off x="3288600" y="9736920"/>
            <a:ext cx="879840" cy="786240"/>
          </a:xfrm>
          <a:prstGeom prst="rect">
            <a:avLst/>
          </a:prstGeom>
          <a:noFill/>
          <a:ln w="0">
            <a:noFill/>
          </a:ln>
        </p:spPr>
        <p:style>
          <a:lnRef idx="0"/>
          <a:fillRef idx="0"/>
          <a:effectRef idx="0"/>
          <a:fontRef idx="minor"/>
        </p:style>
        <p:txBody>
          <a:bodyPr lIns="0" rIns="0" tIns="0" bIns="0" anchor="t">
            <a:noAutofit/>
          </a:bodyPr>
          <a:p>
            <a:pPr algn="r">
              <a:lnSpc>
                <a:spcPct val="100000"/>
              </a:lnSpc>
            </a:pPr>
            <a:fld id="{FE6230D9-095B-4C4D-BFA4-9CACD46256D6}" type="slidenum">
              <a:rPr b="0" lang="en-IE" sz="1300" spc="-1" strike="noStrike">
                <a:solidFill>
                  <a:srgbClr val="000000"/>
                </a:solidFill>
                <a:latin typeface="Times New Roman"/>
                <a:ea typeface="MS PGothic"/>
              </a:rPr>
              <a:t>&lt;number&gt;</a:t>
            </a:fld>
            <a:endParaRPr b="0" lang="en-IE" sz="1300" spc="-1" strike="noStrike">
              <a:latin typeface="Arial"/>
            </a:endParaRPr>
          </a:p>
        </p:txBody>
      </p:sp>
      <p:sp>
        <p:nvSpPr>
          <p:cNvPr id="215" name="PlaceHolder 1"/>
          <p:cNvSpPr>
            <a:spLocks noGrp="1"/>
          </p:cNvSpPr>
          <p:nvPr>
            <p:ph type="body"/>
          </p:nvPr>
        </p:nvSpPr>
        <p:spPr>
          <a:xfrm>
            <a:off x="1036080" y="4777200"/>
            <a:ext cx="5682240" cy="4508280"/>
          </a:xfrm>
          <a:prstGeom prst="rect">
            <a:avLst/>
          </a:prstGeom>
          <a:noFill/>
          <a:ln w="0">
            <a:noFill/>
          </a:ln>
        </p:spPr>
        <p:txBody>
          <a:bodyPr lIns="95760" rIns="95760" tIns="47160" bIns="47160" anchor="t">
            <a:noAutofit/>
          </a:bodyPr>
          <a:p>
            <a:endParaRPr b="0" lang="en-IE" sz="2000" spc="-1" strike="noStrike">
              <a:latin typeface="Arial"/>
            </a:endParaRPr>
          </a:p>
        </p:txBody>
      </p:sp>
      <p:sp>
        <p:nvSpPr>
          <p:cNvPr id="216" name="PlaceHolder 2"/>
          <p:cNvSpPr>
            <a:spLocks noGrp="1"/>
          </p:cNvSpPr>
          <p:nvPr>
            <p:ph type="sldImg"/>
          </p:nvPr>
        </p:nvSpPr>
        <p:spPr>
          <a:xfrm>
            <a:off x="1282680" y="760320"/>
            <a:ext cx="5194440" cy="37407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2480" cy="203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802-15-22-0030-00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8720" cy="295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8720" cy="295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16C96AD-18AF-4759-A5C6-0BCBD5E2EDC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28720" cy="295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4280" cy="203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2022</a:t>
            </a:r>
            <a:endParaRPr b="0" lang="en-IE" sz="1400" spc="-1" strike="noStrike">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2480" cy="203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802-15-22-0030-00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8720" cy="295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8720" cy="295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6A4283C-9EF3-4D26-9B89-915E227CD7B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28720" cy="295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4280" cy="203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2022</a:t>
            </a:r>
            <a:endParaRPr b="0" lang="en-IE" sz="1400" spc="-1" strike="noStrike">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2480" cy="203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802-15-22-0030-00</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8720" cy="295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8720" cy="295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0392FD7-7163-41BD-A3FC-C033379F602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28720" cy="295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4280" cy="203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2022</a:t>
            </a:r>
            <a:endParaRPr b="0" lang="en-IE" sz="1400" spc="-1" strike="noStrike">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meeting/agenda/"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hyperlink" Target="https://www.ietf.org/how/meetings/register/" TargetMode="External"/><Relationship Id="rId2"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hyperlink" Target="https://notes.ietf.org/notes-ietf-112-raw" TargetMode="External"/><Relationship Id="rId2" Type="http://schemas.openxmlformats.org/officeDocument/2006/relationships/hyperlink" Target="https://www.youtube.com/watch?v=4CYYnYhvAfs" TargetMode="External"/><Relationship Id="rId3" Type="http://schemas.openxmlformats.org/officeDocument/2006/relationships/hyperlink" Target="https://datatracker.ietf.org/doc/draft-ietf-raw-ldacs/" TargetMode="External"/><Relationship Id="rId4" Type="http://schemas.openxmlformats.org/officeDocument/2006/relationships/hyperlink" Target="https://datatracker.ietf.org/doc/draft-ietf-raw-technologies/" TargetMode="External"/><Relationship Id="rId5" Type="http://schemas.openxmlformats.org/officeDocument/2006/relationships/hyperlink" Target="https://datatracker.ietf.org/doc/draft-ietf-raw-architecture/" TargetMode="External"/><Relationship Id="rId6" Type="http://schemas.openxmlformats.org/officeDocument/2006/relationships/hyperlink" Target="https://datatracker.ietf.org/doc/draft-ietf-raw-use-cases/" TargetMode="External"/><Relationship Id="rId7" Type="http://schemas.openxmlformats.org/officeDocument/2006/relationships/hyperlink" Target="https://datatracker.ietf.org/doc/draft-ietf-raw-oam-support/" TargetMode="External"/><Relationship Id="rId8"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minutes-112-6lo/" TargetMode="External"/><Relationship Id="rId2" Type="http://schemas.openxmlformats.org/officeDocument/2006/relationships/hyperlink" Target="https://www.youtube.com/watch?v=Y8WHu_NHgpU" TargetMode="External"/><Relationship Id="rId3" Type="http://schemas.openxmlformats.org/officeDocument/2006/relationships/hyperlink" Target="https://datatracker.ietf.org/doc/draft-gomez-6lo-schc-15dot4/" TargetMode="External"/><Relationship Id="rId4"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hyperlink" Target="https://datatracker.ietf.org/doc/minutes-112-roll/" TargetMode="External"/><Relationship Id="rId2" Type="http://schemas.openxmlformats.org/officeDocument/2006/relationships/hyperlink" Target="https://www.youtube.com/watch?v=jrmNfwS29-A" TargetMode="External"/><Relationship Id="rId3"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hyperlink" Target="https://notes.ietf.org/notes-ietf-112-suit" TargetMode="External"/><Relationship Id="rId2" Type="http://schemas.openxmlformats.org/officeDocument/2006/relationships/hyperlink" Target="https://www.youtube.com/watch?v=9sSxQSUwzAQ" TargetMode="External"/><Relationship Id="rId3"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hyperlink" Target="https://datatracker.ietf.org/doc/minutes-112-lpwan/" TargetMode="External"/><Relationship Id="rId2" Type="http://schemas.openxmlformats.org/officeDocument/2006/relationships/hyperlink" Target="https://www.youtube.com/watch?v=jP2NsqKrfJA" TargetMode="External"/><Relationship Id="rId3"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hyperlink" Target="https://notes.ietf.org/notes-ietf-112-lake" TargetMode="External"/><Relationship Id="rId2" Type="http://schemas.openxmlformats.org/officeDocument/2006/relationships/hyperlink" Target="http://xxxx/" TargetMode="External"/><Relationship Id="rId3" Type="http://schemas.openxmlformats.org/officeDocument/2006/relationships/hyperlink" Target="https://datatracker.ietf.org/doc/draft-ietf-lake-edhoc/" TargetMode="External"/><Relationship Id="rId4" Type="http://schemas.openxmlformats.org/officeDocument/2006/relationships/hyperlink" Target="https://datatracker.ietf.org/doc/draft-ietf-6tisch-minimal-security/" TargetMode="External"/><Relationship Id="rId5"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hyperlink" Target="https://notes.ietf.org/notes-ietf-112-anima" TargetMode="External"/><Relationship Id="rId2" Type="http://schemas.openxmlformats.org/officeDocument/2006/relationships/hyperlink" Target="https://www.youtube.com/watch?v=UOJvEegmPMM" TargetMode="External"/><Relationship Id="rId3"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1640" cy="46162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January Slides</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18</a:t>
            </a:r>
            <a:r>
              <a:rPr b="1" lang="en-IE" sz="1600" spc="-1" strike="noStrike" baseline="14000000">
                <a:solidFill>
                  <a:srgbClr val="000000"/>
                </a:solidFill>
                <a:latin typeface="Times New Roman"/>
                <a:ea typeface="DejaVu Sans"/>
              </a:rPr>
              <a:t>th</a:t>
            </a:r>
            <a:r>
              <a:rPr b="1" lang="en-IE" sz="1600" spc="-1" strike="noStrike">
                <a:solidFill>
                  <a:srgbClr val="000000"/>
                </a:solidFill>
                <a:latin typeface="Times New Roman"/>
                <a:ea typeface="DejaVu Sans"/>
              </a:rPr>
              <a:t> January, 2022</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JanuarySlides</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slides for SC IETF JanuaryMeeting.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685800" y="685440"/>
            <a:ext cx="7762320" cy="1056960"/>
          </a:xfrm>
          <a:prstGeom prst="rect">
            <a:avLst/>
          </a:prstGeom>
          <a:noFill/>
          <a:ln w="0">
            <a:noFill/>
          </a:ln>
        </p:spPr>
        <p:style>
          <a:lnRef idx="0"/>
          <a:fillRef idx="0"/>
          <a:effectRef idx="0"/>
          <a:fontRef idx="minor"/>
        </p:style>
      </p:sp>
      <p:sp>
        <p:nvSpPr>
          <p:cNvPr id="164" name="CustomShape 2"/>
          <p:cNvSpPr/>
          <p:nvPr/>
        </p:nvSpPr>
        <p:spPr>
          <a:xfrm>
            <a:off x="438120" y="602280"/>
            <a:ext cx="8220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en-IE" sz="4400" spc="-1" strike="noStrike">
              <a:latin typeface="Arial"/>
            </a:endParaRPr>
          </a:p>
        </p:txBody>
      </p:sp>
      <p:sp>
        <p:nvSpPr>
          <p:cNvPr id="165" name="CustomShape 3"/>
          <p:cNvSpPr/>
          <p:nvPr/>
        </p:nvSpPr>
        <p:spPr>
          <a:xfrm>
            <a:off x="457200" y="1604520"/>
            <a:ext cx="8220960" cy="3969000"/>
          </a:xfrm>
          <a:prstGeom prst="rect">
            <a:avLst/>
          </a:prstGeom>
          <a:noFill/>
          <a:ln w="0">
            <a:noFill/>
          </a:ln>
        </p:spPr>
        <p:style>
          <a:lnRef idx="0"/>
          <a:fillRef idx="0"/>
          <a:effectRef idx="0"/>
          <a:fontRef idx="minor"/>
        </p:style>
      </p:sp>
      <p:sp>
        <p:nvSpPr>
          <p:cNvPr id="166" name="CustomShape 4"/>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r>
              <a:rPr b="0" lang="en-IE" sz="3200" spc="-1" strike="noStrike">
                <a:solidFill>
                  <a:srgbClr val="000000"/>
                </a:solidFill>
                <a:latin typeface="Arial"/>
                <a:ea typeface="DejaVu Sans"/>
              </a:rPr>
              <a:t>Discuss what happened in the IETF 112 (November 8 – 12, 2021) and what will happen in IETF 113 Vienna (March 19 – 25, 2022)</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685800" y="685440"/>
            <a:ext cx="7762320" cy="1056960"/>
          </a:xfrm>
          <a:prstGeom prst="rect">
            <a:avLst/>
          </a:prstGeom>
          <a:noFill/>
          <a:ln w="0">
            <a:noFill/>
          </a:ln>
        </p:spPr>
        <p:style>
          <a:lnRef idx="0"/>
          <a:fillRef idx="0"/>
          <a:effectRef idx="0"/>
          <a:fontRef idx="minor"/>
        </p:style>
      </p:sp>
      <p:sp>
        <p:nvSpPr>
          <p:cNvPr id="168" name="CustomShape 2"/>
          <p:cNvSpPr/>
          <p:nvPr/>
        </p:nvSpPr>
        <p:spPr>
          <a:xfrm>
            <a:off x="438120" y="602280"/>
            <a:ext cx="8220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IETF 112</a:t>
            </a:r>
            <a:endParaRPr b="0" lang="en-IE" sz="4400" spc="-1" strike="noStrike">
              <a:latin typeface="Arial"/>
            </a:endParaRPr>
          </a:p>
        </p:txBody>
      </p:sp>
      <p:sp>
        <p:nvSpPr>
          <p:cNvPr id="169" name="CustomShape 3"/>
          <p:cNvSpPr/>
          <p:nvPr/>
        </p:nvSpPr>
        <p:spPr>
          <a:xfrm>
            <a:off x="457200" y="1604520"/>
            <a:ext cx="8220960" cy="3969000"/>
          </a:xfrm>
          <a:prstGeom prst="rect">
            <a:avLst/>
          </a:prstGeom>
          <a:noFill/>
          <a:ln w="0">
            <a:noFill/>
          </a:ln>
        </p:spPr>
        <p:style>
          <a:lnRef idx="0"/>
          <a:fillRef idx="0"/>
          <a:effectRef idx="0"/>
          <a:fontRef idx="minor"/>
        </p:style>
      </p:sp>
      <p:sp>
        <p:nvSpPr>
          <p:cNvPr id="170" name="CustomShape 4"/>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fontScale="89000"/>
          </a:bodyPr>
          <a:p>
            <a:pPr marL="432000" indent="-3153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IETF 112 was held as virtual meeting between Monday 8</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November and Friday 12</a:t>
            </a:r>
            <a:r>
              <a:rPr b="0" lang="en-IE" sz="3200" spc="-1" strike="noStrike" baseline="14000000">
                <a:solidFill>
                  <a:srgbClr val="000000"/>
                </a:solidFill>
                <a:latin typeface="Arial"/>
                <a:ea typeface="DejaVu Sans"/>
              </a:rPr>
              <a:t>th </a:t>
            </a:r>
            <a:r>
              <a:rPr b="0" lang="en-IE" sz="3200" spc="-1" strike="noStrike">
                <a:solidFill>
                  <a:srgbClr val="000000"/>
                </a:solidFill>
                <a:latin typeface="Arial"/>
                <a:ea typeface="DejaVu Sans"/>
              </a:rPr>
              <a:t>of November.</a:t>
            </a:r>
            <a:endParaRPr b="0" lang="en-IE" sz="3200" spc="-1" strike="noStrike">
              <a:latin typeface="Arial"/>
            </a:endParaRPr>
          </a:p>
          <a:p>
            <a:pPr marL="432000" indent="-3153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Timezone to be used in the virtual IETF meeting will be UTC and sessions will be held between 12:00-18:00 UTC.</a:t>
            </a:r>
            <a:endParaRPr b="0" lang="en-IE" sz="3200" spc="-1" strike="noStrike">
              <a:latin typeface="Arial"/>
            </a:endParaRPr>
          </a:p>
          <a:p>
            <a:pPr marL="432000" indent="-3153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Meeting agenda will be found when it is ready from </a:t>
            </a:r>
            <a:r>
              <a:rPr b="0" lang="en-IE" sz="3200" spc="-1" strike="noStrike" u="sng">
                <a:solidFill>
                  <a:srgbClr val="0000ff"/>
                </a:solidFill>
                <a:uFillTx/>
                <a:latin typeface="Arial"/>
                <a:ea typeface="DejaVu Sans"/>
                <a:hlinkClick r:id="rId1"/>
              </a:rPr>
              <a:t>https://datatracker.ietf.org/meeting/agenda/</a:t>
            </a:r>
            <a:r>
              <a:rPr b="0" lang="en-IE" sz="3200" spc="-1" strike="noStrike">
                <a:solidFill>
                  <a:srgbClr val="000000"/>
                </a:solidFill>
                <a:latin typeface="Arial"/>
                <a:ea typeface="DejaVu Sans"/>
              </a:rPr>
              <a:t>.</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685800" y="685440"/>
            <a:ext cx="7762320" cy="1056960"/>
          </a:xfrm>
          <a:prstGeom prst="rect">
            <a:avLst/>
          </a:prstGeom>
          <a:noFill/>
          <a:ln w="0">
            <a:noFill/>
          </a:ln>
        </p:spPr>
        <p:style>
          <a:lnRef idx="0"/>
          <a:fillRef idx="0"/>
          <a:effectRef idx="0"/>
          <a:fontRef idx="minor"/>
        </p:style>
      </p:sp>
      <p:sp>
        <p:nvSpPr>
          <p:cNvPr id="172" name="CustomShape 2"/>
          <p:cNvSpPr/>
          <p:nvPr/>
        </p:nvSpPr>
        <p:spPr>
          <a:xfrm>
            <a:off x="438120" y="602280"/>
            <a:ext cx="8220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IETF 113</a:t>
            </a:r>
            <a:endParaRPr b="0" lang="en-IE" sz="4400" spc="-1" strike="noStrike">
              <a:latin typeface="Arial"/>
            </a:endParaRPr>
          </a:p>
        </p:txBody>
      </p:sp>
      <p:sp>
        <p:nvSpPr>
          <p:cNvPr id="173" name="CustomShape 3"/>
          <p:cNvSpPr/>
          <p:nvPr/>
        </p:nvSpPr>
        <p:spPr>
          <a:xfrm>
            <a:off x="457200" y="1604520"/>
            <a:ext cx="8220960" cy="3969000"/>
          </a:xfrm>
          <a:prstGeom prst="rect">
            <a:avLst/>
          </a:prstGeom>
          <a:noFill/>
          <a:ln w="0">
            <a:noFill/>
          </a:ln>
        </p:spPr>
        <p:style>
          <a:lnRef idx="0"/>
          <a:fillRef idx="0"/>
          <a:effectRef idx="0"/>
          <a:fontRef idx="minor"/>
        </p:style>
      </p:sp>
      <p:sp>
        <p:nvSpPr>
          <p:cNvPr id="174" name="CustomShape 4"/>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buClr>
                <a:srgbClr val="000000"/>
              </a:buClr>
              <a:buSzPct val="45000"/>
              <a:buFont typeface="Wingdings" charset="2"/>
              <a:buChar char=""/>
            </a:pPr>
            <a:r>
              <a:rPr b="0" lang="en-IE" sz="3200" spc="-1" strike="noStrike">
                <a:solidFill>
                  <a:srgbClr val="000000"/>
                </a:solidFill>
                <a:latin typeface="Arial"/>
                <a:ea typeface="DejaVu Sans"/>
              </a:rPr>
              <a:t>IETF 113 will be held between Monday 19</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March and Friday 25</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March.</a:t>
            </a:r>
            <a:endParaRPr b="0" lang="en-IE" sz="3200" spc="-1" strike="noStrike">
              <a:latin typeface="Arial"/>
            </a:endParaRPr>
          </a:p>
          <a:p>
            <a:pPr marL="216000" indent="-216000">
              <a:lnSpc>
                <a:spcPct val="100000"/>
              </a:lnSpc>
              <a:buClr>
                <a:srgbClr val="000000"/>
              </a:buClr>
              <a:buSzPct val="45000"/>
              <a:buFont typeface="Wingdings" charset="2"/>
              <a:buChar char=""/>
            </a:pPr>
            <a:r>
              <a:rPr b="0" lang="en-IE" sz="3200" spc="-1" strike="noStrike">
                <a:solidFill>
                  <a:srgbClr val="000000"/>
                </a:solidFill>
                <a:latin typeface="Arial"/>
                <a:ea typeface="DejaVu Sans"/>
              </a:rPr>
              <a:t>This hybrid meeting will be held in Vienna.</a:t>
            </a:r>
            <a:endParaRPr b="0" lang="en-IE" sz="3200" spc="-1" strike="noStrike">
              <a:latin typeface="Arial"/>
            </a:endParaRPr>
          </a:p>
          <a:p>
            <a:pPr marL="216000" indent="-216000">
              <a:lnSpc>
                <a:spcPct val="100000"/>
              </a:lnSpc>
              <a:buClr>
                <a:srgbClr val="000000"/>
              </a:buClr>
              <a:buSzPct val="45000"/>
              <a:buFont typeface="Wingdings" charset="2"/>
              <a:buChar char=""/>
            </a:pPr>
            <a:r>
              <a:rPr b="0" lang="en-IE" sz="3200" spc="-1" strike="noStrike">
                <a:solidFill>
                  <a:srgbClr val="000000"/>
                </a:solidFill>
                <a:latin typeface="Arial"/>
                <a:ea typeface="DejaVu Sans"/>
              </a:rPr>
              <a:t>Registration is now open (supposed to open during this week / 2022-01-24):</a:t>
            </a:r>
            <a:endParaRPr b="0" lang="en-IE" sz="3200" spc="-1" strike="noStrike">
              <a:latin typeface="Arial"/>
            </a:endParaRPr>
          </a:p>
          <a:p>
            <a:pPr lvl="1" marL="432000" indent="-216000">
              <a:lnSpc>
                <a:spcPct val="100000"/>
              </a:lnSpc>
              <a:buClr>
                <a:srgbClr val="000000"/>
              </a:buClr>
              <a:buSzPct val="45000"/>
              <a:buFont typeface="Wingdings" charset="2"/>
              <a:buChar char=""/>
            </a:pPr>
            <a:r>
              <a:rPr b="0" lang="en-IE" sz="3200" spc="-1" strike="noStrike">
                <a:solidFill>
                  <a:srgbClr val="000000"/>
                </a:solidFill>
                <a:latin typeface="Arial"/>
                <a:ea typeface="DejaVu Sans"/>
                <a:hlinkClick r:id="rId1"/>
              </a:rPr>
              <a:t>https://www.ietf.org/how/meetings/register/</a:t>
            </a:r>
            <a:endParaRPr b="0" lang="en-IE" sz="3200" spc="-1" strike="noStrike">
              <a:latin typeface="Arial"/>
            </a:endParaRPr>
          </a:p>
          <a:p>
            <a:pPr>
              <a:lnSpc>
                <a:spcPct val="100000"/>
              </a:lnSpc>
            </a:pP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CustomShape 1"/>
          <p:cNvSpPr/>
          <p:nvPr/>
        </p:nvSpPr>
        <p:spPr>
          <a:xfrm>
            <a:off x="685800" y="685440"/>
            <a:ext cx="7762320" cy="1056960"/>
          </a:xfrm>
          <a:prstGeom prst="rect">
            <a:avLst/>
          </a:prstGeom>
          <a:noFill/>
          <a:ln w="0">
            <a:noFill/>
          </a:ln>
        </p:spPr>
        <p:style>
          <a:lnRef idx="0"/>
          <a:fillRef idx="0"/>
          <a:effectRef idx="0"/>
          <a:fontRef idx="minor"/>
        </p:style>
      </p:sp>
      <p:sp>
        <p:nvSpPr>
          <p:cNvPr id="176" name="CustomShape 2"/>
          <p:cNvSpPr/>
          <p:nvPr/>
        </p:nvSpPr>
        <p:spPr>
          <a:xfrm>
            <a:off x="438120" y="602280"/>
            <a:ext cx="8220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Working groups to cover</a:t>
            </a:r>
            <a:endParaRPr b="0" lang="en-IE" sz="4400" spc="-1" strike="noStrike">
              <a:latin typeface="Arial"/>
            </a:endParaRPr>
          </a:p>
        </p:txBody>
      </p:sp>
      <p:sp>
        <p:nvSpPr>
          <p:cNvPr id="177" name="CustomShape 3"/>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fontScale="70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6tisch - IPv6 over the TSCH mode of IEEE 802.15.4e</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Raw - Reliable and Available Wireless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6lo - IPv6 over Networks of Resource-constrained Nodes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Roll - Routing Over Low power and Lossy networks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Suit - Software Updates for Internet of Things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Lpwan - IPv6 over Low Power Wide-Area Networks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Lake - Lightweight Authenticated Key Exchange</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Anima – Autonomic Networking Integrated Model and Approach</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CustomShape 1"/>
          <p:cNvSpPr/>
          <p:nvPr/>
        </p:nvSpPr>
        <p:spPr>
          <a:xfrm>
            <a:off x="685800" y="685440"/>
            <a:ext cx="7762320" cy="1056960"/>
          </a:xfrm>
          <a:prstGeom prst="rect">
            <a:avLst/>
          </a:prstGeom>
          <a:noFill/>
          <a:ln w="0">
            <a:noFill/>
          </a:ln>
        </p:spPr>
        <p:style>
          <a:lnRef idx="0"/>
          <a:fillRef idx="0"/>
          <a:effectRef idx="0"/>
          <a:fontRef idx="minor"/>
        </p:style>
      </p:sp>
      <p:sp>
        <p:nvSpPr>
          <p:cNvPr id="179" name="CustomShape 2"/>
          <p:cNvSpPr/>
          <p:nvPr/>
        </p:nvSpPr>
        <p:spPr>
          <a:xfrm>
            <a:off x="438120" y="538560"/>
            <a:ext cx="8220960" cy="115704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6tisch -</a:t>
            </a:r>
            <a:r>
              <a:rPr b="0" lang="en-IE" sz="3200" spc="-1" strike="noStrike">
                <a:solidFill>
                  <a:srgbClr val="000000"/>
                </a:solidFill>
                <a:latin typeface="Arial"/>
                <a:ea typeface="DejaVu Sans"/>
              </a:rPr>
              <a:t>IPv6 over the TSCH mode of IEEE 802.15.4e</a:t>
            </a:r>
            <a:endParaRPr b="0" lang="en-IE" sz="3200" spc="-1" strike="noStrike">
              <a:latin typeface="Arial"/>
            </a:endParaRPr>
          </a:p>
        </p:txBody>
      </p:sp>
      <p:sp>
        <p:nvSpPr>
          <p:cNvPr id="180" name="CustomShape 3"/>
          <p:cNvSpPr/>
          <p:nvPr/>
        </p:nvSpPr>
        <p:spPr>
          <a:xfrm>
            <a:off x="450000" y="1837080"/>
            <a:ext cx="8220960" cy="3969000"/>
          </a:xfrm>
          <a:prstGeom prst="rect">
            <a:avLst/>
          </a:prstGeom>
          <a:noFill/>
          <a:ln w="0">
            <a:noFill/>
          </a:ln>
        </p:spPr>
        <p:style>
          <a:lnRef idx="0"/>
          <a:fillRef idx="0"/>
          <a:effectRef idx="0"/>
          <a:fontRef idx="minor"/>
        </p:style>
        <p:txBody>
          <a:bodyPr lIns="0" rIns="0" tIns="0" bIns="0" anchor="t">
            <a:normAutofit/>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All documents are now out as RFC.</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working group will most likely be closed soon.</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685440"/>
            <a:ext cx="7762320" cy="1056960"/>
          </a:xfrm>
          <a:prstGeom prst="rect">
            <a:avLst/>
          </a:prstGeom>
          <a:noFill/>
          <a:ln w="0">
            <a:noFill/>
          </a:ln>
        </p:spPr>
        <p:style>
          <a:lnRef idx="0"/>
          <a:fillRef idx="0"/>
          <a:effectRef idx="0"/>
          <a:fontRef idx="minor"/>
        </p:style>
      </p:sp>
      <p:sp>
        <p:nvSpPr>
          <p:cNvPr id="182" name="CustomShape 2"/>
          <p:cNvSpPr/>
          <p:nvPr/>
        </p:nvSpPr>
        <p:spPr>
          <a:xfrm>
            <a:off x="438120" y="601560"/>
            <a:ext cx="8220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Raw - </a:t>
            </a:r>
            <a:r>
              <a:rPr b="0" lang="en-IE" sz="3200" spc="-1" strike="noStrike">
                <a:solidFill>
                  <a:srgbClr val="000000"/>
                </a:solidFill>
                <a:latin typeface="Arial"/>
                <a:ea typeface="DejaVu Sans"/>
              </a:rPr>
              <a:t>Reliable and Available Wireless</a:t>
            </a:r>
            <a:endParaRPr b="0" lang="en-IE" sz="3200" spc="-1" strike="noStrike">
              <a:latin typeface="Arial"/>
            </a:endParaRPr>
          </a:p>
        </p:txBody>
      </p:sp>
      <p:sp>
        <p:nvSpPr>
          <p:cNvPr id="183" name="CustomShape 3"/>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fontScale="34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during IETF 112</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Minutes: </a:t>
            </a:r>
            <a:r>
              <a:rPr b="0" lang="en-IE" sz="3200" spc="-1" strike="noStrike" u="sng">
                <a:solidFill>
                  <a:srgbClr val="0000ff"/>
                </a:solidFill>
                <a:uFillTx/>
                <a:latin typeface="Arial"/>
                <a:ea typeface="DejaVu Sans"/>
                <a:hlinkClick r:id="rId1"/>
              </a:rPr>
              <a:t>https://notes.ietf.org/notes-ietf-112-raw</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Video recording</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They have not yet indicated whether they will meet in IETF 113</a:t>
            </a:r>
            <a:endParaRPr b="0" lang="en-IE" sz="3200" spc="-1" strike="noStrike">
              <a:latin typeface="Arial"/>
            </a:endParaRPr>
          </a:p>
          <a:p>
            <a:pPr lvl="1" marL="432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L-Band Digital Aeronautical Communications System (publication requested)</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Air-to-Ground and Air-to-Air plane communications</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3"/>
              </a:rPr>
              <a:t>draft-ietf-raw-ldacs</a:t>
            </a:r>
            <a:endParaRPr b="0" lang="en-IE" sz="3200" spc="-1" strike="noStrike">
              <a:latin typeface="Arial"/>
            </a:endParaRPr>
          </a:p>
          <a:p>
            <a:pPr lvl="1" marL="432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Raw Technologies</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Wi-Fi 6, IEEE Std 802.15.4 TSCH, 3GPP 5G, LDACS</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4"/>
              </a:rPr>
              <a:t>draft-ietf-raw-technologies</a:t>
            </a:r>
            <a:r>
              <a:rPr b="0" lang="en-IE" sz="3200" spc="-1" strike="noStrike">
                <a:solidFill>
                  <a:srgbClr val="000000"/>
                </a:solidFill>
                <a:latin typeface="Arial"/>
                <a:ea typeface="DejaVu Sans"/>
              </a:rPr>
              <a:t>, </a:t>
            </a:r>
            <a:r>
              <a:rPr b="0" lang="en-IE" sz="3200" spc="-1" strike="noStrike" u="sng">
                <a:solidFill>
                  <a:srgbClr val="0000ff"/>
                </a:solidFill>
                <a:uFillTx/>
                <a:latin typeface="Arial"/>
                <a:ea typeface="DejaVu Sans"/>
                <a:hlinkClick r:id="rId5"/>
              </a:rPr>
              <a:t>draft-ietf-raw-architecture/</a:t>
            </a:r>
            <a:endParaRPr b="0" lang="en-IE" sz="3200" spc="-1" strike="noStrike">
              <a:latin typeface="Arial"/>
            </a:endParaRPr>
          </a:p>
          <a:p>
            <a:pPr lvl="1" marL="432000" indent="-212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Use Cases</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Aeronautical Communications, Amusement Parks, Wireless for Industrial Applications, Pro Audio and Video, Wireless gaming, UAV platooning and control, Edge Robotics control, Emergencies: Instrumented emergency vehicle</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6"/>
              </a:rPr>
              <a:t>draft-ietf-raw-use-cases</a:t>
            </a:r>
            <a:endParaRPr b="0" lang="en-IE" sz="3200" spc="-1" strike="noStrike">
              <a:latin typeface="Arial"/>
            </a:endParaRPr>
          </a:p>
          <a:p>
            <a:pPr lvl="2" marL="648000" indent="-214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Operations, Adminstration and Maintenance features for RAW</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New draft listing the requirements of the operation, adminstration and maintenance features recommended to construct a predictable communications infrastructure on top of a collection of wireless segments.</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7"/>
              </a:rPr>
              <a:t>draft-ietf-raw-oam-support</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CustomShape 1"/>
          <p:cNvSpPr/>
          <p:nvPr/>
        </p:nvSpPr>
        <p:spPr>
          <a:xfrm>
            <a:off x="685800" y="685440"/>
            <a:ext cx="7762320" cy="1056960"/>
          </a:xfrm>
          <a:prstGeom prst="rect">
            <a:avLst/>
          </a:prstGeom>
          <a:noFill/>
          <a:ln w="0">
            <a:noFill/>
          </a:ln>
        </p:spPr>
        <p:style>
          <a:lnRef idx="0"/>
          <a:fillRef idx="0"/>
          <a:effectRef idx="0"/>
          <a:fontRef idx="minor"/>
        </p:style>
      </p:sp>
      <p:sp>
        <p:nvSpPr>
          <p:cNvPr id="185" name="CustomShape 2"/>
          <p:cNvSpPr/>
          <p:nvPr/>
        </p:nvSpPr>
        <p:spPr>
          <a:xfrm>
            <a:off x="438120" y="557280"/>
            <a:ext cx="8220960" cy="9741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6lo - IPv6 over Networks of Resource-constrained Nodes</a:t>
            </a:r>
            <a:endParaRPr b="0" lang="en-IE" sz="3200" spc="-1" strike="noStrike">
              <a:latin typeface="Arial"/>
            </a:endParaRPr>
          </a:p>
        </p:txBody>
      </p:sp>
      <p:sp>
        <p:nvSpPr>
          <p:cNvPr id="186" name="CustomShape 3"/>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fontScale="72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during IETF 112</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Minutes: </a:t>
            </a:r>
            <a:r>
              <a:rPr b="0" lang="en-IE" sz="3200" spc="-1" strike="noStrike" u="sng">
                <a:solidFill>
                  <a:srgbClr val="0000ff"/>
                </a:solidFill>
                <a:uFillTx/>
                <a:latin typeface="Arial"/>
                <a:ea typeface="DejaVu Sans"/>
                <a:hlinkClick r:id="rId1"/>
              </a:rPr>
              <a:t>https://datatracker.ietf.org/doc/minutes-112-6lo/</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Video recording</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They have not yet indicated whether they will meet in IETF 113</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Most of stuff submitted for publication.</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New work on SCHC-compressed packets over IEEE 802.15.4 networks:</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3"/>
              </a:rPr>
              <a:t>draft-gomez-6lo-schc-15dot4/</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2320" cy="1056960"/>
          </a:xfrm>
          <a:prstGeom prst="rect">
            <a:avLst/>
          </a:prstGeom>
          <a:noFill/>
          <a:ln w="0">
            <a:noFill/>
          </a:ln>
        </p:spPr>
        <p:style>
          <a:lnRef idx="0"/>
          <a:fillRef idx="0"/>
          <a:effectRef idx="0"/>
          <a:fontRef idx="minor"/>
        </p:style>
      </p:sp>
      <p:sp>
        <p:nvSpPr>
          <p:cNvPr id="188" name="CustomShape 2"/>
          <p:cNvSpPr/>
          <p:nvPr/>
        </p:nvSpPr>
        <p:spPr>
          <a:xfrm>
            <a:off x="438120" y="557280"/>
            <a:ext cx="8220960" cy="9741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Roll - Routing Over Low power and Lossy networks</a:t>
            </a:r>
            <a:endParaRPr b="0" lang="en-IE" sz="3200" spc="-1" strike="noStrike">
              <a:latin typeface="Arial"/>
            </a:endParaRPr>
          </a:p>
        </p:txBody>
      </p:sp>
      <p:sp>
        <p:nvSpPr>
          <p:cNvPr id="189" name="CustomShape 3"/>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fontScale="97000"/>
          </a:bodyPr>
          <a:p>
            <a:pPr marL="432000" indent="-316800">
              <a:lnSpc>
                <a:spcPct val="100000"/>
              </a:lnSpc>
              <a:spcBef>
                <a:spcPts val="1417"/>
              </a:spcBef>
              <a:buClr>
                <a:srgbClr val="000000"/>
              </a:buClr>
              <a:buSzPct val="45000"/>
              <a:buFont typeface="Wingdings" charset="2"/>
              <a:buChar char=""/>
            </a:pPr>
            <a:r>
              <a:rPr b="0" lang="en-IE" sz="2600" spc="-1" strike="noStrike">
                <a:solidFill>
                  <a:srgbClr val="000000"/>
                </a:solidFill>
                <a:latin typeface="Arial"/>
                <a:ea typeface="DejaVu Sans"/>
              </a:rPr>
              <a:t>Did meet during IETF 112</a:t>
            </a:r>
            <a:endParaRPr b="0" lang="en-IE" sz="26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2600" spc="-1" strike="noStrike">
                <a:solidFill>
                  <a:srgbClr val="000000"/>
                </a:solidFill>
                <a:latin typeface="Arial"/>
                <a:ea typeface="DejaVu Sans"/>
              </a:rPr>
              <a:t>Minutes: </a:t>
            </a:r>
            <a:r>
              <a:rPr b="0" lang="en-IE" sz="2600" spc="-1" strike="noStrike" u="sng">
                <a:solidFill>
                  <a:srgbClr val="0000ff"/>
                </a:solidFill>
                <a:uFillTx/>
                <a:latin typeface="Arial"/>
                <a:ea typeface="DejaVu Sans"/>
                <a:hlinkClick r:id="rId1"/>
              </a:rPr>
              <a:t>https://datatracker.ietf.org/doc/minutes-112-roll/</a:t>
            </a:r>
            <a:endParaRPr b="0" lang="en-IE" sz="26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2600" spc="-1" strike="noStrike" u="sng">
                <a:solidFill>
                  <a:srgbClr val="0000ff"/>
                </a:solidFill>
                <a:uFillTx/>
                <a:latin typeface="Arial"/>
                <a:ea typeface="DejaVu Sans"/>
                <a:hlinkClick r:id="rId2"/>
              </a:rPr>
              <a:t>Video recording</a:t>
            </a:r>
            <a:endParaRPr b="0" lang="en-IE" sz="26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2600" spc="-1" strike="noStrike">
                <a:solidFill>
                  <a:srgbClr val="000000"/>
                </a:solidFill>
                <a:latin typeface="Arial"/>
                <a:ea typeface="DejaVu Sans"/>
              </a:rPr>
              <a:t>They have not yet indicated whether they will meet in IETF 113</a:t>
            </a:r>
            <a:endParaRPr b="0" lang="en-IE" sz="26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2600" spc="-1" strike="noStrike">
                <a:solidFill>
                  <a:srgbClr val="000000"/>
                </a:solidFill>
                <a:latin typeface="Arial"/>
                <a:ea typeface="DejaVu Sans"/>
              </a:rPr>
              <a:t>Do have interms</a:t>
            </a:r>
            <a:endParaRPr b="0" lang="en-IE" sz="26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2600" spc="-1" strike="noStrike">
                <a:solidFill>
                  <a:srgbClr val="000000"/>
                </a:solidFill>
                <a:latin typeface="Arial"/>
                <a:ea typeface="DejaVu Sans"/>
              </a:rPr>
              <a:t>Published the documents 6tisch was waiting.</a:t>
            </a:r>
            <a:endParaRPr b="0" lang="en-IE" sz="26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2320" cy="1056960"/>
          </a:xfrm>
          <a:prstGeom prst="rect">
            <a:avLst/>
          </a:prstGeom>
          <a:noFill/>
          <a:ln w="0">
            <a:noFill/>
          </a:ln>
        </p:spPr>
        <p:style>
          <a:lnRef idx="0"/>
          <a:fillRef idx="0"/>
          <a:effectRef idx="0"/>
          <a:fontRef idx="minor"/>
        </p:style>
      </p:sp>
      <p:sp>
        <p:nvSpPr>
          <p:cNvPr id="191" name="CustomShape 2"/>
          <p:cNvSpPr/>
          <p:nvPr/>
        </p:nvSpPr>
        <p:spPr>
          <a:xfrm>
            <a:off x="438120" y="693000"/>
            <a:ext cx="8220960" cy="4867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Suit - Software Updates for Internet of Things</a:t>
            </a:r>
            <a:endParaRPr b="0" lang="en-IE" sz="3200" spc="-1" strike="noStrike">
              <a:latin typeface="Arial"/>
            </a:endParaRPr>
          </a:p>
        </p:txBody>
      </p:sp>
      <p:sp>
        <p:nvSpPr>
          <p:cNvPr id="192" name="CustomShape 3"/>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fontScale="84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during IETF 112</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Minutes: </a:t>
            </a:r>
            <a:r>
              <a:rPr b="0" lang="en-IE" sz="3200" spc="-1" strike="noStrike" u="sng">
                <a:solidFill>
                  <a:srgbClr val="0000ff"/>
                </a:solidFill>
                <a:uFillTx/>
                <a:latin typeface="Arial"/>
                <a:ea typeface="DejaVu Sans"/>
                <a:hlinkClick r:id="rId1"/>
              </a:rPr>
              <a:t>https://notes.ietf.org/notes-ietf-112-suit</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Video recording</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Do plan to meet during IETF 113</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Information model is now in published as RFC9124.</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Working on manifest, new work on firmware encryption and secure reporting of update status</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
          <p:cNvSpPr/>
          <p:nvPr/>
        </p:nvSpPr>
        <p:spPr>
          <a:xfrm>
            <a:off x="685800" y="685440"/>
            <a:ext cx="7762320" cy="1056960"/>
          </a:xfrm>
          <a:prstGeom prst="rect">
            <a:avLst/>
          </a:prstGeom>
          <a:noFill/>
          <a:ln w="0">
            <a:noFill/>
          </a:ln>
        </p:spPr>
        <p:style>
          <a:lnRef idx="0"/>
          <a:fillRef idx="0"/>
          <a:effectRef idx="0"/>
          <a:fontRef idx="minor"/>
        </p:style>
      </p:sp>
      <p:sp>
        <p:nvSpPr>
          <p:cNvPr id="194" name="CustomShape 2"/>
          <p:cNvSpPr/>
          <p:nvPr/>
        </p:nvSpPr>
        <p:spPr>
          <a:xfrm>
            <a:off x="438120" y="558000"/>
            <a:ext cx="8220960" cy="9741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Lpwan - IPv6 over Low Power Wide-Area Networks</a:t>
            </a:r>
            <a:endParaRPr b="0" lang="en-IE" sz="3200" spc="-1" strike="noStrike">
              <a:latin typeface="Arial"/>
            </a:endParaRPr>
          </a:p>
        </p:txBody>
      </p:sp>
      <p:sp>
        <p:nvSpPr>
          <p:cNvPr id="195" name="CustomShape 3"/>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fontScale="92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during IETF 112</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Minutes: </a:t>
            </a:r>
            <a:r>
              <a:rPr b="0" lang="en-IE" sz="3200" spc="-1" strike="noStrike" u="sng">
                <a:solidFill>
                  <a:srgbClr val="0000ff"/>
                </a:solidFill>
                <a:uFillTx/>
                <a:latin typeface="Arial"/>
                <a:ea typeface="DejaVu Sans"/>
                <a:hlinkClick r:id="rId1"/>
              </a:rPr>
              <a:t>https://datatracker.ietf.org/doc/minutes-112-lpwan/</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Video recording</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Do plan to meet during IETF 113.</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Do have lots of interim meetings.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SCHC for NB-IoT and SigFox in progress.</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4480" cy="554112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latin typeface="Arial"/>
            </a:endParaRPr>
          </a:p>
          <a:p>
            <a:pPr lvl="1" marL="432000" indent="-21276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latin typeface="Arial"/>
            </a:endParaRPr>
          </a:p>
          <a:p>
            <a:pPr lvl="1" marL="432000" indent="-21276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IE" sz="1200" spc="-1" strike="noStrike">
              <a:latin typeface="Arial"/>
            </a:endParaRPr>
          </a:p>
          <a:p>
            <a:pPr lvl="1" marL="432000" indent="-21276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latin typeface="Arial"/>
            </a:endParaRPr>
          </a:p>
          <a:p>
            <a:pPr lvl="1" marL="432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latin typeface="Arial"/>
            </a:endParaRPr>
          </a:p>
          <a:p>
            <a:pPr lvl="1" marL="432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latin typeface="Arial"/>
            </a:endParaRPr>
          </a:p>
          <a:p>
            <a:pPr>
              <a:lnSpc>
                <a:spcPct val="100000"/>
              </a:lnSpc>
            </a:pPr>
            <a:endParaRPr b="0" lang="en-IE" sz="1200" spc="-1" strike="noStrike">
              <a:latin typeface="Arial"/>
            </a:endParaRPr>
          </a:p>
          <a:p>
            <a:pPr marL="216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latin typeface="Arial"/>
            </a:endParaRPr>
          </a:p>
        </p:txBody>
      </p:sp>
      <p:sp>
        <p:nvSpPr>
          <p:cNvPr id="146" name="CustomShape 2"/>
          <p:cNvSpPr/>
          <p:nvPr/>
        </p:nvSpPr>
        <p:spPr>
          <a:xfrm>
            <a:off x="685800" y="533520"/>
            <a:ext cx="7763760" cy="6008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IE" sz="2800" spc="-1" strike="noStrike">
              <a:latin typeface="Arial"/>
            </a:endParaRPr>
          </a:p>
        </p:txBody>
      </p:sp>
      <p:sp>
        <p:nvSpPr>
          <p:cNvPr id="147" name="CustomShape 3"/>
          <p:cNvSpPr/>
          <p:nvPr/>
        </p:nvSpPr>
        <p:spPr>
          <a:xfrm>
            <a:off x="685800" y="-228600"/>
            <a:ext cx="7763760" cy="1061280"/>
          </a:xfrm>
          <a:prstGeom prst="rect">
            <a:avLst/>
          </a:prstGeom>
          <a:noFill/>
          <a:ln w="0">
            <a:noFill/>
          </a:ln>
        </p:spPr>
        <p:style>
          <a:lnRef idx="0"/>
          <a:fillRef idx="0"/>
          <a:effectRef idx="0"/>
          <a:fontRef idx="minor"/>
        </p:style>
      </p:sp>
      <p:sp>
        <p:nvSpPr>
          <p:cNvPr id="148" name="CustomShape 4"/>
          <p:cNvSpPr/>
          <p:nvPr/>
        </p:nvSpPr>
        <p:spPr>
          <a:xfrm>
            <a:off x="380880" y="838080"/>
            <a:ext cx="8449560" cy="555408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685800" y="685440"/>
            <a:ext cx="7762320" cy="1056960"/>
          </a:xfrm>
          <a:prstGeom prst="rect">
            <a:avLst/>
          </a:prstGeom>
          <a:noFill/>
          <a:ln w="0">
            <a:noFill/>
          </a:ln>
        </p:spPr>
        <p:style>
          <a:lnRef idx="0"/>
          <a:fillRef idx="0"/>
          <a:effectRef idx="0"/>
          <a:fontRef idx="minor"/>
        </p:style>
      </p:sp>
      <p:sp>
        <p:nvSpPr>
          <p:cNvPr id="197" name="CustomShape 2"/>
          <p:cNvSpPr/>
          <p:nvPr/>
        </p:nvSpPr>
        <p:spPr>
          <a:xfrm>
            <a:off x="438120" y="558000"/>
            <a:ext cx="8220960" cy="9741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Lake - Lightweight Authenticated Key Exchange</a:t>
            </a:r>
            <a:endParaRPr b="0" lang="en-IE" sz="3200" spc="-1" strike="noStrike">
              <a:latin typeface="Arial"/>
            </a:endParaRPr>
          </a:p>
        </p:txBody>
      </p:sp>
      <p:sp>
        <p:nvSpPr>
          <p:cNvPr id="198" name="CustomShape 3"/>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fontScale="69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during IETF 112</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Minutes: </a:t>
            </a:r>
            <a:r>
              <a:rPr b="0" lang="en-IE" sz="3200" spc="-1" strike="noStrike" u="sng">
                <a:solidFill>
                  <a:srgbClr val="0000ff"/>
                </a:solidFill>
                <a:uFillTx/>
                <a:latin typeface="Arial"/>
                <a:ea typeface="DejaVu Sans"/>
                <a:hlinkClick r:id="rId1"/>
              </a:rPr>
              <a:t>https://notes.ietf.org/notes-ietf-112-lake</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Video recording</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They have not yet indicated whether they will meet in IETF 113</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They have some interim meetings.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Working on the Ephemeral Diffie-Hellman over COSE (EDHOC)</a:t>
            </a:r>
            <a:endParaRPr b="0" lang="en-IE" sz="3200" spc="-1" strike="noStrike">
              <a:latin typeface="Arial"/>
            </a:endParaRPr>
          </a:p>
          <a:p>
            <a:pPr lvl="2" marL="648000" indent="-2134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3"/>
              </a:rPr>
              <a:t>draft-ietf-lake-edhoc</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EDHOC/OSCORE is something that is interesting for </a:t>
            </a:r>
            <a:r>
              <a:rPr b="0" lang="en-IE" sz="3200" spc="-1" strike="noStrike" u="sng">
                <a:solidFill>
                  <a:srgbClr val="0000ff"/>
                </a:solidFill>
                <a:uFillTx/>
                <a:latin typeface="Arial"/>
                <a:ea typeface="DejaVu Sans"/>
                <a:hlinkClick r:id="rId4"/>
              </a:rPr>
              <a:t>draft-ietf-6tisch-minimal-security</a:t>
            </a:r>
            <a:r>
              <a:rPr b="0" lang="en-IE" sz="3200" spc="-1" strike="noStrike">
                <a:solidFill>
                  <a:srgbClr val="000000"/>
                </a:solidFill>
                <a:latin typeface="Arial"/>
                <a:ea typeface="DejaVu Sans"/>
              </a:rPr>
              <a:t> </a:t>
            </a:r>
            <a:endParaRPr b="0" lang="en-IE" sz="3200" spc="-1" strike="noStrike">
              <a:latin typeface="Arial"/>
            </a:endParaRPr>
          </a:p>
          <a:p>
            <a:pPr>
              <a:lnSpc>
                <a:spcPct val="100000"/>
              </a:lnSpc>
              <a:spcBef>
                <a:spcPts val="1417"/>
              </a:spcBef>
            </a:pP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685800" y="685440"/>
            <a:ext cx="7762320" cy="1056960"/>
          </a:xfrm>
          <a:prstGeom prst="rect">
            <a:avLst/>
          </a:prstGeom>
          <a:noFill/>
          <a:ln w="0">
            <a:noFill/>
          </a:ln>
        </p:spPr>
        <p:style>
          <a:lnRef idx="0"/>
          <a:fillRef idx="0"/>
          <a:effectRef idx="0"/>
          <a:fontRef idx="minor"/>
        </p:style>
      </p:sp>
      <p:sp>
        <p:nvSpPr>
          <p:cNvPr id="200" name="CustomShape 2"/>
          <p:cNvSpPr/>
          <p:nvPr/>
        </p:nvSpPr>
        <p:spPr>
          <a:xfrm>
            <a:off x="438120" y="558000"/>
            <a:ext cx="8220960" cy="9741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Anima – Autonomic Networking Integrated Model and Approach </a:t>
            </a:r>
            <a:endParaRPr b="0" lang="en-IE" sz="3200" spc="-1" strike="noStrike">
              <a:latin typeface="Arial"/>
            </a:endParaRPr>
          </a:p>
        </p:txBody>
      </p:sp>
      <p:sp>
        <p:nvSpPr>
          <p:cNvPr id="201" name="CustomShape 3"/>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during IETF 112</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Minutes: </a:t>
            </a:r>
            <a:r>
              <a:rPr b="0" lang="en-IE" sz="3200" spc="-1" strike="noStrike" u="sng">
                <a:solidFill>
                  <a:srgbClr val="0000ff"/>
                </a:solidFill>
                <a:uFillTx/>
                <a:latin typeface="Arial"/>
                <a:ea typeface="DejaVu Sans"/>
                <a:hlinkClick r:id="rId1"/>
              </a:rPr>
              <a:t>https://notes.ietf.org/notes-ietf-112-anima</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Video recording</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They have not yet indicated whether they will meet in IETF 113</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685800" y="685440"/>
            <a:ext cx="7762320" cy="1056960"/>
          </a:xfrm>
          <a:prstGeom prst="rect">
            <a:avLst/>
          </a:prstGeom>
          <a:noFill/>
          <a:ln w="0">
            <a:noFill/>
          </a:ln>
        </p:spPr>
        <p:style>
          <a:lnRef idx="0"/>
          <a:fillRef idx="0"/>
          <a:effectRef idx="0"/>
          <a:fontRef idx="minor"/>
        </p:style>
      </p:sp>
      <p:sp>
        <p:nvSpPr>
          <p:cNvPr id="203" name="CustomShape 2"/>
          <p:cNvSpPr/>
          <p:nvPr/>
        </p:nvSpPr>
        <p:spPr>
          <a:xfrm>
            <a:off x="438120" y="602280"/>
            <a:ext cx="8220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BoFs in IETF 113</a:t>
            </a:r>
            <a:endParaRPr b="0" lang="en-IE" sz="4400" spc="-1" strike="noStrike">
              <a:latin typeface="Arial"/>
            </a:endParaRPr>
          </a:p>
        </p:txBody>
      </p:sp>
      <p:sp>
        <p:nvSpPr>
          <p:cNvPr id="204" name="CustomShape 3"/>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fontScale="82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BoF scheduling is now in progress, and will close 2022-01-21.</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List of requested and approved BoFs can be found from </a:t>
            </a:r>
            <a:r>
              <a:rPr b="0" lang="en-IE" sz="3200" spc="-1" strike="noStrike">
                <a:solidFill>
                  <a:srgbClr val="000000"/>
                </a:solidFill>
                <a:latin typeface="Arial"/>
                <a:ea typeface="DejaVu Sans"/>
                <a:hlinkClick r:id="rId1"/>
              </a:rPr>
              <a:t>https://datatracker.ietf.org/doc/bof-requests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Three BoF requests already in</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Multicast Source Routing over Ipv6</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SAV for intra- and inter-domain networks</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Secure Credential Transfer</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CustomShape 5"/>
          <p:cNvSpPr/>
          <p:nvPr/>
        </p:nvSpPr>
        <p:spPr>
          <a:xfrm>
            <a:off x="685800" y="685440"/>
            <a:ext cx="7762320" cy="1056960"/>
          </a:xfrm>
          <a:prstGeom prst="rect">
            <a:avLst/>
          </a:prstGeom>
          <a:noFill/>
          <a:ln w="0">
            <a:noFill/>
          </a:ln>
        </p:spPr>
        <p:style>
          <a:lnRef idx="0"/>
          <a:fillRef idx="0"/>
          <a:effectRef idx="0"/>
          <a:fontRef idx="minor"/>
        </p:style>
      </p:sp>
      <p:sp>
        <p:nvSpPr>
          <p:cNvPr id="206" name="CustomShape 6"/>
          <p:cNvSpPr/>
          <p:nvPr/>
        </p:nvSpPr>
        <p:spPr>
          <a:xfrm>
            <a:off x="416520" y="799920"/>
            <a:ext cx="8220960" cy="42588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MSR6 – Multicast Source Routing over IPv6</a:t>
            </a:r>
            <a:endParaRPr b="0" lang="en-IE" sz="2800" spc="-1" strike="noStrike">
              <a:latin typeface="Arial"/>
            </a:endParaRPr>
          </a:p>
        </p:txBody>
      </p:sp>
      <p:sp>
        <p:nvSpPr>
          <p:cNvPr id="207" name="CustomShape 7"/>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fontScale="78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Multicast could provide efficient P2MP service without bandwidth waste. The increasing amount of live video traffic in the network bring new requirements for multicast solutions. Source routing is able to reduce the state of intermediate nodes and indicate unicast forwarding in the ingress nodes, which could simplify unicast deployment. MSR6 provides a layer 3 stateless multicast solution which supports dynamic multicast tree programming to satisfy potential multicast use cases, including live streaming, XR (AR, VR, MR) and so on.</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8"/>
          <p:cNvSpPr/>
          <p:nvPr/>
        </p:nvSpPr>
        <p:spPr>
          <a:xfrm>
            <a:off x="685800" y="685440"/>
            <a:ext cx="7762320" cy="1056960"/>
          </a:xfrm>
          <a:prstGeom prst="rect">
            <a:avLst/>
          </a:prstGeom>
          <a:noFill/>
          <a:ln w="0">
            <a:noFill/>
          </a:ln>
        </p:spPr>
        <p:style>
          <a:lnRef idx="0"/>
          <a:fillRef idx="0"/>
          <a:effectRef idx="0"/>
          <a:fontRef idx="minor"/>
        </p:style>
      </p:sp>
      <p:sp>
        <p:nvSpPr>
          <p:cNvPr id="209" name="CustomShape 9"/>
          <p:cNvSpPr/>
          <p:nvPr/>
        </p:nvSpPr>
        <p:spPr>
          <a:xfrm>
            <a:off x="416520" y="799920"/>
            <a:ext cx="8220960" cy="42588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SAVNET - SAV for intra- and inter-domain networks</a:t>
            </a:r>
            <a:endParaRPr b="0" lang="en-IE" sz="2800" spc="-1" strike="noStrike">
              <a:latin typeface="Arial"/>
            </a:endParaRPr>
          </a:p>
        </p:txBody>
      </p:sp>
      <p:sp>
        <p:nvSpPr>
          <p:cNvPr id="210" name="CustomShape 10"/>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fontScale="63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Source address validation (SAV) is important for mitigating source address spoofing attacks and accurately tracing back to the attackers. Recently, the Mutually Agreed Norms for Routing Security (MANRS) initiative is calling on network operators to implement SAV to prevent source address spoofing.</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Entirely new protocols or extensions of existing protocols are needed to meet the following requirements of SAV in intra-domain and inter-domain networks: - High accuracy, High scalability, High security.</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In this BoF, we are going to focus on the gap analysis of existing SAV mechanisms and a brief overview of possible protocols. The main goal of this BoF is to solicit suggestions.</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11"/>
          <p:cNvSpPr/>
          <p:nvPr/>
        </p:nvSpPr>
        <p:spPr>
          <a:xfrm>
            <a:off x="685800" y="685440"/>
            <a:ext cx="7762320" cy="1056960"/>
          </a:xfrm>
          <a:prstGeom prst="rect">
            <a:avLst/>
          </a:prstGeom>
          <a:noFill/>
          <a:ln w="0">
            <a:noFill/>
          </a:ln>
        </p:spPr>
        <p:style>
          <a:lnRef idx="0"/>
          <a:fillRef idx="0"/>
          <a:effectRef idx="0"/>
          <a:fontRef idx="minor"/>
        </p:style>
      </p:sp>
      <p:sp>
        <p:nvSpPr>
          <p:cNvPr id="212" name="CustomShape 12"/>
          <p:cNvSpPr/>
          <p:nvPr/>
        </p:nvSpPr>
        <p:spPr>
          <a:xfrm>
            <a:off x="416520" y="799920"/>
            <a:ext cx="8220960" cy="42588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Secure Credential Transfer</a:t>
            </a:r>
            <a:endParaRPr b="0" lang="en-IE" sz="2800" spc="-1" strike="noStrike">
              <a:latin typeface="Arial"/>
            </a:endParaRPr>
          </a:p>
        </p:txBody>
      </p:sp>
      <p:sp>
        <p:nvSpPr>
          <p:cNvPr id="213" name="CustomShape 13"/>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fontScale="74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goal is to allow users with secure credentials on their mobile devices to be able to shares entitlements that these credentials grant to other users. This would be achieved by defining and standardizing a protocol that will facilitate such credential transfers from individual to individual. The protocol will leverage a “relay server” to transfer data from sender to recipient. The scope of the transfer is limited to a single origin device and a single destination device. This system does not exist today in a standards-based, cross-platform and cross-channel capacity. </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30440" cy="388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IE" sz="2800" spc="-1" strike="noStrike">
              <a:latin typeface="Arial"/>
            </a:endParaRPr>
          </a:p>
        </p:txBody>
      </p:sp>
      <p:sp>
        <p:nvSpPr>
          <p:cNvPr id="150" name="CustomShape 2"/>
          <p:cNvSpPr/>
          <p:nvPr/>
        </p:nvSpPr>
        <p:spPr>
          <a:xfrm>
            <a:off x="34920" y="1413000"/>
            <a:ext cx="9135360" cy="4868280"/>
          </a:xfrm>
          <a:prstGeom prst="rect">
            <a:avLst/>
          </a:prstGeom>
          <a:noFill/>
          <a:ln w="0">
            <a:noFill/>
          </a:ln>
        </p:spPr>
        <p:style>
          <a:lnRef idx="0"/>
          <a:fillRef idx="0"/>
          <a:effectRef idx="0"/>
          <a:fontRef idx="minor"/>
        </p:style>
        <p:txBody>
          <a:bodyPr lIns="90000" rIns="90000" tIns="45000" bIns="45000" anchor="t">
            <a:noAutofit/>
          </a:bodyPr>
          <a:p>
            <a:pPr lvl="1" marL="432000" indent="-21276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latin typeface="Arial"/>
            </a:endParaRPr>
          </a:p>
          <a:p>
            <a:pPr>
              <a:lnSpc>
                <a:spcPct val="100000"/>
              </a:lnSpc>
            </a:pPr>
            <a:endParaRPr b="0" lang="en-IE" sz="1800" spc="-1" strike="noStrike">
              <a:latin typeface="Arial"/>
            </a:endParaRPr>
          </a:p>
          <a:p>
            <a:pPr lvl="1" marL="432000" indent="-21276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latin typeface="Arial"/>
            </a:endParaRPr>
          </a:p>
          <a:p>
            <a:pPr>
              <a:lnSpc>
                <a:spcPct val="100000"/>
              </a:lnSpc>
            </a:pPr>
            <a:endParaRPr b="0" lang="en-IE" sz="1800" spc="-1" strike="noStrike">
              <a:latin typeface="Arial"/>
            </a:endParaRPr>
          </a:p>
          <a:p>
            <a:pPr lvl="1" marL="432000" indent="-21276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3760" cy="820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IE" sz="3200" spc="-1" strike="noStrike">
              <a:latin typeface="Arial"/>
            </a:endParaRPr>
          </a:p>
        </p:txBody>
      </p:sp>
      <p:sp>
        <p:nvSpPr>
          <p:cNvPr id="152" name="CustomShape 2"/>
          <p:cNvSpPr/>
          <p:nvPr/>
        </p:nvSpPr>
        <p:spPr>
          <a:xfrm>
            <a:off x="0" y="1557360"/>
            <a:ext cx="8983080" cy="3376080"/>
          </a:xfrm>
          <a:prstGeom prst="rect">
            <a:avLst/>
          </a:prstGeom>
          <a:noFill/>
          <a:ln w="0">
            <a:noFill/>
          </a:ln>
        </p:spPr>
        <p:style>
          <a:lnRef idx="0"/>
          <a:fillRef idx="0"/>
          <a:effectRef idx="0"/>
          <a:fontRef idx="minor"/>
        </p:style>
        <p:txBody>
          <a:bodyPr lIns="90000" rIns="90000" tIns="45000" bIns="45000" anchor="t">
            <a:noAutofit/>
          </a:bodyPr>
          <a:p>
            <a:pPr lvl="1" marL="432000" indent="-21276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latin typeface="Arial"/>
            </a:endParaRPr>
          </a:p>
          <a:p>
            <a:pPr>
              <a:lnSpc>
                <a:spcPct val="100000"/>
              </a:lnSpc>
            </a:pPr>
            <a:endParaRPr b="0" lang="en-IE" sz="2000" spc="-1" strike="noStrike">
              <a:latin typeface="Arial"/>
            </a:endParaRPr>
          </a:p>
          <a:p>
            <a:pPr lvl="1" marL="432000" indent="-21276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latin typeface="Arial"/>
            </a:endParaRPr>
          </a:p>
          <a:p>
            <a:pPr>
              <a:lnSpc>
                <a:spcPct val="100000"/>
              </a:lnSpc>
            </a:pPr>
            <a:endParaRPr b="0" lang="en-IE" sz="2000" spc="-1" strike="noStrike">
              <a:latin typeface="Arial"/>
            </a:endParaRPr>
          </a:p>
          <a:p>
            <a:pPr lvl="1" marL="432000" indent="-21276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latin typeface="Arial"/>
            </a:endParaRPr>
          </a:p>
          <a:p>
            <a:pPr lvl="1" marL="432000" indent="-21276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IE"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324000" y="630360"/>
            <a:ext cx="8678160" cy="1134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IE" sz="3200" spc="-1" strike="noStrike">
              <a:latin typeface="Arial"/>
            </a:endParaRPr>
          </a:p>
        </p:txBody>
      </p:sp>
      <p:sp>
        <p:nvSpPr>
          <p:cNvPr id="154" name="CustomShape 2"/>
          <p:cNvSpPr/>
          <p:nvPr/>
        </p:nvSpPr>
        <p:spPr>
          <a:xfrm>
            <a:off x="609480" y="1773360"/>
            <a:ext cx="7755840" cy="445860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latin typeface="Arial"/>
            </a:endParaRPr>
          </a:p>
          <a:p>
            <a:pPr lvl="2" marL="648000" indent="-21276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latin typeface="Arial"/>
            </a:endParaRPr>
          </a:p>
          <a:p>
            <a:pPr lvl="3" marL="864000" indent="-21276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latin typeface="Arial"/>
            </a:endParaRPr>
          </a:p>
          <a:p>
            <a:pPr marL="216000" indent="-21276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latin typeface="Arial"/>
            </a:endParaRPr>
          </a:p>
          <a:p>
            <a:pPr marL="216000" indent="-21276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324000" y="630360"/>
            <a:ext cx="8678160" cy="1134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IE" sz="3200" spc="-1" strike="noStrike">
              <a:latin typeface="Arial"/>
            </a:endParaRPr>
          </a:p>
        </p:txBody>
      </p:sp>
      <p:sp>
        <p:nvSpPr>
          <p:cNvPr id="156" name="CustomShape 2"/>
          <p:cNvSpPr/>
          <p:nvPr/>
        </p:nvSpPr>
        <p:spPr>
          <a:xfrm>
            <a:off x="609480" y="1773360"/>
            <a:ext cx="7755840" cy="445860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latin typeface="Arial"/>
            </a:endParaRPr>
          </a:p>
          <a:p>
            <a:pPr lvl="1" marL="432000" indent="-21276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latin typeface="Arial"/>
            </a:endParaRPr>
          </a:p>
          <a:p>
            <a:pPr lvl="1" marL="432000" indent="-21276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latin typeface="Arial"/>
            </a:endParaRPr>
          </a:p>
          <a:p>
            <a:pPr>
              <a:lnSpc>
                <a:spcPct val="90000"/>
              </a:lnSpc>
              <a:spcBef>
                <a:spcPts val="400"/>
              </a:spcBef>
            </a:pPr>
            <a:endParaRPr b="0" lang="en-IE" sz="1500" spc="-1" strike="noStrike">
              <a:latin typeface="Arial"/>
            </a:endParaRPr>
          </a:p>
          <a:p>
            <a:pPr marL="216000" indent="-21276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u="sng">
                <a:solidFill>
                  <a:srgbClr val="0000ff"/>
                </a:solidFill>
                <a:uFillTx/>
                <a:latin typeface="Calibri"/>
                <a:ea typeface="Calibri"/>
                <a:hlinkClick r:id="rId2"/>
              </a:rPr>
              <a:t>http://standards.ieee.org/about/sasb/patcom/materials.html</a:t>
            </a:r>
            <a:endParaRPr b="0" lang="en-IE" sz="1600" spc="-1" strike="noStrike">
              <a:latin typeface="Arial"/>
            </a:endParaRPr>
          </a:p>
          <a:p>
            <a:pPr>
              <a:lnSpc>
                <a:spcPct val="90000"/>
              </a:lnSpc>
            </a:pPr>
            <a:endParaRPr b="0" lang="en-IE" sz="1600" spc="-1" strike="noStrike">
              <a:latin typeface="Arial"/>
            </a:endParaRPr>
          </a:p>
          <a:p>
            <a:pPr marL="630000" indent="-28260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324000" y="630360"/>
            <a:ext cx="8678160" cy="1134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IE" sz="2600" spc="-1" strike="noStrike">
              <a:latin typeface="Arial"/>
            </a:endParaRPr>
          </a:p>
        </p:txBody>
      </p:sp>
      <p:sp>
        <p:nvSpPr>
          <p:cNvPr id="158" name="CustomShape 2"/>
          <p:cNvSpPr/>
          <p:nvPr/>
        </p:nvSpPr>
        <p:spPr>
          <a:xfrm>
            <a:off x="609480" y="1773360"/>
            <a:ext cx="7755840" cy="445860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latin typeface="Arial"/>
            </a:endParaRPr>
          </a:p>
          <a:p>
            <a:pPr>
              <a:lnSpc>
                <a:spcPct val="90000"/>
              </a:lnSpc>
            </a:pPr>
            <a:endParaRPr b="0" lang="en-IE" sz="20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latin typeface="Arial"/>
            </a:endParaRPr>
          </a:p>
          <a:p>
            <a:pPr lvl="1" marL="432000" indent="-21276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324000" y="630360"/>
            <a:ext cx="8678160" cy="1134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60" name="CustomShape 2"/>
          <p:cNvSpPr/>
          <p:nvPr/>
        </p:nvSpPr>
        <p:spPr>
          <a:xfrm>
            <a:off x="609480" y="1773360"/>
            <a:ext cx="7755840" cy="445860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latin typeface="Arial"/>
            </a:endParaRPr>
          </a:p>
          <a:p>
            <a:pPr>
              <a:lnSpc>
                <a:spcPct val="90000"/>
              </a:lnSpc>
            </a:pPr>
            <a:endParaRPr b="0" lang="en-IE" sz="20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4000" y="630360"/>
            <a:ext cx="8678160" cy="1134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62" name="CustomShape 2"/>
          <p:cNvSpPr/>
          <p:nvPr/>
        </p:nvSpPr>
        <p:spPr>
          <a:xfrm>
            <a:off x="335880" y="1828800"/>
            <a:ext cx="8713080" cy="445860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IE"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2"/>
              </a:rPr>
              <a:t>https://standards.ieee.org/about/policies/opman/sect6.html</a:t>
            </a:r>
            <a:endParaRPr b="0" lang="en-IE"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3"/>
              </a:rPr>
              <a:t>https://standards.ieee.org/content/dam/ieee-standards/standards/web/documents/other/permissionltrs.zip</a:t>
            </a:r>
            <a:endParaRPr b="0" lang="en-IE"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4"/>
              </a:rPr>
              <a:t>http://standards.ieee.org/faqs/copyrights.html/</a:t>
            </a:r>
            <a:endParaRPr b="0" lang="en-IE"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https://standards.ieee.org/develop/policies/best_practices_for_ieee_standards_development_051215.pdf</a:t>
            </a:r>
            <a:endParaRPr b="0" lang="en-IE"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6"/>
              </a:rPr>
              <a:t>https://standards.ieee.org/about/policies/opman/sect6.html</a:t>
            </a:r>
            <a:endParaRPr b="0" lang="en-IE" sz="1200" spc="-1" strike="noStrike">
              <a:latin typeface="Arial"/>
            </a:endParaRPr>
          </a:p>
          <a:p>
            <a:pPr>
              <a:lnSpc>
                <a:spcPct val="90000"/>
              </a:lnSpc>
              <a:spcBef>
                <a:spcPts val="564"/>
              </a:spcBef>
            </a:pPr>
            <a:endParaRPr b="0" lang="en-IE"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2501</TotalTime>
  <Application>LibreOffice/7.2.2.2$Linux_X86_64 LibreOffice_project/20$Build-2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2022-01-18T17:32:01Z</dcterms:modified>
  <cp:revision>105</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