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2840" cy="2037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802-15-22-0029-01</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9080" cy="2955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9080" cy="2955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C82A0DCD-6420-4914-AF70-2E7D417870E8}"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29080" cy="2955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4640" cy="2037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2022</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2840" cy="2037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802-15-22-0029-01</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9080" cy="2955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9080" cy="2955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B10F735E-69D8-4490-BCE0-8E6777F977EA}"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29080" cy="2955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4640" cy="2037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2022</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802-15-22-0028-00</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ACD7395-32E3-4CBE-B683-5EC2F45F94FA}"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2022</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2840" cy="2037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802-15-22-0029-01</a:t>
            </a:r>
            <a:endParaRPr b="0" lang="fi-FI"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9080" cy="2955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9080" cy="2955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1E86FD57-6DCC-475F-BBCE-9512D3FE2312}"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144" name="CustomShape 7"/>
          <p:cNvSpPr/>
          <p:nvPr/>
        </p:nvSpPr>
        <p:spPr>
          <a:xfrm>
            <a:off x="7040160" y="6490080"/>
            <a:ext cx="1729080" cy="2955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145" name="CustomShape 8"/>
          <p:cNvSpPr/>
          <p:nvPr/>
        </p:nvSpPr>
        <p:spPr>
          <a:xfrm>
            <a:off x="685800" y="365760"/>
            <a:ext cx="2564640" cy="2037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2022</a:t>
            </a:r>
            <a:endParaRPr b="0" lang="fi-FI"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152280" y="609480"/>
            <a:ext cx="8982000" cy="46166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January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18</a:t>
            </a:r>
            <a:r>
              <a:rPr b="1" lang="fi-FI" sz="1600" spc="-1" strike="noStrike">
                <a:solidFill>
                  <a:srgbClr val="000000"/>
                </a:solidFill>
                <a:latin typeface="Times New Roman"/>
                <a:ea typeface="DejaVu Sans"/>
              </a:rPr>
              <a:t>th</a:t>
            </a:r>
            <a:r>
              <a:rPr b="1" lang="fi-FI" sz="1600" spc="-1" strike="noStrike">
                <a:solidFill>
                  <a:srgbClr val="000000"/>
                </a:solidFill>
                <a:latin typeface="Times New Roman"/>
                <a:ea typeface="DejaVu Sans"/>
              </a:rPr>
              <a:t> of January, 2022</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January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January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207"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WG balloting of the P802.15.4-2020-Cor1-D04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Phil Beecher</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Benjamin Rolfe</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209"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WG balloting of the P802.15.4-2020-Cor1-D04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2680" cy="1057320"/>
          </a:xfrm>
          <a:prstGeom prst="rect">
            <a:avLst/>
          </a:prstGeom>
          <a:noFill/>
          <a:ln>
            <a:noFill/>
          </a:ln>
        </p:spPr>
        <p:style>
          <a:lnRef idx="0"/>
          <a:fillRef idx="0"/>
          <a:effectRef idx="0"/>
          <a:fontRef idx="minor"/>
        </p:style>
      </p:sp>
      <p:sp>
        <p:nvSpPr>
          <p:cNvPr id="211"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212" name="CustomShape 3"/>
          <p:cNvSpPr/>
          <p:nvPr/>
        </p:nvSpPr>
        <p:spPr>
          <a:xfrm>
            <a:off x="457200" y="1604520"/>
            <a:ext cx="8221320" cy="3969360"/>
          </a:xfrm>
          <a:prstGeom prst="rect">
            <a:avLst/>
          </a:prstGeom>
          <a:noFill/>
          <a:ln>
            <a:noFill/>
          </a:ln>
        </p:spPr>
        <p:style>
          <a:lnRef idx="0"/>
          <a:fillRef idx="0"/>
          <a:effectRef idx="0"/>
          <a:fontRef idx="minor"/>
        </p:style>
        <p:txBody>
          <a:bodyPr lIns="0" rIns="0" tIns="0" bIns="0">
            <a:normAutofit/>
          </a:bodyPr>
          <a:p>
            <a:pPr marL="216000" indent="-2127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 recirculation letter ballot comments</a:t>
            </a:r>
            <a:endParaRPr b="0" lang="fi-FI" sz="3200" spc="-1" strike="noStrike">
              <a:latin typeface="Arial"/>
            </a:endParaRPr>
          </a:p>
          <a:p>
            <a:pPr marL="216000" indent="-2127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 a Standard association ballot pool</a:t>
            </a:r>
            <a:endParaRPr b="0" lang="fi-FI" sz="3200" spc="-1" strike="noStrike">
              <a:latin typeface="Arial"/>
            </a:endParaRPr>
          </a:p>
          <a:p>
            <a:pPr marL="216000" indent="-2127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Get draft ready for Standard association ballot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685440"/>
            <a:ext cx="7762680" cy="1057320"/>
          </a:xfrm>
          <a:prstGeom prst="rect">
            <a:avLst/>
          </a:prstGeom>
          <a:noFill/>
          <a:ln>
            <a:noFill/>
          </a:ln>
        </p:spPr>
        <p:style>
          <a:lnRef idx="0"/>
          <a:fillRef idx="0"/>
          <a:effectRef idx="0"/>
          <a:fontRef idx="minor"/>
        </p:style>
      </p:sp>
      <p:sp>
        <p:nvSpPr>
          <p:cNvPr id="214"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fi-FI" sz="4400" spc="-1" strike="noStrike">
              <a:latin typeface="Arial"/>
            </a:endParaRPr>
          </a:p>
        </p:txBody>
      </p:sp>
      <p:graphicFrame>
        <p:nvGraphicFramePr>
          <p:cNvPr id="215" name="Table 3"/>
          <p:cNvGraphicFramePr/>
          <p:nvPr/>
        </p:nvGraphicFramePr>
        <p:xfrm>
          <a:off x="518760" y="1780920"/>
          <a:ext cx="8002080" cy="209916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2 February, 2022, 15:00:00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UTC-8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Thursday, 3</a:t>
                      </a:r>
                      <a:r>
                        <a:rPr b="0" lang="fi-FI" sz="1300" spc="-1" strike="noStrike">
                          <a:latin typeface="Arial"/>
                          <a:ea typeface="Noto Sans CJK SC"/>
                        </a:rPr>
                        <a:t> February 2022, 01:00:00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UTC+2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Noto Sans CJK SC"/>
                        </a:rPr>
                        <a:t>Thursday, 3</a:t>
                      </a:r>
                      <a:r>
                        <a:rPr b="0" lang="fi-FI" sz="1300" spc="-1" strike="noStrike">
                          <a:latin typeface="Arial"/>
                          <a:ea typeface="Noto Sans CJK SC"/>
                        </a:rPr>
                        <a:t> February 2022, 08:00:00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Wednesday, </a:t>
                      </a:r>
                      <a:r>
                        <a:rPr b="0" lang="fi-FI" sz="1300" spc="-1" strike="noStrike">
                          <a:latin typeface="Arial"/>
                          <a:ea typeface="Noto Sans CJK SC"/>
                        </a:rPr>
                        <a:t>2 February 2022, 18:00:00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UTC-5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1120">
                <a:tc>
                  <a:txBody>
                    <a:bodyPr lIns="90000" rIns="90000">
                      <a:noAutofit/>
                    </a:bodyPr>
                    <a:p>
                      <a:pPr>
                        <a:lnSpc>
                          <a:spcPct val="100000"/>
                        </a:lnSpc>
                      </a:pPr>
                      <a:r>
                        <a:rPr b="0" lang="fi-FI" sz="1300" spc="-1" strike="noStrike">
                          <a:latin typeface="Arial"/>
                        </a:rPr>
                        <a:t>UTC (GMT)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Microsoft YaHei"/>
                        </a:rPr>
                        <a:t>Wednesday, </a:t>
                      </a:r>
                      <a:r>
                        <a:rPr b="0" lang="fi-FI" sz="1300" spc="-1" strike="noStrike">
                          <a:latin typeface="Arial"/>
                        </a:rPr>
                        <a:t>2 February 2022, 23:00:00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16" name="CustomShape 4"/>
          <p:cNvSpPr/>
          <p:nvPr/>
        </p:nvSpPr>
        <p:spPr>
          <a:xfrm>
            <a:off x="417960" y="4140000"/>
            <a:ext cx="8221320" cy="127476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Weekly meetings after that, unless canceled.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2680" cy="1057320"/>
          </a:xfrm>
          <a:prstGeom prst="rect">
            <a:avLst/>
          </a:prstGeom>
          <a:noFill/>
          <a:ln>
            <a:noFill/>
          </a:ln>
        </p:spPr>
        <p:style>
          <a:lnRef idx="0"/>
          <a:fillRef idx="0"/>
          <a:effectRef idx="0"/>
          <a:fontRef idx="minor"/>
        </p:style>
      </p:sp>
      <p:sp>
        <p:nvSpPr>
          <p:cNvPr id="218"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fi-FI" sz="4400" spc="-1" strike="noStrike">
              <a:latin typeface="Arial"/>
            </a:endParaRPr>
          </a:p>
        </p:txBody>
      </p:sp>
      <p:sp>
        <p:nvSpPr>
          <p:cNvPr id="219" name="CustomShape 3"/>
          <p:cNvSpPr/>
          <p:nvPr/>
        </p:nvSpPr>
        <p:spPr>
          <a:xfrm>
            <a:off x="457200" y="1604520"/>
            <a:ext cx="8221320" cy="3969360"/>
          </a:xfrm>
          <a:prstGeom prst="rect">
            <a:avLst/>
          </a:prstGeom>
          <a:noFill/>
          <a:ln>
            <a:noFill/>
          </a:ln>
        </p:spPr>
        <p:style>
          <a:lnRef idx="0"/>
          <a:fillRef idx="0"/>
          <a:effectRef idx="0"/>
          <a:fontRef idx="minor"/>
        </p:style>
      </p:sp>
      <p:graphicFrame>
        <p:nvGraphicFramePr>
          <p:cNvPr id="220" name="Table 4"/>
          <p:cNvGraphicFramePr/>
          <p:nvPr/>
        </p:nvGraphicFramePr>
        <p:xfrm>
          <a:off x="879120" y="1440000"/>
          <a:ext cx="7616520" cy="4853160"/>
        </p:xfrm>
        <a:graphic>
          <a:graphicData uri="http://schemas.openxmlformats.org/drawingml/2006/table">
            <a:tbl>
              <a:tblPr/>
              <a:tblGrid>
                <a:gridCol w="5550120"/>
                <a:gridCol w="2066760"/>
              </a:tblGrid>
              <a:tr h="349200">
                <a:tc>
                  <a:txBody>
                    <a:bodyPr lIns="90000" rIns="90000">
                      <a:noAutofit/>
                    </a:bodyPr>
                    <a:p>
                      <a:pPr>
                        <a:lnSpc>
                          <a:spcPct val="100000"/>
                        </a:lnSpc>
                      </a:pPr>
                      <a:r>
                        <a:rPr b="0" lang="fi-FI" sz="1600" spc="-1" strike="noStrike">
                          <a:latin typeface="Arial"/>
                        </a:rPr>
                        <a:t>TG formation</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600" spc="-1" strike="noStrike">
                          <a:latin typeface="Arial"/>
                        </a:rPr>
                        <a:t>Sep 2020</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9200">
                <a:tc>
                  <a:txBody>
                    <a:bodyPr lIns="90000" rIns="90000">
                      <a:noAutofit/>
                    </a:bodyPr>
                    <a:p>
                      <a:pPr>
                        <a:lnSpc>
                          <a:spcPct val="100000"/>
                        </a:lnSpc>
                      </a:pPr>
                      <a:r>
                        <a:rPr b="0" lang="fi-FI" sz="1600" spc="-1" strike="noStrike">
                          <a:latin typeface="Arial"/>
                        </a:rPr>
                        <a:t>Call for proposals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Oct 2020</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Presentation of proposals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2020</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Hear additional proposals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Jan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Consolidate proposals and develop draft</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Mar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Update PAR and hear proposals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Resolve PAR comments and draft review</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July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Review draft and initiate LB</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LB comment resolution and start recirculation</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Additional LB recirculation</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Dec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Start Standard Association ballot</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Mar 2022</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oAutofit/>
                    </a:bodyPr>
                    <a:p>
                      <a:pPr>
                        <a:lnSpc>
                          <a:spcPct val="100000"/>
                        </a:lnSpc>
                      </a:pPr>
                      <a:r>
                        <a:rPr b="0" lang="fi-FI" sz="1600" spc="-1" strike="noStrike">
                          <a:latin typeface="Arial"/>
                        </a:rPr>
                        <a:t>SA ballot comment resolution and 2 recirculations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2022</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oAutofit/>
                    </a:bodyPr>
                    <a:p>
                      <a:pPr>
                        <a:lnSpc>
                          <a:spcPct val="100000"/>
                        </a:lnSpc>
                      </a:pPr>
                      <a:r>
                        <a:rPr b="0" lang="fi-FI" sz="1600" spc="-1" strike="noStrike">
                          <a:latin typeface="Arial"/>
                        </a:rPr>
                        <a:t>EC Approval</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 2022</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17520">
                <a:tc>
                  <a:txBody>
                    <a:bodyPr lIns="90000" rIns="90000">
                      <a:noAutofit/>
                    </a:bodyPr>
                    <a:p>
                      <a:r>
                        <a:rPr b="0" lang="fi-FI" sz="1600" spc="-1" strike="noStrike">
                          <a:latin typeface="Arial"/>
                        </a:rPr>
                        <a:t>RevCom submission (August 11th is the submission date)</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2022</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273600"/>
            <a:ext cx="8222040" cy="1137600"/>
          </a:xfrm>
          <a:prstGeom prst="rect">
            <a:avLst/>
          </a:prstGeom>
          <a:noFill/>
          <a:ln>
            <a:noFill/>
          </a:ln>
        </p:spPr>
        <p:style>
          <a:lnRef idx="0"/>
          <a:fillRef idx="0"/>
          <a:effectRef idx="0"/>
          <a:fontRef idx="minor"/>
        </p:style>
      </p:sp>
      <p:sp>
        <p:nvSpPr>
          <p:cNvPr id="186" name="CustomShape 2"/>
          <p:cNvSpPr/>
          <p:nvPr/>
        </p:nvSpPr>
        <p:spPr>
          <a:xfrm>
            <a:off x="457200" y="2617560"/>
            <a:ext cx="822204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fi-FI" sz="3200" spc="-1" strike="noStrike">
              <a:latin typeface="Arial"/>
            </a:endParaRPr>
          </a:p>
          <a:p>
            <a:pPr algn="ctr">
              <a:lnSpc>
                <a:spcPct val="100000"/>
              </a:lnSpc>
            </a:pP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January 18, 2021</a:t>
            </a: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2680" cy="1057320"/>
          </a:xfrm>
          <a:prstGeom prst="rect">
            <a:avLst/>
          </a:prstGeom>
          <a:noFill/>
          <a:ln>
            <a:noFill/>
          </a:ln>
        </p:spPr>
        <p:style>
          <a:lnRef idx="0"/>
          <a:fillRef idx="0"/>
          <a:effectRef idx="0"/>
          <a:fontRef idx="minor"/>
        </p:style>
      </p:sp>
      <p:sp>
        <p:nvSpPr>
          <p:cNvPr id="188"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fi-FI" sz="4400" spc="-1" strike="noStrike">
              <a:latin typeface="Arial"/>
            </a:endParaRPr>
          </a:p>
        </p:txBody>
      </p:sp>
      <p:sp>
        <p:nvSpPr>
          <p:cNvPr id="189" name="CustomShape 3"/>
          <p:cNvSpPr/>
          <p:nvPr/>
        </p:nvSpPr>
        <p:spPr>
          <a:xfrm>
            <a:off x="457200" y="1604520"/>
            <a:ext cx="8221320" cy="3969360"/>
          </a:xfrm>
          <a:prstGeom prst="rect">
            <a:avLst/>
          </a:prstGeom>
          <a:noFill/>
          <a:ln>
            <a:noFill/>
          </a:ln>
        </p:spPr>
        <p:style>
          <a:lnRef idx="0"/>
          <a:fillRef idx="0"/>
          <a:effectRef idx="0"/>
          <a:fontRef idx="minor"/>
        </p:style>
        <p:txBody>
          <a:bodyPr lIns="0" rIns="0" tIns="0" bIns="0">
            <a:normAutofit/>
          </a:bodyPr>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2680" cy="1057320"/>
          </a:xfrm>
          <a:prstGeom prst="rect">
            <a:avLst/>
          </a:prstGeom>
          <a:noFill/>
          <a:ln>
            <a:noFill/>
          </a:ln>
        </p:spPr>
        <p:style>
          <a:lnRef idx="0"/>
          <a:fillRef idx="0"/>
          <a:effectRef idx="0"/>
          <a:fontRef idx="minor"/>
        </p:style>
      </p:sp>
      <p:sp>
        <p:nvSpPr>
          <p:cNvPr id="191" name="CustomShape 2"/>
          <p:cNvSpPr/>
          <p:nvPr/>
        </p:nvSpPr>
        <p:spPr>
          <a:xfrm>
            <a:off x="438120" y="602280"/>
            <a:ext cx="82213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192" name="CustomShape 3"/>
          <p:cNvSpPr/>
          <p:nvPr/>
        </p:nvSpPr>
        <p:spPr>
          <a:xfrm>
            <a:off x="457200" y="1604520"/>
            <a:ext cx="8221320" cy="3969360"/>
          </a:xfrm>
          <a:prstGeom prst="rect">
            <a:avLst/>
          </a:prstGeom>
          <a:noFill/>
          <a:ln>
            <a:noFill/>
          </a:ln>
        </p:spPr>
        <p:style>
          <a:lnRef idx="0"/>
          <a:fillRef idx="0"/>
          <a:effectRef idx="0"/>
          <a:fontRef idx="minor"/>
        </p:style>
        <p:txBody>
          <a:bodyPr lIns="0" rIns="0" tIns="0" bIns="0">
            <a:normAutofit/>
          </a:bodyPr>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confirmed officers. </a:t>
            </a:r>
            <a:endParaRPr b="0" lang="fi-FI" sz="3200" spc="-1" strike="noStrike">
              <a:latin typeface="Arial"/>
            </a:endParaRPr>
          </a:p>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Resolved all LB189 comments</a:t>
            </a:r>
            <a:endParaRPr b="0" lang="fi-FI" sz="3200" spc="-1" strike="noStrike">
              <a:latin typeface="Arial"/>
            </a:endParaRPr>
          </a:p>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Created new draft for recirculation</a:t>
            </a:r>
            <a:endParaRPr b="0" lang="fi-FI" sz="3200" spc="-1" strike="noStrike">
              <a:latin typeface="Arial"/>
            </a:endParaRPr>
          </a:p>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 started recirculation</a:t>
            </a:r>
            <a:endParaRPr b="0" lang="fi-FI" sz="3200" spc="-1" strike="noStrike">
              <a:latin typeface="Arial"/>
            </a:endParaRPr>
          </a:p>
          <a:p>
            <a:pPr marL="432000" indent="-3175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Updated timeline</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457200" y="273600"/>
            <a:ext cx="8227800" cy="1143360"/>
          </a:xfrm>
          <a:prstGeom prst="rect">
            <a:avLst/>
          </a:prstGeom>
          <a:noFill/>
          <a:ln>
            <a:noFill/>
          </a:ln>
        </p:spPr>
        <p:txBody>
          <a:bodyPr lIns="0" rIns="0" tIns="0" bIns="0" anchor="ctr">
            <a:noAutofit/>
          </a:bodyPr>
          <a:p>
            <a:pPr algn="ctr">
              <a:lnSpc>
                <a:spcPct val="100000"/>
              </a:lnSpc>
            </a:pPr>
            <a:r>
              <a:rPr b="0" lang="fi-FI" sz="4400" spc="-1" strike="noStrike">
                <a:latin typeface="Arial"/>
              </a:rPr>
              <a:t>LB187 results</a:t>
            </a:r>
            <a:endParaRPr b="0" lang="fi-FI" sz="4400" spc="-1" strike="noStrike">
              <a:latin typeface="Arial"/>
            </a:endParaRPr>
          </a:p>
        </p:txBody>
      </p:sp>
      <p:sp>
        <p:nvSpPr>
          <p:cNvPr id="194" name="TextShape 2"/>
          <p:cNvSpPr txBox="1"/>
          <p:nvPr/>
        </p:nvSpPr>
        <p:spPr>
          <a:xfrm>
            <a:off x="457200" y="1604520"/>
            <a:ext cx="8227800" cy="2174040"/>
          </a:xfrm>
          <a:prstGeom prst="rect">
            <a:avLst/>
          </a:prstGeom>
          <a:noFill/>
          <a:ln>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fi-FI" sz="2800" spc="-1" strike="noStrike">
                <a:latin typeface="Arial"/>
              </a:rPr>
              <a:t>LB Started Monday 27</a:t>
            </a:r>
            <a:r>
              <a:rPr b="0" lang="fi-FI" sz="2800" spc="-1" strike="noStrike">
                <a:latin typeface="Arial"/>
              </a:rPr>
              <a:t>th</a:t>
            </a:r>
            <a:r>
              <a:rPr b="0" lang="fi-FI" sz="2800" spc="-1" strike="noStrike">
                <a:latin typeface="Arial"/>
              </a:rPr>
              <a:t> of September, 2021</a:t>
            </a:r>
            <a:endParaRPr b="0" lang="fi-FI" sz="2800" spc="-1" strike="noStrike">
              <a:latin typeface="Arial"/>
            </a:endParaRPr>
          </a:p>
          <a:p>
            <a:pPr marL="432000" indent="-323640">
              <a:lnSpc>
                <a:spcPct val="100000"/>
              </a:lnSpc>
              <a:spcBef>
                <a:spcPts val="1417"/>
              </a:spcBef>
              <a:buClr>
                <a:srgbClr val="000000"/>
              </a:buClr>
              <a:buSzPct val="45000"/>
              <a:buFont typeface="Wingdings" charset="2"/>
              <a:buChar char=""/>
            </a:pPr>
            <a:r>
              <a:rPr b="0" lang="fi-FI" sz="2800" spc="-1" strike="noStrike">
                <a:latin typeface="Arial"/>
              </a:rPr>
              <a:t>LB closed Wednesday 17</a:t>
            </a:r>
            <a:r>
              <a:rPr b="0" lang="fi-FI" sz="2800" spc="-1" strike="noStrike">
                <a:latin typeface="Arial"/>
              </a:rPr>
              <a:t>th</a:t>
            </a:r>
            <a:r>
              <a:rPr b="0" lang="fi-FI" sz="2800" spc="-1" strike="noStrike">
                <a:latin typeface="Arial"/>
              </a:rPr>
              <a:t> of November, 2021</a:t>
            </a:r>
            <a:endParaRPr b="0" lang="fi-FI" sz="2800" spc="-1" strike="noStrike">
              <a:latin typeface="Arial"/>
            </a:endParaRPr>
          </a:p>
          <a:p>
            <a:pPr>
              <a:lnSpc>
                <a:spcPct val="100000"/>
              </a:lnSpc>
              <a:spcBef>
                <a:spcPts val="1417"/>
              </a:spcBef>
            </a:pPr>
            <a:endParaRPr b="0" lang="fi-FI" sz="2800" spc="-1" strike="noStrike">
              <a:latin typeface="Arial"/>
            </a:endParaRPr>
          </a:p>
        </p:txBody>
      </p:sp>
      <p:graphicFrame>
        <p:nvGraphicFramePr>
          <p:cNvPr id="195"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115</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Yes: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Abstain: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6%</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No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TextShape 1"/>
          <p:cNvSpPr txBox="1"/>
          <p:nvPr/>
        </p:nvSpPr>
        <p:spPr>
          <a:xfrm>
            <a:off x="457200" y="273600"/>
            <a:ext cx="8227800" cy="1143360"/>
          </a:xfrm>
          <a:prstGeom prst="rect">
            <a:avLst/>
          </a:prstGeom>
          <a:noFill/>
          <a:ln>
            <a:noFill/>
          </a:ln>
        </p:spPr>
        <p:txBody>
          <a:bodyPr lIns="0" rIns="0" tIns="0" bIns="0" anchor="ctr">
            <a:noAutofit/>
          </a:bodyPr>
          <a:p>
            <a:pPr algn="ctr">
              <a:lnSpc>
                <a:spcPct val="100000"/>
              </a:lnSpc>
            </a:pPr>
            <a:r>
              <a:rPr b="0" lang="fi-FI" sz="4400" spc="-1" strike="noStrike">
                <a:latin typeface="Arial"/>
              </a:rPr>
              <a:t>LB188 results</a:t>
            </a:r>
            <a:endParaRPr b="0" lang="fi-FI" sz="4400" spc="-1" strike="noStrike">
              <a:latin typeface="Arial"/>
            </a:endParaRPr>
          </a:p>
        </p:txBody>
      </p:sp>
      <p:sp>
        <p:nvSpPr>
          <p:cNvPr id="197" name="TextShape 2"/>
          <p:cNvSpPr txBox="1"/>
          <p:nvPr/>
        </p:nvSpPr>
        <p:spPr>
          <a:xfrm>
            <a:off x="457200" y="1604520"/>
            <a:ext cx="8227800" cy="2174040"/>
          </a:xfrm>
          <a:prstGeom prst="rect">
            <a:avLst/>
          </a:prstGeom>
          <a:noFill/>
          <a:ln>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fi-FI" sz="2800" spc="-1" strike="noStrike">
                <a:latin typeface="Arial"/>
              </a:rPr>
              <a:t>LB Started Sunday 28</a:t>
            </a:r>
            <a:r>
              <a:rPr b="0" lang="fi-FI" sz="2800" spc="-1" strike="noStrike">
                <a:latin typeface="Arial"/>
              </a:rPr>
              <a:t>th</a:t>
            </a:r>
            <a:r>
              <a:rPr b="0" lang="fi-FI" sz="2800" spc="-1" strike="noStrike">
                <a:latin typeface="Arial"/>
              </a:rPr>
              <a:t> of November, 2021</a:t>
            </a:r>
            <a:endParaRPr b="0" lang="fi-FI" sz="2800" spc="-1" strike="noStrike">
              <a:latin typeface="Arial"/>
            </a:endParaRPr>
          </a:p>
          <a:p>
            <a:pPr marL="432000" indent="-323640">
              <a:lnSpc>
                <a:spcPct val="100000"/>
              </a:lnSpc>
              <a:spcBef>
                <a:spcPts val="1417"/>
              </a:spcBef>
              <a:buClr>
                <a:srgbClr val="000000"/>
              </a:buClr>
              <a:buSzPct val="45000"/>
              <a:buFont typeface="Wingdings" charset="2"/>
              <a:buChar char=""/>
            </a:pPr>
            <a:r>
              <a:rPr b="0" lang="fi-FI" sz="2800" spc="-1" strike="noStrike">
                <a:latin typeface="Arial"/>
              </a:rPr>
              <a:t>LB closed Monday 13</a:t>
            </a:r>
            <a:r>
              <a:rPr b="0" lang="fi-FI" sz="2800" spc="-1" strike="noStrike">
                <a:latin typeface="Arial"/>
              </a:rPr>
              <a:t>th</a:t>
            </a:r>
            <a:r>
              <a:rPr b="0" lang="fi-FI" sz="2800" spc="-1" strike="noStrike">
                <a:latin typeface="Arial"/>
              </a:rPr>
              <a:t> of December, 2021</a:t>
            </a:r>
            <a:endParaRPr b="0" lang="fi-FI" sz="2800" spc="-1" strike="noStrike">
              <a:latin typeface="Arial"/>
            </a:endParaRPr>
          </a:p>
          <a:p>
            <a:pPr>
              <a:lnSpc>
                <a:spcPct val="100000"/>
              </a:lnSpc>
              <a:spcBef>
                <a:spcPts val="1417"/>
              </a:spcBef>
            </a:pPr>
            <a:endParaRPr b="0" lang="fi-FI" sz="2800" spc="-1" strike="noStrike">
              <a:latin typeface="Arial"/>
            </a:endParaRPr>
          </a:p>
        </p:txBody>
      </p:sp>
      <p:graphicFrame>
        <p:nvGraphicFramePr>
          <p:cNvPr id="198"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115</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Yes: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65</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Abstain: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6%</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No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TextShape 1"/>
          <p:cNvSpPr txBox="1"/>
          <p:nvPr/>
        </p:nvSpPr>
        <p:spPr>
          <a:xfrm>
            <a:off x="457200" y="273600"/>
            <a:ext cx="8227800" cy="1143360"/>
          </a:xfrm>
          <a:prstGeom prst="rect">
            <a:avLst/>
          </a:prstGeom>
          <a:noFill/>
          <a:ln>
            <a:noFill/>
          </a:ln>
        </p:spPr>
        <p:txBody>
          <a:bodyPr lIns="0" rIns="0" tIns="0" bIns="0" anchor="ctr">
            <a:noAutofit/>
          </a:bodyPr>
          <a:p>
            <a:pPr algn="ctr">
              <a:lnSpc>
                <a:spcPct val="100000"/>
              </a:lnSpc>
            </a:pPr>
            <a:r>
              <a:rPr b="0" lang="fi-FI" sz="4400" spc="-1" strike="noStrike">
                <a:latin typeface="Arial"/>
              </a:rPr>
              <a:t>LB189 results</a:t>
            </a:r>
            <a:endParaRPr b="0" lang="fi-FI" sz="4400" spc="-1" strike="noStrike">
              <a:latin typeface="Arial"/>
            </a:endParaRPr>
          </a:p>
        </p:txBody>
      </p:sp>
      <p:sp>
        <p:nvSpPr>
          <p:cNvPr id="200" name="TextShape 2"/>
          <p:cNvSpPr txBox="1"/>
          <p:nvPr/>
        </p:nvSpPr>
        <p:spPr>
          <a:xfrm>
            <a:off x="457200" y="1604520"/>
            <a:ext cx="8227800" cy="2174040"/>
          </a:xfrm>
          <a:prstGeom prst="rect">
            <a:avLst/>
          </a:prstGeom>
          <a:noFill/>
          <a:ln>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fi-FI" sz="2800" spc="-1" strike="noStrike">
                <a:latin typeface="Arial"/>
              </a:rPr>
              <a:t>LB Started Saturday 18</a:t>
            </a:r>
            <a:r>
              <a:rPr b="0" lang="fi-FI" sz="2800" spc="-1" strike="noStrike">
                <a:latin typeface="Arial"/>
              </a:rPr>
              <a:t>th</a:t>
            </a:r>
            <a:r>
              <a:rPr b="0" lang="fi-FI" sz="2800" spc="-1" strike="noStrike">
                <a:latin typeface="Arial"/>
              </a:rPr>
              <a:t> of December, 2021</a:t>
            </a:r>
            <a:endParaRPr b="0" lang="fi-FI" sz="2800" spc="-1" strike="noStrike">
              <a:latin typeface="Arial"/>
            </a:endParaRPr>
          </a:p>
          <a:p>
            <a:pPr marL="432000" indent="-323640">
              <a:lnSpc>
                <a:spcPct val="100000"/>
              </a:lnSpc>
              <a:spcBef>
                <a:spcPts val="1417"/>
              </a:spcBef>
              <a:buClr>
                <a:srgbClr val="000000"/>
              </a:buClr>
              <a:buSzPct val="45000"/>
              <a:buFont typeface="Wingdings" charset="2"/>
              <a:buChar char=""/>
            </a:pPr>
            <a:r>
              <a:rPr b="0" lang="fi-FI" sz="2800" spc="-1" strike="noStrike">
                <a:latin typeface="Arial"/>
              </a:rPr>
              <a:t>LB closed Wednesday 12</a:t>
            </a:r>
            <a:r>
              <a:rPr b="0" lang="fi-FI" sz="2800" spc="-1" strike="noStrike">
                <a:latin typeface="Arial"/>
              </a:rPr>
              <a:t>th</a:t>
            </a:r>
            <a:r>
              <a:rPr b="0" lang="fi-FI" sz="2800" spc="-1" strike="noStrike">
                <a:latin typeface="Arial"/>
              </a:rPr>
              <a:t> of January, 2022</a:t>
            </a:r>
            <a:endParaRPr b="0" lang="fi-FI" sz="2800" spc="-1" strike="noStrike">
              <a:latin typeface="Arial"/>
            </a:endParaRPr>
          </a:p>
          <a:p>
            <a:pPr>
              <a:lnSpc>
                <a:spcPct val="100000"/>
              </a:lnSpc>
              <a:spcBef>
                <a:spcPts val="1417"/>
              </a:spcBef>
            </a:pPr>
            <a:endParaRPr b="0" lang="fi-FI" sz="2800" spc="-1" strike="noStrike">
              <a:latin typeface="Arial"/>
            </a:endParaRPr>
          </a:p>
        </p:txBody>
      </p:sp>
      <p:graphicFrame>
        <p:nvGraphicFramePr>
          <p:cNvPr id="20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115</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Yes: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Abstain: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6%</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No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3</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LB recirculation</a:t>
            </a:r>
            <a:endParaRPr b="0" lang="fi-FI" sz="4400" spc="-1" strike="noStrike">
              <a:latin typeface="Arial"/>
            </a:endParaRPr>
          </a:p>
        </p:txBody>
      </p:sp>
      <p:sp>
        <p:nvSpPr>
          <p:cNvPr id="203"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78000"/>
          </a:bodyPr>
          <a:p>
            <a:pPr>
              <a:lnSpc>
                <a:spcPct val="100000"/>
              </a:lnSpc>
              <a:spcBef>
                <a:spcPts val="1417"/>
              </a:spcBef>
            </a:pPr>
            <a:r>
              <a:rPr b="0" lang="fi-FI" sz="3200" spc="-1" strike="noStrike">
                <a:solidFill>
                  <a:srgbClr val="000000"/>
                </a:solidFill>
                <a:latin typeface="Arial"/>
                <a:ea typeface="DejaVu Sans"/>
              </a:rPr>
              <a:t>Move that TG4 2020 Cor 1 formally request that the 802.15 WG start a WG recirculation requesting approval of P802.15.4-2020-Cor1_D04 and to forward document P802.15.4-2020-Cor1_D04, to Standards Association ballot </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Phil Beecher</a:t>
            </a:r>
            <a:endParaRPr b="0" lang="fi-FI" sz="3200" spc="-1" strike="noStrike">
              <a:latin typeface="Arial"/>
            </a:endParaRPr>
          </a:p>
          <a:p>
            <a:pPr marL="432000" indent="-320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457200" y="58212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LB recirculation</a:t>
            </a:r>
            <a:endParaRPr b="0" lang="fi-FI" sz="4400" spc="-1" strike="noStrike">
              <a:latin typeface="Arial"/>
            </a:endParaRPr>
          </a:p>
        </p:txBody>
      </p:sp>
      <p:sp>
        <p:nvSpPr>
          <p:cNvPr id="205" name="CustomShape 2"/>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802.15 WG start a WG recirculation requesting approval of P802.15.4-2020-Cor1_D04 and to forward document P802.15.4-2020-Cor1_D04 to Standards Association ballot </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3168</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2022-01-25T22:42:35Z</dcterms:modified>
  <cp:revision>100</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ies>
</file>