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slideLayouts/slideLayout39.xml" ContentType="application/vnd.openxmlformats-officedocument.presentationml.slideLayout+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37.xml" ContentType="application/vnd.openxmlformats-officedocument.presentationml.slideLayout+xml"/>
  <Override PartName="/ppt/slideLayouts/slideLayout7.xml" ContentType="application/vnd.openxmlformats-officedocument.presentationml.slideLayout+xml"/>
  <Override PartName="/ppt/slideLayouts/slideLayout38.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1"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3"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54"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8"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59"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160"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62"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63"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64"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66"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67"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68"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70"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171"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73"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74"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75"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176"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78"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179"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180"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181"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182"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183"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2840" cy="2037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802-15-22-0029-01</a:t>
            </a:r>
            <a:endParaRPr b="0" lang="fi-FI"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9080" cy="29556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9080" cy="29556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C82A0DCD-6420-4914-AF70-2E7D417870E8}"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6" name="CustomShape 7"/>
          <p:cNvSpPr/>
          <p:nvPr/>
        </p:nvSpPr>
        <p:spPr>
          <a:xfrm>
            <a:off x="7040160" y="6490080"/>
            <a:ext cx="1729080" cy="29556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7" name="CustomShape 8"/>
          <p:cNvSpPr/>
          <p:nvPr/>
        </p:nvSpPr>
        <p:spPr>
          <a:xfrm>
            <a:off x="685800" y="365760"/>
            <a:ext cx="2564640" cy="20376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Jan 2022</a:t>
            </a:r>
            <a:endParaRPr b="0" lang="fi-FI"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2840" cy="2037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802-15-22-0029-01</a:t>
            </a:r>
            <a:endParaRPr b="0" lang="fi-FI"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9080" cy="29556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9080" cy="29556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B10F735E-69D8-4490-BCE0-8E6777F977EA}" type="slidenum">
              <a:rPr b="0" lang="fi-FI" sz="2000" spc="-1" strike="noStrike">
                <a:solidFill>
                  <a:srgbClr val="000000"/>
                </a:solidFill>
                <a:latin typeface="Times New Roman"/>
                <a:ea typeface="DejaVu Sans"/>
              </a:rPr>
              <a:t>1</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52" name="CustomShape 7"/>
          <p:cNvSpPr/>
          <p:nvPr/>
        </p:nvSpPr>
        <p:spPr>
          <a:xfrm>
            <a:off x="7040160" y="6490080"/>
            <a:ext cx="1729080" cy="29556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53" name="CustomShape 8"/>
          <p:cNvSpPr/>
          <p:nvPr/>
        </p:nvSpPr>
        <p:spPr>
          <a:xfrm>
            <a:off x="685800" y="365760"/>
            <a:ext cx="2564640" cy="20376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Jan 2022</a:t>
            </a:r>
            <a:endParaRPr b="0" lang="fi-FI"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4640" cy="2055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802-15-22-0028-00</a:t>
            </a:r>
            <a:endParaRPr b="0" lang="fi-FI"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0880" cy="29736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0880" cy="29736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9ACD7395-32E3-4CBE-B683-5EC2F45F94FA}" type="slidenum">
              <a:rPr b="0" lang="fi-FI" sz="2000" spc="-1" strike="noStrike">
                <a:solidFill>
                  <a:srgbClr val="000000"/>
                </a:solidFill>
                <a:latin typeface="Times New Roman"/>
                <a:ea typeface="DejaVu Sans"/>
              </a:rPr>
              <a:t>1</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98" name="CustomShape 7"/>
          <p:cNvSpPr/>
          <p:nvPr/>
        </p:nvSpPr>
        <p:spPr>
          <a:xfrm>
            <a:off x="7040160" y="6490080"/>
            <a:ext cx="1730880" cy="29736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99" name="CustomShape 8"/>
          <p:cNvSpPr/>
          <p:nvPr/>
        </p:nvSpPr>
        <p:spPr>
          <a:xfrm>
            <a:off x="685800" y="365760"/>
            <a:ext cx="2566440" cy="20556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Jan 2022</a:t>
            </a:r>
            <a:endParaRPr b="0" lang="fi-FI"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52840" cy="2037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802-15-22-0029-01</a:t>
            </a:r>
            <a:endParaRPr b="0" lang="fi-FI"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29080" cy="29556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29080" cy="29556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1E86FD57-6DCC-475F-BBCE-9512D3FE2312}" type="slidenum">
              <a:rPr b="0" lang="fi-FI" sz="2000" spc="-1" strike="noStrike">
                <a:solidFill>
                  <a:srgbClr val="000000"/>
                </a:solidFill>
                <a:latin typeface="Times New Roman"/>
                <a:ea typeface="DejaVu Sans"/>
              </a:rPr>
              <a:t>1</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144" name="CustomShape 7"/>
          <p:cNvSpPr/>
          <p:nvPr/>
        </p:nvSpPr>
        <p:spPr>
          <a:xfrm>
            <a:off x="7040160" y="6490080"/>
            <a:ext cx="1729080" cy="29556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145" name="CustomShape 8"/>
          <p:cNvSpPr/>
          <p:nvPr/>
        </p:nvSpPr>
        <p:spPr>
          <a:xfrm>
            <a:off x="685800" y="365760"/>
            <a:ext cx="2564640" cy="20376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Jan 2022</a:t>
            </a:r>
            <a:endParaRPr b="0" lang="fi-FI" sz="1400" spc="-1" strike="noStrike">
              <a:latin typeface="Arial"/>
            </a:endParaRPr>
          </a:p>
        </p:txBody>
      </p:sp>
      <p:sp>
        <p:nvSpPr>
          <p:cNvPr id="146"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147"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7.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1"/>
          <p:cNvSpPr/>
          <p:nvPr/>
        </p:nvSpPr>
        <p:spPr>
          <a:xfrm>
            <a:off x="152280" y="609480"/>
            <a:ext cx="8982000" cy="461664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latin typeface="Arial"/>
            </a:endParaRPr>
          </a:p>
          <a:p>
            <a:pPr>
              <a:lnSpc>
                <a:spcPct val="100000"/>
              </a:lnSpc>
            </a:pPr>
            <a:endParaRPr b="0" lang="fi-FI" sz="1800" spc="-1" strike="noStrike">
              <a:latin typeface="Arial"/>
            </a:endParaRPr>
          </a:p>
          <a:p>
            <a:pPr>
              <a:lnSpc>
                <a:spcPct val="100000"/>
              </a:lnSpc>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TG4 2020 Cor1 Closing Report for January Meeting</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Date Submitted: 18</a:t>
            </a:r>
            <a:r>
              <a:rPr b="1" lang="fi-FI" sz="1600" spc="-1" strike="noStrike">
                <a:solidFill>
                  <a:srgbClr val="000000"/>
                </a:solidFill>
                <a:latin typeface="Times New Roman"/>
                <a:ea typeface="DejaVu Sans"/>
              </a:rPr>
              <a:t>th</a:t>
            </a:r>
            <a:r>
              <a:rPr b="1" lang="fi-FI" sz="1600" spc="-1" strike="noStrike">
                <a:solidFill>
                  <a:srgbClr val="000000"/>
                </a:solidFill>
                <a:latin typeface="Times New Roman"/>
                <a:ea typeface="DejaVu Sans"/>
              </a:rPr>
              <a:t> of January, 2022</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fi-FI" sz="1600" spc="-1" strike="noStrike">
              <a:latin typeface="Arial"/>
            </a:endParaRPr>
          </a:p>
          <a:p>
            <a:pPr>
              <a:lnSpc>
                <a:spcPct val="100000"/>
              </a:lnSpc>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TG4 2020 Cor 1 Closing for January Meeting</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0" lang="fi-FI" sz="1600" spc="-1" strike="noStrike">
                <a:solidFill>
                  <a:srgbClr val="000000"/>
                </a:solidFill>
                <a:latin typeface="Times New Roman"/>
                <a:ea typeface="DejaVu Sans"/>
              </a:rPr>
              <a:t>Closing Report for TG4 2020 Cor 1 meeting for January Meeting.</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fi-FI"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CustomShape 1"/>
          <p:cNvSpPr/>
          <p:nvPr/>
        </p:nvSpPr>
        <p:spPr>
          <a:xfrm>
            <a:off x="457200" y="582120"/>
            <a:ext cx="82242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for CRG</a:t>
            </a:r>
            <a:endParaRPr b="0" lang="fi-FI" sz="4400" spc="-1" strike="noStrike">
              <a:latin typeface="Arial"/>
            </a:endParaRPr>
          </a:p>
        </p:txBody>
      </p:sp>
      <p:sp>
        <p:nvSpPr>
          <p:cNvPr id="207" name="CustomShape 2"/>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fontScale="26000"/>
          </a:bodyPr>
          <a:p>
            <a:pPr>
              <a:lnSpc>
                <a:spcPct val="100000"/>
              </a:lnSpc>
              <a:spcBef>
                <a:spcPts val="1417"/>
              </a:spcBef>
            </a:pPr>
            <a:r>
              <a:rPr b="0" lang="fi-FI" sz="3200" spc="-1" strike="noStrike">
                <a:solidFill>
                  <a:srgbClr val="000000"/>
                </a:solidFill>
                <a:latin typeface="Arial"/>
                <a:ea typeface="DejaVu Sans"/>
              </a:rPr>
              <a:t>Move that TG4 2020 Cor 1 formally requests that the 802.15 WG approve the formation of a Comment Resolution Group (CRG) for the WG balloting of the P802.15.4-2020-Cor1-D04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3200" spc="-1" strike="noStrike">
              <a:latin typeface="Arial"/>
            </a:endParaRPr>
          </a:p>
          <a:p>
            <a:pPr marL="432000" indent="-3204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Phil Beecher</a:t>
            </a:r>
            <a:endParaRPr b="0" lang="fi-FI" sz="3200" spc="-1" strike="noStrike">
              <a:latin typeface="Arial"/>
            </a:endParaRPr>
          </a:p>
          <a:p>
            <a:pPr marL="432000" indent="-3204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Benjamin Rolfe</a:t>
            </a:r>
            <a:endParaRPr b="0" lang="fi-FI" sz="3200" spc="-1" strike="noStrike">
              <a:latin typeface="Arial"/>
            </a:endParaRPr>
          </a:p>
          <a:p>
            <a:pPr marL="432000" indent="-3204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CustomShape 1"/>
          <p:cNvSpPr/>
          <p:nvPr/>
        </p:nvSpPr>
        <p:spPr>
          <a:xfrm>
            <a:off x="457200" y="582120"/>
            <a:ext cx="82242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for CRG</a:t>
            </a:r>
            <a:endParaRPr b="0" lang="fi-FI" sz="4400" spc="-1" strike="noStrike">
              <a:latin typeface="Arial"/>
            </a:endParaRPr>
          </a:p>
        </p:txBody>
      </p:sp>
      <p:sp>
        <p:nvSpPr>
          <p:cNvPr id="209" name="CustomShape 2"/>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fontScale="39000"/>
          </a:bodyPr>
          <a:p>
            <a:pPr>
              <a:lnSpc>
                <a:spcPct val="100000"/>
              </a:lnSpc>
              <a:spcBef>
                <a:spcPts val="1417"/>
              </a:spcBef>
            </a:pPr>
            <a:r>
              <a:rPr b="0" lang="fi-FI" sz="3200" spc="-1" strike="noStrike">
                <a:solidFill>
                  <a:srgbClr val="000000"/>
                </a:solidFill>
                <a:latin typeface="Arial"/>
                <a:ea typeface="DejaVu Sans"/>
              </a:rPr>
              <a:t>Move that 802.15 WG approve the formation of a Comment Resolution Group (CRG) for the WG balloting of the P802.15.4-2020-Cor1-D04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CustomShape 1"/>
          <p:cNvSpPr/>
          <p:nvPr/>
        </p:nvSpPr>
        <p:spPr>
          <a:xfrm>
            <a:off x="685800" y="685440"/>
            <a:ext cx="7762680" cy="1057320"/>
          </a:xfrm>
          <a:prstGeom prst="rect">
            <a:avLst/>
          </a:prstGeom>
          <a:noFill/>
          <a:ln>
            <a:noFill/>
          </a:ln>
        </p:spPr>
        <p:style>
          <a:lnRef idx="0"/>
          <a:fillRef idx="0"/>
          <a:effectRef idx="0"/>
          <a:fontRef idx="minor"/>
        </p:style>
      </p:sp>
      <p:sp>
        <p:nvSpPr>
          <p:cNvPr id="211" name="CustomShape 2"/>
          <p:cNvSpPr/>
          <p:nvPr/>
        </p:nvSpPr>
        <p:spPr>
          <a:xfrm>
            <a:off x="438120" y="602280"/>
            <a:ext cx="82213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Agenda for Next Meeting</a:t>
            </a:r>
            <a:endParaRPr b="0" lang="fi-FI" sz="4400" spc="-1" strike="noStrike">
              <a:latin typeface="Arial"/>
            </a:endParaRPr>
          </a:p>
        </p:txBody>
      </p:sp>
      <p:sp>
        <p:nvSpPr>
          <p:cNvPr id="212" name="CustomShape 3"/>
          <p:cNvSpPr/>
          <p:nvPr/>
        </p:nvSpPr>
        <p:spPr>
          <a:xfrm>
            <a:off x="457200" y="1604520"/>
            <a:ext cx="8221320" cy="3969360"/>
          </a:xfrm>
          <a:prstGeom prst="rect">
            <a:avLst/>
          </a:prstGeom>
          <a:noFill/>
          <a:ln>
            <a:noFill/>
          </a:ln>
        </p:spPr>
        <p:style>
          <a:lnRef idx="0"/>
          <a:fillRef idx="0"/>
          <a:effectRef idx="0"/>
          <a:fontRef idx="minor"/>
        </p:style>
        <p:txBody>
          <a:bodyPr lIns="0" rIns="0" tIns="0" bIns="0">
            <a:normAutofit/>
          </a:bodyPr>
          <a:p>
            <a:pPr marL="216000" indent="-2127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Process recirculation letter ballot comments</a:t>
            </a:r>
            <a:endParaRPr b="0" lang="fi-FI" sz="3200" spc="-1" strike="noStrike">
              <a:latin typeface="Arial"/>
            </a:endParaRPr>
          </a:p>
          <a:p>
            <a:pPr marL="216000" indent="-2127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Form a Standard association ballot pool</a:t>
            </a:r>
            <a:endParaRPr b="0" lang="fi-FI" sz="3200" spc="-1" strike="noStrike">
              <a:latin typeface="Arial"/>
            </a:endParaRPr>
          </a:p>
          <a:p>
            <a:pPr marL="216000" indent="-2127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Get draft ready for Standard association ballot</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CustomShape 1"/>
          <p:cNvSpPr/>
          <p:nvPr/>
        </p:nvSpPr>
        <p:spPr>
          <a:xfrm>
            <a:off x="685800" y="685440"/>
            <a:ext cx="7762680" cy="1057320"/>
          </a:xfrm>
          <a:prstGeom prst="rect">
            <a:avLst/>
          </a:prstGeom>
          <a:noFill/>
          <a:ln>
            <a:noFill/>
          </a:ln>
        </p:spPr>
        <p:style>
          <a:lnRef idx="0"/>
          <a:fillRef idx="0"/>
          <a:effectRef idx="0"/>
          <a:fontRef idx="minor"/>
        </p:style>
      </p:sp>
      <p:sp>
        <p:nvSpPr>
          <p:cNvPr id="214" name="CustomShape 2"/>
          <p:cNvSpPr/>
          <p:nvPr/>
        </p:nvSpPr>
        <p:spPr>
          <a:xfrm>
            <a:off x="438120" y="602280"/>
            <a:ext cx="82213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CRG Conference Call</a:t>
            </a:r>
            <a:endParaRPr b="0" lang="fi-FI" sz="4400" spc="-1" strike="noStrike">
              <a:latin typeface="Arial"/>
            </a:endParaRPr>
          </a:p>
        </p:txBody>
      </p:sp>
      <p:graphicFrame>
        <p:nvGraphicFramePr>
          <p:cNvPr id="215" name="Table 3"/>
          <p:cNvGraphicFramePr/>
          <p:nvPr/>
        </p:nvGraphicFramePr>
        <p:xfrm>
          <a:off x="518760" y="1780920"/>
          <a:ext cx="8002080" cy="2099160"/>
        </p:xfrm>
        <a:graphic>
          <a:graphicData uri="http://schemas.openxmlformats.org/drawingml/2006/table">
            <a:tbl>
              <a:tblPr/>
              <a:tblGrid>
                <a:gridCol w="2268360"/>
                <a:gridCol w="3412800"/>
                <a:gridCol w="1055160"/>
                <a:gridCol w="1266120"/>
              </a:tblGrid>
              <a:tr h="322560">
                <a:tc>
                  <a:txBody>
                    <a:bodyPr lIns="90000" rIns="90000">
                      <a:noAutofit/>
                    </a:bodyPr>
                    <a:p>
                      <a:pPr>
                        <a:lnSpc>
                          <a:spcPct val="100000"/>
                        </a:lnSpc>
                      </a:pPr>
                      <a:r>
                        <a:rPr b="0" lang="fi-FI" sz="1300" spc="-1" strike="noStrike">
                          <a:latin typeface="Arial"/>
                        </a:rPr>
                        <a:t>Location</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Local Time</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Time Zone</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UTC Offset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487800">
                <a:tc>
                  <a:txBody>
                    <a:bodyPr lIns="90000" rIns="90000">
                      <a:noAutofit/>
                    </a:bodyPr>
                    <a:p>
                      <a:pPr>
                        <a:lnSpc>
                          <a:spcPct val="100000"/>
                        </a:lnSpc>
                      </a:pPr>
                      <a:r>
                        <a:rPr b="0" lang="fi-FI" sz="1300" spc="-1" strike="noStrike">
                          <a:latin typeface="Arial"/>
                        </a:rPr>
                        <a:t>Los Angeles (USA - California)</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Wednesday, 2 February, 2022, 15:00:00</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PST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UTC-8 hours</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oAutofit/>
                    </a:bodyPr>
                    <a:p>
                      <a:pPr>
                        <a:lnSpc>
                          <a:spcPct val="100000"/>
                        </a:lnSpc>
                      </a:pPr>
                      <a:r>
                        <a:rPr b="0" lang="fi-FI" sz="1300" spc="-1" strike="noStrike">
                          <a:latin typeface="Arial"/>
                        </a:rPr>
                        <a:t>Helsinki (Finland)</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ea typeface="Noto Sans CJK SC"/>
                        </a:rPr>
                        <a:t>Thursday, 3</a:t>
                      </a:r>
                      <a:r>
                        <a:rPr b="0" lang="fi-FI" sz="1300" spc="-1" strike="noStrike">
                          <a:latin typeface="Arial"/>
                          <a:ea typeface="Noto Sans CJK SC"/>
                        </a:rPr>
                        <a:t> February 2022, 01:00:00</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EET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UTC+2 hours</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2560">
                <a:tc>
                  <a:txBody>
                    <a:bodyPr lIns="90000" rIns="90000">
                      <a:noAutofit/>
                    </a:bodyPr>
                    <a:p>
                      <a:pPr>
                        <a:lnSpc>
                          <a:spcPct val="100000"/>
                        </a:lnSpc>
                      </a:pPr>
                      <a:r>
                        <a:rPr b="0" lang="fi-FI" sz="1300" spc="-1" strike="noStrike">
                          <a:latin typeface="Arial"/>
                        </a:rPr>
                        <a:t>Tokyo (Japan)</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ea typeface="Noto Sans CJK SC"/>
                        </a:rPr>
                        <a:t>Thursday, 3</a:t>
                      </a:r>
                      <a:r>
                        <a:rPr b="0" lang="fi-FI" sz="1300" spc="-1" strike="noStrike">
                          <a:latin typeface="Arial"/>
                          <a:ea typeface="Noto Sans CJK SC"/>
                        </a:rPr>
                        <a:t> February 2022, 08:00:00</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JST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UTC+9 hours</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oAutofit/>
                    </a:bodyPr>
                    <a:p>
                      <a:pPr>
                        <a:lnSpc>
                          <a:spcPct val="100000"/>
                        </a:lnSpc>
                      </a:pPr>
                      <a:r>
                        <a:rPr b="0" lang="fi-FI" sz="1300" spc="-1" strike="noStrike">
                          <a:latin typeface="Arial"/>
                        </a:rPr>
                        <a:t>New York (USA – New York)</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ea typeface="Noto Sans CJK SC"/>
                        </a:rPr>
                        <a:t>Wednesday, </a:t>
                      </a:r>
                      <a:r>
                        <a:rPr b="0" lang="fi-FI" sz="1300" spc="-1" strike="noStrike">
                          <a:latin typeface="Arial"/>
                          <a:ea typeface="Noto Sans CJK SC"/>
                        </a:rPr>
                        <a:t>2 February 2022, 18:00:00</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EST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UTC-5 hours</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1120">
                <a:tc>
                  <a:txBody>
                    <a:bodyPr lIns="90000" rIns="90000">
                      <a:noAutofit/>
                    </a:bodyPr>
                    <a:p>
                      <a:pPr>
                        <a:lnSpc>
                          <a:spcPct val="100000"/>
                        </a:lnSpc>
                      </a:pPr>
                      <a:r>
                        <a:rPr b="0" lang="fi-FI" sz="1300" spc="-1" strike="noStrike">
                          <a:latin typeface="Arial"/>
                        </a:rPr>
                        <a:t>UTC (GMT)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ea typeface="Microsoft YaHei"/>
                        </a:rPr>
                        <a:t>Wednesday, </a:t>
                      </a:r>
                      <a:r>
                        <a:rPr b="0" lang="fi-FI" sz="1300" spc="-1" strike="noStrike">
                          <a:latin typeface="Arial"/>
                        </a:rPr>
                        <a:t>2 February 2022, 23:00:00</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
        <p:nvSpPr>
          <p:cNvPr id="216" name="CustomShape 4"/>
          <p:cNvSpPr/>
          <p:nvPr/>
        </p:nvSpPr>
        <p:spPr>
          <a:xfrm>
            <a:off x="417960" y="4140000"/>
            <a:ext cx="8221320" cy="1274760"/>
          </a:xfrm>
          <a:prstGeom prst="rect">
            <a:avLst/>
          </a:prstGeom>
          <a:noFill/>
          <a:ln>
            <a:noFill/>
          </a:ln>
        </p:spPr>
        <p:style>
          <a:lnRef idx="0"/>
          <a:fillRef idx="0"/>
          <a:effectRef idx="0"/>
          <a:fontRef idx="minor"/>
        </p:style>
        <p:txBody>
          <a:bodyPr lIns="0" rIns="0" tIns="0" bIns="0">
            <a:normAutofit/>
          </a:bodyPr>
          <a:p>
            <a:pPr>
              <a:lnSpc>
                <a:spcPct val="100000"/>
              </a:lnSpc>
              <a:spcBef>
                <a:spcPts val="1417"/>
              </a:spcBef>
            </a:pPr>
            <a:r>
              <a:rPr b="0" lang="fi-FI" sz="3200" spc="-1" strike="noStrike">
                <a:solidFill>
                  <a:srgbClr val="000000"/>
                </a:solidFill>
                <a:latin typeface="Arial"/>
                <a:ea typeface="DejaVu Sans"/>
              </a:rPr>
              <a:t>Weekly meetings after that, unless canceled.</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7" name="CustomShape 1"/>
          <p:cNvSpPr/>
          <p:nvPr/>
        </p:nvSpPr>
        <p:spPr>
          <a:xfrm>
            <a:off x="685800" y="685440"/>
            <a:ext cx="7762680" cy="1057320"/>
          </a:xfrm>
          <a:prstGeom prst="rect">
            <a:avLst/>
          </a:prstGeom>
          <a:noFill/>
          <a:ln>
            <a:noFill/>
          </a:ln>
        </p:spPr>
        <p:style>
          <a:lnRef idx="0"/>
          <a:fillRef idx="0"/>
          <a:effectRef idx="0"/>
          <a:fontRef idx="minor"/>
        </p:style>
      </p:sp>
      <p:sp>
        <p:nvSpPr>
          <p:cNvPr id="218" name="CustomShape 2"/>
          <p:cNvSpPr/>
          <p:nvPr/>
        </p:nvSpPr>
        <p:spPr>
          <a:xfrm>
            <a:off x="438120" y="602280"/>
            <a:ext cx="82213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Timeline</a:t>
            </a:r>
            <a:endParaRPr b="0" lang="fi-FI" sz="4400" spc="-1" strike="noStrike">
              <a:latin typeface="Arial"/>
            </a:endParaRPr>
          </a:p>
        </p:txBody>
      </p:sp>
      <p:sp>
        <p:nvSpPr>
          <p:cNvPr id="219" name="CustomShape 3"/>
          <p:cNvSpPr/>
          <p:nvPr/>
        </p:nvSpPr>
        <p:spPr>
          <a:xfrm>
            <a:off x="457200" y="1604520"/>
            <a:ext cx="8221320" cy="3969360"/>
          </a:xfrm>
          <a:prstGeom prst="rect">
            <a:avLst/>
          </a:prstGeom>
          <a:noFill/>
          <a:ln>
            <a:noFill/>
          </a:ln>
        </p:spPr>
        <p:style>
          <a:lnRef idx="0"/>
          <a:fillRef idx="0"/>
          <a:effectRef idx="0"/>
          <a:fontRef idx="minor"/>
        </p:style>
      </p:sp>
      <p:graphicFrame>
        <p:nvGraphicFramePr>
          <p:cNvPr id="220" name="Table 4"/>
          <p:cNvGraphicFramePr/>
          <p:nvPr/>
        </p:nvGraphicFramePr>
        <p:xfrm>
          <a:off x="879120" y="1440000"/>
          <a:ext cx="7616520" cy="4853160"/>
        </p:xfrm>
        <a:graphic>
          <a:graphicData uri="http://schemas.openxmlformats.org/drawingml/2006/table">
            <a:tbl>
              <a:tblPr/>
              <a:tblGrid>
                <a:gridCol w="5550120"/>
                <a:gridCol w="2066760"/>
              </a:tblGrid>
              <a:tr h="349200">
                <a:tc>
                  <a:txBody>
                    <a:bodyPr lIns="90000" rIns="90000">
                      <a:noAutofit/>
                    </a:bodyPr>
                    <a:p>
                      <a:pPr>
                        <a:lnSpc>
                          <a:spcPct val="100000"/>
                        </a:lnSpc>
                      </a:pPr>
                      <a:r>
                        <a:rPr b="0" lang="fi-FI" sz="1600" spc="-1" strike="noStrike">
                          <a:latin typeface="Arial"/>
                        </a:rPr>
                        <a:t>TG formation</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600" spc="-1" strike="noStrike">
                          <a:latin typeface="Arial"/>
                        </a:rPr>
                        <a:t>Sep 2020</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49200">
                <a:tc>
                  <a:txBody>
                    <a:bodyPr lIns="90000" rIns="90000">
                      <a:noAutofit/>
                    </a:bodyPr>
                    <a:p>
                      <a:pPr>
                        <a:lnSpc>
                          <a:spcPct val="100000"/>
                        </a:lnSpc>
                      </a:pPr>
                      <a:r>
                        <a:rPr b="0" lang="fi-FI" sz="1600" spc="-1" strike="noStrike">
                          <a:latin typeface="Arial"/>
                        </a:rPr>
                        <a:t>Call for proposals</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Oct 2020</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200">
                <a:tc>
                  <a:txBody>
                    <a:bodyPr lIns="90000" rIns="90000">
                      <a:noAutofit/>
                    </a:bodyPr>
                    <a:p>
                      <a:pPr>
                        <a:lnSpc>
                          <a:spcPct val="100000"/>
                        </a:lnSpc>
                      </a:pPr>
                      <a:r>
                        <a:rPr b="0" lang="fi-FI" sz="1600" spc="-1" strike="noStrike">
                          <a:latin typeface="Arial"/>
                        </a:rPr>
                        <a:t>Presentation of proposals</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Nov 2020</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200">
                <a:tc>
                  <a:txBody>
                    <a:bodyPr lIns="90000" rIns="90000">
                      <a:noAutofit/>
                    </a:bodyPr>
                    <a:p>
                      <a:pPr>
                        <a:lnSpc>
                          <a:spcPct val="100000"/>
                        </a:lnSpc>
                      </a:pPr>
                      <a:r>
                        <a:rPr b="0" lang="fi-FI" sz="1600" spc="-1" strike="noStrike">
                          <a:latin typeface="Arial"/>
                        </a:rPr>
                        <a:t>Hear additional proposals</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Jan 2021</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200">
                <a:tc>
                  <a:txBody>
                    <a:bodyPr lIns="90000" rIns="90000">
                      <a:noAutofit/>
                    </a:bodyPr>
                    <a:p>
                      <a:pPr>
                        <a:lnSpc>
                          <a:spcPct val="100000"/>
                        </a:lnSpc>
                      </a:pPr>
                      <a:r>
                        <a:rPr b="0" lang="fi-FI" sz="1600" spc="-1" strike="noStrike">
                          <a:latin typeface="Arial"/>
                        </a:rPr>
                        <a:t>Consolidate proposals and develop draft</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Mar 2021</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200">
                <a:tc>
                  <a:txBody>
                    <a:bodyPr lIns="90000" rIns="90000">
                      <a:noAutofit/>
                    </a:bodyPr>
                    <a:p>
                      <a:pPr>
                        <a:lnSpc>
                          <a:spcPct val="100000"/>
                        </a:lnSpc>
                      </a:pPr>
                      <a:r>
                        <a:rPr b="0" lang="fi-FI" sz="1600" spc="-1" strike="noStrike">
                          <a:latin typeface="Arial"/>
                        </a:rPr>
                        <a:t>Update PAR and hear proposals</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May 2021</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200">
                <a:tc>
                  <a:txBody>
                    <a:bodyPr lIns="90000" rIns="90000">
                      <a:noAutofit/>
                    </a:bodyPr>
                    <a:p>
                      <a:pPr>
                        <a:lnSpc>
                          <a:spcPct val="100000"/>
                        </a:lnSpc>
                      </a:pPr>
                      <a:r>
                        <a:rPr b="0" lang="fi-FI" sz="1600" spc="-1" strike="noStrike">
                          <a:latin typeface="Arial"/>
                        </a:rPr>
                        <a:t>Resolve PAR comments and draft review</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July 2021</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200">
                <a:tc>
                  <a:txBody>
                    <a:bodyPr lIns="90000" rIns="90000">
                      <a:noAutofit/>
                    </a:bodyPr>
                    <a:p>
                      <a:pPr>
                        <a:lnSpc>
                          <a:spcPct val="100000"/>
                        </a:lnSpc>
                      </a:pPr>
                      <a:r>
                        <a:rPr b="0" lang="fi-FI" sz="1600" spc="-1" strike="noStrike">
                          <a:latin typeface="Arial"/>
                        </a:rPr>
                        <a:t>Review draft and initiate LB</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Sep 2021</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200">
                <a:tc>
                  <a:txBody>
                    <a:bodyPr lIns="90000" rIns="90000">
                      <a:noAutofit/>
                    </a:bodyPr>
                    <a:p>
                      <a:pPr>
                        <a:lnSpc>
                          <a:spcPct val="100000"/>
                        </a:lnSpc>
                      </a:pPr>
                      <a:r>
                        <a:rPr b="0" lang="fi-FI" sz="1600" spc="-1" strike="noStrike">
                          <a:latin typeface="Arial"/>
                        </a:rPr>
                        <a:t>LB comment resolution and start recirculation</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Nov 2021</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200">
                <a:tc>
                  <a:txBody>
                    <a:bodyPr lIns="90000" rIns="90000">
                      <a:noAutofit/>
                    </a:bodyPr>
                    <a:p>
                      <a:pPr>
                        <a:lnSpc>
                          <a:spcPct val="100000"/>
                        </a:lnSpc>
                      </a:pPr>
                      <a:r>
                        <a:rPr b="0" lang="fi-FI" sz="1600" spc="-1" strike="noStrike">
                          <a:latin typeface="Arial"/>
                        </a:rPr>
                        <a:t>Additional LB recirculation</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Dec 2021</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200">
                <a:tc>
                  <a:txBody>
                    <a:bodyPr lIns="90000" rIns="90000">
                      <a:noAutofit/>
                    </a:bodyPr>
                    <a:p>
                      <a:pPr>
                        <a:lnSpc>
                          <a:spcPct val="100000"/>
                        </a:lnSpc>
                      </a:pPr>
                      <a:r>
                        <a:rPr b="0" lang="fi-FI" sz="1600" spc="-1" strike="noStrike">
                          <a:latin typeface="Arial"/>
                        </a:rPr>
                        <a:t>Start Standard Association ballot</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Mar 2022</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200">
                <a:tc>
                  <a:txBody>
                    <a:bodyPr lIns="90000" rIns="90000">
                      <a:noAutofit/>
                    </a:bodyPr>
                    <a:p>
                      <a:pPr>
                        <a:lnSpc>
                          <a:spcPct val="100000"/>
                        </a:lnSpc>
                      </a:pPr>
                      <a:r>
                        <a:rPr b="0" lang="fi-FI" sz="1600" spc="-1" strike="noStrike">
                          <a:latin typeface="Arial"/>
                        </a:rPr>
                        <a:t>SA ballot comment resolution and 2 recirculations</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May 2022</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200">
                <a:tc>
                  <a:txBody>
                    <a:bodyPr lIns="90000" rIns="90000">
                      <a:noAutofit/>
                    </a:bodyPr>
                    <a:p>
                      <a:pPr>
                        <a:lnSpc>
                          <a:spcPct val="100000"/>
                        </a:lnSpc>
                      </a:pPr>
                      <a:r>
                        <a:rPr b="0" lang="fi-FI" sz="1600" spc="-1" strike="noStrike">
                          <a:latin typeface="Arial"/>
                        </a:rPr>
                        <a:t>EC Approval</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Jul 2022</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17520">
                <a:tc>
                  <a:txBody>
                    <a:bodyPr lIns="90000" rIns="90000">
                      <a:noAutofit/>
                    </a:bodyPr>
                    <a:p>
                      <a:r>
                        <a:rPr b="0" lang="fi-FI" sz="1600" spc="-1" strike="noStrike">
                          <a:latin typeface="Arial"/>
                        </a:rPr>
                        <a:t>RevCom submission (August 11th is the submission date)</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Sep 2022</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CustomShape 1"/>
          <p:cNvSpPr/>
          <p:nvPr/>
        </p:nvSpPr>
        <p:spPr>
          <a:xfrm>
            <a:off x="457200" y="273600"/>
            <a:ext cx="8222040" cy="1137600"/>
          </a:xfrm>
          <a:prstGeom prst="rect">
            <a:avLst/>
          </a:prstGeom>
          <a:noFill/>
          <a:ln>
            <a:noFill/>
          </a:ln>
        </p:spPr>
        <p:style>
          <a:lnRef idx="0"/>
          <a:fillRef idx="0"/>
          <a:effectRef idx="0"/>
          <a:fontRef idx="minor"/>
        </p:style>
      </p:sp>
      <p:sp>
        <p:nvSpPr>
          <p:cNvPr id="186" name="CustomShape 2"/>
          <p:cNvSpPr/>
          <p:nvPr/>
        </p:nvSpPr>
        <p:spPr>
          <a:xfrm>
            <a:off x="457200" y="2617560"/>
            <a:ext cx="8222040" cy="1949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Closing report for TG4 2020 Cor1</a:t>
            </a:r>
            <a:endParaRPr b="0" lang="fi-FI" sz="3200" spc="-1" strike="noStrike">
              <a:latin typeface="Arial"/>
            </a:endParaRPr>
          </a:p>
          <a:p>
            <a:pPr algn="ctr">
              <a:lnSpc>
                <a:spcPct val="100000"/>
              </a:lnSpc>
            </a:pPr>
            <a:endParaRPr b="0" lang="fi-FI" sz="3200" spc="-1" strike="noStrike">
              <a:latin typeface="Arial"/>
            </a:endParaRPr>
          </a:p>
          <a:p>
            <a:pPr algn="ctr">
              <a:lnSpc>
                <a:spcPct val="100000"/>
              </a:lnSpc>
            </a:pPr>
            <a:r>
              <a:rPr b="0" lang="fi-FI" sz="3200" spc="-1" strike="noStrike">
                <a:solidFill>
                  <a:srgbClr val="000000"/>
                </a:solidFill>
                <a:latin typeface="Arial"/>
                <a:ea typeface="DejaVu Sans"/>
              </a:rPr>
              <a:t>January 18, 2021</a:t>
            </a:r>
            <a:endParaRPr b="0" lang="fi-FI" sz="3200" spc="-1" strike="noStrike">
              <a:latin typeface="Arial"/>
            </a:endParaRPr>
          </a:p>
          <a:p>
            <a:pPr algn="ctr">
              <a:lnSpc>
                <a:spcPct val="100000"/>
              </a:lnSpc>
            </a:pPr>
            <a:r>
              <a:rPr b="0" lang="fi-FI" sz="3200" spc="-1" strike="noStrike">
                <a:solidFill>
                  <a:srgbClr val="000000"/>
                </a:solidFill>
                <a:latin typeface="Arial"/>
                <a:ea typeface="DejaVu Sans"/>
              </a:rPr>
              <a:t>Tero Kivinen</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685800" y="685440"/>
            <a:ext cx="7762680" cy="1057320"/>
          </a:xfrm>
          <a:prstGeom prst="rect">
            <a:avLst/>
          </a:prstGeom>
          <a:noFill/>
          <a:ln>
            <a:noFill/>
          </a:ln>
        </p:spPr>
        <p:style>
          <a:lnRef idx="0"/>
          <a:fillRef idx="0"/>
          <a:effectRef idx="0"/>
          <a:fontRef idx="minor"/>
        </p:style>
      </p:sp>
      <p:sp>
        <p:nvSpPr>
          <p:cNvPr id="188" name="CustomShape 2"/>
          <p:cNvSpPr/>
          <p:nvPr/>
        </p:nvSpPr>
        <p:spPr>
          <a:xfrm>
            <a:off x="438120" y="602280"/>
            <a:ext cx="82213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802.15.4 2020 Cor1 Scope</a:t>
            </a:r>
            <a:endParaRPr b="0" lang="fi-FI" sz="4400" spc="-1" strike="noStrike">
              <a:latin typeface="Arial"/>
            </a:endParaRPr>
          </a:p>
        </p:txBody>
      </p:sp>
      <p:sp>
        <p:nvSpPr>
          <p:cNvPr id="189" name="CustomShape 3"/>
          <p:cNvSpPr/>
          <p:nvPr/>
        </p:nvSpPr>
        <p:spPr>
          <a:xfrm>
            <a:off x="457200" y="1604520"/>
            <a:ext cx="8221320" cy="3969360"/>
          </a:xfrm>
          <a:prstGeom prst="rect">
            <a:avLst/>
          </a:prstGeom>
          <a:noFill/>
          <a:ln>
            <a:noFill/>
          </a:ln>
        </p:spPr>
        <p:style>
          <a:lnRef idx="0"/>
          <a:fillRef idx="0"/>
          <a:effectRef idx="0"/>
          <a:fontRef idx="minor"/>
        </p:style>
        <p:txBody>
          <a:bodyPr lIns="0" rIns="0" tIns="0" bIns="0">
            <a:normAutofit/>
          </a:bodyPr>
          <a:p>
            <a:pPr marL="432000" indent="-3175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Project:</a:t>
            </a:r>
            <a:endParaRPr b="0" lang="fi-FI" sz="3200" spc="-1" strike="noStrike">
              <a:latin typeface="Arial"/>
            </a:endParaRPr>
          </a:p>
          <a:p>
            <a:pPr lvl="2" marL="648000" indent="-2156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This corrigendum addresses significant errors found in IEEE Std 802.15.4-2020 and its amendments.</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CustomShape 1"/>
          <p:cNvSpPr/>
          <p:nvPr/>
        </p:nvSpPr>
        <p:spPr>
          <a:xfrm>
            <a:off x="685800" y="685440"/>
            <a:ext cx="7762680" cy="1057320"/>
          </a:xfrm>
          <a:prstGeom prst="rect">
            <a:avLst/>
          </a:prstGeom>
          <a:noFill/>
          <a:ln>
            <a:noFill/>
          </a:ln>
        </p:spPr>
        <p:style>
          <a:lnRef idx="0"/>
          <a:fillRef idx="0"/>
          <a:effectRef idx="0"/>
          <a:fontRef idx="minor"/>
        </p:style>
      </p:sp>
      <p:sp>
        <p:nvSpPr>
          <p:cNvPr id="191" name="CustomShape 2"/>
          <p:cNvSpPr/>
          <p:nvPr/>
        </p:nvSpPr>
        <p:spPr>
          <a:xfrm>
            <a:off x="438120" y="602280"/>
            <a:ext cx="82213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Meeting Achievements</a:t>
            </a:r>
            <a:endParaRPr b="0" lang="fi-FI" sz="4400" spc="-1" strike="noStrike">
              <a:latin typeface="Arial"/>
            </a:endParaRPr>
          </a:p>
        </p:txBody>
      </p:sp>
      <p:sp>
        <p:nvSpPr>
          <p:cNvPr id="192" name="CustomShape 3"/>
          <p:cNvSpPr/>
          <p:nvPr/>
        </p:nvSpPr>
        <p:spPr>
          <a:xfrm>
            <a:off x="457200" y="1604520"/>
            <a:ext cx="8221320" cy="3969360"/>
          </a:xfrm>
          <a:prstGeom prst="rect">
            <a:avLst/>
          </a:prstGeom>
          <a:noFill/>
          <a:ln>
            <a:noFill/>
          </a:ln>
        </p:spPr>
        <p:style>
          <a:lnRef idx="0"/>
          <a:fillRef idx="0"/>
          <a:effectRef idx="0"/>
          <a:fontRef idx="minor"/>
        </p:style>
        <p:txBody>
          <a:bodyPr lIns="0" rIns="0" tIns="0" bIns="0">
            <a:normAutofit/>
          </a:bodyPr>
          <a:p>
            <a:pPr marL="432000" indent="-3175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Approved agenda, and minutes, confirmed officers. </a:t>
            </a:r>
            <a:endParaRPr b="0" lang="fi-FI" sz="3200" spc="-1" strike="noStrike">
              <a:latin typeface="Arial"/>
            </a:endParaRPr>
          </a:p>
          <a:p>
            <a:pPr marL="432000" indent="-3175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Resolved all LB189 comments</a:t>
            </a:r>
            <a:endParaRPr b="0" lang="fi-FI" sz="3200" spc="-1" strike="noStrike">
              <a:latin typeface="Arial"/>
            </a:endParaRPr>
          </a:p>
          <a:p>
            <a:pPr marL="432000" indent="-3175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Created new draft for recirculation</a:t>
            </a:r>
            <a:endParaRPr b="0" lang="fi-FI" sz="3200" spc="-1" strike="noStrike">
              <a:latin typeface="Arial"/>
            </a:endParaRPr>
          </a:p>
          <a:p>
            <a:pPr marL="432000" indent="-3175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Formed a CRG, started recirculation</a:t>
            </a:r>
            <a:endParaRPr b="0" lang="fi-FI" sz="3200" spc="-1" strike="noStrike">
              <a:latin typeface="Arial"/>
            </a:endParaRPr>
          </a:p>
          <a:p>
            <a:pPr marL="432000" indent="-3175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Updated timeline</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TextShape 1"/>
          <p:cNvSpPr txBox="1"/>
          <p:nvPr/>
        </p:nvSpPr>
        <p:spPr>
          <a:xfrm>
            <a:off x="457200" y="273600"/>
            <a:ext cx="8227800" cy="1143360"/>
          </a:xfrm>
          <a:prstGeom prst="rect">
            <a:avLst/>
          </a:prstGeom>
          <a:noFill/>
          <a:ln>
            <a:noFill/>
          </a:ln>
        </p:spPr>
        <p:txBody>
          <a:bodyPr lIns="0" rIns="0" tIns="0" bIns="0" anchor="ctr">
            <a:noAutofit/>
          </a:bodyPr>
          <a:p>
            <a:pPr algn="ctr">
              <a:lnSpc>
                <a:spcPct val="100000"/>
              </a:lnSpc>
            </a:pPr>
            <a:r>
              <a:rPr b="0" lang="fi-FI" sz="4400" spc="-1" strike="noStrike">
                <a:latin typeface="Arial"/>
              </a:rPr>
              <a:t>LB187 results</a:t>
            </a:r>
            <a:endParaRPr b="0" lang="fi-FI" sz="4400" spc="-1" strike="noStrike">
              <a:latin typeface="Arial"/>
            </a:endParaRPr>
          </a:p>
        </p:txBody>
      </p:sp>
      <p:sp>
        <p:nvSpPr>
          <p:cNvPr id="194" name="TextShape 2"/>
          <p:cNvSpPr txBox="1"/>
          <p:nvPr/>
        </p:nvSpPr>
        <p:spPr>
          <a:xfrm>
            <a:off x="457200" y="1604520"/>
            <a:ext cx="8227800" cy="2174040"/>
          </a:xfrm>
          <a:prstGeom prst="rect">
            <a:avLst/>
          </a:prstGeom>
          <a:noFill/>
          <a:ln>
            <a:noFill/>
          </a:ln>
        </p:spPr>
        <p:txBody>
          <a:bodyPr lIns="0" rIns="0" tIns="0" bIns="0">
            <a:normAutofit/>
          </a:bodyPr>
          <a:p>
            <a:pPr marL="432000" indent="-323640">
              <a:lnSpc>
                <a:spcPct val="100000"/>
              </a:lnSpc>
              <a:spcBef>
                <a:spcPts val="1417"/>
              </a:spcBef>
              <a:buClr>
                <a:srgbClr val="000000"/>
              </a:buClr>
              <a:buSzPct val="45000"/>
              <a:buFont typeface="Wingdings" charset="2"/>
              <a:buChar char=""/>
            </a:pPr>
            <a:r>
              <a:rPr b="0" lang="fi-FI" sz="2800" spc="-1" strike="noStrike">
                <a:latin typeface="Arial"/>
              </a:rPr>
              <a:t>LB Started Monday 27</a:t>
            </a:r>
            <a:r>
              <a:rPr b="0" lang="fi-FI" sz="2800" spc="-1" strike="noStrike">
                <a:latin typeface="Arial"/>
              </a:rPr>
              <a:t>th</a:t>
            </a:r>
            <a:r>
              <a:rPr b="0" lang="fi-FI" sz="2800" spc="-1" strike="noStrike">
                <a:latin typeface="Arial"/>
              </a:rPr>
              <a:t> of September, 2021</a:t>
            </a:r>
            <a:endParaRPr b="0" lang="fi-FI" sz="2800" spc="-1" strike="noStrike">
              <a:latin typeface="Arial"/>
            </a:endParaRPr>
          </a:p>
          <a:p>
            <a:pPr marL="432000" indent="-323640">
              <a:lnSpc>
                <a:spcPct val="100000"/>
              </a:lnSpc>
              <a:spcBef>
                <a:spcPts val="1417"/>
              </a:spcBef>
              <a:buClr>
                <a:srgbClr val="000000"/>
              </a:buClr>
              <a:buSzPct val="45000"/>
              <a:buFont typeface="Wingdings" charset="2"/>
              <a:buChar char=""/>
            </a:pPr>
            <a:r>
              <a:rPr b="0" lang="fi-FI" sz="2800" spc="-1" strike="noStrike">
                <a:latin typeface="Arial"/>
              </a:rPr>
              <a:t>LB closed Wednesday 17</a:t>
            </a:r>
            <a:r>
              <a:rPr b="0" lang="fi-FI" sz="2800" spc="-1" strike="noStrike">
                <a:latin typeface="Arial"/>
              </a:rPr>
              <a:t>th</a:t>
            </a:r>
            <a:r>
              <a:rPr b="0" lang="fi-FI" sz="2800" spc="-1" strike="noStrike">
                <a:latin typeface="Arial"/>
              </a:rPr>
              <a:t> of November, 2021</a:t>
            </a:r>
            <a:endParaRPr b="0" lang="fi-FI" sz="2800" spc="-1" strike="noStrike">
              <a:latin typeface="Arial"/>
            </a:endParaRPr>
          </a:p>
          <a:p>
            <a:pPr>
              <a:lnSpc>
                <a:spcPct val="100000"/>
              </a:lnSpc>
              <a:spcBef>
                <a:spcPts val="1417"/>
              </a:spcBef>
            </a:pPr>
            <a:endParaRPr b="0" lang="fi-FI" sz="2800" spc="-1" strike="noStrike">
              <a:latin typeface="Arial"/>
            </a:endParaRPr>
          </a:p>
        </p:txBody>
      </p:sp>
      <p:graphicFrame>
        <p:nvGraphicFramePr>
          <p:cNvPr id="195"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fi-FI" sz="1800" spc="-1" strike="noStrike">
                          <a:latin typeface="Arial"/>
                        </a:rPr>
                        <a:t>Voters: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fi-FI" sz="1800" spc="-1" strike="noStrike">
                          <a:latin typeface="Arial"/>
                        </a:rPr>
                        <a:t>115</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fi-FI" sz="1800" spc="-1" strike="noStrike">
                          <a:latin typeface="Arial"/>
                        </a:rPr>
                        <a:t>Voted:</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69</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60%</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Yes: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64</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98%</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Abstain:</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4</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6%</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No</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Comments: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Technical</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Editorial</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2</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29</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TextShape 1"/>
          <p:cNvSpPr txBox="1"/>
          <p:nvPr/>
        </p:nvSpPr>
        <p:spPr>
          <a:xfrm>
            <a:off x="457200" y="273600"/>
            <a:ext cx="8227800" cy="1143360"/>
          </a:xfrm>
          <a:prstGeom prst="rect">
            <a:avLst/>
          </a:prstGeom>
          <a:noFill/>
          <a:ln>
            <a:noFill/>
          </a:ln>
        </p:spPr>
        <p:txBody>
          <a:bodyPr lIns="0" rIns="0" tIns="0" bIns="0" anchor="ctr">
            <a:noAutofit/>
          </a:bodyPr>
          <a:p>
            <a:pPr algn="ctr">
              <a:lnSpc>
                <a:spcPct val="100000"/>
              </a:lnSpc>
            </a:pPr>
            <a:r>
              <a:rPr b="0" lang="fi-FI" sz="4400" spc="-1" strike="noStrike">
                <a:latin typeface="Arial"/>
              </a:rPr>
              <a:t>LB188 results</a:t>
            </a:r>
            <a:endParaRPr b="0" lang="fi-FI" sz="4400" spc="-1" strike="noStrike">
              <a:latin typeface="Arial"/>
            </a:endParaRPr>
          </a:p>
        </p:txBody>
      </p:sp>
      <p:sp>
        <p:nvSpPr>
          <p:cNvPr id="197" name="TextShape 2"/>
          <p:cNvSpPr txBox="1"/>
          <p:nvPr/>
        </p:nvSpPr>
        <p:spPr>
          <a:xfrm>
            <a:off x="457200" y="1604520"/>
            <a:ext cx="8227800" cy="2174040"/>
          </a:xfrm>
          <a:prstGeom prst="rect">
            <a:avLst/>
          </a:prstGeom>
          <a:noFill/>
          <a:ln>
            <a:noFill/>
          </a:ln>
        </p:spPr>
        <p:txBody>
          <a:bodyPr lIns="0" rIns="0" tIns="0" bIns="0">
            <a:normAutofit/>
          </a:bodyPr>
          <a:p>
            <a:pPr marL="432000" indent="-323640">
              <a:lnSpc>
                <a:spcPct val="100000"/>
              </a:lnSpc>
              <a:spcBef>
                <a:spcPts val="1417"/>
              </a:spcBef>
              <a:buClr>
                <a:srgbClr val="000000"/>
              </a:buClr>
              <a:buSzPct val="45000"/>
              <a:buFont typeface="Wingdings" charset="2"/>
              <a:buChar char=""/>
            </a:pPr>
            <a:r>
              <a:rPr b="0" lang="fi-FI" sz="2800" spc="-1" strike="noStrike">
                <a:latin typeface="Arial"/>
              </a:rPr>
              <a:t>LB Started Sunday 28</a:t>
            </a:r>
            <a:r>
              <a:rPr b="0" lang="fi-FI" sz="2800" spc="-1" strike="noStrike">
                <a:latin typeface="Arial"/>
              </a:rPr>
              <a:t>th</a:t>
            </a:r>
            <a:r>
              <a:rPr b="0" lang="fi-FI" sz="2800" spc="-1" strike="noStrike">
                <a:latin typeface="Arial"/>
              </a:rPr>
              <a:t> of November, 2021</a:t>
            </a:r>
            <a:endParaRPr b="0" lang="fi-FI" sz="2800" spc="-1" strike="noStrike">
              <a:latin typeface="Arial"/>
            </a:endParaRPr>
          </a:p>
          <a:p>
            <a:pPr marL="432000" indent="-323640">
              <a:lnSpc>
                <a:spcPct val="100000"/>
              </a:lnSpc>
              <a:spcBef>
                <a:spcPts val="1417"/>
              </a:spcBef>
              <a:buClr>
                <a:srgbClr val="000000"/>
              </a:buClr>
              <a:buSzPct val="45000"/>
              <a:buFont typeface="Wingdings" charset="2"/>
              <a:buChar char=""/>
            </a:pPr>
            <a:r>
              <a:rPr b="0" lang="fi-FI" sz="2800" spc="-1" strike="noStrike">
                <a:latin typeface="Arial"/>
              </a:rPr>
              <a:t>LB closed Monday 13</a:t>
            </a:r>
            <a:r>
              <a:rPr b="0" lang="fi-FI" sz="2800" spc="-1" strike="noStrike">
                <a:latin typeface="Arial"/>
              </a:rPr>
              <a:t>th</a:t>
            </a:r>
            <a:r>
              <a:rPr b="0" lang="fi-FI" sz="2800" spc="-1" strike="noStrike">
                <a:latin typeface="Arial"/>
              </a:rPr>
              <a:t> of December, 2021</a:t>
            </a:r>
            <a:endParaRPr b="0" lang="fi-FI" sz="2800" spc="-1" strike="noStrike">
              <a:latin typeface="Arial"/>
            </a:endParaRPr>
          </a:p>
          <a:p>
            <a:pPr>
              <a:lnSpc>
                <a:spcPct val="100000"/>
              </a:lnSpc>
              <a:spcBef>
                <a:spcPts val="1417"/>
              </a:spcBef>
            </a:pPr>
            <a:endParaRPr b="0" lang="fi-FI" sz="2800" spc="-1" strike="noStrike">
              <a:latin typeface="Arial"/>
            </a:endParaRPr>
          </a:p>
        </p:txBody>
      </p:sp>
      <p:graphicFrame>
        <p:nvGraphicFramePr>
          <p:cNvPr id="198"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fi-FI" sz="1800" spc="-1" strike="noStrike">
                          <a:latin typeface="Arial"/>
                        </a:rPr>
                        <a:t>Voters: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fi-FI" sz="1800" spc="-1" strike="noStrike">
                          <a:latin typeface="Arial"/>
                        </a:rPr>
                        <a:t>115</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fi-FI" sz="1800" spc="-1" strike="noStrike">
                          <a:latin typeface="Arial"/>
                        </a:rPr>
                        <a:t>Voted:</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70</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60%</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Yes: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65</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98%</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Abstain:</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4</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6%</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No</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Comments: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Technical</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Editorial</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2</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TextShape 1"/>
          <p:cNvSpPr txBox="1"/>
          <p:nvPr/>
        </p:nvSpPr>
        <p:spPr>
          <a:xfrm>
            <a:off x="457200" y="273600"/>
            <a:ext cx="8227800" cy="1143360"/>
          </a:xfrm>
          <a:prstGeom prst="rect">
            <a:avLst/>
          </a:prstGeom>
          <a:noFill/>
          <a:ln>
            <a:noFill/>
          </a:ln>
        </p:spPr>
        <p:txBody>
          <a:bodyPr lIns="0" rIns="0" tIns="0" bIns="0" anchor="ctr">
            <a:noAutofit/>
          </a:bodyPr>
          <a:p>
            <a:pPr algn="ctr">
              <a:lnSpc>
                <a:spcPct val="100000"/>
              </a:lnSpc>
            </a:pPr>
            <a:r>
              <a:rPr b="0" lang="fi-FI" sz="4400" spc="-1" strike="noStrike">
                <a:latin typeface="Arial"/>
              </a:rPr>
              <a:t>LB189 results</a:t>
            </a:r>
            <a:endParaRPr b="0" lang="fi-FI" sz="4400" spc="-1" strike="noStrike">
              <a:latin typeface="Arial"/>
            </a:endParaRPr>
          </a:p>
        </p:txBody>
      </p:sp>
      <p:sp>
        <p:nvSpPr>
          <p:cNvPr id="200" name="TextShape 2"/>
          <p:cNvSpPr txBox="1"/>
          <p:nvPr/>
        </p:nvSpPr>
        <p:spPr>
          <a:xfrm>
            <a:off x="457200" y="1604520"/>
            <a:ext cx="8227800" cy="2174040"/>
          </a:xfrm>
          <a:prstGeom prst="rect">
            <a:avLst/>
          </a:prstGeom>
          <a:noFill/>
          <a:ln>
            <a:noFill/>
          </a:ln>
        </p:spPr>
        <p:txBody>
          <a:bodyPr lIns="0" rIns="0" tIns="0" bIns="0">
            <a:normAutofit/>
          </a:bodyPr>
          <a:p>
            <a:pPr marL="432000" indent="-323640">
              <a:lnSpc>
                <a:spcPct val="100000"/>
              </a:lnSpc>
              <a:spcBef>
                <a:spcPts val="1417"/>
              </a:spcBef>
              <a:buClr>
                <a:srgbClr val="000000"/>
              </a:buClr>
              <a:buSzPct val="45000"/>
              <a:buFont typeface="Wingdings" charset="2"/>
              <a:buChar char=""/>
            </a:pPr>
            <a:r>
              <a:rPr b="0" lang="fi-FI" sz="2800" spc="-1" strike="noStrike">
                <a:latin typeface="Arial"/>
              </a:rPr>
              <a:t>LB Started Saturday 18</a:t>
            </a:r>
            <a:r>
              <a:rPr b="0" lang="fi-FI" sz="2800" spc="-1" strike="noStrike">
                <a:latin typeface="Arial"/>
              </a:rPr>
              <a:t>th</a:t>
            </a:r>
            <a:r>
              <a:rPr b="0" lang="fi-FI" sz="2800" spc="-1" strike="noStrike">
                <a:latin typeface="Arial"/>
              </a:rPr>
              <a:t> of December, 2021</a:t>
            </a:r>
            <a:endParaRPr b="0" lang="fi-FI" sz="2800" spc="-1" strike="noStrike">
              <a:latin typeface="Arial"/>
            </a:endParaRPr>
          </a:p>
          <a:p>
            <a:pPr marL="432000" indent="-323640">
              <a:lnSpc>
                <a:spcPct val="100000"/>
              </a:lnSpc>
              <a:spcBef>
                <a:spcPts val="1417"/>
              </a:spcBef>
              <a:buClr>
                <a:srgbClr val="000000"/>
              </a:buClr>
              <a:buSzPct val="45000"/>
              <a:buFont typeface="Wingdings" charset="2"/>
              <a:buChar char=""/>
            </a:pPr>
            <a:r>
              <a:rPr b="0" lang="fi-FI" sz="2800" spc="-1" strike="noStrike">
                <a:latin typeface="Arial"/>
              </a:rPr>
              <a:t>LB closed Wednesday 12</a:t>
            </a:r>
            <a:r>
              <a:rPr b="0" lang="fi-FI" sz="2800" spc="-1" strike="noStrike">
                <a:latin typeface="Arial"/>
              </a:rPr>
              <a:t>th</a:t>
            </a:r>
            <a:r>
              <a:rPr b="0" lang="fi-FI" sz="2800" spc="-1" strike="noStrike">
                <a:latin typeface="Arial"/>
              </a:rPr>
              <a:t> of January, 2022</a:t>
            </a:r>
            <a:endParaRPr b="0" lang="fi-FI" sz="2800" spc="-1" strike="noStrike">
              <a:latin typeface="Arial"/>
            </a:endParaRPr>
          </a:p>
          <a:p>
            <a:pPr>
              <a:lnSpc>
                <a:spcPct val="100000"/>
              </a:lnSpc>
              <a:spcBef>
                <a:spcPts val="1417"/>
              </a:spcBef>
            </a:pPr>
            <a:endParaRPr b="0" lang="fi-FI" sz="2800" spc="-1" strike="noStrike">
              <a:latin typeface="Arial"/>
            </a:endParaRPr>
          </a:p>
        </p:txBody>
      </p:sp>
      <p:graphicFrame>
        <p:nvGraphicFramePr>
          <p:cNvPr id="201"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fi-FI" sz="1800" spc="-1" strike="noStrike">
                          <a:latin typeface="Arial"/>
                        </a:rPr>
                        <a:t>Voters: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fi-FI" sz="1800" spc="-1" strike="noStrike">
                          <a:latin typeface="Arial"/>
                        </a:rPr>
                        <a:t>115</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fi-FI" sz="1800" spc="-1" strike="noStrike">
                          <a:latin typeface="Arial"/>
                        </a:rPr>
                        <a:t>Voted:</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74</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64%</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Yes: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70</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100%</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Abstain:</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4</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6%</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No</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0</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Comments: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Technical</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Editorial</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0</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3</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457200" y="582120"/>
            <a:ext cx="82242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for LB recirculation</a:t>
            </a:r>
            <a:endParaRPr b="0" lang="fi-FI" sz="4400" spc="-1" strike="noStrike">
              <a:latin typeface="Arial"/>
            </a:endParaRPr>
          </a:p>
        </p:txBody>
      </p:sp>
      <p:sp>
        <p:nvSpPr>
          <p:cNvPr id="203" name="CustomShape 2"/>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fontScale="78000"/>
          </a:bodyPr>
          <a:p>
            <a:pPr>
              <a:lnSpc>
                <a:spcPct val="100000"/>
              </a:lnSpc>
              <a:spcBef>
                <a:spcPts val="1417"/>
              </a:spcBef>
            </a:pPr>
            <a:r>
              <a:rPr b="0" lang="fi-FI" sz="3200" spc="-1" strike="noStrike">
                <a:solidFill>
                  <a:srgbClr val="000000"/>
                </a:solidFill>
                <a:latin typeface="Arial"/>
                <a:ea typeface="DejaVu Sans"/>
              </a:rPr>
              <a:t>Move that TG4 2020 Cor 1 formally request that the 802.15 WG start a WG recirculation requesting approval of P802.15.4-2020-Cor1_D04 and to forward document P802.15.4-2020-Cor1_D04, to Standards Association ballot </a:t>
            </a:r>
            <a:endParaRPr b="0" lang="fi-FI" sz="3200" spc="-1" strike="noStrike">
              <a:latin typeface="Arial"/>
            </a:endParaRPr>
          </a:p>
          <a:p>
            <a:pPr marL="432000" indent="-3204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Don Sturek</a:t>
            </a:r>
            <a:endParaRPr b="0" lang="fi-FI" sz="3200" spc="-1" strike="noStrike">
              <a:latin typeface="Arial"/>
            </a:endParaRPr>
          </a:p>
          <a:p>
            <a:pPr marL="432000" indent="-3204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Phil Beecher</a:t>
            </a:r>
            <a:endParaRPr b="0" lang="fi-FI" sz="3200" spc="-1" strike="noStrike">
              <a:latin typeface="Arial"/>
            </a:endParaRPr>
          </a:p>
          <a:p>
            <a:pPr marL="432000" indent="-3204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CustomShape 1"/>
          <p:cNvSpPr/>
          <p:nvPr/>
        </p:nvSpPr>
        <p:spPr>
          <a:xfrm>
            <a:off x="457200" y="582120"/>
            <a:ext cx="82242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for LB recirculation</a:t>
            </a:r>
            <a:endParaRPr b="0" lang="fi-FI" sz="4400" spc="-1" strike="noStrike">
              <a:latin typeface="Arial"/>
            </a:endParaRPr>
          </a:p>
        </p:txBody>
      </p:sp>
      <p:sp>
        <p:nvSpPr>
          <p:cNvPr id="205" name="CustomShape 2"/>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a:bodyPr>
          <a:p>
            <a:pPr>
              <a:lnSpc>
                <a:spcPct val="100000"/>
              </a:lnSpc>
              <a:spcBef>
                <a:spcPts val="1417"/>
              </a:spcBef>
            </a:pPr>
            <a:r>
              <a:rPr b="0" lang="fi-FI" sz="3200" spc="-1" strike="noStrike">
                <a:solidFill>
                  <a:srgbClr val="000000"/>
                </a:solidFill>
                <a:latin typeface="Arial"/>
                <a:ea typeface="DejaVu Sans"/>
              </a:rPr>
              <a:t>Move that 802.15 WG start a WG recirculation requesting approval of P802.15.4-2020-Cor1_D04 and to forward document P802.15.4-2020-Cor1_D04 to Standards Association ballot </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3168</TotalTime>
  <Application>LibreOffice/6.2.3.2$Windows_X86_64 LibreOffice_project/aecc05fe267cc68dde00352a451aa867b3b546ac</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2022-01-25T22:42:35Z</dcterms:modified>
  <cp:revision>100</cp:revision>
  <dc:subject>IEEE 802.15.9ma</dc:subject>
  <dc:title>Closing for November</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ies>
</file>