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6"/>
  </p:notesMasterIdLst>
  <p:handoutMasterIdLst>
    <p:handoutMasterId r:id="rId27"/>
  </p:handoutMasterIdLst>
  <p:sldIdLst>
    <p:sldId id="259" r:id="rId2"/>
    <p:sldId id="1021" r:id="rId3"/>
    <p:sldId id="938" r:id="rId4"/>
    <p:sldId id="963" r:id="rId5"/>
    <p:sldId id="260" r:id="rId6"/>
    <p:sldId id="261" r:id="rId7"/>
    <p:sldId id="263" r:id="rId8"/>
    <p:sldId id="262" r:id="rId9"/>
    <p:sldId id="283" r:id="rId10"/>
    <p:sldId id="284" r:id="rId11"/>
    <p:sldId id="287" r:id="rId12"/>
    <p:sldId id="944" r:id="rId13"/>
    <p:sldId id="289" r:id="rId14"/>
    <p:sldId id="990" r:id="rId15"/>
    <p:sldId id="1025" r:id="rId16"/>
    <p:sldId id="1017" r:id="rId17"/>
    <p:sldId id="1018" r:id="rId18"/>
    <p:sldId id="992" r:id="rId19"/>
    <p:sldId id="1003" r:id="rId20"/>
    <p:sldId id="1026" r:id="rId21"/>
    <p:sldId id="256" r:id="rId22"/>
    <p:sldId id="965" r:id="rId23"/>
    <p:sldId id="314" r:id="rId24"/>
    <p:sldId id="985" r:id="rId25"/>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410" autoAdjust="0"/>
    <p:restoredTop sz="96869" autoAdjust="0"/>
  </p:normalViewPr>
  <p:slideViewPr>
    <p:cSldViewPr>
      <p:cViewPr varScale="1">
        <p:scale>
          <a:sx n="106" d="100"/>
          <a:sy n="106" d="100"/>
        </p:scale>
        <p:origin x="126" y="852"/>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January_2022</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84084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doc.:IEEE802.15-22-00027r3</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January_2022</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21/15-21-0637-01-016t-16t-peer-to-peer-requirement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dcn/22/15-22-0033-00-016t-802-16t-system-requirements-document.docx" TargetMode="External"/><Relationship Id="rId2" Type="http://schemas.openxmlformats.org/officeDocument/2006/relationships/hyperlink" Target="https://mentor.ieee.org/802.15/dcn/21/15-21-0097-17-016t-16t-system-requirements-documen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5/dcn/22/15-22-0084-00-016t-802-16t-system-description-document.docx" TargetMode="External"/><Relationship Id="rId2" Type="http://schemas.openxmlformats.org/officeDocument/2006/relationships/hyperlink" Target="https://mentor.ieee.org/802.15/dcn/21/15-21-0306-11-016t-16t-system-description-documen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5/dcn/22/15-22-0081-01-016t-example-draft-amendment-for-16t.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pri.webex.com/epri/globalcallin.php?MTID=m8784a394ec6b2fd0a292d4a60e69679f" TargetMode="External"/><Relationship Id="rId2" Type="http://schemas.openxmlformats.org/officeDocument/2006/relationships/hyperlink" Target="https://epri.webex.com/epri/j.php?MTID=md1263dccefad39b2c64024d784b8a770" TargetMode="External"/><Relationship Id="rId1" Type="http://schemas.openxmlformats.org/officeDocument/2006/relationships/slideLayout" Target="../slideLayouts/slideLayout2.xml"/><Relationship Id="rId5" Type="http://schemas.openxmlformats.org/officeDocument/2006/relationships/hyperlink" Target="https://epri.webex.com/epri/j.php?MTID=me7f243b2c1c3afd25b15d866f444255c" TargetMode="External"/><Relationship Id="rId4" Type="http://schemas.openxmlformats.org/officeDocument/2006/relationships/hyperlink" Target="https://www.webex.com/pdf/tollfree_restriction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January 2022 Interim Meeting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2022-01-18</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January</a:t>
            </a:r>
          </a:p>
        </p:txBody>
      </p:sp>
      <p:graphicFrame>
        <p:nvGraphicFramePr>
          <p:cNvPr id="3" name="Table 2">
            <a:extLst>
              <a:ext uri="{FF2B5EF4-FFF2-40B4-BE49-F238E27FC236}">
                <a16:creationId xmlns:a16="http://schemas.microsoft.com/office/drawing/2014/main" id="{0C97018D-13C4-4C12-8EF6-3BD9CF6E39AD}"/>
              </a:ext>
            </a:extLst>
          </p:cNvPr>
          <p:cNvGraphicFramePr>
            <a:graphicFrameLocks noGrp="1"/>
          </p:cNvGraphicFramePr>
          <p:nvPr>
            <p:extLst>
              <p:ext uri="{D42A27DB-BD31-4B8C-83A1-F6EECF244321}">
                <p14:modId xmlns:p14="http://schemas.microsoft.com/office/powerpoint/2010/main" val="1610047918"/>
              </p:ext>
            </p:extLst>
          </p:nvPr>
        </p:nvGraphicFramePr>
        <p:xfrm>
          <a:off x="1386689" y="2865174"/>
          <a:ext cx="10515603" cy="914400"/>
        </p:xfrm>
        <a:graphic>
          <a:graphicData uri="http://schemas.openxmlformats.org/drawingml/2006/table">
            <a:tbl>
              <a:tblPr/>
              <a:tblGrid>
                <a:gridCol w="1502229">
                  <a:extLst>
                    <a:ext uri="{9D8B030D-6E8A-4147-A177-3AD203B41FA5}">
                      <a16:colId xmlns:a16="http://schemas.microsoft.com/office/drawing/2014/main" val="2668355323"/>
                    </a:ext>
                  </a:extLst>
                </a:gridCol>
                <a:gridCol w="1502229">
                  <a:extLst>
                    <a:ext uri="{9D8B030D-6E8A-4147-A177-3AD203B41FA5}">
                      <a16:colId xmlns:a16="http://schemas.microsoft.com/office/drawing/2014/main" val="3718217414"/>
                    </a:ext>
                  </a:extLst>
                </a:gridCol>
                <a:gridCol w="1502229">
                  <a:extLst>
                    <a:ext uri="{9D8B030D-6E8A-4147-A177-3AD203B41FA5}">
                      <a16:colId xmlns:a16="http://schemas.microsoft.com/office/drawing/2014/main" val="23123839"/>
                    </a:ext>
                  </a:extLst>
                </a:gridCol>
                <a:gridCol w="1502229">
                  <a:extLst>
                    <a:ext uri="{9D8B030D-6E8A-4147-A177-3AD203B41FA5}">
                      <a16:colId xmlns:a16="http://schemas.microsoft.com/office/drawing/2014/main" val="1825776270"/>
                    </a:ext>
                  </a:extLst>
                </a:gridCol>
                <a:gridCol w="1502229">
                  <a:extLst>
                    <a:ext uri="{9D8B030D-6E8A-4147-A177-3AD203B41FA5}">
                      <a16:colId xmlns:a16="http://schemas.microsoft.com/office/drawing/2014/main" val="719855856"/>
                    </a:ext>
                  </a:extLst>
                </a:gridCol>
                <a:gridCol w="1502229">
                  <a:extLst>
                    <a:ext uri="{9D8B030D-6E8A-4147-A177-3AD203B41FA5}">
                      <a16:colId xmlns:a16="http://schemas.microsoft.com/office/drawing/2014/main" val="2378284656"/>
                    </a:ext>
                  </a:extLst>
                </a:gridCol>
                <a:gridCol w="1502229">
                  <a:extLst>
                    <a:ext uri="{9D8B030D-6E8A-4147-A177-3AD203B41FA5}">
                      <a16:colId xmlns:a16="http://schemas.microsoft.com/office/drawing/2014/main" val="560322466"/>
                    </a:ext>
                  </a:extLst>
                </a:gridCol>
              </a:tblGrid>
              <a:tr h="914400">
                <a:tc>
                  <a:txBody>
                    <a:bodyPr/>
                    <a:lstStyle/>
                    <a:p>
                      <a:r>
                        <a:rPr lang="en-US" sz="1800"/>
                        <a:t>17-Jan-2022 ET</a:t>
                      </a:r>
                    </a:p>
                  </a:txBody>
                  <a:tcPr anchor="ctr">
                    <a:lnL>
                      <a:noFill/>
                    </a:lnL>
                    <a:lnR>
                      <a:noFill/>
                    </a:lnR>
                    <a:lnT>
                      <a:noFill/>
                    </a:lnT>
                    <a:lnB>
                      <a:noFill/>
                    </a:lnB>
                  </a:tcPr>
                </a:tc>
                <a:tc>
                  <a:txBody>
                    <a:bodyPr/>
                    <a:lstStyle/>
                    <a:p>
                      <a:r>
                        <a:rPr lang="en-US" sz="1800" dirty="0"/>
                        <a:t>2021</a:t>
                      </a:r>
                    </a:p>
                  </a:txBody>
                  <a:tcPr anchor="ctr">
                    <a:lnL>
                      <a:noFill/>
                    </a:lnL>
                    <a:lnR>
                      <a:noFill/>
                    </a:lnR>
                    <a:lnT>
                      <a:noFill/>
                    </a:lnT>
                    <a:lnB>
                      <a:noFill/>
                    </a:lnB>
                  </a:tcPr>
                </a:tc>
                <a:tc>
                  <a:txBody>
                    <a:bodyPr/>
                    <a:lstStyle/>
                    <a:p>
                      <a:r>
                        <a:rPr lang="en-US" sz="1800"/>
                        <a:t>306</a:t>
                      </a:r>
                    </a:p>
                  </a:txBody>
                  <a:tcPr anchor="ctr">
                    <a:lnL>
                      <a:noFill/>
                    </a:lnL>
                    <a:lnR>
                      <a:noFill/>
                    </a:lnR>
                    <a:lnT>
                      <a:noFill/>
                    </a:lnT>
                    <a:lnB>
                      <a:noFill/>
                    </a:lnB>
                  </a:tcPr>
                </a:tc>
                <a:tc>
                  <a:txBody>
                    <a:bodyPr/>
                    <a:lstStyle/>
                    <a:p>
                      <a:r>
                        <a:rPr lang="en-US" sz="1800" dirty="0"/>
                        <a:t>11</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16t System Description Document</a:t>
                      </a:r>
                    </a:p>
                  </a:txBody>
                  <a:tcPr anchor="ctr">
                    <a:lnL>
                      <a:noFill/>
                    </a:lnL>
                    <a:lnR>
                      <a:noFill/>
                    </a:lnR>
                    <a:lnT>
                      <a:noFill/>
                    </a:lnT>
                    <a:lnB>
                      <a:noFill/>
                    </a:lnB>
                  </a:tcPr>
                </a:tc>
                <a:tc>
                  <a:txBody>
                    <a:bodyPr/>
                    <a:lstStyle/>
                    <a:p>
                      <a:r>
                        <a:rPr lang="en-US" sz="1800" dirty="0"/>
                        <a:t>Menashe Shahar (</a:t>
                      </a:r>
                      <a:r>
                        <a:rPr lang="en-US" sz="1800" dirty="0" err="1"/>
                        <a:t>Ondas</a:t>
                      </a:r>
                      <a:r>
                        <a:rPr lang="en-US" sz="1800" dirty="0"/>
                        <a:t>)</a:t>
                      </a:r>
                    </a:p>
                  </a:txBody>
                  <a:tcPr anchor="ctr">
                    <a:lnL>
                      <a:noFill/>
                    </a:lnL>
                    <a:lnR>
                      <a:noFill/>
                    </a:lnR>
                    <a:lnT>
                      <a:noFill/>
                    </a:lnT>
                    <a:lnB>
                      <a:noFill/>
                    </a:lnB>
                  </a:tcPr>
                </a:tc>
                <a:extLst>
                  <a:ext uri="{0D108BD9-81ED-4DB2-BD59-A6C34878D82A}">
                    <a16:rowId xmlns:a16="http://schemas.microsoft.com/office/drawing/2014/main" val="301240550"/>
                  </a:ext>
                </a:extLst>
              </a:tr>
            </a:tbl>
          </a:graphicData>
        </a:graphic>
      </p:graphicFrame>
      <p:graphicFrame>
        <p:nvGraphicFramePr>
          <p:cNvPr id="4" name="Table 3">
            <a:extLst>
              <a:ext uri="{FF2B5EF4-FFF2-40B4-BE49-F238E27FC236}">
                <a16:creationId xmlns:a16="http://schemas.microsoft.com/office/drawing/2014/main" id="{08ECA60A-9B06-44E9-B3D8-80D7899FDC42}"/>
              </a:ext>
            </a:extLst>
          </p:cNvPr>
          <p:cNvGraphicFramePr>
            <a:graphicFrameLocks noGrp="1"/>
          </p:cNvGraphicFramePr>
          <p:nvPr>
            <p:extLst>
              <p:ext uri="{D42A27DB-BD31-4B8C-83A1-F6EECF244321}">
                <p14:modId xmlns:p14="http://schemas.microsoft.com/office/powerpoint/2010/main" val="4266421869"/>
              </p:ext>
            </p:extLst>
          </p:nvPr>
        </p:nvGraphicFramePr>
        <p:xfrm>
          <a:off x="1371600" y="1752600"/>
          <a:ext cx="10515603" cy="914400"/>
        </p:xfrm>
        <a:graphic>
          <a:graphicData uri="http://schemas.openxmlformats.org/drawingml/2006/table">
            <a:tbl>
              <a:tblPr/>
              <a:tblGrid>
                <a:gridCol w="1502229">
                  <a:extLst>
                    <a:ext uri="{9D8B030D-6E8A-4147-A177-3AD203B41FA5}">
                      <a16:colId xmlns:a16="http://schemas.microsoft.com/office/drawing/2014/main" val="467095581"/>
                    </a:ext>
                  </a:extLst>
                </a:gridCol>
                <a:gridCol w="1502229">
                  <a:extLst>
                    <a:ext uri="{9D8B030D-6E8A-4147-A177-3AD203B41FA5}">
                      <a16:colId xmlns:a16="http://schemas.microsoft.com/office/drawing/2014/main" val="3052625917"/>
                    </a:ext>
                  </a:extLst>
                </a:gridCol>
                <a:gridCol w="1502229">
                  <a:extLst>
                    <a:ext uri="{9D8B030D-6E8A-4147-A177-3AD203B41FA5}">
                      <a16:colId xmlns:a16="http://schemas.microsoft.com/office/drawing/2014/main" val="486389710"/>
                    </a:ext>
                  </a:extLst>
                </a:gridCol>
                <a:gridCol w="1502229">
                  <a:extLst>
                    <a:ext uri="{9D8B030D-6E8A-4147-A177-3AD203B41FA5}">
                      <a16:colId xmlns:a16="http://schemas.microsoft.com/office/drawing/2014/main" val="3277745467"/>
                    </a:ext>
                  </a:extLst>
                </a:gridCol>
                <a:gridCol w="1502229">
                  <a:extLst>
                    <a:ext uri="{9D8B030D-6E8A-4147-A177-3AD203B41FA5}">
                      <a16:colId xmlns:a16="http://schemas.microsoft.com/office/drawing/2014/main" val="1322904957"/>
                    </a:ext>
                  </a:extLst>
                </a:gridCol>
                <a:gridCol w="1502229">
                  <a:extLst>
                    <a:ext uri="{9D8B030D-6E8A-4147-A177-3AD203B41FA5}">
                      <a16:colId xmlns:a16="http://schemas.microsoft.com/office/drawing/2014/main" val="1273705177"/>
                    </a:ext>
                  </a:extLst>
                </a:gridCol>
                <a:gridCol w="1502229">
                  <a:extLst>
                    <a:ext uri="{9D8B030D-6E8A-4147-A177-3AD203B41FA5}">
                      <a16:colId xmlns:a16="http://schemas.microsoft.com/office/drawing/2014/main" val="4213814787"/>
                    </a:ext>
                  </a:extLst>
                </a:gridCol>
              </a:tblGrid>
              <a:tr h="914400">
                <a:tc>
                  <a:txBody>
                    <a:bodyPr/>
                    <a:lstStyle/>
                    <a:p>
                      <a:r>
                        <a:rPr lang="en-US" sz="1800" dirty="0"/>
                        <a:t>7-Jan-2022 ET</a:t>
                      </a:r>
                    </a:p>
                  </a:txBody>
                  <a:tcPr anchor="ctr">
                    <a:lnL>
                      <a:noFill/>
                    </a:lnL>
                    <a:lnR>
                      <a:noFill/>
                    </a:lnR>
                    <a:lnT>
                      <a:noFill/>
                    </a:lnT>
                    <a:lnB>
                      <a:noFill/>
                    </a:lnB>
                  </a:tcPr>
                </a:tc>
                <a:tc>
                  <a:txBody>
                    <a:bodyPr/>
                    <a:lstStyle/>
                    <a:p>
                      <a:r>
                        <a:rPr lang="en-US" sz="1800"/>
                        <a:t>2021</a:t>
                      </a:r>
                    </a:p>
                  </a:txBody>
                  <a:tcPr anchor="ctr">
                    <a:lnL>
                      <a:noFill/>
                    </a:lnL>
                    <a:lnR>
                      <a:noFill/>
                    </a:lnR>
                    <a:lnT>
                      <a:noFill/>
                    </a:lnT>
                    <a:lnB>
                      <a:noFill/>
                    </a:lnB>
                  </a:tcPr>
                </a:tc>
                <a:tc>
                  <a:txBody>
                    <a:bodyPr/>
                    <a:lstStyle/>
                    <a:p>
                      <a:r>
                        <a:rPr lang="en-US" sz="1800"/>
                        <a:t>97</a:t>
                      </a:r>
                    </a:p>
                  </a:txBody>
                  <a:tcPr anchor="ctr">
                    <a:lnL>
                      <a:noFill/>
                    </a:lnL>
                    <a:lnR>
                      <a:noFill/>
                    </a:lnR>
                    <a:lnT>
                      <a:noFill/>
                    </a:lnT>
                    <a:lnB>
                      <a:noFill/>
                    </a:lnB>
                  </a:tcPr>
                </a:tc>
                <a:tc>
                  <a:txBody>
                    <a:bodyPr/>
                    <a:lstStyle/>
                    <a:p>
                      <a:r>
                        <a:rPr lang="en-US" sz="1800"/>
                        <a:t>17</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16t System Requirements Document</a:t>
                      </a:r>
                    </a:p>
                  </a:txBody>
                  <a:tcPr anchor="ctr">
                    <a:lnL>
                      <a:noFill/>
                    </a:lnL>
                    <a:lnR>
                      <a:noFill/>
                    </a:lnR>
                    <a:lnT>
                      <a:noFill/>
                    </a:lnT>
                    <a:lnB>
                      <a:noFill/>
                    </a:lnB>
                  </a:tcPr>
                </a:tc>
                <a:tc>
                  <a:txBody>
                    <a:bodyPr/>
                    <a:lstStyle/>
                    <a:p>
                      <a:r>
                        <a:rPr lang="en-US" sz="1800" dirty="0"/>
                        <a:t>Menashe Shahar (</a:t>
                      </a:r>
                      <a:r>
                        <a:rPr lang="en-US" sz="1800" dirty="0" err="1"/>
                        <a:t>Ondas</a:t>
                      </a:r>
                      <a:r>
                        <a:rPr lang="en-US" sz="1800" dirty="0"/>
                        <a:t>)</a:t>
                      </a:r>
                    </a:p>
                  </a:txBody>
                  <a:tcPr anchor="ctr">
                    <a:lnL>
                      <a:noFill/>
                    </a:lnL>
                    <a:lnR>
                      <a:noFill/>
                    </a:lnR>
                    <a:lnT>
                      <a:noFill/>
                    </a:lnT>
                    <a:lnB>
                      <a:noFill/>
                    </a:lnB>
                  </a:tcPr>
                </a:tc>
                <a:extLst>
                  <a:ext uri="{0D108BD9-81ED-4DB2-BD59-A6C34878D82A}">
                    <a16:rowId xmlns:a16="http://schemas.microsoft.com/office/drawing/2014/main" val="2836424021"/>
                  </a:ext>
                </a:extLst>
              </a:tr>
            </a:tbl>
          </a:graphicData>
        </a:graphic>
      </p:graphicFrame>
      <p:graphicFrame>
        <p:nvGraphicFramePr>
          <p:cNvPr id="5" name="Table 4">
            <a:extLst>
              <a:ext uri="{FF2B5EF4-FFF2-40B4-BE49-F238E27FC236}">
                <a16:creationId xmlns:a16="http://schemas.microsoft.com/office/drawing/2014/main" id="{D1B68001-A7AC-48B4-B076-206A638C6B87}"/>
              </a:ext>
            </a:extLst>
          </p:cNvPr>
          <p:cNvGraphicFramePr>
            <a:graphicFrameLocks noGrp="1"/>
          </p:cNvGraphicFramePr>
          <p:nvPr>
            <p:extLst>
              <p:ext uri="{D42A27DB-BD31-4B8C-83A1-F6EECF244321}">
                <p14:modId xmlns:p14="http://schemas.microsoft.com/office/powerpoint/2010/main" val="2986954554"/>
              </p:ext>
            </p:extLst>
          </p:nvPr>
        </p:nvGraphicFramePr>
        <p:xfrm>
          <a:off x="1404040" y="5332412"/>
          <a:ext cx="10515603" cy="914400"/>
        </p:xfrm>
        <a:graphic>
          <a:graphicData uri="http://schemas.openxmlformats.org/drawingml/2006/table">
            <a:tbl>
              <a:tblPr/>
              <a:tblGrid>
                <a:gridCol w="1502229">
                  <a:extLst>
                    <a:ext uri="{9D8B030D-6E8A-4147-A177-3AD203B41FA5}">
                      <a16:colId xmlns:a16="http://schemas.microsoft.com/office/drawing/2014/main" val="18803470"/>
                    </a:ext>
                  </a:extLst>
                </a:gridCol>
                <a:gridCol w="1502229">
                  <a:extLst>
                    <a:ext uri="{9D8B030D-6E8A-4147-A177-3AD203B41FA5}">
                      <a16:colId xmlns:a16="http://schemas.microsoft.com/office/drawing/2014/main" val="2609308917"/>
                    </a:ext>
                  </a:extLst>
                </a:gridCol>
                <a:gridCol w="1502229">
                  <a:extLst>
                    <a:ext uri="{9D8B030D-6E8A-4147-A177-3AD203B41FA5}">
                      <a16:colId xmlns:a16="http://schemas.microsoft.com/office/drawing/2014/main" val="2230938225"/>
                    </a:ext>
                  </a:extLst>
                </a:gridCol>
                <a:gridCol w="1502229">
                  <a:extLst>
                    <a:ext uri="{9D8B030D-6E8A-4147-A177-3AD203B41FA5}">
                      <a16:colId xmlns:a16="http://schemas.microsoft.com/office/drawing/2014/main" val="3213709435"/>
                    </a:ext>
                  </a:extLst>
                </a:gridCol>
                <a:gridCol w="1502229">
                  <a:extLst>
                    <a:ext uri="{9D8B030D-6E8A-4147-A177-3AD203B41FA5}">
                      <a16:colId xmlns:a16="http://schemas.microsoft.com/office/drawing/2014/main" val="2858394203"/>
                    </a:ext>
                  </a:extLst>
                </a:gridCol>
                <a:gridCol w="1502229">
                  <a:extLst>
                    <a:ext uri="{9D8B030D-6E8A-4147-A177-3AD203B41FA5}">
                      <a16:colId xmlns:a16="http://schemas.microsoft.com/office/drawing/2014/main" val="1927070649"/>
                    </a:ext>
                  </a:extLst>
                </a:gridCol>
                <a:gridCol w="1502229">
                  <a:extLst>
                    <a:ext uri="{9D8B030D-6E8A-4147-A177-3AD203B41FA5}">
                      <a16:colId xmlns:a16="http://schemas.microsoft.com/office/drawing/2014/main" val="1008365367"/>
                    </a:ext>
                  </a:extLst>
                </a:gridCol>
              </a:tblGrid>
              <a:tr h="914400">
                <a:tc>
                  <a:txBody>
                    <a:bodyPr/>
                    <a:lstStyle/>
                    <a:p>
                      <a:r>
                        <a:rPr lang="en-US" sz="1800"/>
                        <a:t>24-Jan-2022 ET</a:t>
                      </a:r>
                    </a:p>
                  </a:txBody>
                  <a:tcPr anchor="ctr">
                    <a:lnL>
                      <a:noFill/>
                    </a:lnL>
                    <a:lnR>
                      <a:noFill/>
                    </a:lnR>
                    <a:lnT>
                      <a:noFill/>
                    </a:lnT>
                    <a:lnB>
                      <a:noFill/>
                    </a:lnB>
                  </a:tcPr>
                </a:tc>
                <a:tc>
                  <a:txBody>
                    <a:bodyPr/>
                    <a:lstStyle/>
                    <a:p>
                      <a:r>
                        <a:rPr lang="en-US" sz="1800"/>
                        <a:t>2022</a:t>
                      </a:r>
                    </a:p>
                  </a:txBody>
                  <a:tcPr anchor="ctr">
                    <a:lnL>
                      <a:noFill/>
                    </a:lnL>
                    <a:lnR>
                      <a:noFill/>
                    </a:lnR>
                    <a:lnT>
                      <a:noFill/>
                    </a:lnT>
                    <a:lnB>
                      <a:noFill/>
                    </a:lnB>
                  </a:tcPr>
                </a:tc>
                <a:tc>
                  <a:txBody>
                    <a:bodyPr/>
                    <a:lstStyle/>
                    <a:p>
                      <a:r>
                        <a:rPr lang="en-US" sz="1800"/>
                        <a:t>81</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Example Draft Amendment for 16t</a:t>
                      </a:r>
                    </a:p>
                  </a:txBody>
                  <a:tcPr anchor="ctr">
                    <a:lnL>
                      <a:noFill/>
                    </a:lnL>
                    <a:lnR>
                      <a:noFill/>
                    </a:lnR>
                    <a:lnT>
                      <a:noFill/>
                    </a:lnT>
                    <a:lnB>
                      <a:noFill/>
                    </a:lnB>
                  </a:tcPr>
                </a:tc>
                <a:tc>
                  <a:txBody>
                    <a:bodyPr/>
                    <a:lstStyle/>
                    <a:p>
                      <a:r>
                        <a:rPr lang="en-US" sz="1800" dirty="0"/>
                        <a:t>Harry Bims (Technical Editor)</a:t>
                      </a:r>
                    </a:p>
                  </a:txBody>
                  <a:tcPr anchor="ctr">
                    <a:lnL>
                      <a:noFill/>
                    </a:lnL>
                    <a:lnR>
                      <a:noFill/>
                    </a:lnR>
                    <a:lnT>
                      <a:noFill/>
                    </a:lnT>
                    <a:lnB>
                      <a:noFill/>
                    </a:lnB>
                  </a:tcPr>
                </a:tc>
                <a:extLst>
                  <a:ext uri="{0D108BD9-81ED-4DB2-BD59-A6C34878D82A}">
                    <a16:rowId xmlns:a16="http://schemas.microsoft.com/office/drawing/2014/main" val="2563444720"/>
                  </a:ext>
                </a:extLst>
              </a:tr>
            </a:tbl>
          </a:graphicData>
        </a:graphic>
      </p:graphicFrame>
      <p:graphicFrame>
        <p:nvGraphicFramePr>
          <p:cNvPr id="6" name="Table 5">
            <a:extLst>
              <a:ext uri="{FF2B5EF4-FFF2-40B4-BE49-F238E27FC236}">
                <a16:creationId xmlns:a16="http://schemas.microsoft.com/office/drawing/2014/main" id="{C6F62265-305A-4CE8-BF5F-9625BCB67E45}"/>
              </a:ext>
            </a:extLst>
          </p:cNvPr>
          <p:cNvGraphicFramePr>
            <a:graphicFrameLocks noGrp="1"/>
          </p:cNvGraphicFramePr>
          <p:nvPr>
            <p:extLst>
              <p:ext uri="{D42A27DB-BD31-4B8C-83A1-F6EECF244321}">
                <p14:modId xmlns:p14="http://schemas.microsoft.com/office/powerpoint/2010/main" val="4113527374"/>
              </p:ext>
            </p:extLst>
          </p:nvPr>
        </p:nvGraphicFramePr>
        <p:xfrm>
          <a:off x="1376125" y="4208859"/>
          <a:ext cx="10515603" cy="914400"/>
        </p:xfrm>
        <a:graphic>
          <a:graphicData uri="http://schemas.openxmlformats.org/drawingml/2006/table">
            <a:tbl>
              <a:tblPr/>
              <a:tblGrid>
                <a:gridCol w="1502229">
                  <a:extLst>
                    <a:ext uri="{9D8B030D-6E8A-4147-A177-3AD203B41FA5}">
                      <a16:colId xmlns:a16="http://schemas.microsoft.com/office/drawing/2014/main" val="3709414210"/>
                    </a:ext>
                  </a:extLst>
                </a:gridCol>
                <a:gridCol w="1502229">
                  <a:extLst>
                    <a:ext uri="{9D8B030D-6E8A-4147-A177-3AD203B41FA5}">
                      <a16:colId xmlns:a16="http://schemas.microsoft.com/office/drawing/2014/main" val="4149881199"/>
                    </a:ext>
                  </a:extLst>
                </a:gridCol>
                <a:gridCol w="1502229">
                  <a:extLst>
                    <a:ext uri="{9D8B030D-6E8A-4147-A177-3AD203B41FA5}">
                      <a16:colId xmlns:a16="http://schemas.microsoft.com/office/drawing/2014/main" val="3115315720"/>
                    </a:ext>
                  </a:extLst>
                </a:gridCol>
                <a:gridCol w="1502229">
                  <a:extLst>
                    <a:ext uri="{9D8B030D-6E8A-4147-A177-3AD203B41FA5}">
                      <a16:colId xmlns:a16="http://schemas.microsoft.com/office/drawing/2014/main" val="964364136"/>
                    </a:ext>
                  </a:extLst>
                </a:gridCol>
                <a:gridCol w="1502229">
                  <a:extLst>
                    <a:ext uri="{9D8B030D-6E8A-4147-A177-3AD203B41FA5}">
                      <a16:colId xmlns:a16="http://schemas.microsoft.com/office/drawing/2014/main" val="1390209295"/>
                    </a:ext>
                  </a:extLst>
                </a:gridCol>
                <a:gridCol w="1502229">
                  <a:extLst>
                    <a:ext uri="{9D8B030D-6E8A-4147-A177-3AD203B41FA5}">
                      <a16:colId xmlns:a16="http://schemas.microsoft.com/office/drawing/2014/main" val="2209076321"/>
                    </a:ext>
                  </a:extLst>
                </a:gridCol>
                <a:gridCol w="1502229">
                  <a:extLst>
                    <a:ext uri="{9D8B030D-6E8A-4147-A177-3AD203B41FA5}">
                      <a16:colId xmlns:a16="http://schemas.microsoft.com/office/drawing/2014/main" val="716926390"/>
                    </a:ext>
                  </a:extLst>
                </a:gridCol>
              </a:tblGrid>
              <a:tr h="914400">
                <a:tc>
                  <a:txBody>
                    <a:bodyPr/>
                    <a:lstStyle/>
                    <a:p>
                      <a:r>
                        <a:rPr lang="en-US" sz="1800"/>
                        <a:t>20-Jan-2022 ET</a:t>
                      </a:r>
                    </a:p>
                  </a:txBody>
                  <a:tcPr anchor="ctr">
                    <a:lnL>
                      <a:noFill/>
                    </a:lnL>
                    <a:lnR>
                      <a:noFill/>
                    </a:lnR>
                    <a:lnT>
                      <a:noFill/>
                    </a:lnT>
                    <a:lnB>
                      <a:noFill/>
                    </a:lnB>
                  </a:tcPr>
                </a:tc>
                <a:tc>
                  <a:txBody>
                    <a:bodyPr/>
                    <a:lstStyle/>
                    <a:p>
                      <a:r>
                        <a:rPr lang="en-US" sz="1800"/>
                        <a:t>2021</a:t>
                      </a:r>
                    </a:p>
                  </a:txBody>
                  <a:tcPr anchor="ctr">
                    <a:lnL>
                      <a:noFill/>
                    </a:lnL>
                    <a:lnR>
                      <a:noFill/>
                    </a:lnR>
                    <a:lnT>
                      <a:noFill/>
                    </a:lnT>
                    <a:lnB>
                      <a:noFill/>
                    </a:lnB>
                  </a:tcPr>
                </a:tc>
                <a:tc>
                  <a:txBody>
                    <a:bodyPr/>
                    <a:lstStyle/>
                    <a:p>
                      <a:r>
                        <a:rPr lang="en-US" sz="1800"/>
                        <a:t>306</a:t>
                      </a:r>
                    </a:p>
                  </a:txBody>
                  <a:tcPr anchor="ctr">
                    <a:lnL>
                      <a:noFill/>
                    </a:lnL>
                    <a:lnR>
                      <a:noFill/>
                    </a:lnR>
                    <a:lnT>
                      <a:noFill/>
                    </a:lnT>
                    <a:lnB>
                      <a:noFill/>
                    </a:lnB>
                  </a:tcPr>
                </a:tc>
                <a:tc>
                  <a:txBody>
                    <a:bodyPr/>
                    <a:lstStyle/>
                    <a:p>
                      <a:r>
                        <a:rPr lang="en-US" sz="1800"/>
                        <a:t>13</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16t System Description Document</a:t>
                      </a:r>
                    </a:p>
                  </a:txBody>
                  <a:tcPr anchor="ctr">
                    <a:lnL>
                      <a:noFill/>
                    </a:lnL>
                    <a:lnR>
                      <a:noFill/>
                    </a:lnR>
                    <a:lnT>
                      <a:noFill/>
                    </a:lnT>
                    <a:lnB>
                      <a:noFill/>
                    </a:lnB>
                  </a:tcPr>
                </a:tc>
                <a:tc>
                  <a:txBody>
                    <a:bodyPr/>
                    <a:lstStyle/>
                    <a:p>
                      <a:r>
                        <a:rPr lang="en-US" sz="1800" dirty="0"/>
                        <a:t>Menashe Shahar (</a:t>
                      </a:r>
                      <a:r>
                        <a:rPr lang="en-US" sz="1800" dirty="0" err="1"/>
                        <a:t>Ondas</a:t>
                      </a:r>
                      <a:r>
                        <a:rPr lang="en-US" sz="1800" dirty="0"/>
                        <a:t>)</a:t>
                      </a:r>
                    </a:p>
                  </a:txBody>
                  <a:tcPr anchor="ctr">
                    <a:lnL>
                      <a:noFill/>
                    </a:lnL>
                    <a:lnR>
                      <a:noFill/>
                    </a:lnR>
                    <a:lnT>
                      <a:noFill/>
                    </a:lnT>
                    <a:lnB>
                      <a:noFill/>
                    </a:lnB>
                  </a:tcPr>
                </a:tc>
                <a:extLst>
                  <a:ext uri="{0D108BD9-81ED-4DB2-BD59-A6C34878D82A}">
                    <a16:rowId xmlns:a16="http://schemas.microsoft.com/office/drawing/2014/main" val="360971014"/>
                  </a:ext>
                </a:extLst>
              </a:tr>
            </a:tbl>
          </a:graphicData>
        </a:graphic>
      </p:graphicFrame>
      <p:sp>
        <p:nvSpPr>
          <p:cNvPr id="7" name="TextBox 6">
            <a:extLst>
              <a:ext uri="{FF2B5EF4-FFF2-40B4-BE49-F238E27FC236}">
                <a16:creationId xmlns:a16="http://schemas.microsoft.com/office/drawing/2014/main" id="{0AD9B2E6-ED72-4CAA-A681-D399EC73124D}"/>
              </a:ext>
            </a:extLst>
          </p:cNvPr>
          <p:cNvSpPr txBox="1"/>
          <p:nvPr/>
        </p:nvSpPr>
        <p:spPr>
          <a:xfrm>
            <a:off x="304800" y="1524000"/>
            <a:ext cx="976549" cy="369332"/>
          </a:xfrm>
          <a:prstGeom prst="rect">
            <a:avLst/>
          </a:prstGeom>
          <a:noFill/>
        </p:spPr>
        <p:txBody>
          <a:bodyPr wrap="none" rtlCol="0">
            <a:spAutoFit/>
          </a:bodyPr>
          <a:lstStyle/>
          <a:p>
            <a:r>
              <a:rPr lang="en-US" dirty="0"/>
              <a:t>Jan 18th</a:t>
            </a:r>
          </a:p>
        </p:txBody>
      </p:sp>
      <p:sp>
        <p:nvSpPr>
          <p:cNvPr id="8" name="TextBox 7">
            <a:extLst>
              <a:ext uri="{FF2B5EF4-FFF2-40B4-BE49-F238E27FC236}">
                <a16:creationId xmlns:a16="http://schemas.microsoft.com/office/drawing/2014/main" id="{91392FD5-1241-4827-BC53-81CA07240F10}"/>
              </a:ext>
            </a:extLst>
          </p:cNvPr>
          <p:cNvSpPr txBox="1"/>
          <p:nvPr/>
        </p:nvSpPr>
        <p:spPr>
          <a:xfrm>
            <a:off x="286692" y="3779574"/>
            <a:ext cx="976549" cy="369332"/>
          </a:xfrm>
          <a:prstGeom prst="rect">
            <a:avLst/>
          </a:prstGeom>
          <a:noFill/>
        </p:spPr>
        <p:txBody>
          <a:bodyPr wrap="none" rtlCol="0">
            <a:spAutoFit/>
          </a:bodyPr>
          <a:lstStyle/>
          <a:p>
            <a:r>
              <a:rPr lang="en-US" dirty="0"/>
              <a:t>Jan 24th</a:t>
            </a:r>
          </a:p>
        </p:txBody>
      </p:sp>
    </p:spTree>
    <p:extLst>
      <p:ext uri="{BB962C8B-B14F-4D97-AF65-F5344CB8AC3E}">
        <p14:creationId xmlns:p14="http://schemas.microsoft.com/office/powerpoint/2010/main" val="1231182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70CE9-5B37-4550-9F56-60FC88641B59}"/>
              </a:ext>
            </a:extLst>
          </p:cNvPr>
          <p:cNvSpPr>
            <a:spLocks noGrp="1"/>
          </p:cNvSpPr>
          <p:nvPr>
            <p:ph type="title"/>
          </p:nvPr>
        </p:nvSpPr>
        <p:spPr/>
        <p:txBody>
          <a:bodyPr/>
          <a:lstStyle/>
          <a:p>
            <a:r>
              <a:rPr lang="en-US" dirty="0"/>
              <a:t>Discussion Notes: Peer requirements</a:t>
            </a:r>
          </a:p>
        </p:txBody>
      </p:sp>
      <p:sp>
        <p:nvSpPr>
          <p:cNvPr id="3" name="Content Placeholder 2">
            <a:extLst>
              <a:ext uri="{FF2B5EF4-FFF2-40B4-BE49-F238E27FC236}">
                <a16:creationId xmlns:a16="http://schemas.microsoft.com/office/drawing/2014/main" id="{FA24CECC-68F6-4064-91F2-F1A370237EF8}"/>
              </a:ext>
            </a:extLst>
          </p:cNvPr>
          <p:cNvSpPr>
            <a:spLocks noGrp="1"/>
          </p:cNvSpPr>
          <p:nvPr>
            <p:ph idx="1"/>
          </p:nvPr>
        </p:nvSpPr>
        <p:spPr>
          <a:xfrm>
            <a:off x="838200" y="1825625"/>
            <a:ext cx="10972800" cy="4351338"/>
          </a:xfrm>
        </p:spPr>
        <p:txBody>
          <a:bodyPr>
            <a:normAutofit fontScale="92500" lnSpcReduction="20000"/>
          </a:bodyPr>
          <a:lstStyle/>
          <a:p>
            <a:r>
              <a:rPr lang="en-US" dirty="0"/>
              <a:t>Way forward:</a:t>
            </a:r>
          </a:p>
          <a:p>
            <a:pPr lvl="1"/>
            <a:r>
              <a:rPr lang="en-US" dirty="0"/>
              <a:t>Focus on the capabilities of 802.16-2017 in terms of MAC</a:t>
            </a:r>
          </a:p>
          <a:p>
            <a:pPr lvl="1"/>
            <a:r>
              <a:rPr lang="en-US" dirty="0"/>
              <a:t>Adopt the SDD 306r7 description of “a private case of a </a:t>
            </a:r>
            <a:r>
              <a:rPr lang="en-US" dirty="0" err="1"/>
              <a:t>PtMP</a:t>
            </a:r>
            <a:r>
              <a:rPr lang="en-US" dirty="0"/>
              <a:t> sector”</a:t>
            </a:r>
          </a:p>
          <a:p>
            <a:pPr lvl="1"/>
            <a:r>
              <a:rPr lang="en-US" dirty="0"/>
              <a:t>This maintains the 802.16 air interface, MAC behavior</a:t>
            </a:r>
          </a:p>
          <a:p>
            <a:pPr lvl="1"/>
            <a:r>
              <a:rPr lang="en-US" dirty="0"/>
              <a:t>It avoids defining new MACs</a:t>
            </a:r>
          </a:p>
          <a:p>
            <a:pPr lvl="1"/>
            <a:endParaRPr lang="en-US" dirty="0"/>
          </a:p>
          <a:p>
            <a:r>
              <a:rPr lang="en-US" dirty="0"/>
              <a:t>Attendees on the call 2021-11-16 agrees this is sufficient P-P capability</a:t>
            </a:r>
          </a:p>
          <a:p>
            <a:r>
              <a:rPr lang="en-US" dirty="0"/>
              <a:t>The recommendation from today’s attendees is to defer new P-P MAC definition to a subsequent amendment</a:t>
            </a:r>
          </a:p>
          <a:p>
            <a:endParaRPr lang="en-US" dirty="0"/>
          </a:p>
          <a:p>
            <a:r>
              <a:rPr lang="en-US" dirty="0"/>
              <a:t>Discussion results from 2021-12-16 are captured in </a:t>
            </a:r>
            <a:r>
              <a:rPr lang="en-US" dirty="0">
                <a:hlinkClick r:id="rId2"/>
              </a:rPr>
              <a:t>15-21-0637-01-016t-16t-peer-to-peer-requirements</a:t>
            </a:r>
            <a:r>
              <a:rPr lang="en-US" dirty="0"/>
              <a:t>. </a:t>
            </a:r>
          </a:p>
        </p:txBody>
      </p:sp>
      <p:sp>
        <p:nvSpPr>
          <p:cNvPr id="4" name="Date Placeholder 3">
            <a:extLst>
              <a:ext uri="{FF2B5EF4-FFF2-40B4-BE49-F238E27FC236}">
                <a16:creationId xmlns:a16="http://schemas.microsoft.com/office/drawing/2014/main" id="{30346F6B-B154-4057-9D7E-0E0531941E74}"/>
              </a:ext>
            </a:extLst>
          </p:cNvPr>
          <p:cNvSpPr>
            <a:spLocks noGrp="1"/>
          </p:cNvSpPr>
          <p:nvPr>
            <p:ph type="dt" sz="half" idx="10"/>
          </p:nvPr>
        </p:nvSpPr>
        <p:spPr/>
        <p:txBody>
          <a:bodyPr/>
          <a:lstStyle/>
          <a:p>
            <a:r>
              <a:rPr lang="en-US" dirty="0"/>
              <a:t>January_2022</a:t>
            </a:r>
          </a:p>
        </p:txBody>
      </p:sp>
      <p:sp>
        <p:nvSpPr>
          <p:cNvPr id="5" name="Footer Placeholder 4">
            <a:extLst>
              <a:ext uri="{FF2B5EF4-FFF2-40B4-BE49-F238E27FC236}">
                <a16:creationId xmlns:a16="http://schemas.microsoft.com/office/drawing/2014/main" id="{9DB68175-CB32-4227-907A-5447D063A4C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D0303FE-A38B-4A4C-A3B6-0F4A8D4F2BBF}"/>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2972452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C6F4-CBCE-42F6-8843-B089D5776ECB}"/>
              </a:ext>
            </a:extLst>
          </p:cNvPr>
          <p:cNvSpPr>
            <a:spLocks noGrp="1"/>
          </p:cNvSpPr>
          <p:nvPr>
            <p:ph type="title"/>
          </p:nvPr>
        </p:nvSpPr>
        <p:spPr/>
        <p:txBody>
          <a:bodyPr/>
          <a:lstStyle/>
          <a:p>
            <a:r>
              <a:rPr lang="en-US" dirty="0"/>
              <a:t>SRD Status</a:t>
            </a:r>
          </a:p>
        </p:txBody>
      </p:sp>
      <p:sp>
        <p:nvSpPr>
          <p:cNvPr id="3" name="Content Placeholder 2">
            <a:extLst>
              <a:ext uri="{FF2B5EF4-FFF2-40B4-BE49-F238E27FC236}">
                <a16:creationId xmlns:a16="http://schemas.microsoft.com/office/drawing/2014/main" id="{601E0268-1926-421A-A2E6-85F621B10F35}"/>
              </a:ext>
            </a:extLst>
          </p:cNvPr>
          <p:cNvSpPr>
            <a:spLocks noGrp="1"/>
          </p:cNvSpPr>
          <p:nvPr>
            <p:ph idx="1"/>
          </p:nvPr>
        </p:nvSpPr>
        <p:spPr/>
        <p:txBody>
          <a:bodyPr>
            <a:normAutofit/>
          </a:bodyPr>
          <a:lstStyle/>
          <a:p>
            <a:r>
              <a:rPr lang="en-US" dirty="0"/>
              <a:t>Last Draft version in </a:t>
            </a:r>
            <a:r>
              <a:rPr lang="en-US" dirty="0">
                <a:hlinkClick r:id="rId2"/>
              </a:rPr>
              <a:t>802.15-21-0097r17</a:t>
            </a:r>
            <a:endParaRPr lang="en-US" dirty="0"/>
          </a:p>
          <a:p>
            <a:pPr lvl="1"/>
            <a:endParaRPr lang="en-US" dirty="0"/>
          </a:p>
          <a:p>
            <a:r>
              <a:rPr lang="en-US" dirty="0"/>
              <a:t>Reviewed SRD in January interim changes are acceptable</a:t>
            </a:r>
          </a:p>
          <a:p>
            <a:pPr lvl="1"/>
            <a:r>
              <a:rPr lang="en-US" dirty="0"/>
              <a:t>Approved with unanimous consent</a:t>
            </a:r>
          </a:p>
          <a:p>
            <a:r>
              <a:rPr lang="en-US" dirty="0"/>
              <a:t>Clean version uploaded as </a:t>
            </a:r>
            <a:r>
              <a:rPr lang="en-US" dirty="0">
                <a:highlight>
                  <a:srgbClr val="FFFF00"/>
                </a:highlight>
              </a:rPr>
              <a:t>approved baseline </a:t>
            </a:r>
          </a:p>
          <a:p>
            <a:endParaRPr lang="en-US" dirty="0">
              <a:highlight>
                <a:srgbClr val="FFFF00"/>
              </a:highlight>
            </a:endParaRPr>
          </a:p>
          <a:p>
            <a:r>
              <a:rPr lang="en-US" dirty="0">
                <a:highlight>
                  <a:srgbClr val="FFFF00"/>
                </a:highlight>
              </a:rPr>
              <a:t>Approved Clean Version is </a:t>
            </a:r>
            <a:r>
              <a:rPr lang="en-US" dirty="0">
                <a:highlight>
                  <a:srgbClr val="FFFF00"/>
                </a:highlight>
                <a:hlinkClick r:id="rId3"/>
              </a:rPr>
              <a:t>802.15-22-0033r0</a:t>
            </a:r>
            <a:endParaRPr lang="en-US" dirty="0"/>
          </a:p>
          <a:p>
            <a:endParaRPr lang="en-US" dirty="0"/>
          </a:p>
          <a:p>
            <a:endParaRPr lang="en-US" dirty="0"/>
          </a:p>
        </p:txBody>
      </p:sp>
      <p:sp>
        <p:nvSpPr>
          <p:cNvPr id="4" name="Date Placeholder 3">
            <a:extLst>
              <a:ext uri="{FF2B5EF4-FFF2-40B4-BE49-F238E27FC236}">
                <a16:creationId xmlns:a16="http://schemas.microsoft.com/office/drawing/2014/main" id="{447C9541-5F08-469C-B29A-F02BE1012D6E}"/>
              </a:ext>
            </a:extLst>
          </p:cNvPr>
          <p:cNvSpPr>
            <a:spLocks noGrp="1"/>
          </p:cNvSpPr>
          <p:nvPr>
            <p:ph type="dt" sz="half" idx="10"/>
          </p:nvPr>
        </p:nvSpPr>
        <p:spPr/>
        <p:txBody>
          <a:bodyPr/>
          <a:lstStyle/>
          <a:p>
            <a:r>
              <a:rPr lang="en-US" dirty="0"/>
              <a:t>January_2022</a:t>
            </a:r>
          </a:p>
        </p:txBody>
      </p:sp>
      <p:sp>
        <p:nvSpPr>
          <p:cNvPr id="5" name="Footer Placeholder 4">
            <a:extLst>
              <a:ext uri="{FF2B5EF4-FFF2-40B4-BE49-F238E27FC236}">
                <a16:creationId xmlns:a16="http://schemas.microsoft.com/office/drawing/2014/main" id="{AD9CEE63-DBF4-4A1D-A49C-19CA62BD3B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4051AA2-914A-471E-B930-12F45AECDA56}"/>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588745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A8FA0-B394-49EA-B69D-5F4CEF288B9D}"/>
              </a:ext>
            </a:extLst>
          </p:cNvPr>
          <p:cNvSpPr>
            <a:spLocks noGrp="1"/>
          </p:cNvSpPr>
          <p:nvPr>
            <p:ph type="title"/>
          </p:nvPr>
        </p:nvSpPr>
        <p:spPr/>
        <p:txBody>
          <a:bodyPr/>
          <a:lstStyle/>
          <a:p>
            <a:r>
              <a:rPr lang="en-US" dirty="0"/>
              <a:t>SDD Status</a:t>
            </a:r>
          </a:p>
        </p:txBody>
      </p:sp>
      <p:sp>
        <p:nvSpPr>
          <p:cNvPr id="3" name="Content Placeholder 2">
            <a:extLst>
              <a:ext uri="{FF2B5EF4-FFF2-40B4-BE49-F238E27FC236}">
                <a16:creationId xmlns:a16="http://schemas.microsoft.com/office/drawing/2014/main" id="{512994F4-888A-49CA-A881-05AD6499BED6}"/>
              </a:ext>
            </a:extLst>
          </p:cNvPr>
          <p:cNvSpPr>
            <a:spLocks noGrp="1"/>
          </p:cNvSpPr>
          <p:nvPr>
            <p:ph idx="1"/>
          </p:nvPr>
        </p:nvSpPr>
        <p:spPr/>
        <p:txBody>
          <a:bodyPr>
            <a:normAutofit fontScale="92500" lnSpcReduction="20000"/>
          </a:bodyPr>
          <a:lstStyle/>
          <a:p>
            <a:r>
              <a:rPr lang="en-US" dirty="0"/>
              <a:t>As of Jan 18</a:t>
            </a:r>
            <a:r>
              <a:rPr lang="en-US" baseline="30000" dirty="0"/>
              <a:t>th</a:t>
            </a:r>
            <a:r>
              <a:rPr lang="en-US" dirty="0"/>
              <a:t> Latest version in </a:t>
            </a:r>
            <a:r>
              <a:rPr lang="en-US" dirty="0">
                <a:hlinkClick r:id="rId2"/>
              </a:rPr>
              <a:t>802.15-21-0306r11</a:t>
            </a:r>
            <a:r>
              <a:rPr lang="en-US" dirty="0"/>
              <a:t>  posted January 17, 2022</a:t>
            </a:r>
          </a:p>
          <a:p>
            <a:endParaRPr lang="en-US" dirty="0"/>
          </a:p>
          <a:p>
            <a:r>
              <a:rPr lang="en-US" dirty="0"/>
              <a:t>Review in January  </a:t>
            </a:r>
          </a:p>
          <a:p>
            <a:pPr lvl="1"/>
            <a:r>
              <a:rPr lang="en-US" dirty="0"/>
              <a:t>Upload R12</a:t>
            </a:r>
          </a:p>
          <a:p>
            <a:pPr lvl="1"/>
            <a:r>
              <a:rPr lang="en-US" dirty="0"/>
              <a:t>Menashe will review use of “remote” and make consistent terminology, and upload as R13</a:t>
            </a:r>
          </a:p>
          <a:p>
            <a:pPr lvl="1"/>
            <a:endParaRPr lang="en-US" dirty="0"/>
          </a:p>
          <a:p>
            <a:r>
              <a:rPr lang="en-US" dirty="0"/>
              <a:t>January 24</a:t>
            </a:r>
            <a:r>
              <a:rPr lang="en-US" baseline="30000" dirty="0"/>
              <a:t>th</a:t>
            </a:r>
            <a:r>
              <a:rPr lang="en-US" dirty="0"/>
              <a:t> – review and approve SDD </a:t>
            </a:r>
          </a:p>
          <a:p>
            <a:r>
              <a:rPr lang="en-US" dirty="0"/>
              <a:t>Approve SDD in 306r13 – Approved with unanimous consent</a:t>
            </a:r>
          </a:p>
          <a:p>
            <a:pPr lvl="1"/>
            <a:endParaRPr lang="en-US" dirty="0"/>
          </a:p>
          <a:p>
            <a:pPr lvl="1"/>
            <a:endParaRPr lang="en-US" dirty="0"/>
          </a:p>
          <a:p>
            <a:r>
              <a:rPr lang="en-US" dirty="0">
                <a:highlight>
                  <a:srgbClr val="FFFF00"/>
                </a:highlight>
              </a:rPr>
              <a:t>Approved clean version with 2022 number </a:t>
            </a:r>
            <a:r>
              <a:rPr lang="en-US" dirty="0"/>
              <a:t>is </a:t>
            </a:r>
            <a:r>
              <a:rPr lang="en-US" dirty="0">
                <a:hlinkClick r:id="rId3"/>
              </a:rPr>
              <a:t>802.15-22-0084r0</a:t>
            </a:r>
            <a:endParaRPr lang="en-US" dirty="0"/>
          </a:p>
          <a:p>
            <a:endParaRPr lang="en-US" dirty="0"/>
          </a:p>
          <a:p>
            <a:pPr marL="457200" lvl="1" indent="0">
              <a:buNone/>
            </a:pPr>
            <a:endParaRPr lang="en-US" dirty="0"/>
          </a:p>
          <a:p>
            <a:endParaRPr lang="en-US" dirty="0"/>
          </a:p>
        </p:txBody>
      </p:sp>
      <p:sp>
        <p:nvSpPr>
          <p:cNvPr id="4" name="Date Placeholder 3">
            <a:extLst>
              <a:ext uri="{FF2B5EF4-FFF2-40B4-BE49-F238E27FC236}">
                <a16:creationId xmlns:a16="http://schemas.microsoft.com/office/drawing/2014/main" id="{FD684A99-5AF0-45E4-8A66-E1C588763BE0}"/>
              </a:ext>
            </a:extLst>
          </p:cNvPr>
          <p:cNvSpPr>
            <a:spLocks noGrp="1"/>
          </p:cNvSpPr>
          <p:nvPr>
            <p:ph type="dt" sz="half" idx="10"/>
          </p:nvPr>
        </p:nvSpPr>
        <p:spPr/>
        <p:txBody>
          <a:bodyPr/>
          <a:lstStyle/>
          <a:p>
            <a:r>
              <a:rPr lang="en-US" dirty="0"/>
              <a:t>January_2022</a:t>
            </a:r>
          </a:p>
        </p:txBody>
      </p:sp>
      <p:sp>
        <p:nvSpPr>
          <p:cNvPr id="5" name="Footer Placeholder 4">
            <a:extLst>
              <a:ext uri="{FF2B5EF4-FFF2-40B4-BE49-F238E27FC236}">
                <a16:creationId xmlns:a16="http://schemas.microsoft.com/office/drawing/2014/main" id="{765B1887-A594-4B61-9474-94E328BAC6D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23E9400-ADE7-468F-9981-DA618AC08396}"/>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6601491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a:xfrm>
            <a:off x="838200" y="1447800"/>
            <a:ext cx="10515600" cy="4351338"/>
          </a:xfrm>
        </p:spPr>
        <p:txBody>
          <a:bodyPr>
            <a:normAutofit/>
          </a:bodyPr>
          <a:lstStyle/>
          <a:p>
            <a:r>
              <a:rPr lang="en-US" dirty="0"/>
              <a:t>Does the SDD address any updates of security from SRD section on Cyber Security? </a:t>
            </a:r>
          </a:p>
          <a:p>
            <a:r>
              <a:rPr lang="en-US" dirty="0"/>
              <a:t>2021-12-16 Teleconference outcome:</a:t>
            </a:r>
          </a:p>
          <a:p>
            <a:pPr lvl="1"/>
            <a:r>
              <a:rPr lang="en-US" dirty="0"/>
              <a:t>Contribution: 15-21-0631-00-016t-security-related-changes.docx  provides details of needed security changes.</a:t>
            </a:r>
          </a:p>
          <a:p>
            <a:pPr lvl="1"/>
            <a:r>
              <a:rPr lang="en-US" dirty="0"/>
              <a:t>This they can be approved for incorporation into the draft when drafting begins.</a:t>
            </a:r>
          </a:p>
          <a:p>
            <a:pPr lvl="1"/>
            <a:r>
              <a:rPr lang="en-US" b="1" dirty="0"/>
              <a:t>No need to add any related SDD content. </a:t>
            </a:r>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30CE9757-18F0-42CC-9FE7-F43158A493C8}"/>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5" name="Date Placeholder 4">
            <a:extLst>
              <a:ext uri="{FF2B5EF4-FFF2-40B4-BE49-F238E27FC236}">
                <a16:creationId xmlns:a16="http://schemas.microsoft.com/office/drawing/2014/main" id="{2F0DDB1F-73E4-443E-B801-1EA3290ECAD1}"/>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6002074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Editor and Draft Development</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normAutofit fontScale="92500" lnSpcReduction="20000"/>
          </a:bodyPr>
          <a:lstStyle/>
          <a:p>
            <a:r>
              <a:rPr lang="en-US" dirty="0"/>
              <a:t>Harry Bims is the Technical Editor</a:t>
            </a:r>
          </a:p>
          <a:p>
            <a:r>
              <a:rPr lang="en-US" dirty="0"/>
              <a:t>Draft development will be based on approved SDD. </a:t>
            </a:r>
          </a:p>
          <a:p>
            <a:r>
              <a:rPr lang="en-US" dirty="0"/>
              <a:t>Notes on contributions to the draft:</a:t>
            </a:r>
          </a:p>
          <a:p>
            <a:pPr lvl="1"/>
            <a:r>
              <a:rPr lang="en-US" dirty="0"/>
              <a:t>Use document “</a:t>
            </a:r>
            <a:r>
              <a:rPr lang="en-US" dirty="0">
                <a:hlinkClick r:id="rId2"/>
              </a:rPr>
              <a:t>15-22-0081-01-016t-example-draft-amendment-for-16t.pdf</a:t>
            </a:r>
            <a:r>
              <a:rPr lang="en-US" dirty="0"/>
              <a:t>” as a guideline.</a:t>
            </a:r>
          </a:p>
          <a:p>
            <a:pPr lvl="1"/>
            <a:r>
              <a:rPr lang="en-US" dirty="0"/>
              <a:t>Use Visio for drawings</a:t>
            </a:r>
          </a:p>
          <a:p>
            <a:pPr lvl="1"/>
            <a:r>
              <a:rPr lang="en-US" dirty="0"/>
              <a:t>Follow table structures for table additions</a:t>
            </a:r>
          </a:p>
          <a:p>
            <a:pPr lvl="1"/>
            <a:r>
              <a:rPr lang="en-US" dirty="0"/>
              <a:t>Font is not critical – IEEE staff will provide cleanup </a:t>
            </a:r>
          </a:p>
          <a:p>
            <a:r>
              <a:rPr lang="en-US" dirty="0"/>
              <a:t>Need a name for new PHY clause   (8.6)</a:t>
            </a:r>
          </a:p>
          <a:p>
            <a:pPr lvl="1"/>
            <a:r>
              <a:rPr lang="en-US" dirty="0"/>
              <a:t>“Licensed Narrowband PHY”? </a:t>
            </a:r>
          </a:p>
          <a:p>
            <a:pPr lvl="1"/>
            <a:endParaRPr lang="en-US" dirty="0"/>
          </a:p>
          <a:p>
            <a:r>
              <a:rPr lang="en-US" dirty="0"/>
              <a:t>Outline will be structured to maintain Clause numbering from 802.16-2017</a:t>
            </a:r>
          </a:p>
          <a:p>
            <a:pPr marL="0" indent="0">
              <a:buNone/>
            </a:pPr>
            <a:endParaRPr lang="en-US" dirty="0"/>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January_2022</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838C8AF-295E-4140-BC5F-58C9288FD175}"/>
              </a:ext>
            </a:extLst>
          </p:cNvPr>
          <p:cNvSpPr>
            <a:spLocks noGrp="1"/>
          </p:cNvSpPr>
          <p:nvPr>
            <p:ph type="title"/>
          </p:nvPr>
        </p:nvSpPr>
        <p:spPr/>
        <p:txBody>
          <a:bodyPr/>
          <a:lstStyle/>
          <a:p>
            <a:r>
              <a:rPr lang="en-US" dirty="0"/>
              <a:t>WebEx Information</a:t>
            </a:r>
          </a:p>
        </p:txBody>
      </p:sp>
      <p:sp>
        <p:nvSpPr>
          <p:cNvPr id="5" name="Content Placeholder 4">
            <a:extLst>
              <a:ext uri="{FF2B5EF4-FFF2-40B4-BE49-F238E27FC236}">
                <a16:creationId xmlns:a16="http://schemas.microsoft.com/office/drawing/2014/main" id="{34FB552E-47A7-41E4-B860-2007F5385E02}"/>
              </a:ext>
            </a:extLst>
          </p:cNvPr>
          <p:cNvSpPr>
            <a:spLocks noGrp="1"/>
          </p:cNvSpPr>
          <p:nvPr>
            <p:ph idx="1"/>
          </p:nvPr>
        </p:nvSpPr>
        <p:spPr>
          <a:xfrm>
            <a:off x="838200" y="1825625"/>
            <a:ext cx="10515600" cy="4667250"/>
          </a:xfrm>
        </p:spPr>
        <p:txBody>
          <a:bodyPr>
            <a:normAutofit/>
          </a:bodyPr>
          <a:lstStyle/>
          <a:p>
            <a:r>
              <a:rPr lang="en-US" sz="1800" b="1" dirty="0">
                <a:effectLst/>
                <a:latin typeface="Arial" panose="020B0604020202020204" pitchFamily="34" charset="0"/>
                <a:ea typeface="Calibri" panose="020F0502020204030204" pitchFamily="34" charset="0"/>
              </a:rPr>
              <a:t>  January 18</a:t>
            </a:r>
            <a:r>
              <a:rPr lang="en-US" sz="1800" b="1" baseline="30000" dirty="0">
                <a:effectLst/>
                <a:latin typeface="Arial" panose="020B0604020202020204" pitchFamily="34" charset="0"/>
                <a:ea typeface="Calibri" panose="020F0502020204030204" pitchFamily="34" charset="0"/>
              </a:rPr>
              <a:t>th</a:t>
            </a:r>
            <a:r>
              <a:rPr lang="en-US" sz="1800" b="1" dirty="0">
                <a:effectLst/>
                <a:latin typeface="Arial" panose="020B0604020202020204" pitchFamily="34" charset="0"/>
                <a:ea typeface="Calibri" panose="020F0502020204030204" pitchFamily="34" charset="0"/>
              </a:rPr>
              <a:t> Meeting     PM1 	1pm ET</a:t>
            </a:r>
          </a:p>
          <a:p>
            <a:pPr lvl="1"/>
            <a:r>
              <a:rPr lang="en-US" sz="1800" u="sng" dirty="0">
                <a:solidFill>
                  <a:srgbClr val="00AFF9"/>
                </a:solidFill>
                <a:effectLst/>
                <a:latin typeface="Arial" panose="020B0604020202020204" pitchFamily="34" charset="0"/>
                <a:ea typeface="Calibri" panose="020F0502020204030204" pitchFamily="34" charset="0"/>
                <a:hlinkClick r:id="rId2"/>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2422 249 5021</a:t>
            </a:r>
            <a:r>
              <a:rPr lang="en-US" sz="1800" dirty="0">
                <a:effectLst/>
                <a:latin typeface="Arial" panose="020B0604020202020204" pitchFamily="34" charset="0"/>
                <a:ea typeface="Calibri" panose="020F0502020204030204" pitchFamily="34" charset="0"/>
              </a:rPr>
              <a:t>  Meeting password: A56Jk3tPnB2    </a:t>
            </a:r>
            <a:br>
              <a:rPr lang="en-US" sz="1800" dirty="0">
                <a:effectLst/>
                <a:latin typeface="Arial" panose="020B0604020202020204" pitchFamily="34" charset="0"/>
                <a:ea typeface="Calibri" panose="020F0502020204030204" pitchFamily="34" charset="0"/>
              </a:rPr>
            </a:br>
            <a:br>
              <a:rPr lang="en-US" sz="1400" dirty="0">
                <a:effectLst/>
                <a:latin typeface="Arial" panose="020B0604020202020204" pitchFamily="34" charset="0"/>
                <a:ea typeface="Calibri" panose="020F0502020204030204" pitchFamily="34" charset="0"/>
              </a:rPr>
            </a:br>
            <a:br>
              <a:rPr lang="en-US" sz="1400" dirty="0">
                <a:effectLst/>
                <a:latin typeface="Arial" panose="020B0604020202020204" pitchFamily="34" charset="0"/>
                <a:ea typeface="Calibri" panose="020F0502020204030204" pitchFamily="34" charset="0"/>
              </a:rPr>
            </a:br>
            <a:r>
              <a:rPr lang="en-US" sz="1400" b="1" dirty="0">
                <a:solidFill>
                  <a:srgbClr val="000000"/>
                </a:solidFill>
                <a:effectLst/>
                <a:latin typeface="Arial" panose="020B0604020202020204" pitchFamily="34" charset="0"/>
                <a:ea typeface="Calibri" panose="020F0502020204030204" pitchFamily="34" charset="0"/>
              </a:rPr>
              <a:t>Join by phone</a:t>
            </a:r>
            <a:r>
              <a:rPr lang="en-US" sz="1400" dirty="0">
                <a:effectLst/>
                <a:latin typeface="Arial" panose="020B0604020202020204" pitchFamily="34" charset="0"/>
                <a:ea typeface="Calibri" panose="020F0502020204030204" pitchFamily="34" charset="0"/>
              </a:rPr>
              <a:t>  </a:t>
            </a:r>
            <a:br>
              <a:rPr lang="en-US" sz="1400" dirty="0">
                <a:effectLst/>
                <a:latin typeface="Arial" panose="020B0604020202020204" pitchFamily="34" charset="0"/>
                <a:ea typeface="Calibri" panose="020F0502020204030204" pitchFamily="34" charset="0"/>
              </a:rPr>
            </a:br>
            <a:r>
              <a:rPr lang="en-US" sz="1400" dirty="0">
                <a:solidFill>
                  <a:srgbClr val="333333"/>
                </a:solidFill>
                <a:effectLst/>
                <a:latin typeface="Arial" panose="020B0604020202020204" pitchFamily="34" charset="0"/>
                <a:ea typeface="Calibri" panose="020F0502020204030204" pitchFamily="34" charset="0"/>
              </a:rPr>
              <a:t>+1-855-797-9485 US Toll free</a:t>
            </a:r>
            <a:r>
              <a:rPr lang="en-US" sz="1400" dirty="0">
                <a:effectLst/>
                <a:latin typeface="Arial" panose="020B0604020202020204" pitchFamily="34" charset="0"/>
                <a:ea typeface="Calibri" panose="020F0502020204030204" pitchFamily="34" charset="0"/>
              </a:rPr>
              <a:t>  </a:t>
            </a:r>
            <a:br>
              <a:rPr lang="en-US" sz="1400" dirty="0">
                <a:effectLst/>
                <a:latin typeface="Arial" panose="020B0604020202020204" pitchFamily="34" charset="0"/>
                <a:ea typeface="Calibri" panose="020F0502020204030204" pitchFamily="34" charset="0"/>
              </a:rPr>
            </a:br>
            <a:r>
              <a:rPr lang="en-US" sz="1400" dirty="0">
                <a:solidFill>
                  <a:srgbClr val="333333"/>
                </a:solidFill>
                <a:effectLst/>
                <a:latin typeface="Arial" panose="020B0604020202020204" pitchFamily="34" charset="0"/>
                <a:ea typeface="Calibri" panose="020F0502020204030204" pitchFamily="34" charset="0"/>
              </a:rPr>
              <a:t>+1-415-655-0002 US Toll</a:t>
            </a:r>
            <a:r>
              <a:rPr lang="en-US" sz="1400" dirty="0">
                <a:effectLst/>
                <a:latin typeface="Arial" panose="020B0604020202020204" pitchFamily="34" charset="0"/>
                <a:ea typeface="Calibri" panose="020F0502020204030204" pitchFamily="34" charset="0"/>
              </a:rPr>
              <a:t>  </a:t>
            </a:r>
            <a:br>
              <a:rPr lang="en-US" sz="1400" dirty="0">
                <a:effectLst/>
                <a:latin typeface="Arial" panose="020B0604020202020204" pitchFamily="34" charset="0"/>
                <a:ea typeface="Calibri" panose="020F0502020204030204" pitchFamily="34" charset="0"/>
              </a:rPr>
            </a:br>
            <a:r>
              <a:rPr lang="en-US" sz="1400" dirty="0">
                <a:solidFill>
                  <a:srgbClr val="333333"/>
                </a:solidFill>
                <a:effectLst/>
                <a:latin typeface="Arial" panose="020B0604020202020204" pitchFamily="34" charset="0"/>
                <a:ea typeface="Calibri" panose="020F0502020204030204" pitchFamily="34" charset="0"/>
              </a:rPr>
              <a:t>Access code: 2422 249 5021</a:t>
            </a:r>
            <a:r>
              <a:rPr lang="en-US" sz="1400" dirty="0">
                <a:effectLst/>
                <a:latin typeface="Arial" panose="020B0604020202020204" pitchFamily="34" charset="0"/>
                <a:ea typeface="Calibri" panose="020F0502020204030204" pitchFamily="34" charset="0"/>
              </a:rPr>
              <a:t>  </a:t>
            </a:r>
            <a:br>
              <a:rPr lang="en-US" sz="1400" dirty="0">
                <a:effectLst/>
                <a:latin typeface="Arial" panose="020B0604020202020204" pitchFamily="34" charset="0"/>
                <a:ea typeface="Calibri" panose="020F0502020204030204" pitchFamily="34" charset="0"/>
              </a:rPr>
            </a:br>
            <a:r>
              <a:rPr lang="en-US" sz="1400" u="sng" dirty="0">
                <a:solidFill>
                  <a:srgbClr val="005E7D"/>
                </a:solidFill>
                <a:effectLst/>
                <a:latin typeface="Arial" panose="020B0604020202020204" pitchFamily="34" charset="0"/>
                <a:ea typeface="Calibri" panose="020F0502020204030204" pitchFamily="34" charset="0"/>
                <a:hlinkClick r:id="rId3"/>
              </a:rPr>
              <a:t>Global call-in numbers</a:t>
            </a:r>
            <a:r>
              <a:rPr lang="en-US" sz="1400" dirty="0">
                <a:effectLst/>
                <a:latin typeface="Arial" panose="020B0604020202020204" pitchFamily="34" charset="0"/>
                <a:ea typeface="Calibri" panose="020F0502020204030204" pitchFamily="34" charset="0"/>
              </a:rPr>
              <a:t>  |  </a:t>
            </a:r>
            <a:r>
              <a:rPr lang="en-US" sz="1400" u="sng" dirty="0">
                <a:solidFill>
                  <a:srgbClr val="005E7D"/>
                </a:solidFill>
                <a:effectLst/>
                <a:latin typeface="Arial" panose="020B0604020202020204" pitchFamily="34" charset="0"/>
                <a:ea typeface="Calibri" panose="020F0502020204030204" pitchFamily="34" charset="0"/>
                <a:hlinkClick r:id="rId4"/>
              </a:rPr>
              <a:t>Toll-free calling restrictions</a:t>
            </a:r>
            <a:r>
              <a:rPr lang="en-US" sz="1400" dirty="0">
                <a:effectLst/>
                <a:latin typeface="Arial" panose="020B0604020202020204" pitchFamily="34" charset="0"/>
                <a:ea typeface="Calibri" panose="020F0502020204030204" pitchFamily="34" charset="0"/>
              </a:rPr>
              <a:t> </a:t>
            </a:r>
          </a:p>
          <a:p>
            <a:endParaRPr lang="en-US" sz="1800" dirty="0">
              <a:latin typeface="Arial" panose="020B0604020202020204" pitchFamily="34" charset="0"/>
              <a:ea typeface="Calibri" panose="020F0502020204030204" pitchFamily="34" charset="0"/>
            </a:endParaRPr>
          </a:p>
          <a:p>
            <a:r>
              <a:rPr lang="en-US" sz="1800" b="1" dirty="0">
                <a:latin typeface="Arial" panose="020B0604020202020204" pitchFamily="34" charset="0"/>
                <a:ea typeface="Calibri" panose="020F0502020204030204" pitchFamily="34" charset="0"/>
              </a:rPr>
              <a:t>January 24</a:t>
            </a:r>
            <a:r>
              <a:rPr lang="en-US" sz="1800" b="1" baseline="30000" dirty="0">
                <a:latin typeface="Arial" panose="020B0604020202020204" pitchFamily="34" charset="0"/>
                <a:ea typeface="Calibri" panose="020F0502020204030204" pitchFamily="34" charset="0"/>
              </a:rPr>
              <a:t>th</a:t>
            </a:r>
            <a:r>
              <a:rPr lang="en-US" sz="1800" b="1" dirty="0">
                <a:latin typeface="Arial" panose="020B0604020202020204" pitchFamily="34" charset="0"/>
                <a:ea typeface="Calibri" panose="020F0502020204030204" pitchFamily="34" charset="0"/>
              </a:rPr>
              <a:t> Meeting   PM2 	3pm ET</a:t>
            </a:r>
          </a:p>
          <a:p>
            <a:pPr lvl="1"/>
            <a:r>
              <a:rPr lang="en-US" sz="1800" u="sng" dirty="0">
                <a:solidFill>
                  <a:srgbClr val="00AFF9"/>
                </a:solidFill>
                <a:effectLst/>
                <a:latin typeface="Arial" panose="020B0604020202020204" pitchFamily="34" charset="0"/>
                <a:ea typeface="Calibri" panose="020F0502020204030204" pitchFamily="34" charset="0"/>
                <a:hlinkClick r:id="rId5"/>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2427 466 7673</a:t>
            </a:r>
            <a:r>
              <a:rPr lang="en-US" sz="1800" dirty="0">
                <a:effectLst/>
                <a:latin typeface="Arial" panose="020B0604020202020204" pitchFamily="34" charset="0"/>
                <a:ea typeface="Calibri" panose="020F0502020204030204" pitchFamily="34" charset="0"/>
              </a:rPr>
              <a:t>  Meeting password: p2W73P2kx3r    </a:t>
            </a:r>
            <a:br>
              <a:rPr lang="en-US" sz="1400" dirty="0">
                <a:effectLst/>
                <a:latin typeface="Arial" panose="020B0604020202020204" pitchFamily="34" charset="0"/>
                <a:ea typeface="Calibri" panose="020F0502020204030204" pitchFamily="34" charset="0"/>
              </a:rPr>
            </a:br>
            <a:r>
              <a:rPr lang="en-US" sz="1400" dirty="0">
                <a:effectLst/>
                <a:latin typeface="Arial" panose="020B0604020202020204" pitchFamily="34" charset="0"/>
                <a:ea typeface="Calibri" panose="020F0502020204030204" pitchFamily="34" charset="0"/>
              </a:rPr>
              <a:t>  </a:t>
            </a:r>
            <a:br>
              <a:rPr lang="en-US" sz="1400" dirty="0">
                <a:effectLst/>
                <a:latin typeface="Arial" panose="020B0604020202020204" pitchFamily="34" charset="0"/>
                <a:ea typeface="Calibri" panose="020F0502020204030204" pitchFamily="34" charset="0"/>
              </a:rPr>
            </a:br>
            <a:endParaRPr lang="en-US" dirty="0"/>
          </a:p>
        </p:txBody>
      </p:sp>
      <p:sp>
        <p:nvSpPr>
          <p:cNvPr id="2" name="Footer Placeholder 1">
            <a:extLst>
              <a:ext uri="{FF2B5EF4-FFF2-40B4-BE49-F238E27FC236}">
                <a16:creationId xmlns:a16="http://schemas.microsoft.com/office/drawing/2014/main" id="{3FFFC527-9B00-4BFB-A625-2A5F20F2802C}"/>
              </a:ext>
            </a:extLst>
          </p:cNvPr>
          <p:cNvSpPr>
            <a:spLocks noGrp="1"/>
          </p:cNvSpPr>
          <p:nvPr>
            <p:ph type="ftr" sz="quarter" idx="11"/>
          </p:nvPr>
        </p:nvSpPr>
        <p:spPr/>
        <p:txBody>
          <a:bodyPr/>
          <a:lstStyle/>
          <a:p>
            <a:r>
              <a:rPr lang="en-US"/>
              <a:t>Tim Godfrey, EPRI</a:t>
            </a:r>
          </a:p>
        </p:txBody>
      </p:sp>
      <p:sp>
        <p:nvSpPr>
          <p:cNvPr id="3" name="Slide Number Placeholder 2">
            <a:extLst>
              <a:ext uri="{FF2B5EF4-FFF2-40B4-BE49-F238E27FC236}">
                <a16:creationId xmlns:a16="http://schemas.microsoft.com/office/drawing/2014/main" id="{E0182A84-BC1F-44C8-AF6C-14EECF97DD68}"/>
              </a:ext>
            </a:extLst>
          </p:cNvPr>
          <p:cNvSpPr>
            <a:spLocks noGrp="1"/>
          </p:cNvSpPr>
          <p:nvPr>
            <p:ph type="sldNum" sz="quarter" idx="12"/>
          </p:nvPr>
        </p:nvSpPr>
        <p:spPr/>
        <p:txBody>
          <a:bodyPr/>
          <a:lstStyle/>
          <a:p>
            <a:fld id="{20092462-9859-4223-AEDC-0764803AB50E}" type="slidenum">
              <a:rPr lang="en-US" smtClean="0"/>
              <a:pPr/>
              <a:t>2</a:t>
            </a:fld>
            <a:endParaRPr lang="en-US" dirty="0"/>
          </a:p>
        </p:txBody>
      </p:sp>
    </p:spTree>
    <p:extLst>
      <p:ext uri="{BB962C8B-B14F-4D97-AF65-F5344CB8AC3E}">
        <p14:creationId xmlns:p14="http://schemas.microsoft.com/office/powerpoint/2010/main" val="16341644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67586-B2E3-460A-BCE1-2F1EC8F39425}"/>
              </a:ext>
            </a:extLst>
          </p:cNvPr>
          <p:cNvSpPr>
            <a:spLocks noGrp="1"/>
          </p:cNvSpPr>
          <p:nvPr>
            <p:ph type="title"/>
          </p:nvPr>
        </p:nvSpPr>
        <p:spPr/>
        <p:txBody>
          <a:bodyPr/>
          <a:lstStyle/>
          <a:p>
            <a:r>
              <a:rPr lang="en-US" dirty="0"/>
              <a:t>Next Steps on drafting</a:t>
            </a:r>
          </a:p>
        </p:txBody>
      </p:sp>
      <p:sp>
        <p:nvSpPr>
          <p:cNvPr id="3" name="Content Placeholder 2">
            <a:extLst>
              <a:ext uri="{FF2B5EF4-FFF2-40B4-BE49-F238E27FC236}">
                <a16:creationId xmlns:a16="http://schemas.microsoft.com/office/drawing/2014/main" id="{B05D189A-1B95-4C24-8FD6-F921D5D82A34}"/>
              </a:ext>
            </a:extLst>
          </p:cNvPr>
          <p:cNvSpPr>
            <a:spLocks noGrp="1"/>
          </p:cNvSpPr>
          <p:nvPr>
            <p:ph idx="1"/>
          </p:nvPr>
        </p:nvSpPr>
        <p:spPr/>
        <p:txBody>
          <a:bodyPr/>
          <a:lstStyle/>
          <a:p>
            <a:r>
              <a:rPr lang="en-US" dirty="0"/>
              <a:t>Coordinate with Menashe</a:t>
            </a:r>
          </a:p>
          <a:p>
            <a:r>
              <a:rPr lang="en-US" dirty="0"/>
              <a:t>We will consider “writing assignments” for contributions for various sections</a:t>
            </a:r>
          </a:p>
          <a:p>
            <a:endParaRPr lang="en-US" dirty="0"/>
          </a:p>
          <a:p>
            <a:r>
              <a:rPr lang="en-US" dirty="0"/>
              <a:t>Menashe will provide guidance on draft breakdown and contributions at our February Teleconference. </a:t>
            </a:r>
          </a:p>
          <a:p>
            <a:endParaRPr lang="en-US" dirty="0"/>
          </a:p>
          <a:p>
            <a:r>
              <a:rPr lang="en-US" dirty="0"/>
              <a:t> </a:t>
            </a:r>
          </a:p>
          <a:p>
            <a:endParaRPr lang="en-US" dirty="0"/>
          </a:p>
          <a:p>
            <a:endParaRPr lang="en-US" dirty="0"/>
          </a:p>
        </p:txBody>
      </p:sp>
      <p:sp>
        <p:nvSpPr>
          <p:cNvPr id="4" name="Date Placeholder 3">
            <a:extLst>
              <a:ext uri="{FF2B5EF4-FFF2-40B4-BE49-F238E27FC236}">
                <a16:creationId xmlns:a16="http://schemas.microsoft.com/office/drawing/2014/main" id="{F977B2FE-1AA3-4240-B161-CCEF1C551F9F}"/>
              </a:ext>
            </a:extLst>
          </p:cNvPr>
          <p:cNvSpPr>
            <a:spLocks noGrp="1"/>
          </p:cNvSpPr>
          <p:nvPr>
            <p:ph type="dt" sz="half" idx="10"/>
          </p:nvPr>
        </p:nvSpPr>
        <p:spPr/>
        <p:txBody>
          <a:bodyPr/>
          <a:lstStyle/>
          <a:p>
            <a:r>
              <a:rPr lang="en-US"/>
              <a:t>January_2022</a:t>
            </a:r>
            <a:endParaRPr lang="en-US" dirty="0"/>
          </a:p>
        </p:txBody>
      </p:sp>
      <p:sp>
        <p:nvSpPr>
          <p:cNvPr id="5" name="Footer Placeholder 4">
            <a:extLst>
              <a:ext uri="{FF2B5EF4-FFF2-40B4-BE49-F238E27FC236}">
                <a16:creationId xmlns:a16="http://schemas.microsoft.com/office/drawing/2014/main" id="{41EA22D8-748A-4A71-84FA-EF3309E6E34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C865322E-630E-4A44-BB3F-A1307737E506}"/>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1442505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1910332248"/>
              </p:ext>
            </p:extLst>
          </p:nvPr>
        </p:nvGraphicFramePr>
        <p:xfrm>
          <a:off x="1295400" y="1371600"/>
          <a:ext cx="8763001" cy="4724397"/>
        </p:xfrm>
        <a:graphic>
          <a:graphicData uri="http://schemas.openxmlformats.org/drawingml/2006/table">
            <a:tbl>
              <a:tblPr firstRow="1" bandRow="1">
                <a:tableStyleId>{5C22544A-7EE6-4342-B048-85BDC9FD1C3A}</a:tableStyleId>
              </a:tblPr>
              <a:tblGrid>
                <a:gridCol w="6389688">
                  <a:extLst>
                    <a:ext uri="{9D8B030D-6E8A-4147-A177-3AD203B41FA5}">
                      <a16:colId xmlns:a16="http://schemas.microsoft.com/office/drawing/2014/main" val="3384751907"/>
                    </a:ext>
                  </a:extLst>
                </a:gridCol>
                <a:gridCol w="2373313">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Jan 2022</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July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Sept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Jan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July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591800" y="3200398"/>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January_2022</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fontScale="85000" lnSpcReduction="20000"/>
          </a:bodyPr>
          <a:lstStyle/>
          <a:p>
            <a:r>
              <a:rPr lang="en-US" dirty="0"/>
              <a:t>January 2022 Wireless Interim Session – TG16t meetings</a:t>
            </a:r>
          </a:p>
          <a:p>
            <a:pPr lvl="1"/>
            <a:r>
              <a:rPr lang="en-US" dirty="0"/>
              <a:t>January 18 at 10am PT</a:t>
            </a:r>
          </a:p>
          <a:p>
            <a:pPr lvl="1"/>
            <a:r>
              <a:rPr lang="en-US" dirty="0"/>
              <a:t>January 24 at Noon PT</a:t>
            </a:r>
          </a:p>
          <a:p>
            <a:endParaRPr lang="en-US" dirty="0"/>
          </a:p>
          <a:p>
            <a:r>
              <a:rPr lang="en-US" dirty="0"/>
              <a:t>February 2022 Teleconference</a:t>
            </a:r>
          </a:p>
          <a:p>
            <a:pPr lvl="1"/>
            <a:r>
              <a:rPr lang="en-US" dirty="0"/>
              <a:t>Wednesday February 16</a:t>
            </a:r>
            <a:r>
              <a:rPr lang="en-US" baseline="30000" dirty="0"/>
              <a:t>th</a:t>
            </a:r>
            <a:r>
              <a:rPr lang="en-US" dirty="0"/>
              <a:t>  Noon PT, 3pm ET</a:t>
            </a:r>
          </a:p>
          <a:p>
            <a:pPr lvl="1"/>
            <a:endParaRPr lang="en-US" dirty="0"/>
          </a:p>
          <a:p>
            <a:r>
              <a:rPr lang="en-US" dirty="0"/>
              <a:t>March 2022 Plenary – TG16t meetings</a:t>
            </a:r>
          </a:p>
          <a:p>
            <a:pPr lvl="1"/>
            <a:r>
              <a:rPr lang="en-US" dirty="0"/>
              <a:t>March 8</a:t>
            </a:r>
          </a:p>
          <a:p>
            <a:pPr lvl="1"/>
            <a:r>
              <a:rPr lang="en-US" dirty="0"/>
              <a:t>March 15</a:t>
            </a:r>
          </a:p>
          <a:p>
            <a:pPr lvl="1"/>
            <a:endParaRPr lang="en-US" dirty="0"/>
          </a:p>
          <a:p>
            <a:r>
              <a:rPr lang="en-US" dirty="0"/>
              <a:t>Registration required for March 2022 meetings. January 28th, 2022, for the lowest rate</a:t>
            </a:r>
          </a:p>
          <a:p>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3919235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pPr>
              <a:defRPr/>
            </a:pPr>
            <a:r>
              <a:rPr lang="en-US" dirty="0"/>
              <a:t>Upcoming Sessions</a:t>
            </a:r>
          </a:p>
        </p:txBody>
      </p:sp>
      <p:sp>
        <p:nvSpPr>
          <p:cNvPr id="10246" name="Rectangle 3"/>
          <p:cNvSpPr>
            <a:spLocks noGrp="1" noChangeArrowheads="1"/>
          </p:cNvSpPr>
          <p:nvPr>
            <p:ph idx="1"/>
          </p:nvPr>
        </p:nvSpPr>
        <p:spPr>
          <a:xfrm>
            <a:off x="838200" y="1600200"/>
            <a:ext cx="10515600" cy="4576763"/>
          </a:xfrm>
        </p:spPr>
        <p:txBody>
          <a:bodyPr>
            <a:normAutofit/>
          </a:bodyPr>
          <a:lstStyle/>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100" strike="sngStrike" dirty="0">
                <a:solidFill>
                  <a:srgbClr val="FF0000"/>
                </a:solidFill>
              </a:rPr>
              <a:t>July 11-16, 2021  Madrid</a:t>
            </a:r>
          </a:p>
          <a:p>
            <a:pPr>
              <a:defRPr/>
            </a:pPr>
            <a:r>
              <a:rPr lang="en-US" sz="2100" strike="sngStrike" dirty="0">
                <a:solidFill>
                  <a:srgbClr val="FF0000"/>
                </a:solidFill>
              </a:rPr>
              <a:t>Sept 14-16, 2021 Waikoloa, Hawaii</a:t>
            </a:r>
          </a:p>
          <a:p>
            <a:pPr>
              <a:defRPr/>
            </a:pPr>
            <a:r>
              <a:rPr lang="en-US" sz="2100" strike="sngStrike" dirty="0">
                <a:solidFill>
                  <a:srgbClr val="FF0000"/>
                </a:solidFill>
              </a:rPr>
              <a:t>Nov 16-18, 2021, Vancouver BC</a:t>
            </a:r>
          </a:p>
          <a:p>
            <a:pPr>
              <a:defRPr/>
            </a:pPr>
            <a:r>
              <a:rPr lang="en-US" sz="2100" strike="sngStrike" dirty="0">
                <a:solidFill>
                  <a:srgbClr val="FF0000"/>
                </a:solidFill>
              </a:rPr>
              <a:t>Jan 16-21, 2022,  Panama</a:t>
            </a:r>
          </a:p>
          <a:p>
            <a:pPr>
              <a:defRPr/>
            </a:pPr>
            <a:r>
              <a:rPr lang="en-US" sz="2100" strike="sngStrike" dirty="0">
                <a:solidFill>
                  <a:srgbClr val="FF0000"/>
                </a:solidFill>
              </a:rPr>
              <a:t>March 13-18, 2022, Orlando, FL</a:t>
            </a:r>
          </a:p>
          <a:p>
            <a:pPr>
              <a:defRPr/>
            </a:pPr>
            <a:r>
              <a:rPr lang="en-US" sz="2000" dirty="0"/>
              <a:t>May 15-20, 2022, Warsaw Poland</a:t>
            </a:r>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5" name="Slide Number Placeholder 14">
            <a:extLst>
              <a:ext uri="{FF2B5EF4-FFF2-40B4-BE49-F238E27FC236}">
                <a16:creationId xmlns:a16="http://schemas.microsoft.com/office/drawing/2014/main" id="{0FFDF3FA-A758-4157-BB02-8ECC4CDF53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23</a:t>
            </a:fld>
            <a:endParaRPr lang="en-US"/>
          </a:p>
        </p:txBody>
      </p:sp>
      <p:sp>
        <p:nvSpPr>
          <p:cNvPr id="2" name="TextBox 1">
            <a:extLst>
              <a:ext uri="{FF2B5EF4-FFF2-40B4-BE49-F238E27FC236}">
                <a16:creationId xmlns:a16="http://schemas.microsoft.com/office/drawing/2014/main" id="{2972B8DF-5B87-446D-AC62-85A501FB447D}"/>
              </a:ext>
            </a:extLst>
          </p:cNvPr>
          <p:cNvSpPr txBox="1"/>
          <p:nvPr/>
        </p:nvSpPr>
        <p:spPr>
          <a:xfrm>
            <a:off x="10595832" y="16125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5831" y="201778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3043" y="2424070"/>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5831" y="2841652"/>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95830" y="3255208"/>
            <a:ext cx="1096775" cy="369332"/>
          </a:xfrm>
          <a:prstGeom prst="rect">
            <a:avLst/>
          </a:prstGeom>
          <a:solidFill>
            <a:srgbClr val="FFFF00"/>
          </a:solidFill>
        </p:spPr>
        <p:txBody>
          <a:bodyPr wrap="none" rtlCol="0">
            <a:spAutoFit/>
          </a:bodyPr>
          <a:lstStyle/>
          <a:p>
            <a:r>
              <a:rPr lang="en-US" dirty="0"/>
              <a:t>Cancelled</a:t>
            </a:r>
          </a:p>
        </p:txBody>
      </p:sp>
      <p:sp>
        <p:nvSpPr>
          <p:cNvPr id="12" name="TextBox 11">
            <a:extLst>
              <a:ext uri="{FF2B5EF4-FFF2-40B4-BE49-F238E27FC236}">
                <a16:creationId xmlns:a16="http://schemas.microsoft.com/office/drawing/2014/main" id="{7BF48E7F-EE20-4217-9965-5492B0803361}"/>
              </a:ext>
            </a:extLst>
          </p:cNvPr>
          <p:cNvSpPr txBox="1"/>
          <p:nvPr/>
        </p:nvSpPr>
        <p:spPr>
          <a:xfrm>
            <a:off x="10595830" y="3640345"/>
            <a:ext cx="1096775" cy="369332"/>
          </a:xfrm>
          <a:prstGeom prst="rect">
            <a:avLst/>
          </a:prstGeom>
          <a:solidFill>
            <a:srgbClr val="FFFF00"/>
          </a:solidFill>
        </p:spPr>
        <p:txBody>
          <a:bodyPr wrap="none" rtlCol="0">
            <a:spAutoFit/>
          </a:bodyPr>
          <a:lstStyle/>
          <a:p>
            <a:r>
              <a:rPr lang="en-US" dirty="0"/>
              <a:t>Cancelled</a:t>
            </a:r>
          </a:p>
        </p:txBody>
      </p:sp>
      <p:sp>
        <p:nvSpPr>
          <p:cNvPr id="13" name="TextBox 12">
            <a:extLst>
              <a:ext uri="{FF2B5EF4-FFF2-40B4-BE49-F238E27FC236}">
                <a16:creationId xmlns:a16="http://schemas.microsoft.com/office/drawing/2014/main" id="{2138B4A5-FFF5-4660-BED8-06D7C5A643F7}"/>
              </a:ext>
            </a:extLst>
          </p:cNvPr>
          <p:cNvSpPr txBox="1"/>
          <p:nvPr/>
        </p:nvSpPr>
        <p:spPr>
          <a:xfrm>
            <a:off x="10595829" y="4053901"/>
            <a:ext cx="1096775" cy="369332"/>
          </a:xfrm>
          <a:prstGeom prst="rect">
            <a:avLst/>
          </a:prstGeom>
          <a:solidFill>
            <a:srgbClr val="FFFF00"/>
          </a:solidFill>
        </p:spPr>
        <p:txBody>
          <a:bodyPr wrap="none" rtlCol="0">
            <a:spAutoFit/>
          </a:bodyPr>
          <a:lstStyle/>
          <a:p>
            <a:r>
              <a:rPr lang="en-US" dirty="0"/>
              <a:t>Cancelled</a:t>
            </a:r>
          </a:p>
        </p:txBody>
      </p:sp>
      <p:sp>
        <p:nvSpPr>
          <p:cNvPr id="14" name="TextBox 13">
            <a:extLst>
              <a:ext uri="{FF2B5EF4-FFF2-40B4-BE49-F238E27FC236}">
                <a16:creationId xmlns:a16="http://schemas.microsoft.com/office/drawing/2014/main" id="{5362D37A-6410-4C55-8234-408FE67A9BCC}"/>
              </a:ext>
            </a:extLst>
          </p:cNvPr>
          <p:cNvSpPr txBox="1"/>
          <p:nvPr/>
        </p:nvSpPr>
        <p:spPr>
          <a:xfrm>
            <a:off x="10583043" y="4436447"/>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Agenda January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Presentation and Review of Contributions</a:t>
            </a:r>
          </a:p>
          <a:p>
            <a:pPr lvl="1"/>
            <a:r>
              <a:rPr lang="en-US" dirty="0"/>
              <a:t>SRD Update</a:t>
            </a:r>
          </a:p>
          <a:p>
            <a:pPr lvl="1"/>
            <a:r>
              <a:rPr lang="en-US" dirty="0"/>
              <a:t>SDD Update</a:t>
            </a:r>
          </a:p>
          <a:p>
            <a:r>
              <a:rPr lang="en-US" dirty="0"/>
              <a:t>Initiate Draft Development</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normAutofit fontScale="85000" lnSpcReduction="20000"/>
          </a:bodyPr>
          <a:lstStyle/>
          <a:p>
            <a:r>
              <a:rPr lang="en-US" dirty="0"/>
              <a:t>Introductions</a:t>
            </a:r>
          </a:p>
          <a:p>
            <a:endParaRPr lang="en-US" dirty="0"/>
          </a:p>
          <a:p>
            <a:r>
              <a:rPr lang="en-US" dirty="0"/>
              <a:t>Secretary for meeting</a:t>
            </a:r>
          </a:p>
          <a:p>
            <a:pPr lvl="1"/>
            <a:r>
              <a:rPr lang="en-US" dirty="0"/>
              <a:t>Guy Simpson </a:t>
            </a:r>
          </a:p>
          <a:p>
            <a:endParaRPr lang="en-US" dirty="0"/>
          </a:p>
          <a:p>
            <a:r>
              <a:rPr lang="en-US" dirty="0"/>
              <a:t>Sign in for Attendance</a:t>
            </a:r>
          </a:p>
          <a:p>
            <a:endParaRPr lang="en-US" dirty="0"/>
          </a:p>
          <a:p>
            <a:r>
              <a:rPr lang="en-US" dirty="0"/>
              <a:t>Agenda review and Approval</a:t>
            </a:r>
          </a:p>
          <a:p>
            <a:endParaRPr lang="en-US" dirty="0"/>
          </a:p>
          <a:p>
            <a:endParaRPr lang="en-US" dirty="0"/>
          </a:p>
          <a:p>
            <a:r>
              <a:rPr lang="en-US" dirty="0"/>
              <a:t>Note for January – add attendees to November minutes</a:t>
            </a:r>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8671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13289</TotalTime>
  <Words>2403</Words>
  <Application>Microsoft Office PowerPoint</Application>
  <PresentationFormat>Widescreen</PresentationFormat>
  <Paragraphs>331</Paragraphs>
  <Slides>24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Helvetica</vt:lpstr>
      <vt:lpstr>Times New Roman</vt:lpstr>
      <vt:lpstr>Custom Design</vt:lpstr>
      <vt:lpstr>PowerPoint Presentation</vt:lpstr>
      <vt:lpstr>WebEx Information</vt:lpstr>
      <vt:lpstr>TG16t Agenda January Interim Agenda</vt:lpstr>
      <vt:lpstr>Opening</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Contributions for January</vt:lpstr>
      <vt:lpstr>Discussion Notes: Peer requirements</vt:lpstr>
      <vt:lpstr>SRD Status</vt:lpstr>
      <vt:lpstr>SDD Status</vt:lpstr>
      <vt:lpstr>Discussion on Security Requirements for 802.16t</vt:lpstr>
      <vt:lpstr>Editor and Draft Development</vt:lpstr>
      <vt:lpstr>Next Steps on drafting</vt:lpstr>
      <vt:lpstr>Project Timeline</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449</cp:revision>
  <cp:lastPrinted>1998-02-10T13:28:06Z</cp:lastPrinted>
  <dcterms:created xsi:type="dcterms:W3CDTF">2020-01-06T16:34:14Z</dcterms:created>
  <dcterms:modified xsi:type="dcterms:W3CDTF">2022-01-24T22:38:36Z</dcterms:modified>
</cp:coreProperties>
</file>