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990" r:id="rId15"/>
    <p:sldId id="1025" r:id="rId16"/>
    <p:sldId id="1017" r:id="rId17"/>
    <p:sldId id="1018" r:id="rId18"/>
    <p:sldId id="992" r:id="rId19"/>
    <p:sldId id="1003" r:id="rId20"/>
    <p:sldId id="1026"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6" d="100"/>
          <a:sy n="106" d="100"/>
        </p:scale>
        <p:origin x="126" y="85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January_2022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doc.:IEEE802.15-22-00027r3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1/15-21-0637-01-016t-16t-peer-to-peer-requiremen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2/15-22-0033-00-016t-802-16t-system-requirements-document.docx" TargetMode="External"/><Relationship Id="rId2" Type="http://schemas.openxmlformats.org/officeDocument/2006/relationships/hyperlink" Target="https://mentor.ieee.org/802.15/dcn/21/15-21-0097-17-016t-16t-system-requirements-documen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2/15-22-0084-00-016t-802-16t-system-description-document.docx" TargetMode="External"/><Relationship Id="rId2" Type="http://schemas.openxmlformats.org/officeDocument/2006/relationships/hyperlink" Target="https://mentor.ieee.org/802.15/dcn/21/15-21-0306-11-016t-16t-system-description-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8784a394ec6b2fd0a292d4a60e69679f" TargetMode="External"/><Relationship Id="rId2" Type="http://schemas.openxmlformats.org/officeDocument/2006/relationships/hyperlink" Target="https://epri.webex.com/epri/j.php?MTID=md1263dccefad39b2c64024d784b8a770" TargetMode="External"/><Relationship Id="rId1" Type="http://schemas.openxmlformats.org/officeDocument/2006/relationships/slideLayout" Target="../slideLayouts/slideLayout2.xml"/><Relationship Id="rId5" Type="http://schemas.openxmlformats.org/officeDocument/2006/relationships/hyperlink" Target="https://epri.webex.com/epri/j.php?MTID=me7f243b2c1c3afd25b15d866f444255c"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2022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2022-01-18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a:t>
            </a:r>
          </a:p>
        </p:txBody>
      </p:sp>
      <p:graphicFrame>
        <p:nvGraphicFramePr>
          <p:cNvPr id="3" name="Table 2">
            <a:extLst>
              <a:ext uri="{FF2B5EF4-FFF2-40B4-BE49-F238E27FC236}">
                <a16:creationId xmlns:a16="http://schemas.microsoft.com/office/drawing/2014/main" id="{0C97018D-13C4-4C12-8EF6-3BD9CF6E39AD}"/>
              </a:ext>
            </a:extLst>
          </p:cNvPr>
          <p:cNvGraphicFramePr>
            <a:graphicFrameLocks noGrp="1"/>
          </p:cNvGraphicFramePr>
          <p:nvPr>
            <p:extLst>
              <p:ext uri="{D42A27DB-BD31-4B8C-83A1-F6EECF244321}">
                <p14:modId xmlns:p14="http://schemas.microsoft.com/office/powerpoint/2010/main" val="1610047918"/>
              </p:ext>
            </p:extLst>
          </p:nvPr>
        </p:nvGraphicFramePr>
        <p:xfrm>
          <a:off x="1386689" y="2865174"/>
          <a:ext cx="10515603" cy="914400"/>
        </p:xfrm>
        <a:graphic>
          <a:graphicData uri="http://schemas.openxmlformats.org/drawingml/2006/table">
            <a:tbl>
              <a:tblPr/>
              <a:tblGrid>
                <a:gridCol w="1502229">
                  <a:extLst>
                    <a:ext uri="{9D8B030D-6E8A-4147-A177-3AD203B41FA5}">
                      <a16:colId xmlns:a16="http://schemas.microsoft.com/office/drawing/2014/main" val="2668355323"/>
                    </a:ext>
                  </a:extLst>
                </a:gridCol>
                <a:gridCol w="1502229">
                  <a:extLst>
                    <a:ext uri="{9D8B030D-6E8A-4147-A177-3AD203B41FA5}">
                      <a16:colId xmlns:a16="http://schemas.microsoft.com/office/drawing/2014/main" val="3718217414"/>
                    </a:ext>
                  </a:extLst>
                </a:gridCol>
                <a:gridCol w="1502229">
                  <a:extLst>
                    <a:ext uri="{9D8B030D-6E8A-4147-A177-3AD203B41FA5}">
                      <a16:colId xmlns:a16="http://schemas.microsoft.com/office/drawing/2014/main" val="23123839"/>
                    </a:ext>
                  </a:extLst>
                </a:gridCol>
                <a:gridCol w="1502229">
                  <a:extLst>
                    <a:ext uri="{9D8B030D-6E8A-4147-A177-3AD203B41FA5}">
                      <a16:colId xmlns:a16="http://schemas.microsoft.com/office/drawing/2014/main" val="1825776270"/>
                    </a:ext>
                  </a:extLst>
                </a:gridCol>
                <a:gridCol w="1502229">
                  <a:extLst>
                    <a:ext uri="{9D8B030D-6E8A-4147-A177-3AD203B41FA5}">
                      <a16:colId xmlns:a16="http://schemas.microsoft.com/office/drawing/2014/main" val="719855856"/>
                    </a:ext>
                  </a:extLst>
                </a:gridCol>
                <a:gridCol w="1502229">
                  <a:extLst>
                    <a:ext uri="{9D8B030D-6E8A-4147-A177-3AD203B41FA5}">
                      <a16:colId xmlns:a16="http://schemas.microsoft.com/office/drawing/2014/main" val="2378284656"/>
                    </a:ext>
                  </a:extLst>
                </a:gridCol>
                <a:gridCol w="1502229">
                  <a:extLst>
                    <a:ext uri="{9D8B030D-6E8A-4147-A177-3AD203B41FA5}">
                      <a16:colId xmlns:a16="http://schemas.microsoft.com/office/drawing/2014/main" val="560322466"/>
                    </a:ext>
                  </a:extLst>
                </a:gridCol>
              </a:tblGrid>
              <a:tr h="914400">
                <a:tc>
                  <a:txBody>
                    <a:bodyPr/>
                    <a:lstStyle/>
                    <a:p>
                      <a:r>
                        <a:rPr lang="en-US" sz="1800"/>
                        <a:t>17-Jan-2022 ET</a:t>
                      </a:r>
                    </a:p>
                  </a:txBody>
                  <a:tcPr anchor="ctr">
                    <a:lnL>
                      <a:noFill/>
                    </a:lnL>
                    <a:lnR>
                      <a:noFill/>
                    </a:lnR>
                    <a:lnT>
                      <a:noFill/>
                    </a:lnT>
                    <a:lnB>
                      <a:noFill/>
                    </a:lnB>
                  </a:tcPr>
                </a:tc>
                <a:tc>
                  <a:txBody>
                    <a:bodyPr/>
                    <a:lstStyle/>
                    <a:p>
                      <a:r>
                        <a:rPr lang="en-US" sz="1800" dirty="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dirty="0"/>
                        <a:t>11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01240550"/>
                  </a:ext>
                </a:extLst>
              </a:tr>
            </a:tbl>
          </a:graphicData>
        </a:graphic>
      </p:graphicFrame>
      <p:graphicFrame>
        <p:nvGraphicFramePr>
          <p:cNvPr id="4" name="Table 3">
            <a:extLst>
              <a:ext uri="{FF2B5EF4-FFF2-40B4-BE49-F238E27FC236}">
                <a16:creationId xmlns:a16="http://schemas.microsoft.com/office/drawing/2014/main" id="{08ECA60A-9B06-44E9-B3D8-80D7899FDC42}"/>
              </a:ext>
            </a:extLst>
          </p:cNvPr>
          <p:cNvGraphicFramePr>
            <a:graphicFrameLocks noGrp="1"/>
          </p:cNvGraphicFramePr>
          <p:nvPr>
            <p:extLst>
              <p:ext uri="{D42A27DB-BD31-4B8C-83A1-F6EECF244321}">
                <p14:modId xmlns:p14="http://schemas.microsoft.com/office/powerpoint/2010/main" val="4266421869"/>
              </p:ext>
            </p:extLst>
          </p:nvPr>
        </p:nvGraphicFramePr>
        <p:xfrm>
          <a:off x="1371600" y="1752600"/>
          <a:ext cx="10515603" cy="914400"/>
        </p:xfrm>
        <a:graphic>
          <a:graphicData uri="http://schemas.openxmlformats.org/drawingml/2006/table">
            <a:tbl>
              <a:tblPr/>
              <a:tblGrid>
                <a:gridCol w="1502229">
                  <a:extLst>
                    <a:ext uri="{9D8B030D-6E8A-4147-A177-3AD203B41FA5}">
                      <a16:colId xmlns:a16="http://schemas.microsoft.com/office/drawing/2014/main" val="467095581"/>
                    </a:ext>
                  </a:extLst>
                </a:gridCol>
                <a:gridCol w="1502229">
                  <a:extLst>
                    <a:ext uri="{9D8B030D-6E8A-4147-A177-3AD203B41FA5}">
                      <a16:colId xmlns:a16="http://schemas.microsoft.com/office/drawing/2014/main" val="3052625917"/>
                    </a:ext>
                  </a:extLst>
                </a:gridCol>
                <a:gridCol w="1502229">
                  <a:extLst>
                    <a:ext uri="{9D8B030D-6E8A-4147-A177-3AD203B41FA5}">
                      <a16:colId xmlns:a16="http://schemas.microsoft.com/office/drawing/2014/main" val="486389710"/>
                    </a:ext>
                  </a:extLst>
                </a:gridCol>
                <a:gridCol w="1502229">
                  <a:extLst>
                    <a:ext uri="{9D8B030D-6E8A-4147-A177-3AD203B41FA5}">
                      <a16:colId xmlns:a16="http://schemas.microsoft.com/office/drawing/2014/main" val="3277745467"/>
                    </a:ext>
                  </a:extLst>
                </a:gridCol>
                <a:gridCol w="1502229">
                  <a:extLst>
                    <a:ext uri="{9D8B030D-6E8A-4147-A177-3AD203B41FA5}">
                      <a16:colId xmlns:a16="http://schemas.microsoft.com/office/drawing/2014/main" val="1322904957"/>
                    </a:ext>
                  </a:extLst>
                </a:gridCol>
                <a:gridCol w="1502229">
                  <a:extLst>
                    <a:ext uri="{9D8B030D-6E8A-4147-A177-3AD203B41FA5}">
                      <a16:colId xmlns:a16="http://schemas.microsoft.com/office/drawing/2014/main" val="1273705177"/>
                    </a:ext>
                  </a:extLst>
                </a:gridCol>
                <a:gridCol w="1502229">
                  <a:extLst>
                    <a:ext uri="{9D8B030D-6E8A-4147-A177-3AD203B41FA5}">
                      <a16:colId xmlns:a16="http://schemas.microsoft.com/office/drawing/2014/main" val="4213814787"/>
                    </a:ext>
                  </a:extLst>
                </a:gridCol>
              </a:tblGrid>
              <a:tr h="914400">
                <a:tc>
                  <a:txBody>
                    <a:bodyPr/>
                    <a:lstStyle/>
                    <a:p>
                      <a:r>
                        <a:rPr lang="en-US" sz="1800" dirty="0"/>
                        <a:t>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17</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836424021"/>
                  </a:ext>
                </a:extLst>
              </a:tr>
            </a:tbl>
          </a:graphicData>
        </a:graphic>
      </p:graphicFrame>
      <p:graphicFrame>
        <p:nvGraphicFramePr>
          <p:cNvPr id="5" name="Table 4">
            <a:extLst>
              <a:ext uri="{FF2B5EF4-FFF2-40B4-BE49-F238E27FC236}">
                <a16:creationId xmlns:a16="http://schemas.microsoft.com/office/drawing/2014/main" id="{D1B68001-A7AC-48B4-B076-206A638C6B87}"/>
              </a:ext>
            </a:extLst>
          </p:cNvPr>
          <p:cNvGraphicFramePr>
            <a:graphicFrameLocks noGrp="1"/>
          </p:cNvGraphicFramePr>
          <p:nvPr>
            <p:extLst>
              <p:ext uri="{D42A27DB-BD31-4B8C-83A1-F6EECF244321}">
                <p14:modId xmlns:p14="http://schemas.microsoft.com/office/powerpoint/2010/main" val="2986954554"/>
              </p:ext>
            </p:extLst>
          </p:nvPr>
        </p:nvGraphicFramePr>
        <p:xfrm>
          <a:off x="1404040" y="5332412"/>
          <a:ext cx="10515603" cy="914400"/>
        </p:xfrm>
        <a:graphic>
          <a:graphicData uri="http://schemas.openxmlformats.org/drawingml/2006/table">
            <a:tbl>
              <a:tblPr/>
              <a:tblGrid>
                <a:gridCol w="1502229">
                  <a:extLst>
                    <a:ext uri="{9D8B030D-6E8A-4147-A177-3AD203B41FA5}">
                      <a16:colId xmlns:a16="http://schemas.microsoft.com/office/drawing/2014/main" val="18803470"/>
                    </a:ext>
                  </a:extLst>
                </a:gridCol>
                <a:gridCol w="1502229">
                  <a:extLst>
                    <a:ext uri="{9D8B030D-6E8A-4147-A177-3AD203B41FA5}">
                      <a16:colId xmlns:a16="http://schemas.microsoft.com/office/drawing/2014/main" val="2609308917"/>
                    </a:ext>
                  </a:extLst>
                </a:gridCol>
                <a:gridCol w="1502229">
                  <a:extLst>
                    <a:ext uri="{9D8B030D-6E8A-4147-A177-3AD203B41FA5}">
                      <a16:colId xmlns:a16="http://schemas.microsoft.com/office/drawing/2014/main" val="2230938225"/>
                    </a:ext>
                  </a:extLst>
                </a:gridCol>
                <a:gridCol w="1502229">
                  <a:extLst>
                    <a:ext uri="{9D8B030D-6E8A-4147-A177-3AD203B41FA5}">
                      <a16:colId xmlns:a16="http://schemas.microsoft.com/office/drawing/2014/main" val="3213709435"/>
                    </a:ext>
                  </a:extLst>
                </a:gridCol>
                <a:gridCol w="1502229">
                  <a:extLst>
                    <a:ext uri="{9D8B030D-6E8A-4147-A177-3AD203B41FA5}">
                      <a16:colId xmlns:a16="http://schemas.microsoft.com/office/drawing/2014/main" val="2858394203"/>
                    </a:ext>
                  </a:extLst>
                </a:gridCol>
                <a:gridCol w="1502229">
                  <a:extLst>
                    <a:ext uri="{9D8B030D-6E8A-4147-A177-3AD203B41FA5}">
                      <a16:colId xmlns:a16="http://schemas.microsoft.com/office/drawing/2014/main" val="1927070649"/>
                    </a:ext>
                  </a:extLst>
                </a:gridCol>
                <a:gridCol w="1502229">
                  <a:extLst>
                    <a:ext uri="{9D8B030D-6E8A-4147-A177-3AD203B41FA5}">
                      <a16:colId xmlns:a16="http://schemas.microsoft.com/office/drawing/2014/main" val="1008365367"/>
                    </a:ext>
                  </a:extLst>
                </a:gridCol>
              </a:tblGrid>
              <a:tr h="914400">
                <a:tc>
                  <a:txBody>
                    <a:bodyPr/>
                    <a:lstStyle/>
                    <a:p>
                      <a:r>
                        <a:rPr lang="en-US" sz="1800"/>
                        <a:t>24-Jan-2022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81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Example Draft Amendment for 16t</a:t>
                      </a:r>
                    </a:p>
                  </a:txBody>
                  <a:tcPr anchor="ctr">
                    <a:lnL>
                      <a:noFill/>
                    </a:lnL>
                    <a:lnR>
                      <a:noFill/>
                    </a:lnR>
                    <a:lnT>
                      <a:noFill/>
                    </a:lnT>
                    <a:lnB>
                      <a:noFill/>
                    </a:lnB>
                  </a:tcPr>
                </a:tc>
                <a:tc>
                  <a:txBody>
                    <a:bodyPr/>
                    <a:lstStyle/>
                    <a:p>
                      <a:r>
                        <a:rPr lang="en-US" sz="1800" dirty="0"/>
                        <a:t>Harry Bims (Technical Editor)</a:t>
                      </a:r>
                    </a:p>
                  </a:txBody>
                  <a:tcPr anchor="ctr">
                    <a:lnL>
                      <a:noFill/>
                    </a:lnL>
                    <a:lnR>
                      <a:noFill/>
                    </a:lnR>
                    <a:lnT>
                      <a:noFill/>
                    </a:lnT>
                    <a:lnB>
                      <a:noFill/>
                    </a:lnB>
                  </a:tcPr>
                </a:tc>
                <a:extLst>
                  <a:ext uri="{0D108BD9-81ED-4DB2-BD59-A6C34878D82A}">
                    <a16:rowId xmlns:a16="http://schemas.microsoft.com/office/drawing/2014/main" val="2563444720"/>
                  </a:ext>
                </a:extLst>
              </a:tr>
            </a:tbl>
          </a:graphicData>
        </a:graphic>
      </p:graphicFrame>
      <p:graphicFrame>
        <p:nvGraphicFramePr>
          <p:cNvPr id="6" name="Table 5">
            <a:extLst>
              <a:ext uri="{FF2B5EF4-FFF2-40B4-BE49-F238E27FC236}">
                <a16:creationId xmlns:a16="http://schemas.microsoft.com/office/drawing/2014/main" id="{C6F62265-305A-4CE8-BF5F-9625BCB67E45}"/>
              </a:ext>
            </a:extLst>
          </p:cNvPr>
          <p:cNvGraphicFramePr>
            <a:graphicFrameLocks noGrp="1"/>
          </p:cNvGraphicFramePr>
          <p:nvPr>
            <p:extLst>
              <p:ext uri="{D42A27DB-BD31-4B8C-83A1-F6EECF244321}">
                <p14:modId xmlns:p14="http://schemas.microsoft.com/office/powerpoint/2010/main" val="4113527374"/>
              </p:ext>
            </p:extLst>
          </p:nvPr>
        </p:nvGraphicFramePr>
        <p:xfrm>
          <a:off x="1376125" y="4208859"/>
          <a:ext cx="10515603" cy="914400"/>
        </p:xfrm>
        <a:graphic>
          <a:graphicData uri="http://schemas.openxmlformats.org/drawingml/2006/table">
            <a:tbl>
              <a:tblPr/>
              <a:tblGrid>
                <a:gridCol w="1502229">
                  <a:extLst>
                    <a:ext uri="{9D8B030D-6E8A-4147-A177-3AD203B41FA5}">
                      <a16:colId xmlns:a16="http://schemas.microsoft.com/office/drawing/2014/main" val="3709414210"/>
                    </a:ext>
                  </a:extLst>
                </a:gridCol>
                <a:gridCol w="1502229">
                  <a:extLst>
                    <a:ext uri="{9D8B030D-6E8A-4147-A177-3AD203B41FA5}">
                      <a16:colId xmlns:a16="http://schemas.microsoft.com/office/drawing/2014/main" val="4149881199"/>
                    </a:ext>
                  </a:extLst>
                </a:gridCol>
                <a:gridCol w="1502229">
                  <a:extLst>
                    <a:ext uri="{9D8B030D-6E8A-4147-A177-3AD203B41FA5}">
                      <a16:colId xmlns:a16="http://schemas.microsoft.com/office/drawing/2014/main" val="3115315720"/>
                    </a:ext>
                  </a:extLst>
                </a:gridCol>
                <a:gridCol w="1502229">
                  <a:extLst>
                    <a:ext uri="{9D8B030D-6E8A-4147-A177-3AD203B41FA5}">
                      <a16:colId xmlns:a16="http://schemas.microsoft.com/office/drawing/2014/main" val="964364136"/>
                    </a:ext>
                  </a:extLst>
                </a:gridCol>
                <a:gridCol w="1502229">
                  <a:extLst>
                    <a:ext uri="{9D8B030D-6E8A-4147-A177-3AD203B41FA5}">
                      <a16:colId xmlns:a16="http://schemas.microsoft.com/office/drawing/2014/main" val="1390209295"/>
                    </a:ext>
                  </a:extLst>
                </a:gridCol>
                <a:gridCol w="1502229">
                  <a:extLst>
                    <a:ext uri="{9D8B030D-6E8A-4147-A177-3AD203B41FA5}">
                      <a16:colId xmlns:a16="http://schemas.microsoft.com/office/drawing/2014/main" val="2209076321"/>
                    </a:ext>
                  </a:extLst>
                </a:gridCol>
                <a:gridCol w="1502229">
                  <a:extLst>
                    <a:ext uri="{9D8B030D-6E8A-4147-A177-3AD203B41FA5}">
                      <a16:colId xmlns:a16="http://schemas.microsoft.com/office/drawing/2014/main" val="716926390"/>
                    </a:ext>
                  </a:extLst>
                </a:gridCol>
              </a:tblGrid>
              <a:tr h="914400">
                <a:tc>
                  <a:txBody>
                    <a:bodyPr/>
                    <a:lstStyle/>
                    <a:p>
                      <a:r>
                        <a:rPr lang="en-US" sz="1800"/>
                        <a:t>20-Jan-2022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a:t>13</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60971014"/>
                  </a:ext>
                </a:extLst>
              </a:tr>
            </a:tbl>
          </a:graphicData>
        </a:graphic>
      </p:graphicFrame>
      <p:sp>
        <p:nvSpPr>
          <p:cNvPr id="7" name="TextBox 6">
            <a:extLst>
              <a:ext uri="{FF2B5EF4-FFF2-40B4-BE49-F238E27FC236}">
                <a16:creationId xmlns:a16="http://schemas.microsoft.com/office/drawing/2014/main" id="{0AD9B2E6-ED72-4CAA-A681-D399EC73124D}"/>
              </a:ext>
            </a:extLst>
          </p:cNvPr>
          <p:cNvSpPr txBox="1"/>
          <p:nvPr/>
        </p:nvSpPr>
        <p:spPr>
          <a:xfrm>
            <a:off x="304800" y="1524000"/>
            <a:ext cx="976549" cy="369332"/>
          </a:xfrm>
          <a:prstGeom prst="rect">
            <a:avLst/>
          </a:prstGeom>
          <a:noFill/>
        </p:spPr>
        <p:txBody>
          <a:bodyPr wrap="none" rtlCol="0">
            <a:spAutoFit/>
          </a:bodyPr>
          <a:lstStyle/>
          <a:p>
            <a:r>
              <a:rPr lang="en-US" dirty="0"/>
              <a:t>Jan 18th</a:t>
            </a:r>
          </a:p>
        </p:txBody>
      </p:sp>
      <p:sp>
        <p:nvSpPr>
          <p:cNvPr id="8" name="TextBox 7">
            <a:extLst>
              <a:ext uri="{FF2B5EF4-FFF2-40B4-BE49-F238E27FC236}">
                <a16:creationId xmlns:a16="http://schemas.microsoft.com/office/drawing/2014/main" id="{91392FD5-1241-4827-BC53-81CA07240F10}"/>
              </a:ext>
            </a:extLst>
          </p:cNvPr>
          <p:cNvSpPr txBox="1"/>
          <p:nvPr/>
        </p:nvSpPr>
        <p:spPr>
          <a:xfrm>
            <a:off x="286692" y="3779574"/>
            <a:ext cx="976549" cy="369332"/>
          </a:xfrm>
          <a:prstGeom prst="rect">
            <a:avLst/>
          </a:prstGeom>
          <a:noFill/>
        </p:spPr>
        <p:txBody>
          <a:bodyPr wrap="none" rtlCol="0">
            <a:spAutoFit/>
          </a:bodyPr>
          <a:lstStyle/>
          <a:p>
            <a:r>
              <a:rPr lang="en-US" dirty="0"/>
              <a:t>Jan 24th</a:t>
            </a:r>
          </a:p>
        </p:txBody>
      </p:sp>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Discussion Notes: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fontScale="92500" lnSpcReduction="2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The recommendation from today’s attendees is to defer new P-P MAC definition to a subsequent amendment</a:t>
            </a:r>
          </a:p>
          <a:p>
            <a:endParaRPr lang="en-US" dirty="0"/>
          </a:p>
          <a:p>
            <a:r>
              <a:rPr lang="en-US" dirty="0"/>
              <a:t>Discussion results from 2021-12-16 are captured in </a:t>
            </a:r>
            <a:r>
              <a:rPr lang="en-US" dirty="0">
                <a:hlinkClick r:id="rId2"/>
              </a:rPr>
              <a:t>15-21-0637-01-016t-16t-peer-to-peer-requirements</a:t>
            </a:r>
            <a:r>
              <a:rPr lang="en-US" dirty="0"/>
              <a:t>. </a:t>
            </a:r>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Last Draft version in </a:t>
            </a:r>
            <a:r>
              <a:rPr lang="en-US" dirty="0">
                <a:hlinkClick r:id="rId2"/>
              </a:rPr>
              <a:t>802.15-21-0097r17</a:t>
            </a:r>
            <a:endParaRPr lang="en-US" dirty="0"/>
          </a:p>
          <a:p>
            <a:pPr lvl="1"/>
            <a:endParaRPr lang="en-US" dirty="0"/>
          </a:p>
          <a:p>
            <a:r>
              <a:rPr lang="en-US" dirty="0"/>
              <a:t>Reviewed SRD in January interim changes are acceptable</a:t>
            </a:r>
          </a:p>
          <a:p>
            <a:pPr lvl="1"/>
            <a:r>
              <a:rPr lang="en-US" dirty="0"/>
              <a:t>Approved with unanimous consent</a:t>
            </a:r>
          </a:p>
          <a:p>
            <a:r>
              <a:rPr lang="en-US" dirty="0"/>
              <a:t>Clean version uploaded as </a:t>
            </a:r>
            <a:r>
              <a:rPr lang="en-US" dirty="0">
                <a:highlight>
                  <a:srgbClr val="FFFF00"/>
                </a:highlight>
              </a:rPr>
              <a:t>approved baseline </a:t>
            </a:r>
          </a:p>
          <a:p>
            <a:endParaRPr lang="en-US" dirty="0">
              <a:highlight>
                <a:srgbClr val="FFFF00"/>
              </a:highlight>
            </a:endParaRPr>
          </a:p>
          <a:p>
            <a:r>
              <a:rPr lang="en-US" dirty="0">
                <a:highlight>
                  <a:srgbClr val="FFFF00"/>
                </a:highlight>
              </a:rPr>
              <a:t>Approved Clean Version is </a:t>
            </a:r>
            <a:r>
              <a:rPr lang="en-US" dirty="0">
                <a:highlight>
                  <a:srgbClr val="FFFF00"/>
                </a:highlight>
                <a:hlinkClick r:id="rId3"/>
              </a:rPr>
              <a:t>802.15-22-0033r0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fontScale="92500" lnSpcReduction="20000"/>
          </a:bodyPr>
          <a:lstStyle/>
          <a:p>
            <a:r>
              <a:rPr lang="en-US" dirty="0"/>
              <a:t>As of Jan 18</a:t>
            </a:r>
            <a:r>
              <a:rPr lang="en-US" baseline="30000" dirty="0"/>
              <a:t>th</a:t>
            </a:r>
            <a:r>
              <a:rPr lang="en-US" dirty="0"/>
              <a:t> Latest version in </a:t>
            </a:r>
            <a:r>
              <a:rPr lang="en-US" dirty="0">
                <a:hlinkClick r:id="rId2"/>
              </a:rPr>
              <a:t>802.15-21-0306r11</a:t>
            </a:r>
            <a:r>
              <a:rPr lang="en-US" dirty="0"/>
              <a:t>  posted January 17, 2022</a:t>
            </a:r>
          </a:p>
          <a:p>
            <a:endParaRPr lang="en-US" dirty="0"/>
          </a:p>
          <a:p>
            <a:r>
              <a:rPr lang="en-US" dirty="0"/>
              <a:t>Review in January  </a:t>
            </a:r>
          </a:p>
          <a:p>
            <a:pPr lvl="1"/>
            <a:r>
              <a:rPr lang="en-US" dirty="0"/>
              <a:t>Upload R12</a:t>
            </a:r>
          </a:p>
          <a:p>
            <a:pPr lvl="1"/>
            <a:r>
              <a:rPr lang="en-US" dirty="0"/>
              <a:t>Menashe will review use of “remote” and make consistent terminology, and upload as R13</a:t>
            </a:r>
          </a:p>
          <a:p>
            <a:pPr lvl="1"/>
            <a:endParaRPr lang="en-US" dirty="0"/>
          </a:p>
          <a:p>
            <a:r>
              <a:rPr lang="en-US" dirty="0"/>
              <a:t>January 24</a:t>
            </a:r>
            <a:r>
              <a:rPr lang="en-US" baseline="30000" dirty="0"/>
              <a:t>th</a:t>
            </a:r>
            <a:r>
              <a:rPr lang="en-US" dirty="0"/>
              <a:t> – review and approve SDD </a:t>
            </a:r>
          </a:p>
          <a:p>
            <a:r>
              <a:rPr lang="en-US" dirty="0"/>
              <a:t>Approve SDD in 306r13 – Approved with unanimous consent</a:t>
            </a:r>
          </a:p>
          <a:p>
            <a:pPr lvl="1"/>
            <a:endParaRPr lang="en-US" dirty="0"/>
          </a:p>
          <a:p>
            <a:pPr lvl="1"/>
            <a:endParaRPr lang="en-US" dirty="0"/>
          </a:p>
          <a:p>
            <a:r>
              <a:rPr lang="en-US" dirty="0">
                <a:highlight>
                  <a:srgbClr val="FFFF00"/>
                </a:highlight>
              </a:rPr>
              <a:t>Approved clean version with 2022 number </a:t>
            </a:r>
            <a:r>
              <a:rPr lang="en-US" dirty="0"/>
              <a:t>is </a:t>
            </a:r>
            <a:r>
              <a:rPr lang="en-US" dirty="0">
                <a:hlinkClick r:id="rId3"/>
              </a:rPr>
              <a:t>802.15-22-0084r0</a:t>
            </a:r>
            <a:endParaRPr lang="en-US" dirty="0"/>
          </a:p>
          <a:p>
            <a:endParaRPr lang="en-US" dirty="0"/>
          </a:p>
          <a:p>
            <a:pPr marL="457200" lvl="1" indent="0">
              <a:buNone/>
            </a:pPr>
            <a:endParaRPr lang="en-US" dirty="0"/>
          </a:p>
          <a:p>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a:bodyPr>
          <a:lstStyle/>
          <a:p>
            <a:r>
              <a:rPr lang="en-US" dirty="0"/>
              <a:t>Does the SDD address any updates of security from SRD section on Cyber Security? </a:t>
            </a:r>
          </a:p>
          <a:p>
            <a:r>
              <a:rPr lang="en-US" dirty="0"/>
              <a:t>2021-12-16 Teleconference outcome:</a:t>
            </a:r>
          </a:p>
          <a:p>
            <a:pPr lvl="1"/>
            <a:r>
              <a:rPr lang="en-US" dirty="0"/>
              <a:t>Contribution: 15-21-0631-00-016t-security-related-changes.docx  provides details of needed security changes.</a:t>
            </a:r>
          </a:p>
          <a:p>
            <a:pPr lvl="1"/>
            <a:r>
              <a:rPr lang="en-US" dirty="0"/>
              <a:t>This they can be approved for incorporation into the draft when drafting begins.</a:t>
            </a:r>
          </a:p>
          <a:p>
            <a:pPr lvl="1"/>
            <a:r>
              <a:rPr lang="en-US" b="1" dirty="0"/>
              <a:t>No need to add any related SDD content.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fontScale="92500" lnSpcReduction="20000"/>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r>
              <a:rPr lang="en-US" dirty="0"/>
              <a:t>Need a name for new PHY clause   (8.6)</a:t>
            </a:r>
          </a:p>
          <a:p>
            <a:pPr lvl="1"/>
            <a:r>
              <a:rPr lang="en-US" dirty="0"/>
              <a:t>“Licensed Narrowband PHY”? </a:t>
            </a:r>
          </a:p>
          <a:p>
            <a:pPr lvl="1"/>
            <a:endParaRPr lang="en-US" dirty="0"/>
          </a:p>
          <a:p>
            <a:r>
              <a:rPr lang="en-US" dirty="0"/>
              <a:t>Outline will be structured to maintain Clause numbering from 802.16-2017</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a:bodyPr>
          <a:lstStyle/>
          <a:p>
            <a:r>
              <a:rPr lang="en-US" sz="1800" b="1" dirty="0">
                <a:effectLst/>
                <a:latin typeface="Arial" panose="020B0604020202020204" pitchFamily="34" charset="0"/>
                <a:ea typeface="Calibri" panose="020F0502020204030204" pitchFamily="34" charset="0"/>
              </a:rPr>
              <a:t>  January 18</a:t>
            </a:r>
            <a:r>
              <a:rPr lang="en-US" sz="1800" b="1" baseline="30000" dirty="0">
                <a:effectLst/>
                <a:latin typeface="Arial" panose="020B0604020202020204" pitchFamily="34" charset="0"/>
                <a:ea typeface="Calibri" panose="020F0502020204030204" pitchFamily="34" charset="0"/>
              </a:rPr>
              <a:t>th</a:t>
            </a:r>
            <a:r>
              <a:rPr lang="en-US" sz="1800" b="1" dirty="0">
                <a:effectLst/>
                <a:latin typeface="Arial" panose="020B0604020202020204" pitchFamily="34" charset="0"/>
                <a:ea typeface="Calibri" panose="020F0502020204030204" pitchFamily="34" charset="0"/>
              </a:rPr>
              <a:t> Meeting     PM1 	1pm ET</a:t>
            </a:r>
          </a:p>
          <a:p>
            <a:pPr lvl="1"/>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2422 249 5021</a:t>
            </a:r>
            <a:r>
              <a:rPr lang="en-US" sz="1800" dirty="0">
                <a:effectLst/>
                <a:latin typeface="Arial" panose="020B0604020202020204" pitchFamily="34" charset="0"/>
                <a:ea typeface="Calibri" panose="020F0502020204030204" pitchFamily="34" charset="0"/>
              </a:rPr>
              <a:t>  Meeting password: A56Jk3tPnB2    </a:t>
            </a:r>
            <a:br>
              <a:rPr lang="en-US" sz="18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r>
              <a:rPr lang="en-US" sz="1400" b="1" dirty="0">
                <a:solidFill>
                  <a:srgbClr val="000000"/>
                </a:solidFill>
                <a:effectLst/>
                <a:latin typeface="Arial" panose="020B0604020202020204" pitchFamily="34" charset="0"/>
                <a:ea typeface="Calibri" panose="020F0502020204030204" pitchFamily="34" charset="0"/>
              </a:rPr>
              <a:t>Join by phone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+1-855-797-9485 US Toll free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+1-415-655-0002 US Toll</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Access code: 2422 249 5021</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400" dirty="0">
                <a:effectLst/>
                <a:latin typeface="Arial" panose="020B0604020202020204" pitchFamily="34" charset="0"/>
                <a:ea typeface="Calibri" panose="020F0502020204030204" pitchFamily="34" charset="0"/>
              </a:rPr>
              <a:t>  |  </a:t>
            </a:r>
            <a:r>
              <a:rPr lang="en-US" sz="14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4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a typeface="Calibri" panose="020F0502020204030204" pitchFamily="34" charset="0"/>
            </a:endParaRPr>
          </a:p>
          <a:p>
            <a:r>
              <a:rPr lang="en-US" sz="1800" b="1" dirty="0">
                <a:latin typeface="Arial" panose="020B0604020202020204" pitchFamily="34" charset="0"/>
                <a:ea typeface="Calibri" panose="020F0502020204030204" pitchFamily="34" charset="0"/>
              </a:rPr>
              <a:t>January 24</a:t>
            </a:r>
            <a:r>
              <a:rPr lang="en-US" sz="1800" b="1" baseline="30000" dirty="0">
                <a:latin typeface="Arial" panose="020B0604020202020204" pitchFamily="34" charset="0"/>
                <a:ea typeface="Calibri" panose="020F0502020204030204" pitchFamily="34" charset="0"/>
              </a:rPr>
              <a:t>th</a:t>
            </a:r>
            <a:r>
              <a:rPr lang="en-US" sz="1800" b="1" dirty="0">
                <a:latin typeface="Arial" panose="020B0604020202020204" pitchFamily="34" charset="0"/>
                <a:ea typeface="Calibri" panose="020F0502020204030204" pitchFamily="34" charset="0"/>
              </a:rPr>
              <a:t> Meeting   PM2 	3pm ET</a:t>
            </a:r>
          </a:p>
          <a:p>
            <a:pPr lvl="1"/>
            <a:r>
              <a:rPr lang="en-US" sz="1800" u="sng" dirty="0">
                <a:solidFill>
                  <a:srgbClr val="00AFF9"/>
                </a:solidFill>
                <a:effectLst/>
                <a:latin typeface="Arial" panose="020B0604020202020204" pitchFamily="34" charset="0"/>
                <a:ea typeface="Calibri" panose="020F0502020204030204" pitchFamily="34" charset="0"/>
                <a:hlinkClick r:id="rId5"/>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2427 466 7673</a:t>
            </a:r>
            <a:r>
              <a:rPr lang="en-US" sz="1800" dirty="0">
                <a:effectLst/>
                <a:latin typeface="Arial" panose="020B0604020202020204" pitchFamily="34" charset="0"/>
                <a:ea typeface="Calibri" panose="020F0502020204030204" pitchFamily="34" charset="0"/>
              </a:rPr>
              <a:t>  Meeting password: p2W73P2kx3r    </a:t>
            </a:r>
            <a:br>
              <a:rPr lang="en-US" sz="1400" dirty="0">
                <a:effectLst/>
                <a:latin typeface="Arial" panose="020B0604020202020204" pitchFamily="34" charset="0"/>
                <a:ea typeface="Calibri" panose="020F0502020204030204" pitchFamily="34" charset="0"/>
              </a:rPr>
            </a:b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7586-B2E3-460A-BCE1-2F1EC8F39425}"/>
              </a:ext>
            </a:extLst>
          </p:cNvPr>
          <p:cNvSpPr>
            <a:spLocks noGrp="1"/>
          </p:cNvSpPr>
          <p:nvPr>
            <p:ph type="title"/>
          </p:nvPr>
        </p:nvSpPr>
        <p:spPr/>
        <p:txBody>
          <a:bodyPr/>
          <a:lstStyle/>
          <a:p>
            <a:r>
              <a:rPr lang="en-US" dirty="0"/>
              <a:t>Next Steps on drafting</a:t>
            </a:r>
          </a:p>
        </p:txBody>
      </p:sp>
      <p:sp>
        <p:nvSpPr>
          <p:cNvPr id="3" name="Content Placeholder 2">
            <a:extLst>
              <a:ext uri="{FF2B5EF4-FFF2-40B4-BE49-F238E27FC236}">
                <a16:creationId xmlns:a16="http://schemas.microsoft.com/office/drawing/2014/main" id="{B05D189A-1B95-4C24-8FD6-F921D5D82A34}"/>
              </a:ext>
            </a:extLst>
          </p:cNvPr>
          <p:cNvSpPr>
            <a:spLocks noGrp="1"/>
          </p:cNvSpPr>
          <p:nvPr>
            <p:ph idx="1"/>
          </p:nvPr>
        </p:nvSpPr>
        <p:spPr/>
        <p:txBody>
          <a:bodyPr/>
          <a:lstStyle/>
          <a:p>
            <a:r>
              <a:rPr lang="en-US" dirty="0"/>
              <a:t>Coordinate with Menashe</a:t>
            </a:r>
          </a:p>
          <a:p>
            <a:r>
              <a:rPr lang="en-US" dirty="0"/>
              <a:t>We will consider “writing assignments” for contributions for various sections</a:t>
            </a:r>
          </a:p>
          <a:p>
            <a:endParaRPr lang="en-US" dirty="0"/>
          </a:p>
          <a:p>
            <a:r>
              <a:rPr lang="en-US" dirty="0"/>
              <a:t>Menashe will provide guidance on draft breakdown and contributions at our February Teleconference. </a:t>
            </a:r>
          </a:p>
          <a:p>
            <a:endParaRPr lang="en-US" dirty="0"/>
          </a:p>
          <a:p>
            <a:r>
              <a:rPr lang="en-US" dirty="0"/>
              <a:t> </a:t>
            </a:r>
          </a:p>
          <a:p>
            <a:endParaRPr lang="en-US" dirty="0"/>
          </a:p>
          <a:p>
            <a:endParaRPr lang="en-US" dirty="0"/>
          </a:p>
        </p:txBody>
      </p:sp>
      <p:sp>
        <p:nvSpPr>
          <p:cNvPr id="4" name="Date Placeholder 3">
            <a:extLst>
              <a:ext uri="{FF2B5EF4-FFF2-40B4-BE49-F238E27FC236}">
                <a16:creationId xmlns:a16="http://schemas.microsoft.com/office/drawing/2014/main" id="{F977B2FE-1AA3-4240-B161-CCEF1C551F9F}"/>
              </a:ext>
            </a:extLst>
          </p:cNvPr>
          <p:cNvSpPr>
            <a:spLocks noGrp="1"/>
          </p:cNvSpPr>
          <p:nvPr>
            <p:ph type="dt" sz="half" idx="10"/>
          </p:nvPr>
        </p:nvSpPr>
        <p:spPr/>
        <p:txBody>
          <a:bodyPr/>
          <a:lstStyle/>
          <a:p>
            <a:r>
              <a:rPr lang="en-US"/>
              <a:t>January_2022</a:t>
            </a:r>
            <a:endParaRPr lang="en-US" dirty="0"/>
          </a:p>
        </p:txBody>
      </p:sp>
      <p:sp>
        <p:nvSpPr>
          <p:cNvPr id="5" name="Footer Placeholder 4">
            <a:extLst>
              <a:ext uri="{FF2B5EF4-FFF2-40B4-BE49-F238E27FC236}">
                <a16:creationId xmlns:a16="http://schemas.microsoft.com/office/drawing/2014/main" id="{41EA22D8-748A-4A71-84FA-EF3309E6E3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865322E-630E-4A44-BB3F-A1307737E5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42505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910332248"/>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July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Sept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3200398"/>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January_2022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85000" lnSpcReduction="20000"/>
          </a:bodyPr>
          <a:lstStyle/>
          <a:p>
            <a:r>
              <a:rPr lang="en-US" dirty="0"/>
              <a:t>January 2022 Wireless Interim Session – TG16t meetings</a:t>
            </a:r>
          </a:p>
          <a:p>
            <a:pPr lvl="1"/>
            <a:r>
              <a:rPr lang="en-US" dirty="0"/>
              <a:t>January 18 at 10am PT</a:t>
            </a:r>
          </a:p>
          <a:p>
            <a:pPr lvl="1"/>
            <a:r>
              <a:rPr lang="en-US" dirty="0"/>
              <a:t>January 24 at Noon PT</a:t>
            </a:r>
          </a:p>
          <a:p>
            <a:endParaRPr lang="en-US" dirty="0"/>
          </a:p>
          <a:p>
            <a:r>
              <a:rPr lang="en-US" dirty="0"/>
              <a:t>February 2022 Teleconference</a:t>
            </a:r>
          </a:p>
          <a:p>
            <a:pPr lvl="1"/>
            <a:r>
              <a:rPr lang="en-US" dirty="0"/>
              <a:t>Wednesday February 16</a:t>
            </a:r>
            <a:r>
              <a:rPr lang="en-US" baseline="30000" dirty="0"/>
              <a:t>th</a:t>
            </a:r>
            <a:r>
              <a:rPr lang="en-US" dirty="0"/>
              <a:t>  Noon PT, 3pm ET</a:t>
            </a:r>
          </a:p>
          <a:p>
            <a:pPr lvl="1"/>
            <a:endParaRPr lang="en-US" dirty="0"/>
          </a:p>
          <a:p>
            <a:r>
              <a:rPr lang="en-US" dirty="0"/>
              <a:t>March 2022 Plenary – TG16t meetings</a:t>
            </a:r>
          </a:p>
          <a:p>
            <a:pPr lvl="1"/>
            <a:r>
              <a:rPr lang="en-US" dirty="0"/>
              <a:t>March 8</a:t>
            </a:r>
          </a:p>
          <a:p>
            <a:pPr lvl="1"/>
            <a:r>
              <a:rPr lang="en-US" dirty="0"/>
              <a:t>March 15</a:t>
            </a:r>
          </a:p>
          <a:p>
            <a:pPr lvl="1"/>
            <a:endParaRPr lang="en-US" dirty="0"/>
          </a:p>
          <a:p>
            <a:r>
              <a:rPr lang="en-US" dirty="0"/>
              <a:t>Registration required for March 2022 meetings. January 28th, 2022, for the lowest rate</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and Review of Contributions</a:t>
            </a:r>
          </a:p>
          <a:p>
            <a:pPr lvl="1"/>
            <a:r>
              <a:rPr lang="en-US" dirty="0"/>
              <a:t>SRD Update</a:t>
            </a:r>
          </a:p>
          <a:p>
            <a:pPr lvl="1"/>
            <a:r>
              <a:rPr lang="en-US" dirty="0"/>
              <a:t>SDD Update</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fontScale="85000" lnSpcReduction="20000"/>
          </a:bodyPr>
          <a:lstStyle/>
          <a:p>
            <a:r>
              <a:rPr lang="en-US" dirty="0"/>
              <a:t>Introductions</a:t>
            </a:r>
          </a:p>
          <a:p>
            <a:endParaRPr lang="en-US" dirty="0"/>
          </a:p>
          <a:p>
            <a:r>
              <a:rPr lang="en-US" dirty="0"/>
              <a:t>Secretary for meeting</a:t>
            </a:r>
          </a:p>
          <a:p>
            <a:pPr lvl="1"/>
            <a:r>
              <a:rPr lang="en-US" dirty="0"/>
              <a:t>Guy Simpson </a:t>
            </a:r>
          </a:p>
          <a:p>
            <a:endParaRPr lang="en-US" dirty="0"/>
          </a:p>
          <a:p>
            <a:r>
              <a:rPr lang="en-US" dirty="0"/>
              <a:t>Sign in for Attendance</a:t>
            </a:r>
          </a:p>
          <a:p>
            <a:endParaRPr lang="en-US" dirty="0"/>
          </a:p>
          <a:p>
            <a:r>
              <a:rPr lang="en-US" dirty="0"/>
              <a:t>Agenda review and Approval</a:t>
            </a:r>
          </a:p>
          <a:p>
            <a:endParaRPr lang="en-US" dirty="0"/>
          </a:p>
          <a:p>
            <a:endParaRPr lang="en-US" dirty="0"/>
          </a:p>
          <a:p>
            <a:r>
              <a:rPr lang="en-US" dirty="0"/>
              <a:t>Note for January – add attendees to November minutes</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13289</TotalTime>
  <Words>2403</Words>
  <Application>Microsoft Office PowerPoint</Application>
  <PresentationFormat>Widescreen</PresentationFormat>
  <Paragraphs>331</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WebEx Information</vt:lpstr>
      <vt:lpstr>TG16t Agenda January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vt:lpstr>
      <vt:lpstr>Discussion Notes: Peer requirements</vt:lpstr>
      <vt:lpstr>SRD Status</vt:lpstr>
      <vt:lpstr>SDD Status</vt:lpstr>
      <vt:lpstr>Discussion on Security Requirements for 802.16t</vt:lpstr>
      <vt:lpstr>Editor and Draft Development</vt:lpstr>
      <vt:lpstr>Next Steps on drafting</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449</cp:revision>
  <cp:lastPrinted>1998-02-10T13:28:06Z</cp:lastPrinted>
  <dcterms:created xsi:type="dcterms:W3CDTF">2020-01-06T16:34:14Z</dcterms:created>
  <dcterms:modified xsi:type="dcterms:W3CDTF">2022-01-24T22:38:36Z</dcterms:modified>
</cp:coreProperties>
</file>