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259" r:id="rId2"/>
    <p:sldId id="1021" r:id="rId3"/>
    <p:sldId id="938" r:id="rId4"/>
    <p:sldId id="963" r:id="rId5"/>
    <p:sldId id="260" r:id="rId6"/>
    <p:sldId id="261" r:id="rId7"/>
    <p:sldId id="263" r:id="rId8"/>
    <p:sldId id="262" r:id="rId9"/>
    <p:sldId id="283" r:id="rId10"/>
    <p:sldId id="284" r:id="rId11"/>
    <p:sldId id="287" r:id="rId12"/>
    <p:sldId id="944" r:id="rId13"/>
    <p:sldId id="289" r:id="rId14"/>
    <p:sldId id="990" r:id="rId15"/>
    <p:sldId id="1025" r:id="rId16"/>
    <p:sldId id="1017" r:id="rId17"/>
    <p:sldId id="1018" r:id="rId18"/>
    <p:sldId id="992" r:id="rId19"/>
    <p:sldId id="1003" r:id="rId20"/>
    <p:sldId id="256" r:id="rId21"/>
    <p:sldId id="965" r:id="rId22"/>
    <p:sldId id="314"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10" autoAdjust="0"/>
    <p:restoredTop sz="96869" autoAdjust="0"/>
  </p:normalViewPr>
  <p:slideViewPr>
    <p:cSldViewPr>
      <p:cViewPr varScale="1">
        <p:scale>
          <a:sx n="100" d="100"/>
          <a:sy n="100" d="100"/>
        </p:scale>
        <p:origin x="108" y="190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January_2022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4084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doc.:IEEE802.15-22-00027r1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January_2022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1/15-21-0637-01-016t-16t-peer-to-peer-requirement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1/15-21-0097-17-016t-16t-system-requirements-documen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1/15-21-0306-11-016t-16t-system-description-documen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pri.webex.com/epri/globalcallin.php?MTID=m8784a394ec6b2fd0a292d4a60e69679f" TargetMode="External"/><Relationship Id="rId2" Type="http://schemas.openxmlformats.org/officeDocument/2006/relationships/hyperlink" Target="https://epri.webex.com/epri/j.php?MTID=md1263dccefad39b2c64024d784b8a770" TargetMode="External"/><Relationship Id="rId1" Type="http://schemas.openxmlformats.org/officeDocument/2006/relationships/slideLayout" Target="../slideLayouts/slideLayout2.xml"/><Relationship Id="rId5" Type="http://schemas.openxmlformats.org/officeDocument/2006/relationships/hyperlink" Target="https://epri.webex.com/epri/j.php?MTID=me7f243b2c1c3afd25b15d866f444255c" TargetMode="External"/><Relationship Id="rId4" Type="http://schemas.openxmlformats.org/officeDocument/2006/relationships/hyperlink" Target="https://www.webex.com/pdf/tollfree_restrictions.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2022 Interim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2022-01-18</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January</a:t>
            </a:r>
          </a:p>
        </p:txBody>
      </p:sp>
      <p:graphicFrame>
        <p:nvGraphicFramePr>
          <p:cNvPr id="3" name="Table 2">
            <a:extLst>
              <a:ext uri="{FF2B5EF4-FFF2-40B4-BE49-F238E27FC236}">
                <a16:creationId xmlns:a16="http://schemas.microsoft.com/office/drawing/2014/main" id="{0C97018D-13C4-4C12-8EF6-3BD9CF6E39AD}"/>
              </a:ext>
            </a:extLst>
          </p:cNvPr>
          <p:cNvGraphicFramePr>
            <a:graphicFrameLocks noGrp="1"/>
          </p:cNvGraphicFramePr>
          <p:nvPr>
            <p:extLst>
              <p:ext uri="{D42A27DB-BD31-4B8C-83A1-F6EECF244321}">
                <p14:modId xmlns:p14="http://schemas.microsoft.com/office/powerpoint/2010/main" val="3314389640"/>
              </p:ext>
            </p:extLst>
          </p:nvPr>
        </p:nvGraphicFramePr>
        <p:xfrm>
          <a:off x="857250" y="3085306"/>
          <a:ext cx="10515603" cy="914400"/>
        </p:xfrm>
        <a:graphic>
          <a:graphicData uri="http://schemas.openxmlformats.org/drawingml/2006/table">
            <a:tbl>
              <a:tblPr/>
              <a:tblGrid>
                <a:gridCol w="1502229">
                  <a:extLst>
                    <a:ext uri="{9D8B030D-6E8A-4147-A177-3AD203B41FA5}">
                      <a16:colId xmlns:a16="http://schemas.microsoft.com/office/drawing/2014/main" val="2668355323"/>
                    </a:ext>
                  </a:extLst>
                </a:gridCol>
                <a:gridCol w="1502229">
                  <a:extLst>
                    <a:ext uri="{9D8B030D-6E8A-4147-A177-3AD203B41FA5}">
                      <a16:colId xmlns:a16="http://schemas.microsoft.com/office/drawing/2014/main" val="3718217414"/>
                    </a:ext>
                  </a:extLst>
                </a:gridCol>
                <a:gridCol w="1502229">
                  <a:extLst>
                    <a:ext uri="{9D8B030D-6E8A-4147-A177-3AD203B41FA5}">
                      <a16:colId xmlns:a16="http://schemas.microsoft.com/office/drawing/2014/main" val="23123839"/>
                    </a:ext>
                  </a:extLst>
                </a:gridCol>
                <a:gridCol w="1502229">
                  <a:extLst>
                    <a:ext uri="{9D8B030D-6E8A-4147-A177-3AD203B41FA5}">
                      <a16:colId xmlns:a16="http://schemas.microsoft.com/office/drawing/2014/main" val="1825776270"/>
                    </a:ext>
                  </a:extLst>
                </a:gridCol>
                <a:gridCol w="1502229">
                  <a:extLst>
                    <a:ext uri="{9D8B030D-6E8A-4147-A177-3AD203B41FA5}">
                      <a16:colId xmlns:a16="http://schemas.microsoft.com/office/drawing/2014/main" val="719855856"/>
                    </a:ext>
                  </a:extLst>
                </a:gridCol>
                <a:gridCol w="1502229">
                  <a:extLst>
                    <a:ext uri="{9D8B030D-6E8A-4147-A177-3AD203B41FA5}">
                      <a16:colId xmlns:a16="http://schemas.microsoft.com/office/drawing/2014/main" val="2378284656"/>
                    </a:ext>
                  </a:extLst>
                </a:gridCol>
                <a:gridCol w="1502229">
                  <a:extLst>
                    <a:ext uri="{9D8B030D-6E8A-4147-A177-3AD203B41FA5}">
                      <a16:colId xmlns:a16="http://schemas.microsoft.com/office/drawing/2014/main" val="560322466"/>
                    </a:ext>
                  </a:extLst>
                </a:gridCol>
              </a:tblGrid>
              <a:tr h="914400">
                <a:tc>
                  <a:txBody>
                    <a:bodyPr/>
                    <a:lstStyle/>
                    <a:p>
                      <a:r>
                        <a:rPr lang="en-US" sz="1800"/>
                        <a:t>17-Jan-2022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306</a:t>
                      </a:r>
                    </a:p>
                  </a:txBody>
                  <a:tcPr anchor="ctr">
                    <a:lnL>
                      <a:noFill/>
                    </a:lnL>
                    <a:lnR>
                      <a:noFill/>
                    </a:lnR>
                    <a:lnT>
                      <a:noFill/>
                    </a:lnT>
                    <a:lnB>
                      <a:noFill/>
                    </a:lnB>
                  </a:tcPr>
                </a:tc>
                <a:tc>
                  <a:txBody>
                    <a:bodyPr/>
                    <a:lstStyle/>
                    <a:p>
                      <a:r>
                        <a:rPr lang="en-US" sz="1800" dirty="0"/>
                        <a:t>11</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System Description Document</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301240550"/>
                  </a:ext>
                </a:extLst>
              </a:tr>
            </a:tbl>
          </a:graphicData>
        </a:graphic>
      </p:graphicFrame>
      <p:graphicFrame>
        <p:nvGraphicFramePr>
          <p:cNvPr id="4" name="Table 3">
            <a:extLst>
              <a:ext uri="{FF2B5EF4-FFF2-40B4-BE49-F238E27FC236}">
                <a16:creationId xmlns:a16="http://schemas.microsoft.com/office/drawing/2014/main" id="{08ECA60A-9B06-44E9-B3D8-80D7899FDC42}"/>
              </a:ext>
            </a:extLst>
          </p:cNvPr>
          <p:cNvGraphicFramePr>
            <a:graphicFrameLocks noGrp="1"/>
          </p:cNvGraphicFramePr>
          <p:nvPr>
            <p:extLst>
              <p:ext uri="{D42A27DB-BD31-4B8C-83A1-F6EECF244321}">
                <p14:modId xmlns:p14="http://schemas.microsoft.com/office/powerpoint/2010/main" val="2971469872"/>
              </p:ext>
            </p:extLst>
          </p:nvPr>
        </p:nvGraphicFramePr>
        <p:xfrm>
          <a:off x="857252" y="1752600"/>
          <a:ext cx="10515603" cy="914400"/>
        </p:xfrm>
        <a:graphic>
          <a:graphicData uri="http://schemas.openxmlformats.org/drawingml/2006/table">
            <a:tbl>
              <a:tblPr/>
              <a:tblGrid>
                <a:gridCol w="1502229">
                  <a:extLst>
                    <a:ext uri="{9D8B030D-6E8A-4147-A177-3AD203B41FA5}">
                      <a16:colId xmlns:a16="http://schemas.microsoft.com/office/drawing/2014/main" val="467095581"/>
                    </a:ext>
                  </a:extLst>
                </a:gridCol>
                <a:gridCol w="1502229">
                  <a:extLst>
                    <a:ext uri="{9D8B030D-6E8A-4147-A177-3AD203B41FA5}">
                      <a16:colId xmlns:a16="http://schemas.microsoft.com/office/drawing/2014/main" val="3052625917"/>
                    </a:ext>
                  </a:extLst>
                </a:gridCol>
                <a:gridCol w="1502229">
                  <a:extLst>
                    <a:ext uri="{9D8B030D-6E8A-4147-A177-3AD203B41FA5}">
                      <a16:colId xmlns:a16="http://schemas.microsoft.com/office/drawing/2014/main" val="486389710"/>
                    </a:ext>
                  </a:extLst>
                </a:gridCol>
                <a:gridCol w="1502229">
                  <a:extLst>
                    <a:ext uri="{9D8B030D-6E8A-4147-A177-3AD203B41FA5}">
                      <a16:colId xmlns:a16="http://schemas.microsoft.com/office/drawing/2014/main" val="3277745467"/>
                    </a:ext>
                  </a:extLst>
                </a:gridCol>
                <a:gridCol w="1502229">
                  <a:extLst>
                    <a:ext uri="{9D8B030D-6E8A-4147-A177-3AD203B41FA5}">
                      <a16:colId xmlns:a16="http://schemas.microsoft.com/office/drawing/2014/main" val="1322904957"/>
                    </a:ext>
                  </a:extLst>
                </a:gridCol>
                <a:gridCol w="1502229">
                  <a:extLst>
                    <a:ext uri="{9D8B030D-6E8A-4147-A177-3AD203B41FA5}">
                      <a16:colId xmlns:a16="http://schemas.microsoft.com/office/drawing/2014/main" val="1273705177"/>
                    </a:ext>
                  </a:extLst>
                </a:gridCol>
                <a:gridCol w="1502229">
                  <a:extLst>
                    <a:ext uri="{9D8B030D-6E8A-4147-A177-3AD203B41FA5}">
                      <a16:colId xmlns:a16="http://schemas.microsoft.com/office/drawing/2014/main" val="4213814787"/>
                    </a:ext>
                  </a:extLst>
                </a:gridCol>
              </a:tblGrid>
              <a:tr h="914400">
                <a:tc>
                  <a:txBody>
                    <a:bodyPr/>
                    <a:lstStyle/>
                    <a:p>
                      <a:r>
                        <a:rPr lang="en-US" sz="1800"/>
                        <a:t>7-Jan-2022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97</a:t>
                      </a:r>
                    </a:p>
                  </a:txBody>
                  <a:tcPr anchor="ctr">
                    <a:lnL>
                      <a:noFill/>
                    </a:lnL>
                    <a:lnR>
                      <a:noFill/>
                    </a:lnR>
                    <a:lnT>
                      <a:noFill/>
                    </a:lnT>
                    <a:lnB>
                      <a:noFill/>
                    </a:lnB>
                  </a:tcPr>
                </a:tc>
                <a:tc>
                  <a:txBody>
                    <a:bodyPr/>
                    <a:lstStyle/>
                    <a:p>
                      <a:r>
                        <a:rPr lang="en-US" sz="1800"/>
                        <a:t>17</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System Requirements Document</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2836424021"/>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70CE9-5B37-4550-9F56-60FC88641B59}"/>
              </a:ext>
            </a:extLst>
          </p:cNvPr>
          <p:cNvSpPr>
            <a:spLocks noGrp="1"/>
          </p:cNvSpPr>
          <p:nvPr>
            <p:ph type="title"/>
          </p:nvPr>
        </p:nvSpPr>
        <p:spPr/>
        <p:txBody>
          <a:bodyPr/>
          <a:lstStyle/>
          <a:p>
            <a:r>
              <a:rPr lang="en-US" dirty="0"/>
              <a:t>Discussion Notes: Peer requirements</a:t>
            </a:r>
          </a:p>
        </p:txBody>
      </p:sp>
      <p:sp>
        <p:nvSpPr>
          <p:cNvPr id="3" name="Content Placeholder 2">
            <a:extLst>
              <a:ext uri="{FF2B5EF4-FFF2-40B4-BE49-F238E27FC236}">
                <a16:creationId xmlns:a16="http://schemas.microsoft.com/office/drawing/2014/main" id="{FA24CECC-68F6-4064-91F2-F1A370237EF8}"/>
              </a:ext>
            </a:extLst>
          </p:cNvPr>
          <p:cNvSpPr>
            <a:spLocks noGrp="1"/>
          </p:cNvSpPr>
          <p:nvPr>
            <p:ph idx="1"/>
          </p:nvPr>
        </p:nvSpPr>
        <p:spPr>
          <a:xfrm>
            <a:off x="838200" y="1825625"/>
            <a:ext cx="10972800" cy="4351338"/>
          </a:xfrm>
        </p:spPr>
        <p:txBody>
          <a:bodyPr>
            <a:normAutofit fontScale="92500" lnSpcReduction="20000"/>
          </a:bodyPr>
          <a:lstStyle/>
          <a:p>
            <a:r>
              <a:rPr lang="en-US" dirty="0"/>
              <a:t>Way forward:</a:t>
            </a:r>
          </a:p>
          <a:p>
            <a:pPr lvl="1"/>
            <a:r>
              <a:rPr lang="en-US" dirty="0"/>
              <a:t>Focus on the capabilities of 802.16-2017 in terms of MAC</a:t>
            </a:r>
          </a:p>
          <a:p>
            <a:pPr lvl="1"/>
            <a:r>
              <a:rPr lang="en-US" dirty="0"/>
              <a:t>Adopt the SDD 306r7 description of “a private case of a </a:t>
            </a:r>
            <a:r>
              <a:rPr lang="en-US" dirty="0" err="1"/>
              <a:t>PtMP</a:t>
            </a:r>
            <a:r>
              <a:rPr lang="en-US" dirty="0"/>
              <a:t> sector”</a:t>
            </a:r>
          </a:p>
          <a:p>
            <a:pPr lvl="1"/>
            <a:r>
              <a:rPr lang="en-US" dirty="0"/>
              <a:t>This maintains the 802.16 air interface, MAC behavior</a:t>
            </a:r>
          </a:p>
          <a:p>
            <a:pPr lvl="1"/>
            <a:r>
              <a:rPr lang="en-US" dirty="0"/>
              <a:t>It avoids defining new MACs</a:t>
            </a:r>
          </a:p>
          <a:p>
            <a:pPr lvl="1"/>
            <a:endParaRPr lang="en-US" dirty="0"/>
          </a:p>
          <a:p>
            <a:r>
              <a:rPr lang="en-US" dirty="0"/>
              <a:t>Attendees on the call 2021-11-16 agrees this is sufficient P-P capability</a:t>
            </a:r>
          </a:p>
          <a:p>
            <a:r>
              <a:rPr lang="en-US" dirty="0"/>
              <a:t>The recommendation from today’s attendees is to defer new P-P MAC definition to a subsequent amendment</a:t>
            </a:r>
          </a:p>
          <a:p>
            <a:endParaRPr lang="en-US" dirty="0"/>
          </a:p>
          <a:p>
            <a:r>
              <a:rPr lang="en-US" dirty="0"/>
              <a:t>Discussion results from 2021-12-16 are captured in </a:t>
            </a:r>
            <a:r>
              <a:rPr lang="en-US" dirty="0">
                <a:hlinkClick r:id="rId2"/>
              </a:rPr>
              <a:t>15-21-0637-01-016t-16t-peer-to-peer-requirements</a:t>
            </a:r>
            <a:r>
              <a:rPr lang="en-US" dirty="0"/>
              <a:t>. </a:t>
            </a:r>
          </a:p>
        </p:txBody>
      </p:sp>
      <p:sp>
        <p:nvSpPr>
          <p:cNvPr id="4" name="Date Placeholder 3">
            <a:extLst>
              <a:ext uri="{FF2B5EF4-FFF2-40B4-BE49-F238E27FC236}">
                <a16:creationId xmlns:a16="http://schemas.microsoft.com/office/drawing/2014/main" id="{30346F6B-B154-4057-9D7E-0E0531941E74}"/>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9DB68175-CB32-4227-907A-5447D063A4C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D0303FE-A38B-4A4C-A3B6-0F4A8D4F2BBF}"/>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2972452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SRD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Latest version in </a:t>
            </a:r>
            <a:r>
              <a:rPr lang="en-US" dirty="0">
                <a:hlinkClick r:id="rId2"/>
              </a:rPr>
              <a:t>802.15-21-0097r17</a:t>
            </a:r>
            <a:endParaRPr lang="en-US" dirty="0"/>
          </a:p>
          <a:p>
            <a:pPr lvl="1"/>
            <a:endParaRPr lang="en-US" dirty="0"/>
          </a:p>
          <a:p>
            <a:r>
              <a:rPr lang="en-US" dirty="0"/>
              <a:t>Review SRD in January interim. </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8FA0-B394-49EA-B69D-5F4CEF288B9D}"/>
              </a:ext>
            </a:extLst>
          </p:cNvPr>
          <p:cNvSpPr>
            <a:spLocks noGrp="1"/>
          </p:cNvSpPr>
          <p:nvPr>
            <p:ph type="title"/>
          </p:nvPr>
        </p:nvSpPr>
        <p:spPr/>
        <p:txBody>
          <a:bodyPr/>
          <a:lstStyle/>
          <a:p>
            <a:r>
              <a:rPr lang="en-US" dirty="0"/>
              <a:t>SDD Status</a:t>
            </a:r>
          </a:p>
        </p:txBody>
      </p:sp>
      <p:sp>
        <p:nvSpPr>
          <p:cNvPr id="3" name="Content Placeholder 2">
            <a:extLst>
              <a:ext uri="{FF2B5EF4-FFF2-40B4-BE49-F238E27FC236}">
                <a16:creationId xmlns:a16="http://schemas.microsoft.com/office/drawing/2014/main" id="{512994F4-888A-49CA-A881-05AD6499BED6}"/>
              </a:ext>
            </a:extLst>
          </p:cNvPr>
          <p:cNvSpPr>
            <a:spLocks noGrp="1"/>
          </p:cNvSpPr>
          <p:nvPr>
            <p:ph idx="1"/>
          </p:nvPr>
        </p:nvSpPr>
        <p:spPr/>
        <p:txBody>
          <a:bodyPr>
            <a:normAutofit/>
          </a:bodyPr>
          <a:lstStyle/>
          <a:p>
            <a:r>
              <a:rPr lang="en-US" dirty="0"/>
              <a:t>Latest version in </a:t>
            </a:r>
            <a:r>
              <a:rPr lang="en-US" dirty="0">
                <a:hlinkClick r:id="rId2"/>
              </a:rPr>
              <a:t>802.15-21-0306r11</a:t>
            </a:r>
            <a:r>
              <a:rPr lang="en-US" dirty="0"/>
              <a:t>  posted January 17, 2022</a:t>
            </a:r>
          </a:p>
          <a:p>
            <a:endParaRPr lang="en-US" dirty="0"/>
          </a:p>
          <a:p>
            <a:r>
              <a:rPr lang="en-US" dirty="0"/>
              <a:t>Review in January  </a:t>
            </a:r>
          </a:p>
          <a:p>
            <a:pPr lvl="1"/>
            <a:endParaRPr lang="en-US" dirty="0"/>
          </a:p>
        </p:txBody>
      </p:sp>
      <p:sp>
        <p:nvSpPr>
          <p:cNvPr id="4" name="Date Placeholder 3">
            <a:extLst>
              <a:ext uri="{FF2B5EF4-FFF2-40B4-BE49-F238E27FC236}">
                <a16:creationId xmlns:a16="http://schemas.microsoft.com/office/drawing/2014/main" id="{FD684A99-5AF0-45E4-8A66-E1C588763BE0}"/>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765B1887-A594-4B61-9474-94E328BAC6D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23E9400-ADE7-468F-9981-DA618AC0839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660149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a:xfrm>
            <a:off x="838200" y="1447800"/>
            <a:ext cx="10515600" cy="4351338"/>
          </a:xfrm>
        </p:spPr>
        <p:txBody>
          <a:bodyPr>
            <a:normAutofit/>
          </a:bodyPr>
          <a:lstStyle/>
          <a:p>
            <a:r>
              <a:rPr lang="en-US" dirty="0"/>
              <a:t>Does the SDD address any updates of security from SRD section on Cyber Security? </a:t>
            </a:r>
          </a:p>
          <a:p>
            <a:r>
              <a:rPr lang="en-US" dirty="0"/>
              <a:t>2021-12-16 Teleconference outcome:</a:t>
            </a:r>
          </a:p>
          <a:p>
            <a:pPr lvl="1"/>
            <a:r>
              <a:rPr lang="en-US" dirty="0"/>
              <a:t>Contribution: 15-21-0631-00-016t-security-related-changes.docx  provides details of needed security changes.</a:t>
            </a:r>
          </a:p>
          <a:p>
            <a:pPr lvl="1"/>
            <a:r>
              <a:rPr lang="en-US" dirty="0"/>
              <a:t>This they can be approved for incorporation into the draft when drafting begins.</a:t>
            </a:r>
          </a:p>
          <a:p>
            <a:pPr lvl="1"/>
            <a:r>
              <a:rPr lang="en-US" dirty="0"/>
              <a:t>No need to add any related SDD content. </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600207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Harry Bims expresses willingness to serve as editor in July meeting</a:t>
            </a:r>
          </a:p>
          <a:p>
            <a:endParaRPr lang="en-US" dirty="0"/>
          </a:p>
          <a:p>
            <a:r>
              <a:rPr lang="en-US" dirty="0"/>
              <a:t>Draft development will be based on approved SDD. </a:t>
            </a:r>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38C8AF-295E-4140-BC5F-58C9288FD175}"/>
              </a:ext>
            </a:extLst>
          </p:cNvPr>
          <p:cNvSpPr>
            <a:spLocks noGrp="1"/>
          </p:cNvSpPr>
          <p:nvPr>
            <p:ph type="title"/>
          </p:nvPr>
        </p:nvSpPr>
        <p:spPr/>
        <p:txBody>
          <a:bodyPr/>
          <a:lstStyle/>
          <a:p>
            <a:r>
              <a:rPr lang="en-US" dirty="0"/>
              <a:t>WebEx Information</a:t>
            </a:r>
          </a:p>
        </p:txBody>
      </p:sp>
      <p:sp>
        <p:nvSpPr>
          <p:cNvPr id="5" name="Content Placeholder 4">
            <a:extLst>
              <a:ext uri="{FF2B5EF4-FFF2-40B4-BE49-F238E27FC236}">
                <a16:creationId xmlns:a16="http://schemas.microsoft.com/office/drawing/2014/main" id="{34FB552E-47A7-41E4-B860-2007F5385E02}"/>
              </a:ext>
            </a:extLst>
          </p:cNvPr>
          <p:cNvSpPr>
            <a:spLocks noGrp="1"/>
          </p:cNvSpPr>
          <p:nvPr>
            <p:ph idx="1"/>
          </p:nvPr>
        </p:nvSpPr>
        <p:spPr>
          <a:xfrm>
            <a:off x="838200" y="1825625"/>
            <a:ext cx="10515600" cy="4667250"/>
          </a:xfrm>
        </p:spPr>
        <p:txBody>
          <a:bodyPr>
            <a:normAutofit/>
          </a:bodyPr>
          <a:lstStyle/>
          <a:p>
            <a:r>
              <a:rPr lang="en-US" sz="1800" b="1" dirty="0">
                <a:effectLst/>
                <a:latin typeface="Arial" panose="020B0604020202020204" pitchFamily="34" charset="0"/>
                <a:ea typeface="Calibri" panose="020F0502020204030204" pitchFamily="34" charset="0"/>
              </a:rPr>
              <a:t>  January 18</a:t>
            </a:r>
            <a:r>
              <a:rPr lang="en-US" sz="1800" b="1" baseline="30000" dirty="0">
                <a:effectLst/>
                <a:latin typeface="Arial" panose="020B0604020202020204" pitchFamily="34" charset="0"/>
                <a:ea typeface="Calibri" panose="020F0502020204030204" pitchFamily="34" charset="0"/>
              </a:rPr>
              <a:t>th</a:t>
            </a:r>
            <a:r>
              <a:rPr lang="en-US" sz="1800" b="1" dirty="0">
                <a:effectLst/>
                <a:latin typeface="Arial" panose="020B0604020202020204" pitchFamily="34" charset="0"/>
                <a:ea typeface="Calibri" panose="020F0502020204030204" pitchFamily="34" charset="0"/>
              </a:rPr>
              <a:t> Meeting     PM1 	1pm ET</a:t>
            </a:r>
          </a:p>
          <a:p>
            <a:pPr lvl="1"/>
            <a:r>
              <a:rPr lang="en-US" sz="1800" u="sng" dirty="0">
                <a:solidFill>
                  <a:srgbClr val="00AFF9"/>
                </a:solidFill>
                <a:effectLst/>
                <a:latin typeface="Arial" panose="020B0604020202020204" pitchFamily="34" charset="0"/>
                <a:ea typeface="Calibri" panose="020F0502020204030204" pitchFamily="34" charset="0"/>
                <a:hlinkClick r:id="rId2"/>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2422 249 5021</a:t>
            </a:r>
            <a:r>
              <a:rPr lang="en-US" sz="1800" dirty="0">
                <a:effectLst/>
                <a:latin typeface="Arial" panose="020B0604020202020204" pitchFamily="34" charset="0"/>
                <a:ea typeface="Calibri" panose="020F0502020204030204" pitchFamily="34" charset="0"/>
              </a:rPr>
              <a:t>  Meeting password: A56Jk3tPnB2    </a:t>
            </a:r>
            <a:br>
              <a:rPr lang="en-US" sz="1800" dirty="0">
                <a:effectLst/>
                <a:latin typeface="Arial" panose="020B0604020202020204" pitchFamily="34" charset="0"/>
                <a:ea typeface="Calibri" panose="020F0502020204030204" pitchFamily="34" charset="0"/>
              </a:rPr>
            </a:br>
            <a:br>
              <a:rPr lang="en-US" sz="1400" dirty="0">
                <a:effectLst/>
                <a:latin typeface="Arial" panose="020B0604020202020204" pitchFamily="34" charset="0"/>
                <a:ea typeface="Calibri" panose="020F0502020204030204" pitchFamily="34" charset="0"/>
              </a:rPr>
            </a:br>
            <a:br>
              <a:rPr lang="en-US" sz="1400" dirty="0">
                <a:effectLst/>
                <a:latin typeface="Arial" panose="020B0604020202020204" pitchFamily="34" charset="0"/>
                <a:ea typeface="Calibri" panose="020F0502020204030204" pitchFamily="34" charset="0"/>
              </a:rPr>
            </a:br>
            <a:r>
              <a:rPr lang="en-US" sz="1400" b="1" dirty="0">
                <a:solidFill>
                  <a:srgbClr val="000000"/>
                </a:solidFill>
                <a:effectLst/>
                <a:latin typeface="Arial" panose="020B0604020202020204" pitchFamily="34" charset="0"/>
                <a:ea typeface="Calibri" panose="020F0502020204030204" pitchFamily="34" charset="0"/>
              </a:rPr>
              <a:t>Join by phone</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dirty="0">
                <a:solidFill>
                  <a:srgbClr val="333333"/>
                </a:solidFill>
                <a:effectLst/>
                <a:latin typeface="Arial" panose="020B0604020202020204" pitchFamily="34" charset="0"/>
                <a:ea typeface="Calibri" panose="020F0502020204030204" pitchFamily="34" charset="0"/>
              </a:rPr>
              <a:t>+1-855-797-9485 US Toll free</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dirty="0">
                <a:solidFill>
                  <a:srgbClr val="333333"/>
                </a:solidFill>
                <a:effectLst/>
                <a:latin typeface="Arial" panose="020B0604020202020204" pitchFamily="34" charset="0"/>
                <a:ea typeface="Calibri" panose="020F0502020204030204" pitchFamily="34" charset="0"/>
              </a:rPr>
              <a:t>+1-415-655-0002 US Toll</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dirty="0">
                <a:solidFill>
                  <a:srgbClr val="333333"/>
                </a:solidFill>
                <a:effectLst/>
                <a:latin typeface="Arial" panose="020B0604020202020204" pitchFamily="34" charset="0"/>
                <a:ea typeface="Calibri" panose="020F0502020204030204" pitchFamily="34" charset="0"/>
              </a:rPr>
              <a:t>Access code: 2422 249 5021</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u="sng" dirty="0">
                <a:solidFill>
                  <a:srgbClr val="005E7D"/>
                </a:solidFill>
                <a:effectLst/>
                <a:latin typeface="Arial" panose="020B0604020202020204" pitchFamily="34" charset="0"/>
                <a:ea typeface="Calibri" panose="020F0502020204030204" pitchFamily="34" charset="0"/>
                <a:hlinkClick r:id="rId3"/>
              </a:rPr>
              <a:t>Global call-in numbers</a:t>
            </a:r>
            <a:r>
              <a:rPr lang="en-US" sz="1400" dirty="0">
                <a:effectLst/>
                <a:latin typeface="Arial" panose="020B0604020202020204" pitchFamily="34" charset="0"/>
                <a:ea typeface="Calibri" panose="020F0502020204030204" pitchFamily="34" charset="0"/>
              </a:rPr>
              <a:t>  |  </a:t>
            </a:r>
            <a:r>
              <a:rPr lang="en-US" sz="1400" u="sng" dirty="0">
                <a:solidFill>
                  <a:srgbClr val="005E7D"/>
                </a:solidFill>
                <a:effectLst/>
                <a:latin typeface="Arial" panose="020B0604020202020204" pitchFamily="34" charset="0"/>
                <a:ea typeface="Calibri" panose="020F0502020204030204" pitchFamily="34" charset="0"/>
                <a:hlinkClick r:id="rId4"/>
              </a:rPr>
              <a:t>Toll-free calling restrictions</a:t>
            </a:r>
            <a:r>
              <a:rPr lang="en-US" sz="1400" dirty="0">
                <a:effectLst/>
                <a:latin typeface="Arial" panose="020B0604020202020204" pitchFamily="34" charset="0"/>
                <a:ea typeface="Calibri" panose="020F0502020204030204" pitchFamily="34" charset="0"/>
              </a:rPr>
              <a:t> </a:t>
            </a:r>
          </a:p>
          <a:p>
            <a:endParaRPr lang="en-US" sz="1800" dirty="0">
              <a:latin typeface="Arial" panose="020B0604020202020204" pitchFamily="34" charset="0"/>
              <a:ea typeface="Calibri" panose="020F0502020204030204" pitchFamily="34" charset="0"/>
            </a:endParaRPr>
          </a:p>
          <a:p>
            <a:r>
              <a:rPr lang="en-US" sz="1800" b="1" dirty="0">
                <a:latin typeface="Arial" panose="020B0604020202020204" pitchFamily="34" charset="0"/>
                <a:ea typeface="Calibri" panose="020F0502020204030204" pitchFamily="34" charset="0"/>
              </a:rPr>
              <a:t>January 24</a:t>
            </a:r>
            <a:r>
              <a:rPr lang="en-US" sz="1800" b="1" baseline="30000" dirty="0">
                <a:latin typeface="Arial" panose="020B0604020202020204" pitchFamily="34" charset="0"/>
                <a:ea typeface="Calibri" panose="020F0502020204030204" pitchFamily="34" charset="0"/>
              </a:rPr>
              <a:t>th</a:t>
            </a:r>
            <a:r>
              <a:rPr lang="en-US" sz="1800" b="1" dirty="0">
                <a:latin typeface="Arial" panose="020B0604020202020204" pitchFamily="34" charset="0"/>
                <a:ea typeface="Calibri" panose="020F0502020204030204" pitchFamily="34" charset="0"/>
              </a:rPr>
              <a:t> Meeting   PM2 	3pm ET</a:t>
            </a:r>
          </a:p>
          <a:p>
            <a:pPr lvl="1"/>
            <a:r>
              <a:rPr lang="en-US" sz="1800" u="sng" dirty="0">
                <a:solidFill>
                  <a:srgbClr val="00AFF9"/>
                </a:solidFill>
                <a:effectLst/>
                <a:latin typeface="Arial" panose="020B0604020202020204" pitchFamily="34" charset="0"/>
                <a:ea typeface="Calibri" panose="020F0502020204030204" pitchFamily="34" charset="0"/>
                <a:hlinkClick r:id="rId5"/>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2427 466 7673</a:t>
            </a:r>
            <a:r>
              <a:rPr lang="en-US" sz="1800" dirty="0">
                <a:effectLst/>
                <a:latin typeface="Arial" panose="020B0604020202020204" pitchFamily="34" charset="0"/>
                <a:ea typeface="Calibri" panose="020F0502020204030204" pitchFamily="34" charset="0"/>
              </a:rPr>
              <a:t>  Meeting password: p2W73P2kx3r    </a:t>
            </a:r>
            <a:br>
              <a:rPr lang="en-US" sz="1400" dirty="0">
                <a:effectLst/>
                <a:latin typeface="Arial" panose="020B0604020202020204" pitchFamily="34" charset="0"/>
                <a:ea typeface="Calibri" panose="020F0502020204030204" pitchFamily="34" charset="0"/>
              </a:rPr>
            </a:b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endParaRPr lang="en-US" dirty="0"/>
          </a:p>
        </p:txBody>
      </p:sp>
      <p:sp>
        <p:nvSpPr>
          <p:cNvPr id="2" name="Footer Placeholder 1">
            <a:extLst>
              <a:ext uri="{FF2B5EF4-FFF2-40B4-BE49-F238E27FC236}">
                <a16:creationId xmlns:a16="http://schemas.microsoft.com/office/drawing/2014/main" id="{3FFFC527-9B00-4BFB-A625-2A5F20F2802C}"/>
              </a:ext>
            </a:extLst>
          </p:cNvPr>
          <p:cNvSpPr>
            <a:spLocks noGrp="1"/>
          </p:cNvSpPr>
          <p:nvPr>
            <p:ph type="ftr" sz="quarter" idx="11"/>
          </p:nvPr>
        </p:nvSpPr>
        <p:spPr/>
        <p:txBody>
          <a:bodyPr/>
          <a:lstStyle/>
          <a:p>
            <a:r>
              <a:rPr lang="en-US"/>
              <a:t>Tim Godfrey, EPRI</a:t>
            </a:r>
          </a:p>
        </p:txBody>
      </p:sp>
      <p:sp>
        <p:nvSpPr>
          <p:cNvPr id="3" name="Slide Number Placeholder 2">
            <a:extLst>
              <a:ext uri="{FF2B5EF4-FFF2-40B4-BE49-F238E27FC236}">
                <a16:creationId xmlns:a16="http://schemas.microsoft.com/office/drawing/2014/main" id="{E0182A84-BC1F-44C8-AF6C-14EECF97DD68}"/>
              </a:ext>
            </a:extLst>
          </p:cNvPr>
          <p:cNvSpPr>
            <a:spLocks noGrp="1"/>
          </p:cNvSpPr>
          <p:nvPr>
            <p:ph type="sldNum" sz="quarter" idx="12"/>
          </p:nvPr>
        </p:nvSpPr>
        <p:spPr/>
        <p:txBody>
          <a:bodyPr/>
          <a:lstStyle/>
          <a:p>
            <a:fld id="{20092462-9859-4223-AEDC-0764803AB50E}" type="slidenum">
              <a:rPr lang="en-US" smtClean="0"/>
              <a:pPr/>
              <a:t>2</a:t>
            </a:fld>
            <a:endParaRPr lang="en-US" dirty="0"/>
          </a:p>
        </p:txBody>
      </p:sp>
    </p:spTree>
    <p:extLst>
      <p:ext uri="{BB962C8B-B14F-4D97-AF65-F5344CB8AC3E}">
        <p14:creationId xmlns:p14="http://schemas.microsoft.com/office/powerpoint/2010/main" val="1634164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910332248"/>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July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Sept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Jan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591800" y="3200398"/>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January_2022</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fontScale="92500" lnSpcReduction="20000"/>
          </a:bodyPr>
          <a:lstStyle/>
          <a:p>
            <a:r>
              <a:rPr lang="en-US" dirty="0"/>
              <a:t>January 2022 Wireless Interim Session – TG16t meetings</a:t>
            </a:r>
          </a:p>
          <a:p>
            <a:pPr lvl="1"/>
            <a:r>
              <a:rPr lang="en-US" dirty="0"/>
              <a:t>January 18 at 10am PT</a:t>
            </a:r>
          </a:p>
          <a:p>
            <a:pPr lvl="1"/>
            <a:r>
              <a:rPr lang="en-US" dirty="0"/>
              <a:t>January 24 at Noon PT</a:t>
            </a:r>
          </a:p>
          <a:p>
            <a:endParaRPr lang="en-US" dirty="0"/>
          </a:p>
          <a:p>
            <a:r>
              <a:rPr lang="en-US" dirty="0"/>
              <a:t>February 2022 Teleconference</a:t>
            </a:r>
          </a:p>
          <a:p>
            <a:pPr lvl="1"/>
            <a:r>
              <a:rPr lang="en-US" dirty="0"/>
              <a:t>March 16th</a:t>
            </a:r>
          </a:p>
          <a:p>
            <a:pPr lvl="1"/>
            <a:endParaRPr lang="en-US" dirty="0"/>
          </a:p>
          <a:p>
            <a:r>
              <a:rPr lang="en-US" dirty="0"/>
              <a:t>March 2022 Plenary</a:t>
            </a:r>
          </a:p>
          <a:p>
            <a:pPr lvl="1"/>
            <a:r>
              <a:rPr lang="en-US" dirty="0"/>
              <a:t>March 8</a:t>
            </a:r>
          </a:p>
          <a:p>
            <a:pPr lvl="1"/>
            <a:r>
              <a:rPr lang="en-US" dirty="0"/>
              <a:t>March 15</a:t>
            </a:r>
          </a:p>
          <a:p>
            <a:r>
              <a:rPr lang="en-US" dirty="0"/>
              <a:t>Registration required for March 2022 meetings. January 28th, 2022, for the lowest rate</a:t>
            </a:r>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100" strike="sngStrike" dirty="0">
                <a:solidFill>
                  <a:srgbClr val="FF0000"/>
                </a:solidFill>
              </a:rPr>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22</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
        <p:nvSpPr>
          <p:cNvPr id="14" name="TextBox 13">
            <a:extLst>
              <a:ext uri="{FF2B5EF4-FFF2-40B4-BE49-F238E27FC236}">
                <a16:creationId xmlns:a16="http://schemas.microsoft.com/office/drawing/2014/main" id="{5362D37A-6410-4C55-8234-408FE67A9BCC}"/>
              </a:ext>
            </a:extLst>
          </p:cNvPr>
          <p:cNvSpPr txBox="1"/>
          <p:nvPr/>
        </p:nvSpPr>
        <p:spPr>
          <a:xfrm>
            <a:off x="10583043" y="4436447"/>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Agenda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 and Review of Contributions</a:t>
            </a:r>
          </a:p>
          <a:p>
            <a:pPr lvl="1"/>
            <a:r>
              <a:rPr lang="en-US" dirty="0"/>
              <a:t>SRD Update</a:t>
            </a:r>
          </a:p>
          <a:p>
            <a:pPr lvl="1"/>
            <a:r>
              <a:rPr lang="en-US" dirty="0"/>
              <a:t>SDD Update</a:t>
            </a:r>
          </a:p>
          <a:p>
            <a:r>
              <a:rPr lang="en-US" dirty="0"/>
              <a:t>Initiate Draft Development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r>
              <a:rPr lang="en-US" dirty="0"/>
              <a:t>Note for January – add attendees to November minutes</a:t>
            </a:r>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12921</TotalTime>
  <Words>2206</Words>
  <Application>Microsoft Office PowerPoint</Application>
  <PresentationFormat>Widescreen</PresentationFormat>
  <Paragraphs>282</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vt:lpstr>
      <vt:lpstr>Times New Roman</vt:lpstr>
      <vt:lpstr>Custom Design</vt:lpstr>
      <vt:lpstr>PowerPoint Presentation</vt:lpstr>
      <vt:lpstr>WebEx Information</vt:lpstr>
      <vt:lpstr>TG16t Agenda January Interim Agenda</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January</vt:lpstr>
      <vt:lpstr>Discussion Notes: Peer requirements</vt:lpstr>
      <vt:lpstr>SRD Status</vt:lpstr>
      <vt:lpstr>SDD Status</vt:lpstr>
      <vt:lpstr>Discussion on Security Requirements for 802.16t</vt:lpstr>
      <vt:lpstr>Editor and Draft Development</vt:lpstr>
      <vt:lpstr>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431</cp:revision>
  <cp:lastPrinted>1998-02-10T13:28:06Z</cp:lastPrinted>
  <dcterms:created xsi:type="dcterms:W3CDTF">2020-01-06T16:34:14Z</dcterms:created>
  <dcterms:modified xsi:type="dcterms:W3CDTF">2022-01-18T16:31:43Z</dcterms:modified>
</cp:coreProperties>
</file>