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990" r:id="rId15"/>
    <p:sldId id="1025" r:id="rId16"/>
    <p:sldId id="1017" r:id="rId17"/>
    <p:sldId id="1018"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0" d="100"/>
          <a:sy n="100" d="100"/>
        </p:scale>
        <p:origin x="90" y="177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January_2022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doc.:IEEE802.15-22-00027r0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1/15-21-0637-01-016t-16t-peer-to-peer-requiremen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306-11-016t-16t-system-description-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8784a394ec6b2fd0a292d4a60e69679f" TargetMode="External"/><Relationship Id="rId2" Type="http://schemas.openxmlformats.org/officeDocument/2006/relationships/hyperlink" Target="https://epri.webex.com/epri/j.php?MTID=md1263dccefad39b2c64024d784b8a770" TargetMode="External"/><Relationship Id="rId1" Type="http://schemas.openxmlformats.org/officeDocument/2006/relationships/slideLayout" Target="../slideLayouts/slideLayout2.xml"/><Relationship Id="rId5" Type="http://schemas.openxmlformats.org/officeDocument/2006/relationships/hyperlink" Target="https://epri.webex.com/epri/j.php?MTID=me7f243b2c1c3afd25b15d866f444255c"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2022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2022-01-18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a:t>
            </a:r>
          </a:p>
        </p:txBody>
      </p:sp>
      <p:graphicFrame>
        <p:nvGraphicFramePr>
          <p:cNvPr id="3" name="Table 2">
            <a:extLst>
              <a:ext uri="{FF2B5EF4-FFF2-40B4-BE49-F238E27FC236}">
                <a16:creationId xmlns:a16="http://schemas.microsoft.com/office/drawing/2014/main" id="{0C97018D-13C4-4C12-8EF6-3BD9CF6E39AD}"/>
              </a:ext>
            </a:extLst>
          </p:cNvPr>
          <p:cNvGraphicFramePr>
            <a:graphicFrameLocks noGrp="1"/>
          </p:cNvGraphicFramePr>
          <p:nvPr>
            <p:extLst>
              <p:ext uri="{D42A27DB-BD31-4B8C-83A1-F6EECF244321}">
                <p14:modId xmlns:p14="http://schemas.microsoft.com/office/powerpoint/2010/main" val="3314389640"/>
              </p:ext>
            </p:extLst>
          </p:nvPr>
        </p:nvGraphicFramePr>
        <p:xfrm>
          <a:off x="857250" y="3085306"/>
          <a:ext cx="10515603" cy="914400"/>
        </p:xfrm>
        <a:graphic>
          <a:graphicData uri="http://schemas.openxmlformats.org/drawingml/2006/table">
            <a:tbl>
              <a:tblPr/>
              <a:tblGrid>
                <a:gridCol w="1502229">
                  <a:extLst>
                    <a:ext uri="{9D8B030D-6E8A-4147-A177-3AD203B41FA5}">
                      <a16:colId xmlns:a16="http://schemas.microsoft.com/office/drawing/2014/main" val="2668355323"/>
                    </a:ext>
                  </a:extLst>
                </a:gridCol>
                <a:gridCol w="1502229">
                  <a:extLst>
                    <a:ext uri="{9D8B030D-6E8A-4147-A177-3AD203B41FA5}">
                      <a16:colId xmlns:a16="http://schemas.microsoft.com/office/drawing/2014/main" val="3718217414"/>
                    </a:ext>
                  </a:extLst>
                </a:gridCol>
                <a:gridCol w="1502229">
                  <a:extLst>
                    <a:ext uri="{9D8B030D-6E8A-4147-A177-3AD203B41FA5}">
                      <a16:colId xmlns:a16="http://schemas.microsoft.com/office/drawing/2014/main" val="23123839"/>
                    </a:ext>
                  </a:extLst>
                </a:gridCol>
                <a:gridCol w="1502229">
                  <a:extLst>
                    <a:ext uri="{9D8B030D-6E8A-4147-A177-3AD203B41FA5}">
                      <a16:colId xmlns:a16="http://schemas.microsoft.com/office/drawing/2014/main" val="1825776270"/>
                    </a:ext>
                  </a:extLst>
                </a:gridCol>
                <a:gridCol w="1502229">
                  <a:extLst>
                    <a:ext uri="{9D8B030D-6E8A-4147-A177-3AD203B41FA5}">
                      <a16:colId xmlns:a16="http://schemas.microsoft.com/office/drawing/2014/main" val="719855856"/>
                    </a:ext>
                  </a:extLst>
                </a:gridCol>
                <a:gridCol w="1502229">
                  <a:extLst>
                    <a:ext uri="{9D8B030D-6E8A-4147-A177-3AD203B41FA5}">
                      <a16:colId xmlns:a16="http://schemas.microsoft.com/office/drawing/2014/main" val="2378284656"/>
                    </a:ext>
                  </a:extLst>
                </a:gridCol>
                <a:gridCol w="1502229">
                  <a:extLst>
                    <a:ext uri="{9D8B030D-6E8A-4147-A177-3AD203B41FA5}">
                      <a16:colId xmlns:a16="http://schemas.microsoft.com/office/drawing/2014/main" val="560322466"/>
                    </a:ext>
                  </a:extLst>
                </a:gridCol>
              </a:tblGrid>
              <a:tr h="914400">
                <a:tc>
                  <a:txBody>
                    <a:bodyPr/>
                    <a:lstStyle/>
                    <a:p>
                      <a:r>
                        <a:rPr lang="en-US" sz="1800"/>
                        <a:t>17-Jan-2022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dirty="0"/>
                        <a:t>11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01240550"/>
                  </a:ext>
                </a:extLst>
              </a:tr>
            </a:tbl>
          </a:graphicData>
        </a:graphic>
      </p:graphicFrame>
      <p:graphicFrame>
        <p:nvGraphicFramePr>
          <p:cNvPr id="4" name="Table 3">
            <a:extLst>
              <a:ext uri="{FF2B5EF4-FFF2-40B4-BE49-F238E27FC236}">
                <a16:creationId xmlns:a16="http://schemas.microsoft.com/office/drawing/2014/main" id="{08ECA60A-9B06-44E9-B3D8-80D7899FDC42}"/>
              </a:ext>
            </a:extLst>
          </p:cNvPr>
          <p:cNvGraphicFramePr>
            <a:graphicFrameLocks noGrp="1"/>
          </p:cNvGraphicFramePr>
          <p:nvPr>
            <p:extLst>
              <p:ext uri="{D42A27DB-BD31-4B8C-83A1-F6EECF244321}">
                <p14:modId xmlns:p14="http://schemas.microsoft.com/office/powerpoint/2010/main" val="2971469872"/>
              </p:ext>
            </p:extLst>
          </p:nvPr>
        </p:nvGraphicFramePr>
        <p:xfrm>
          <a:off x="857252" y="1752600"/>
          <a:ext cx="10515603" cy="914400"/>
        </p:xfrm>
        <a:graphic>
          <a:graphicData uri="http://schemas.openxmlformats.org/drawingml/2006/table">
            <a:tbl>
              <a:tblPr/>
              <a:tblGrid>
                <a:gridCol w="1502229">
                  <a:extLst>
                    <a:ext uri="{9D8B030D-6E8A-4147-A177-3AD203B41FA5}">
                      <a16:colId xmlns:a16="http://schemas.microsoft.com/office/drawing/2014/main" val="467095581"/>
                    </a:ext>
                  </a:extLst>
                </a:gridCol>
                <a:gridCol w="1502229">
                  <a:extLst>
                    <a:ext uri="{9D8B030D-6E8A-4147-A177-3AD203B41FA5}">
                      <a16:colId xmlns:a16="http://schemas.microsoft.com/office/drawing/2014/main" val="3052625917"/>
                    </a:ext>
                  </a:extLst>
                </a:gridCol>
                <a:gridCol w="1502229">
                  <a:extLst>
                    <a:ext uri="{9D8B030D-6E8A-4147-A177-3AD203B41FA5}">
                      <a16:colId xmlns:a16="http://schemas.microsoft.com/office/drawing/2014/main" val="486389710"/>
                    </a:ext>
                  </a:extLst>
                </a:gridCol>
                <a:gridCol w="1502229">
                  <a:extLst>
                    <a:ext uri="{9D8B030D-6E8A-4147-A177-3AD203B41FA5}">
                      <a16:colId xmlns:a16="http://schemas.microsoft.com/office/drawing/2014/main" val="3277745467"/>
                    </a:ext>
                  </a:extLst>
                </a:gridCol>
                <a:gridCol w="1502229">
                  <a:extLst>
                    <a:ext uri="{9D8B030D-6E8A-4147-A177-3AD203B41FA5}">
                      <a16:colId xmlns:a16="http://schemas.microsoft.com/office/drawing/2014/main" val="1322904957"/>
                    </a:ext>
                  </a:extLst>
                </a:gridCol>
                <a:gridCol w="1502229">
                  <a:extLst>
                    <a:ext uri="{9D8B030D-6E8A-4147-A177-3AD203B41FA5}">
                      <a16:colId xmlns:a16="http://schemas.microsoft.com/office/drawing/2014/main" val="1273705177"/>
                    </a:ext>
                  </a:extLst>
                </a:gridCol>
                <a:gridCol w="1502229">
                  <a:extLst>
                    <a:ext uri="{9D8B030D-6E8A-4147-A177-3AD203B41FA5}">
                      <a16:colId xmlns:a16="http://schemas.microsoft.com/office/drawing/2014/main" val="4213814787"/>
                    </a:ext>
                  </a:extLst>
                </a:gridCol>
              </a:tblGrid>
              <a:tr h="914400">
                <a:tc>
                  <a:txBody>
                    <a:bodyPr/>
                    <a:lstStyle/>
                    <a:p>
                      <a:r>
                        <a:rPr lang="en-US" sz="1800"/>
                        <a:t>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17</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836424021"/>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Discussion Notes: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850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Final opportunity for discussion on December teleconference.</a:t>
            </a:r>
          </a:p>
          <a:p>
            <a:r>
              <a:rPr lang="en-US" dirty="0"/>
              <a:t>The recommendation from today’s attendees is to defer new P-P MAC definition to a subsequent amendment</a:t>
            </a:r>
          </a:p>
          <a:p>
            <a:endParaRPr lang="en-US" dirty="0"/>
          </a:p>
          <a:p>
            <a:r>
              <a:rPr lang="en-US" dirty="0"/>
              <a:t>Discussion results from 2021-12-16 are captured in </a:t>
            </a:r>
            <a:r>
              <a:rPr lang="en-US" dirty="0">
                <a:hlinkClick r:id="rId2"/>
              </a:rPr>
              <a:t>15-21-0637-01-016t-16t-peer-to-peer-requirements</a:t>
            </a:r>
            <a:r>
              <a:rPr lang="en-US" dirty="0"/>
              <a:t>. </a:t>
            </a:r>
          </a:p>
          <a:p>
            <a:endParaRPr lang="en-US" dirty="0"/>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Latest version in 802.15-21-0097r17</a:t>
            </a:r>
          </a:p>
          <a:p>
            <a:pPr lvl="1"/>
            <a:endParaRPr lang="en-US" dirty="0"/>
          </a:p>
          <a:p>
            <a:r>
              <a:rPr lang="en-US" dirty="0"/>
              <a:t>Review SRD in January interim.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802.15-21-0306r11</a:t>
            </a:r>
            <a:r>
              <a:rPr lang="en-US" dirty="0"/>
              <a:t>  posted January 17, 2022</a:t>
            </a:r>
          </a:p>
          <a:p>
            <a:endParaRPr lang="en-US" dirty="0"/>
          </a:p>
          <a:p>
            <a:r>
              <a:rPr lang="en-US" dirty="0"/>
              <a:t>Review in January  </a:t>
            </a:r>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a:bodyPr>
          <a:lstStyle/>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a:bodyPr>
          <a:lstStyle/>
          <a:p>
            <a:r>
              <a:rPr lang="en-US" sz="1800" b="1" dirty="0">
                <a:effectLst/>
                <a:latin typeface="Arial" panose="020B0604020202020204" pitchFamily="34" charset="0"/>
                <a:ea typeface="Calibri" panose="020F0502020204030204" pitchFamily="34" charset="0"/>
              </a:rPr>
              <a:t>  January 18</a:t>
            </a:r>
            <a:r>
              <a:rPr lang="en-US" sz="1800" b="1" baseline="30000" dirty="0">
                <a:effectLst/>
                <a:latin typeface="Arial" panose="020B0604020202020204" pitchFamily="34" charset="0"/>
                <a:ea typeface="Calibri" panose="020F0502020204030204" pitchFamily="34" charset="0"/>
              </a:rPr>
              <a:t>th</a:t>
            </a:r>
            <a:r>
              <a:rPr lang="en-US" sz="1800" b="1" dirty="0">
                <a:effectLst/>
                <a:latin typeface="Arial" panose="020B0604020202020204" pitchFamily="34" charset="0"/>
                <a:ea typeface="Calibri" panose="020F0502020204030204" pitchFamily="34" charset="0"/>
              </a:rPr>
              <a:t> Meeting</a:t>
            </a:r>
          </a:p>
          <a:p>
            <a:pPr lvl="1"/>
            <a:r>
              <a:rPr lang="en-US" sz="1400" u="sng" dirty="0">
                <a:solidFill>
                  <a:srgbClr val="00AFF9"/>
                </a:solidFill>
                <a:effectLst/>
                <a:latin typeface="Arial" panose="020B0604020202020204" pitchFamily="34" charset="0"/>
                <a:ea typeface="Calibri" panose="020F0502020204030204" pitchFamily="34" charset="0"/>
                <a:hlinkClick r:id="rId2"/>
              </a:rPr>
              <a:t>Join WebEx meeting</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err="1">
                <a:solidFill>
                  <a:srgbClr val="666666"/>
                </a:solidFill>
                <a:effectLst/>
                <a:latin typeface="Arial" panose="020B0604020202020204" pitchFamily="34" charset="0"/>
                <a:ea typeface="Calibri" panose="020F0502020204030204" pitchFamily="34" charset="0"/>
              </a:rPr>
              <a:t>Meeting</a:t>
            </a:r>
            <a:r>
              <a:rPr lang="en-US" sz="1400" dirty="0">
                <a:solidFill>
                  <a:srgbClr val="666666"/>
                </a:solidFill>
                <a:effectLst/>
                <a:latin typeface="Arial" panose="020B0604020202020204" pitchFamily="34" charset="0"/>
                <a:ea typeface="Calibri" panose="020F0502020204030204" pitchFamily="34" charset="0"/>
              </a:rPr>
              <a:t> number: 2422 249 5021</a:t>
            </a:r>
            <a:r>
              <a:rPr lang="en-US" sz="1400" dirty="0">
                <a:effectLst/>
                <a:latin typeface="Arial" panose="020B0604020202020204" pitchFamily="34" charset="0"/>
                <a:ea typeface="Calibri" panose="020F0502020204030204" pitchFamily="34" charset="0"/>
              </a:rPr>
              <a:t>  Meeting password: A56Jk3tPnB2    </a:t>
            </a:r>
            <a:br>
              <a:rPr lang="en-US" sz="14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r>
              <a:rPr lang="en-US" sz="1400" b="1" dirty="0">
                <a:solidFill>
                  <a:srgbClr val="000000"/>
                </a:solidFill>
                <a:effectLst/>
                <a:latin typeface="Arial" panose="020B0604020202020204" pitchFamily="34" charset="0"/>
                <a:ea typeface="Calibri" panose="020F0502020204030204" pitchFamily="34" charset="0"/>
              </a:rPr>
              <a:t>Join by phone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+1-855-797-9485 US Toll free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+1-415-655-0002 US Toll</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Access code: 2422 249 5021</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400" dirty="0">
                <a:effectLst/>
                <a:latin typeface="Arial" panose="020B0604020202020204" pitchFamily="34" charset="0"/>
                <a:ea typeface="Calibri" panose="020F0502020204030204" pitchFamily="34" charset="0"/>
              </a:rPr>
              <a:t>  |  </a:t>
            </a:r>
            <a:r>
              <a:rPr lang="en-US" sz="14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4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a typeface="Calibri" panose="020F0502020204030204" pitchFamily="34" charset="0"/>
            </a:endParaRPr>
          </a:p>
          <a:p>
            <a:r>
              <a:rPr lang="en-US" sz="1800" b="1" dirty="0">
                <a:latin typeface="Arial" panose="020B0604020202020204" pitchFamily="34" charset="0"/>
                <a:ea typeface="Calibri" panose="020F0502020204030204" pitchFamily="34" charset="0"/>
              </a:rPr>
              <a:t>January 24</a:t>
            </a:r>
            <a:r>
              <a:rPr lang="en-US" sz="1800" b="1" baseline="30000" dirty="0">
                <a:latin typeface="Arial" panose="020B0604020202020204" pitchFamily="34" charset="0"/>
                <a:ea typeface="Calibri" panose="020F0502020204030204" pitchFamily="34" charset="0"/>
              </a:rPr>
              <a:t>th</a:t>
            </a:r>
            <a:r>
              <a:rPr lang="en-US" sz="1800" b="1" dirty="0">
                <a:latin typeface="Arial" panose="020B0604020202020204" pitchFamily="34" charset="0"/>
                <a:ea typeface="Calibri" panose="020F0502020204030204" pitchFamily="34" charset="0"/>
              </a:rPr>
              <a:t> Meeting</a:t>
            </a:r>
          </a:p>
          <a:p>
            <a:pPr lvl="1"/>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5"/>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2427 466 7673</a:t>
            </a:r>
            <a:r>
              <a:rPr lang="en-US" sz="1800" dirty="0">
                <a:effectLst/>
                <a:latin typeface="Arial" panose="020B0604020202020204" pitchFamily="34" charset="0"/>
                <a:ea typeface="Calibri" panose="020F0502020204030204" pitchFamily="34" charset="0"/>
              </a:rPr>
              <a:t>  Meeting password: p2W73P2kx3r    </a:t>
            </a:r>
            <a:br>
              <a:rPr lang="en-US" sz="1400" dirty="0">
                <a:effectLst/>
                <a:latin typeface="Arial" panose="020B0604020202020204" pitchFamily="34" charset="0"/>
                <a:ea typeface="Calibri" panose="020F0502020204030204" pitchFamily="34" charset="0"/>
              </a:rPr>
            </a:b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910332248"/>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July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Sept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3200398"/>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January_2022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February 2022 Teleconference</a:t>
            </a:r>
          </a:p>
          <a:p>
            <a:pPr lvl="1"/>
            <a:r>
              <a:rPr lang="en-US" dirty="0"/>
              <a:t>March 16th</a:t>
            </a:r>
          </a:p>
          <a:p>
            <a:pPr lvl="1"/>
            <a:endParaRPr lang="en-US" dirty="0"/>
          </a:p>
          <a:p>
            <a:r>
              <a:rPr lang="en-US" dirty="0"/>
              <a:t>March 2022 Plenary</a:t>
            </a:r>
          </a:p>
          <a:p>
            <a:pPr lvl="1"/>
            <a:r>
              <a:rPr lang="en-US" dirty="0"/>
              <a:t>March 8</a:t>
            </a:r>
          </a:p>
          <a:p>
            <a:pPr lvl="1"/>
            <a:r>
              <a:rPr lang="en-US" dirty="0"/>
              <a:t>March 15</a:t>
            </a:r>
          </a:p>
          <a:p>
            <a:r>
              <a:rPr lang="en-US" dirty="0"/>
              <a:t>Registration required for March 2022 meetings. January 28th, 2022, for the lowest rate</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pPr lvl="1"/>
            <a:r>
              <a:rPr lang="en-US" dirty="0"/>
              <a:t>Peer to Peer Requirements</a:t>
            </a:r>
          </a:p>
          <a:p>
            <a:pPr lvl="1"/>
            <a:r>
              <a:rPr lang="en-US" dirty="0"/>
              <a:t>SDD  Update r8</a:t>
            </a:r>
          </a:p>
          <a:p>
            <a:pPr lvl="1"/>
            <a:r>
              <a:rPr lang="en-US" dirty="0"/>
              <a:t>Security Changes</a:t>
            </a:r>
          </a:p>
          <a:p>
            <a:endParaRPr lang="en-US" dirty="0"/>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12808</TotalTime>
  <Words>2212</Words>
  <Application>Microsoft Office PowerPoint</Application>
  <PresentationFormat>Widescreen</PresentationFormat>
  <Paragraphs>285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WebEx Information</vt:lpstr>
      <vt:lpstr>TG16t Agenda January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vt:lpstr>
      <vt:lpstr>Discussion Notes: Peer requirements</vt:lpstr>
      <vt:lpstr>SRD Status</vt:lpstr>
      <vt:lpstr>SDD Status</vt:lpstr>
      <vt:lpstr>Discussion on Security Requirements for 802.16t</vt:lpstr>
      <vt:lpstr>Editor and Draft Development</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427</cp:revision>
  <cp:lastPrinted>1998-02-10T13:28:06Z</cp:lastPrinted>
  <dcterms:created xsi:type="dcterms:W3CDTF">2020-01-06T16:34:14Z</dcterms:created>
  <dcterms:modified xsi:type="dcterms:W3CDTF">2022-01-18T14:38:32Z</dcterms:modified>
</cp:coreProperties>
</file>