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5"/>
  </p:notesMasterIdLst>
  <p:sldIdLst>
    <p:sldId id="256" r:id="rId2"/>
    <p:sldId id="257" r:id="rId3"/>
    <p:sldId id="290" r:id="rId4"/>
    <p:sldId id="298" r:id="rId5"/>
    <p:sldId id="288" r:id="rId6"/>
    <p:sldId id="306" r:id="rId7"/>
    <p:sldId id="294" r:id="rId8"/>
    <p:sldId id="295" r:id="rId9"/>
    <p:sldId id="296" r:id="rId10"/>
    <p:sldId id="289" r:id="rId11"/>
    <p:sldId id="291" r:id="rId12"/>
    <p:sldId id="305" r:id="rId13"/>
    <p:sldId id="287" r:id="rId1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92DE"/>
    <a:srgbClr val="7DA8FF"/>
    <a:srgbClr val="FF8585"/>
    <a:srgbClr val="00AC10"/>
    <a:srgbClr val="00EA16"/>
    <a:srgbClr val="43FF55"/>
    <a:srgbClr val="7DFF89"/>
    <a:srgbClr val="92F6C6"/>
    <a:srgbClr val="FFCDCD"/>
    <a:srgbClr val="CDD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78" d="100"/>
          <a:sy n="78" d="100"/>
        </p:scale>
        <p:origin x="5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dirty="0"/>
              <a:t>March 2023</a:t>
            </a:r>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r>
              <a:rPr lang="en-US"/>
              <a:t>Kim, Kobayashi, Hernandez, Kohno (YNU/YRP-IAI)</a:t>
            </a:r>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65760">
              <a:buFont typeface="Arial" panose="020B0604020202020204" pitchFamily="34" charset="0"/>
              <a:buChar char="•"/>
              <a:defRPr sz="2400">
                <a:latin typeface="+mn-lt"/>
              </a:defRPr>
            </a:lvl1pPr>
            <a:lvl2pPr marL="731520" indent="-365760">
              <a:defRPr sz="2000">
                <a:latin typeface="+mn-lt"/>
              </a:defRPr>
            </a:lvl2pPr>
            <a:lvl3pPr marL="1097280" indent="-365760">
              <a:defRPr sz="2000">
                <a:latin typeface="+mn-lt"/>
              </a:defRPr>
            </a:lvl3pPr>
            <a:lvl4pPr marL="1463040" indent="-365760">
              <a:defRPr sz="2000">
                <a:latin typeface="+mn-lt"/>
              </a:defRPr>
            </a:lvl4pPr>
            <a:lvl5pPr marL="1828800" indent="-365760">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513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99B442C3-369B-472A-8736-6F17DBAC9BF0}"/>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6" name="Date Placeholder 25">
            <a:extLst>
              <a:ext uri="{FF2B5EF4-FFF2-40B4-BE49-F238E27FC236}">
                <a16:creationId xmlns:a16="http://schemas.microsoft.com/office/drawing/2014/main" id="{ACE57712-74BA-477D-B6AA-67833CD2C451}"/>
              </a:ext>
            </a:extLst>
          </p:cNvPr>
          <p:cNvSpPr>
            <a:spLocks noGrp="1"/>
          </p:cNvSpPr>
          <p:nvPr>
            <p:ph type="dt" idx="10"/>
          </p:nvPr>
        </p:nvSpPr>
        <p:spPr/>
        <p:txBody>
          <a:bodyPr/>
          <a:lstStyle/>
          <a:p>
            <a:r>
              <a:rPr lang="en-US" altLang="ja-JP" dirty="0"/>
              <a:t>March 2023</a:t>
            </a:r>
          </a:p>
        </p:txBody>
      </p:sp>
      <p:sp>
        <p:nvSpPr>
          <p:cNvPr id="27" name="Footer Placeholder 26">
            <a:extLst>
              <a:ext uri="{FF2B5EF4-FFF2-40B4-BE49-F238E27FC236}">
                <a16:creationId xmlns:a16="http://schemas.microsoft.com/office/drawing/2014/main" id="{798EF3B9-4DC4-4EDD-8EFC-121567B1F55E}"/>
              </a:ext>
            </a:extLst>
          </p:cNvPr>
          <p:cNvSpPr>
            <a:spLocks noGrp="1"/>
          </p:cNvSpPr>
          <p:nvPr>
            <p:ph type="ftr" idx="11"/>
          </p:nvPr>
        </p:nvSpPr>
        <p:spPr/>
        <p:txBody>
          <a:bodyPr/>
          <a:lstStyle/>
          <a:p>
            <a:r>
              <a:rPr lang="en-US"/>
              <a:t>Kim, Kobayashi, Hernandez, Kohno (YNU/YRP-IAI)</a:t>
            </a:r>
            <a:endParaRPr lang="en-US" dirty="0"/>
          </a:p>
        </p:txBody>
      </p:sp>
      <p:sp>
        <p:nvSpPr>
          <p:cNvPr id="28" name="Slide Number Placeholder 27">
            <a:extLst>
              <a:ext uri="{FF2B5EF4-FFF2-40B4-BE49-F238E27FC236}">
                <a16:creationId xmlns:a16="http://schemas.microsoft.com/office/drawing/2014/main" id="{D67DED76-F3D8-48FB-BA5B-36A652984F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E09EBAC0-ACD5-47DB-9053-11BEF036582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D7CCD6AB-B866-4614-8031-E82260AD0BDF}"/>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B5ADBB5-07C9-436F-968B-2B7F9C55DF9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0" name="Google Shape;16;p1">
            <a:extLst>
              <a:ext uri="{FF2B5EF4-FFF2-40B4-BE49-F238E27FC236}">
                <a16:creationId xmlns:a16="http://schemas.microsoft.com/office/drawing/2014/main" id="{02000D0A-4701-401E-ADDC-7CBBF09A57E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AF5A37EC-294C-4F06-8193-89A9EDBA02C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82AC746-03B3-4377-8AA8-336EB896BA2A}"/>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B92E31D5-C0E1-4B8A-9F2D-E396696A663B}"/>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73152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493518"/>
            <a:ext cx="7772400" cy="4602481"/>
          </a:xfrm>
          <a:prstGeom prst="rect">
            <a:avLst/>
          </a:prstGeom>
          <a:noFill/>
          <a:ln>
            <a:noFill/>
          </a:ln>
        </p:spPr>
        <p:txBody>
          <a:bodyPr spcFirstLastPara="1" wrap="square" lIns="0" tIns="0" rIns="0" bIns="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6" name="Google Shape;16;p1"/>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a:t>
            </a:r>
            <a:r>
              <a:rPr lang="en-US" sz="1400" b="1" i="0" u="none" strike="noStrike" cap="none" dirty="0">
                <a:solidFill>
                  <a:schemeClr val="tx1"/>
                </a:solidFill>
                <a:latin typeface="Times New Roman"/>
                <a:ea typeface="Times New Roman"/>
                <a:cs typeface="Times New Roman"/>
                <a:sym typeface="Times New Roman"/>
              </a:rPr>
              <a:t>0024-0</a:t>
            </a:r>
            <a:r>
              <a:rPr lang="en-US" sz="1400" b="1" i="0" u="none" strike="noStrike" cap="none" dirty="0">
                <a:solidFill>
                  <a:schemeClr val="dk1"/>
                </a:solidFill>
                <a:latin typeface="Times New Roman"/>
                <a:ea typeface="Times New Roman"/>
                <a:cs typeface="Times New Roman"/>
                <a:sym typeface="Times New Roman"/>
              </a:rPr>
              <a:t>3-6a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
        <p:nvSpPr>
          <p:cNvPr id="11" name="Google Shape;35;p4">
            <a:extLst>
              <a:ext uri="{FF2B5EF4-FFF2-40B4-BE49-F238E27FC236}">
                <a16:creationId xmlns:a16="http://schemas.microsoft.com/office/drawing/2014/main" id="{8C3C5454-E6B7-44DD-A499-381C916D8184}"/>
              </a:ext>
            </a:extLst>
          </p:cNvPr>
          <p:cNvSpPr txBox="1">
            <a:spLocks noGrp="1"/>
          </p:cNvSpPr>
          <p:nvPr>
            <p:ph type="dt" idx="2"/>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p>
        </p:txBody>
      </p:sp>
    </p:spTree>
  </p:cSld>
  <p:clrMap bg1="lt1" tx1="dk1" bg2="dk2" tx2="lt2" accent1="accent1" accent2="accent2" accent3="accent3" accent4="accent4" accent5="accent5" accent6="accent6" hlink="hlink" folHlink="folHlink"/>
  <p:sldLayoutIdLst>
    <p:sldLayoutId id="2147483659" r:id="rId1"/>
    <p:sldLayoutId id="2147483648"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6" name="Date Placeholder 3">
            <a:extLst>
              <a:ext uri="{FF2B5EF4-FFF2-40B4-BE49-F238E27FC236}">
                <a16:creationId xmlns:a16="http://schemas.microsoft.com/office/drawing/2014/main" id="{A0528065-C4BE-4D87-BAF1-21248446F671}"/>
              </a:ext>
            </a:extLst>
          </p:cNvPr>
          <p:cNvSpPr>
            <a:spLocks noGrp="1"/>
          </p:cNvSpPr>
          <p:nvPr>
            <p:ph type="dt" idx="10"/>
          </p:nvPr>
        </p:nvSpPr>
        <p:spPr/>
        <p:txBody>
          <a:bodyPr/>
          <a:lstStyle/>
          <a:p>
            <a:r>
              <a:rPr lang="en-US" altLang="ja-JP" dirty="0"/>
              <a:t>March 2023</a:t>
            </a:r>
          </a:p>
        </p:txBody>
      </p:sp>
      <p:sp>
        <p:nvSpPr>
          <p:cNvPr id="7" name="Footer Placeholder 5">
            <a:extLst>
              <a:ext uri="{FF2B5EF4-FFF2-40B4-BE49-F238E27FC236}">
                <a16:creationId xmlns:a16="http://schemas.microsoft.com/office/drawing/2014/main" id="{81A41B47-C67D-4527-8DA4-18169A8E4482}"/>
              </a:ext>
            </a:extLst>
          </p:cNvPr>
          <p:cNvSpPr>
            <a:spLocks noGrp="1"/>
          </p:cNvSpPr>
          <p:nvPr>
            <p:ph type="ftr" idx="11"/>
          </p:nvPr>
        </p:nvSpPr>
        <p:spPr/>
        <p:txBody>
          <a:bodyPr/>
          <a:lstStyle/>
          <a:p>
            <a:r>
              <a:rPr lang="en-US"/>
              <a:t>Kim, Kobayashi, Hernandez, Kohno (YNU/YRP-IAI)</a:t>
            </a:r>
            <a:endParaRPr lang="en-US" dirty="0"/>
          </a:p>
        </p:txBody>
      </p:sp>
      <p:sp>
        <p:nvSpPr>
          <p:cNvPr id="176" name="Google Shape;176;p25"/>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599"/>
            <a:ext cx="8991600" cy="586581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2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Bridging for Time-Sensitive Networking of 802.15.6ma</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March</a:t>
            </a:r>
            <a:r>
              <a:rPr lang="en-US" sz="1600" b="0" i="0" u="none" strike="noStrike" cap="none" dirty="0">
                <a:solidFill>
                  <a:schemeClr val="tx1"/>
                </a:solidFill>
                <a:latin typeface="Times New Roman"/>
                <a:ea typeface="Times New Roman"/>
                <a:cs typeface="Times New Roman"/>
                <a:sym typeface="Times New Roman"/>
              </a:rPr>
              <a:t> </a:t>
            </a:r>
            <a:r>
              <a:rPr lang="en-US" sz="1600" dirty="0">
                <a:solidFill>
                  <a:schemeClr val="tx1"/>
                </a:solidFill>
                <a:latin typeface="Times New Roman"/>
                <a:ea typeface="Times New Roman"/>
                <a:cs typeface="Times New Roman"/>
                <a:sym typeface="Times New Roman"/>
              </a:rPr>
              <a:t>15th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Minsoo Kim</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1,2</a:t>
            </a:r>
            <a:endParaRPr baseline="30000"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Yokosuka Research Park International Alliance Institute (YRP-IAI), Japan;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YRP 1, 3-4 </a:t>
            </a:r>
            <a:r>
              <a:rPr lang="en-US" sz="1600" dirty="0" err="1">
                <a:solidFill>
                  <a:schemeClr val="dk1"/>
                </a:solidFill>
                <a:latin typeface="Times New Roman"/>
                <a:ea typeface="Times New Roman"/>
                <a:cs typeface="Times New Roman"/>
                <a:sym typeface="Times New Roman"/>
              </a:rPr>
              <a:t>Hikarino-oka</a:t>
            </a:r>
            <a:r>
              <a:rPr lang="en-US" sz="1600" dirty="0">
                <a:solidFill>
                  <a:schemeClr val="dk1"/>
                </a:solidFill>
                <a:latin typeface="Times New Roman"/>
                <a:ea typeface="Times New Roman"/>
                <a:cs typeface="Times New Roman"/>
                <a:sym typeface="Times New Roman"/>
              </a:rPr>
              <a:t>, Yokosuka, 239-0847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i="0" u="none" strike="noStrike" cap="none"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+81-90-5408-0611, </a:t>
            </a:r>
            <a:r>
              <a:rPr lang="en-US" sz="1600" b="1" dirty="0">
                <a:solidFill>
                  <a:schemeClr val="dk1"/>
                </a:solidFill>
                <a:latin typeface="Times New Roman"/>
                <a:ea typeface="Times New Roman"/>
                <a:cs typeface="Times New Roman"/>
                <a:sym typeface="Times New Roman"/>
              </a:rPr>
              <a:t>Fax:</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+81-45-383-5528,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a:t>
            </a:r>
            <a:r>
              <a:rPr lang="en-US" sz="1600" dirty="0">
                <a:solidFill>
                  <a:schemeClr val="dk2"/>
                </a:solidFill>
                <a:latin typeface="Times New Roman"/>
                <a:ea typeface="Times New Roman"/>
                <a:cs typeface="Times New Roman"/>
                <a:sym typeface="Times New Roman"/>
              </a:rPr>
              <a:t>takumi-ch@ynu.ac.jp, Marco.Hernandez@ieee.org; kohno@ynu.ac.jp</a:t>
            </a:r>
            <a:r>
              <a:rPr lang="en-US" sz="1600" b="0" i="0" u="none" strike="noStrike" cap="none" dirty="0">
                <a:solidFill>
                  <a:schemeClr val="dk2"/>
                </a:solidFill>
                <a:latin typeface="Times New Roman"/>
                <a:ea typeface="Times New Roman"/>
                <a:cs typeface="Times New Roman"/>
                <a:sym typeface="Times New Roman"/>
              </a:rPr>
              <a:t>]</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i="0" u="none" strike="noStrike" cap="none" dirty="0">
                <a:solidFill>
                  <a:schemeClr val="dk2"/>
                </a:solidFill>
                <a:latin typeface="Times New Roman"/>
                <a:ea typeface="Times New Roman"/>
                <a:cs typeface="Times New Roman"/>
                <a:sym typeface="Times New Roman"/>
              </a:rPr>
              <a:t> This document contains a discussion of MAC Bridging for Time-Sensitive Networking to realize the enhanced reliability of P802.15.6ma.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the </a:t>
            </a:r>
            <a:r>
              <a:rPr lang="en-US" altLang="en-US" sz="1600" dirty="0">
                <a:latin typeface="Times New Roman" panose="02020603050405020304" pitchFamily="18" charset="0"/>
              </a:rPr>
              <a:t>IEEE 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.6ma.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Oval 52">
            <a:extLst>
              <a:ext uri="{FF2B5EF4-FFF2-40B4-BE49-F238E27FC236}">
                <a16:creationId xmlns:a16="http://schemas.microsoft.com/office/drawing/2014/main" id="{F167612C-248B-45A9-9036-0AC7001BE13C}"/>
              </a:ext>
            </a:extLst>
          </p:cNvPr>
          <p:cNvSpPr/>
          <p:nvPr/>
        </p:nvSpPr>
        <p:spPr>
          <a:xfrm>
            <a:off x="5433210" y="1637667"/>
            <a:ext cx="3371545"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49" name="Oval 48">
            <a:extLst>
              <a:ext uri="{FF2B5EF4-FFF2-40B4-BE49-F238E27FC236}">
                <a16:creationId xmlns:a16="http://schemas.microsoft.com/office/drawing/2014/main" id="{B840969C-5C8A-497D-B70F-F1B016EFFBE0}"/>
              </a:ext>
            </a:extLst>
          </p:cNvPr>
          <p:cNvSpPr/>
          <p:nvPr/>
        </p:nvSpPr>
        <p:spPr>
          <a:xfrm>
            <a:off x="3047724" y="1618787"/>
            <a:ext cx="2708527" cy="3226950"/>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Bridging between BANs</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21" name="Oval 20">
            <a:extLst>
              <a:ext uri="{FF2B5EF4-FFF2-40B4-BE49-F238E27FC236}">
                <a16:creationId xmlns:a16="http://schemas.microsoft.com/office/drawing/2014/main" id="{A3E65C94-4356-44ED-836D-0ED5507F60AE}"/>
              </a:ext>
            </a:extLst>
          </p:cNvPr>
          <p:cNvSpPr/>
          <p:nvPr/>
        </p:nvSpPr>
        <p:spPr>
          <a:xfrm>
            <a:off x="2244089" y="4061483"/>
            <a:ext cx="3227563" cy="2204550"/>
          </a:xfrm>
          <a:prstGeom prst="ellipse">
            <a:avLst/>
          </a:prstGeom>
          <a:solidFill>
            <a:srgbClr val="FFC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2F886CD0-1083-4840-9DDB-3776A14C2BF5}"/>
              </a:ext>
            </a:extLst>
          </p:cNvPr>
          <p:cNvSpPr/>
          <p:nvPr/>
        </p:nvSpPr>
        <p:spPr>
          <a:xfrm>
            <a:off x="208915" y="1582935"/>
            <a:ext cx="3163772" cy="3187522"/>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24DE5EB1-8182-4678-8078-226C3040280E}"/>
              </a:ext>
            </a:extLst>
          </p:cNvPr>
          <p:cNvSpPr/>
          <p:nvPr/>
        </p:nvSpPr>
        <p:spPr>
          <a:xfrm>
            <a:off x="1897635" y="2152681"/>
            <a:ext cx="2891790" cy="1560306"/>
          </a:xfrm>
          <a:prstGeom prst="rightArrow">
            <a:avLst>
              <a:gd name="adj1" fmla="val 50000"/>
              <a:gd name="adj2" fmla="val 61667"/>
            </a:avLst>
          </a:prstGeom>
          <a:solidFill>
            <a:srgbClr val="BD9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07BCB87-F65E-4AA8-B965-05AD6944E4D7}"/>
              </a:ext>
            </a:extLst>
          </p:cNvPr>
          <p:cNvSpPr/>
          <p:nvPr/>
        </p:nvSpPr>
        <p:spPr>
          <a:xfrm>
            <a:off x="339245" y="2863404"/>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5" name="Rectangle 24">
            <a:extLst>
              <a:ext uri="{FF2B5EF4-FFF2-40B4-BE49-F238E27FC236}">
                <a16:creationId xmlns:a16="http://schemas.microsoft.com/office/drawing/2014/main" id="{D049E828-0893-47DA-9A44-E01A93B0C419}"/>
              </a:ext>
            </a:extLst>
          </p:cNvPr>
          <p:cNvSpPr/>
          <p:nvPr/>
        </p:nvSpPr>
        <p:spPr>
          <a:xfrm>
            <a:off x="1197609" y="37037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7" name="Rectangle 26">
            <a:extLst>
              <a:ext uri="{FF2B5EF4-FFF2-40B4-BE49-F238E27FC236}">
                <a16:creationId xmlns:a16="http://schemas.microsoft.com/office/drawing/2014/main" id="{890CE274-4057-4104-9979-D22F5F62E812}"/>
              </a:ext>
            </a:extLst>
          </p:cNvPr>
          <p:cNvSpPr/>
          <p:nvPr/>
        </p:nvSpPr>
        <p:spPr>
          <a:xfrm>
            <a:off x="6856316" y="2459555"/>
            <a:ext cx="1709420" cy="9469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a:t>
            </a:r>
          </a:p>
          <a:p>
            <a:pPr algn="ctr"/>
            <a:r>
              <a:rPr lang="en-US" dirty="0"/>
              <a:t>/ Nurse station</a:t>
            </a:r>
          </a:p>
          <a:p>
            <a:pPr algn="ctr"/>
            <a:r>
              <a:rPr lang="en-US" dirty="0"/>
              <a:t> / etc.</a:t>
            </a:r>
          </a:p>
        </p:txBody>
      </p:sp>
      <p:sp>
        <p:nvSpPr>
          <p:cNvPr id="30" name="Rectangle 29">
            <a:extLst>
              <a:ext uri="{FF2B5EF4-FFF2-40B4-BE49-F238E27FC236}">
                <a16:creationId xmlns:a16="http://schemas.microsoft.com/office/drawing/2014/main" id="{C84FCD91-F6A3-47F3-9918-8AA85097D8ED}"/>
              </a:ext>
            </a:extLst>
          </p:cNvPr>
          <p:cNvSpPr/>
          <p:nvPr/>
        </p:nvSpPr>
        <p:spPr>
          <a:xfrm>
            <a:off x="5094800" y="2678834"/>
            <a:ext cx="1259841"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31" name="Straight Connector 30">
            <a:extLst>
              <a:ext uri="{FF2B5EF4-FFF2-40B4-BE49-F238E27FC236}">
                <a16:creationId xmlns:a16="http://schemas.microsoft.com/office/drawing/2014/main" id="{A27C3392-9699-444D-B309-65DCF9BFDB50}"/>
              </a:ext>
            </a:extLst>
          </p:cNvPr>
          <p:cNvCxnSpPr>
            <a:cxnSpLocks/>
            <a:stCxn id="58" idx="3"/>
            <a:endCxn id="30" idx="1"/>
          </p:cNvCxnSpPr>
          <p:nvPr/>
        </p:nvCxnSpPr>
        <p:spPr>
          <a:xfrm flipV="1">
            <a:off x="4140200" y="2932834"/>
            <a:ext cx="954600" cy="1"/>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6646FED7-6E50-44B4-BB99-7A09D004C24C}"/>
              </a:ext>
            </a:extLst>
          </p:cNvPr>
          <p:cNvCxnSpPr>
            <a:cxnSpLocks/>
            <a:stCxn id="30" idx="3"/>
            <a:endCxn id="27" idx="1"/>
          </p:cNvCxnSpPr>
          <p:nvPr/>
        </p:nvCxnSpPr>
        <p:spPr>
          <a:xfrm>
            <a:off x="6354641" y="2932834"/>
            <a:ext cx="501675" cy="195"/>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05111CF-393F-421E-A28D-8FCAD90E9DD2}"/>
              </a:ext>
            </a:extLst>
          </p:cNvPr>
          <p:cNvSpPr txBox="1"/>
          <p:nvPr/>
        </p:nvSpPr>
        <p:spPr>
          <a:xfrm>
            <a:off x="3466625" y="3770332"/>
            <a:ext cx="5561331" cy="523220"/>
          </a:xfrm>
          <a:prstGeom prst="rect">
            <a:avLst/>
          </a:prstGeom>
          <a:noFill/>
        </p:spPr>
        <p:txBody>
          <a:bodyPr wrap="square" rtlCol="0">
            <a:spAutoFit/>
          </a:bodyPr>
          <a:lstStyle/>
          <a:p>
            <a:r>
              <a:rPr lang="en-US" dirty="0">
                <a:solidFill>
                  <a:srgbClr val="7030A0"/>
                </a:solidFill>
              </a:rPr>
              <a:t>As a bridge, a BAN coordinator may relay frames to outer network.</a:t>
            </a:r>
          </a:p>
          <a:p>
            <a:r>
              <a:rPr lang="en-US" b="1" dirty="0">
                <a:solidFill>
                  <a:srgbClr val="7030A0"/>
                </a:solidFill>
              </a:rPr>
              <a:t>And those frames may be from other BAN coordinator.</a:t>
            </a:r>
          </a:p>
        </p:txBody>
      </p:sp>
      <p:sp>
        <p:nvSpPr>
          <p:cNvPr id="38" name="Rectangle 37">
            <a:extLst>
              <a:ext uri="{FF2B5EF4-FFF2-40B4-BE49-F238E27FC236}">
                <a16:creationId xmlns:a16="http://schemas.microsoft.com/office/drawing/2014/main" id="{0E625FDB-2404-4486-9456-9DF2ABDEFF84}"/>
              </a:ext>
            </a:extLst>
          </p:cNvPr>
          <p:cNvSpPr/>
          <p:nvPr/>
        </p:nvSpPr>
        <p:spPr>
          <a:xfrm>
            <a:off x="2955290" y="547259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9" name="Rectangle 38">
            <a:extLst>
              <a:ext uri="{FF2B5EF4-FFF2-40B4-BE49-F238E27FC236}">
                <a16:creationId xmlns:a16="http://schemas.microsoft.com/office/drawing/2014/main" id="{B5A7CD35-0648-4C47-85C5-2C8A9AB6F6FA}"/>
              </a:ext>
            </a:extLst>
          </p:cNvPr>
          <p:cNvSpPr/>
          <p:nvPr/>
        </p:nvSpPr>
        <p:spPr>
          <a:xfrm>
            <a:off x="2828289" y="4580249"/>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40" name="Straight Connector 39">
            <a:extLst>
              <a:ext uri="{FF2B5EF4-FFF2-40B4-BE49-F238E27FC236}">
                <a16:creationId xmlns:a16="http://schemas.microsoft.com/office/drawing/2014/main" id="{5F763A92-1A44-4817-80D9-50951C3931F9}"/>
              </a:ext>
            </a:extLst>
          </p:cNvPr>
          <p:cNvCxnSpPr>
            <a:cxnSpLocks/>
            <a:stCxn id="38" idx="0"/>
            <a:endCxn id="39" idx="2"/>
          </p:cNvCxnSpPr>
          <p:nvPr/>
        </p:nvCxnSpPr>
        <p:spPr>
          <a:xfrm flipV="1">
            <a:off x="3478530" y="5088249"/>
            <a:ext cx="81279" cy="38434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41" name="Rectangle 40">
            <a:extLst>
              <a:ext uri="{FF2B5EF4-FFF2-40B4-BE49-F238E27FC236}">
                <a16:creationId xmlns:a16="http://schemas.microsoft.com/office/drawing/2014/main" id="{C0F83FE7-5ACE-4D85-B5FE-2E284DA7E5FC}"/>
              </a:ext>
            </a:extLst>
          </p:cNvPr>
          <p:cNvSpPr/>
          <p:nvPr/>
        </p:nvSpPr>
        <p:spPr>
          <a:xfrm>
            <a:off x="4257532" y="516783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42" name="Straight Connector 41">
            <a:extLst>
              <a:ext uri="{FF2B5EF4-FFF2-40B4-BE49-F238E27FC236}">
                <a16:creationId xmlns:a16="http://schemas.microsoft.com/office/drawing/2014/main" id="{E26AAB57-1224-460C-835F-8372C5ABE3BE}"/>
              </a:ext>
            </a:extLst>
          </p:cNvPr>
          <p:cNvCxnSpPr>
            <a:cxnSpLocks/>
            <a:stCxn id="41" idx="0"/>
            <a:endCxn id="39" idx="3"/>
          </p:cNvCxnSpPr>
          <p:nvPr/>
        </p:nvCxnSpPr>
        <p:spPr>
          <a:xfrm flipH="1" flipV="1">
            <a:off x="4291329" y="4834249"/>
            <a:ext cx="489443" cy="333582"/>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E922B7DA-6450-49CE-97B7-EB9902B5EA01}"/>
              </a:ext>
            </a:extLst>
          </p:cNvPr>
          <p:cNvSpPr txBox="1"/>
          <p:nvPr/>
        </p:nvSpPr>
        <p:spPr>
          <a:xfrm>
            <a:off x="1251733" y="1747140"/>
            <a:ext cx="1166516" cy="400110"/>
          </a:xfrm>
          <a:prstGeom prst="rect">
            <a:avLst/>
          </a:prstGeom>
          <a:noFill/>
        </p:spPr>
        <p:txBody>
          <a:bodyPr wrap="square" rtlCol="0">
            <a:spAutoFit/>
          </a:bodyPr>
          <a:lstStyle/>
          <a:p>
            <a:r>
              <a:rPr lang="en-US" sz="2000" b="1" dirty="0">
                <a:solidFill>
                  <a:srgbClr val="FF8585"/>
                </a:solidFill>
              </a:rPr>
              <a:t>BAN # 1</a:t>
            </a:r>
          </a:p>
        </p:txBody>
      </p:sp>
      <p:sp>
        <p:nvSpPr>
          <p:cNvPr id="51" name="TextBox 50">
            <a:extLst>
              <a:ext uri="{FF2B5EF4-FFF2-40B4-BE49-F238E27FC236}">
                <a16:creationId xmlns:a16="http://schemas.microsoft.com/office/drawing/2014/main" id="{89ED95CC-2A26-4043-92FE-71CC3B1A1DC3}"/>
              </a:ext>
            </a:extLst>
          </p:cNvPr>
          <p:cNvSpPr txBox="1"/>
          <p:nvPr/>
        </p:nvSpPr>
        <p:spPr>
          <a:xfrm>
            <a:off x="3864969" y="1747140"/>
            <a:ext cx="1045494" cy="400110"/>
          </a:xfrm>
          <a:prstGeom prst="rect">
            <a:avLst/>
          </a:prstGeom>
          <a:noFill/>
        </p:spPr>
        <p:txBody>
          <a:bodyPr wrap="square" rtlCol="0">
            <a:spAutoFit/>
          </a:bodyPr>
          <a:lstStyle/>
          <a:p>
            <a:r>
              <a:rPr lang="en-US" sz="2000" b="1" dirty="0">
                <a:solidFill>
                  <a:srgbClr val="7DA8FF"/>
                </a:solidFill>
              </a:rPr>
              <a:t>WLAN</a:t>
            </a:r>
          </a:p>
        </p:txBody>
      </p:sp>
      <p:sp>
        <p:nvSpPr>
          <p:cNvPr id="52" name="TextBox 51">
            <a:extLst>
              <a:ext uri="{FF2B5EF4-FFF2-40B4-BE49-F238E27FC236}">
                <a16:creationId xmlns:a16="http://schemas.microsoft.com/office/drawing/2014/main" id="{8F876F89-31A5-46AB-8F27-76DB663436E5}"/>
              </a:ext>
            </a:extLst>
          </p:cNvPr>
          <p:cNvSpPr txBox="1"/>
          <p:nvPr/>
        </p:nvSpPr>
        <p:spPr>
          <a:xfrm>
            <a:off x="2216249" y="5063451"/>
            <a:ext cx="1175240" cy="400110"/>
          </a:xfrm>
          <a:prstGeom prst="rect">
            <a:avLst/>
          </a:prstGeom>
          <a:noFill/>
        </p:spPr>
        <p:txBody>
          <a:bodyPr wrap="square" rtlCol="0">
            <a:spAutoFit/>
          </a:bodyPr>
          <a:lstStyle/>
          <a:p>
            <a:r>
              <a:rPr lang="en-US" sz="2000" b="1" dirty="0">
                <a:solidFill>
                  <a:srgbClr val="FFC000"/>
                </a:solidFill>
              </a:rPr>
              <a:t>BAN # 2</a:t>
            </a:r>
          </a:p>
        </p:txBody>
      </p:sp>
      <p:sp>
        <p:nvSpPr>
          <p:cNvPr id="54" name="TextBox 53">
            <a:extLst>
              <a:ext uri="{FF2B5EF4-FFF2-40B4-BE49-F238E27FC236}">
                <a16:creationId xmlns:a16="http://schemas.microsoft.com/office/drawing/2014/main" id="{5ED8F5ED-DE2F-4EEA-ABDD-22C23EDDA5F7}"/>
              </a:ext>
            </a:extLst>
          </p:cNvPr>
          <p:cNvSpPr txBox="1"/>
          <p:nvPr/>
        </p:nvSpPr>
        <p:spPr>
          <a:xfrm>
            <a:off x="6400035" y="1747140"/>
            <a:ext cx="1045494" cy="400110"/>
          </a:xfrm>
          <a:prstGeom prst="rect">
            <a:avLst/>
          </a:prstGeom>
          <a:noFill/>
        </p:spPr>
        <p:txBody>
          <a:bodyPr wrap="square" rtlCol="0">
            <a:spAutoFit/>
          </a:bodyPr>
          <a:lstStyle/>
          <a:p>
            <a:pPr algn="ctr"/>
            <a:r>
              <a:rPr lang="en-US" sz="2000" b="1" dirty="0">
                <a:solidFill>
                  <a:srgbClr val="00AC10"/>
                </a:solidFill>
              </a:rPr>
              <a:t>LAN</a:t>
            </a:r>
          </a:p>
        </p:txBody>
      </p:sp>
      <p:sp>
        <p:nvSpPr>
          <p:cNvPr id="55" name="TextBox 54">
            <a:extLst>
              <a:ext uri="{FF2B5EF4-FFF2-40B4-BE49-F238E27FC236}">
                <a16:creationId xmlns:a16="http://schemas.microsoft.com/office/drawing/2014/main" id="{C282C866-2AB2-4AB2-B625-D83E9CF290EF}"/>
              </a:ext>
            </a:extLst>
          </p:cNvPr>
          <p:cNvSpPr txBox="1"/>
          <p:nvPr/>
        </p:nvSpPr>
        <p:spPr>
          <a:xfrm>
            <a:off x="388805" y="2331787"/>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56" name="TextBox 55">
            <a:extLst>
              <a:ext uri="{FF2B5EF4-FFF2-40B4-BE49-F238E27FC236}">
                <a16:creationId xmlns:a16="http://schemas.microsoft.com/office/drawing/2014/main" id="{A3111182-034B-4F07-9069-188892A9261F}"/>
              </a:ext>
            </a:extLst>
          </p:cNvPr>
          <p:cNvSpPr txBox="1"/>
          <p:nvPr/>
        </p:nvSpPr>
        <p:spPr>
          <a:xfrm>
            <a:off x="1271248" y="420556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grpSp>
        <p:nvGrpSpPr>
          <p:cNvPr id="6" name="Group 5">
            <a:extLst>
              <a:ext uri="{FF2B5EF4-FFF2-40B4-BE49-F238E27FC236}">
                <a16:creationId xmlns:a16="http://schemas.microsoft.com/office/drawing/2014/main" id="{DF269838-1BC2-41D6-A5A0-E4E1D7028331}"/>
              </a:ext>
            </a:extLst>
          </p:cNvPr>
          <p:cNvGrpSpPr/>
          <p:nvPr/>
        </p:nvGrpSpPr>
        <p:grpSpPr>
          <a:xfrm>
            <a:off x="2002230" y="2604654"/>
            <a:ext cx="2137970" cy="656361"/>
            <a:chOff x="1765157" y="3026250"/>
            <a:chExt cx="2137970" cy="656361"/>
          </a:xfrm>
        </p:grpSpPr>
        <p:sp>
          <p:nvSpPr>
            <p:cNvPr id="58" name="Rectangle 57">
              <a:extLst>
                <a:ext uri="{FF2B5EF4-FFF2-40B4-BE49-F238E27FC236}">
                  <a16:creationId xmlns:a16="http://schemas.microsoft.com/office/drawing/2014/main" id="{9A03DB24-F9EC-4678-BAFC-EADCE6575F1B}"/>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C7B13A6-0362-4B35-95BE-7D4F909FFBAD}"/>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60" name="Rectangle 59">
              <a:extLst>
                <a:ext uri="{FF2B5EF4-FFF2-40B4-BE49-F238E27FC236}">
                  <a16:creationId xmlns:a16="http://schemas.microsoft.com/office/drawing/2014/main" id="{63E06215-ECE3-4295-8139-B5A0C74E11B7}"/>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grpSp>
      <p:sp>
        <p:nvSpPr>
          <p:cNvPr id="37" name="Arrow: Right 36">
            <a:extLst>
              <a:ext uri="{FF2B5EF4-FFF2-40B4-BE49-F238E27FC236}">
                <a16:creationId xmlns:a16="http://schemas.microsoft.com/office/drawing/2014/main" id="{184AF7C5-385A-4664-B995-26B6335D5302}"/>
              </a:ext>
            </a:extLst>
          </p:cNvPr>
          <p:cNvSpPr/>
          <p:nvPr/>
        </p:nvSpPr>
        <p:spPr>
          <a:xfrm rot="14749498">
            <a:off x="2212174" y="3470666"/>
            <a:ext cx="1596495" cy="832087"/>
          </a:xfrm>
          <a:prstGeom prst="rightArrow">
            <a:avLst>
              <a:gd name="adj1" fmla="val 36309"/>
              <a:gd name="adj2" fmla="val 594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06A4CA13-A940-4A8C-BBEF-EF98BD0F8D59}"/>
              </a:ext>
            </a:extLst>
          </p:cNvPr>
          <p:cNvSpPr txBox="1"/>
          <p:nvPr/>
        </p:nvSpPr>
        <p:spPr>
          <a:xfrm>
            <a:off x="7155323" y="1979327"/>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cxnSp>
        <p:nvCxnSpPr>
          <p:cNvPr id="28" name="Straight Connector 27">
            <a:extLst>
              <a:ext uri="{FF2B5EF4-FFF2-40B4-BE49-F238E27FC236}">
                <a16:creationId xmlns:a16="http://schemas.microsoft.com/office/drawing/2014/main" id="{11D93131-9C0B-4B38-ABD7-DF8946EE7CB1}"/>
              </a:ext>
            </a:extLst>
          </p:cNvPr>
          <p:cNvCxnSpPr>
            <a:cxnSpLocks/>
            <a:stCxn id="24" idx="3"/>
            <a:endCxn id="60" idx="1"/>
          </p:cNvCxnSpPr>
          <p:nvPr/>
        </p:nvCxnSpPr>
        <p:spPr>
          <a:xfrm flipV="1">
            <a:off x="1385725" y="2932834"/>
            <a:ext cx="714166" cy="184570"/>
          </a:xfrm>
          <a:prstGeom prst="line">
            <a:avLst/>
          </a:prstGeom>
          <a:ln w="38100">
            <a:prstDash val="sysDot"/>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CF17D317-6274-4376-B579-5B9C5A650AD8}"/>
              </a:ext>
            </a:extLst>
          </p:cNvPr>
          <p:cNvCxnSpPr>
            <a:cxnSpLocks/>
            <a:stCxn id="25" idx="0"/>
            <a:endCxn id="60" idx="2"/>
          </p:cNvCxnSpPr>
          <p:nvPr/>
        </p:nvCxnSpPr>
        <p:spPr>
          <a:xfrm flipV="1">
            <a:off x="1720849" y="3186834"/>
            <a:ext cx="913055" cy="51695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64" name="TextBox 63">
            <a:extLst>
              <a:ext uri="{FF2B5EF4-FFF2-40B4-BE49-F238E27FC236}">
                <a16:creationId xmlns:a16="http://schemas.microsoft.com/office/drawing/2014/main" id="{D9071B1A-6BBF-4866-A5B3-DBD7A9935134}"/>
              </a:ext>
            </a:extLst>
          </p:cNvPr>
          <p:cNvSpPr txBox="1"/>
          <p:nvPr/>
        </p:nvSpPr>
        <p:spPr>
          <a:xfrm>
            <a:off x="2082264" y="5663154"/>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65" name="TextBox 64">
            <a:extLst>
              <a:ext uri="{FF2B5EF4-FFF2-40B4-BE49-F238E27FC236}">
                <a16:creationId xmlns:a16="http://schemas.microsoft.com/office/drawing/2014/main" id="{A5D02120-0CEF-4378-AA02-D2E593CA97C4}"/>
              </a:ext>
            </a:extLst>
          </p:cNvPr>
          <p:cNvSpPr txBox="1"/>
          <p:nvPr/>
        </p:nvSpPr>
        <p:spPr>
          <a:xfrm>
            <a:off x="4628875" y="5671905"/>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Tree>
    <p:extLst>
      <p:ext uri="{BB962C8B-B14F-4D97-AF65-F5344CB8AC3E}">
        <p14:creationId xmlns:p14="http://schemas.microsoft.com/office/powerpoint/2010/main" val="1772882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43A2-28E3-4931-A585-84EA1655C34E}"/>
              </a:ext>
            </a:extLst>
          </p:cNvPr>
          <p:cNvSpPr>
            <a:spLocks noGrp="1"/>
          </p:cNvSpPr>
          <p:nvPr>
            <p:ph type="title"/>
          </p:nvPr>
        </p:nvSpPr>
        <p:spPr/>
        <p:txBody>
          <a:bodyPr/>
          <a:lstStyle/>
          <a:p>
            <a:r>
              <a:rPr lang="en-US" dirty="0">
                <a:solidFill>
                  <a:schemeClr val="tx1"/>
                </a:solidFill>
              </a:rPr>
              <a:t>Summary</a:t>
            </a:r>
            <a:endParaRPr lang="en-US" dirty="0"/>
          </a:p>
        </p:txBody>
      </p:sp>
      <p:sp>
        <p:nvSpPr>
          <p:cNvPr id="3" name="Date Placeholder 2">
            <a:extLst>
              <a:ext uri="{FF2B5EF4-FFF2-40B4-BE49-F238E27FC236}">
                <a16:creationId xmlns:a16="http://schemas.microsoft.com/office/drawing/2014/main" id="{9BC1E4D9-400F-488A-87AE-C9CA68A98750}"/>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EA0F291F-D519-4148-8F5A-BFB487C44FAA}"/>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F00982A0-36CE-4B67-A878-0A8FE23A4F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Content Placeholder 5">
            <a:extLst>
              <a:ext uri="{FF2B5EF4-FFF2-40B4-BE49-F238E27FC236}">
                <a16:creationId xmlns:a16="http://schemas.microsoft.com/office/drawing/2014/main" id="{515C94CE-274F-45A9-A3A7-19F6334039E3}"/>
              </a:ext>
            </a:extLst>
          </p:cNvPr>
          <p:cNvSpPr>
            <a:spLocks noGrp="1"/>
          </p:cNvSpPr>
          <p:nvPr>
            <p:ph sz="quarter" idx="13"/>
          </p:nvPr>
        </p:nvSpPr>
        <p:spPr/>
        <p:txBody>
          <a:bodyPr/>
          <a:lstStyle/>
          <a:p>
            <a:r>
              <a:rPr lang="en-US" dirty="0"/>
              <a:t>Time-Sensitive Networking (TSN) can be useful for BAN because end-to-end latency and reliability are also important factors in BAN.</a:t>
            </a:r>
          </a:p>
          <a:p>
            <a:r>
              <a:rPr lang="en-US" sz="2400" dirty="0"/>
              <a:t>In addition, Some ideas </a:t>
            </a:r>
            <a:r>
              <a:rPr lang="en-US" dirty="0"/>
              <a:t>of 802.1 </a:t>
            </a:r>
            <a:r>
              <a:rPr lang="en-US" sz="2400" dirty="0"/>
              <a:t>TSN might be applicable for contention-avoidance among the multiple BANs and PANs to enhance the dependability.</a:t>
            </a:r>
          </a:p>
          <a:p>
            <a:endParaRPr lang="en-US" dirty="0"/>
          </a:p>
          <a:p>
            <a:r>
              <a:rPr lang="en-US" dirty="0"/>
              <a:t>Introducing bridging between different types of networks (such as BANs and WLANs) will be very challenging.</a:t>
            </a:r>
          </a:p>
          <a:p>
            <a:r>
              <a:rPr lang="en-US" dirty="0"/>
              <a:t>If bridging is necessary to realize TSN, we should </a:t>
            </a:r>
            <a:r>
              <a:rPr lang="en-US"/>
              <a:t>consider carefully where </a:t>
            </a:r>
            <a:r>
              <a:rPr lang="en-US" dirty="0"/>
              <a:t>to apply it.</a:t>
            </a:r>
          </a:p>
          <a:p>
            <a:endParaRPr lang="en-US" sz="2400" dirty="0"/>
          </a:p>
        </p:txBody>
      </p:sp>
    </p:spTree>
    <p:extLst>
      <p:ext uri="{BB962C8B-B14F-4D97-AF65-F5344CB8AC3E}">
        <p14:creationId xmlns:p14="http://schemas.microsoft.com/office/powerpoint/2010/main" val="85545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15-09-0039-00-0006, One MAC with Multi-PHY Method: Bridging Function</a:t>
            </a:r>
          </a:p>
        </p:txBody>
      </p:sp>
    </p:spTree>
    <p:extLst>
      <p:ext uri="{BB962C8B-B14F-4D97-AF65-F5344CB8AC3E}">
        <p14:creationId xmlns:p14="http://schemas.microsoft.com/office/powerpoint/2010/main" val="3786003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356F-8610-4D6E-B677-407DCA8820CD}"/>
              </a:ext>
            </a:extLst>
          </p:cNvPr>
          <p:cNvSpPr>
            <a:spLocks noGrp="1"/>
          </p:cNvSpPr>
          <p:nvPr>
            <p:ph type="ctrTitle"/>
          </p:nvPr>
        </p:nvSpPr>
        <p:spPr>
          <a:xfrm>
            <a:off x="685800" y="2693987"/>
            <a:ext cx="7772400" cy="1470025"/>
          </a:xfrm>
        </p:spPr>
        <p:txBody>
          <a:bodyPr/>
          <a:lstStyle/>
          <a:p>
            <a:r>
              <a:rPr lang="en-US" dirty="0"/>
              <a:t>Thank you for your attention!</a:t>
            </a:r>
          </a:p>
        </p:txBody>
      </p:sp>
      <p:sp>
        <p:nvSpPr>
          <p:cNvPr id="4" name="Date Placeholder 3">
            <a:extLst>
              <a:ext uri="{FF2B5EF4-FFF2-40B4-BE49-F238E27FC236}">
                <a16:creationId xmlns:a16="http://schemas.microsoft.com/office/drawing/2014/main" id="{1C40D42B-7088-4EC5-812F-4C3382619F82}"/>
              </a:ext>
            </a:extLst>
          </p:cNvPr>
          <p:cNvSpPr>
            <a:spLocks noGrp="1"/>
          </p:cNvSpPr>
          <p:nvPr>
            <p:ph type="dt" idx="10"/>
          </p:nvPr>
        </p:nvSpPr>
        <p:spPr/>
        <p:txBody>
          <a:bodyPr/>
          <a:lstStyle/>
          <a:p>
            <a:r>
              <a:rPr lang="en-US" altLang="ja-JP" dirty="0"/>
              <a:t>March 2023</a:t>
            </a:r>
          </a:p>
        </p:txBody>
      </p:sp>
      <p:sp>
        <p:nvSpPr>
          <p:cNvPr id="5" name="Slide Number Placeholder 4">
            <a:extLst>
              <a:ext uri="{FF2B5EF4-FFF2-40B4-BE49-F238E27FC236}">
                <a16:creationId xmlns:a16="http://schemas.microsoft.com/office/drawing/2014/main" id="{4DC3DCA9-12D8-4B4E-A961-AB0A42E084A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6" name="Footer Placeholder 5">
            <a:extLst>
              <a:ext uri="{FF2B5EF4-FFF2-40B4-BE49-F238E27FC236}">
                <a16:creationId xmlns:a16="http://schemas.microsoft.com/office/drawing/2014/main" id="{51B1E9A6-2903-4018-A97C-0594C1FE249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3236241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DD18-7927-4F6B-BEF3-1C7FB4CF5039}"/>
              </a:ext>
            </a:extLst>
          </p:cNvPr>
          <p:cNvSpPr>
            <a:spLocks noGrp="1"/>
          </p:cNvSpPr>
          <p:nvPr>
            <p:ph type="ctrTitle"/>
          </p:nvPr>
        </p:nvSpPr>
        <p:spPr>
          <a:xfrm>
            <a:off x="685800" y="1774825"/>
            <a:ext cx="7772400" cy="1470025"/>
          </a:xfrm>
        </p:spPr>
        <p:txBody>
          <a:bodyPr/>
          <a:lstStyle/>
          <a:p>
            <a:r>
              <a:rPr lang="en-US" sz="3600" b="0" i="0" u="none" strike="noStrike" cap="none" dirty="0">
                <a:solidFill>
                  <a:schemeClr val="dk2"/>
                </a:solidFill>
                <a:latin typeface="Times New Roman"/>
                <a:ea typeface="Times New Roman"/>
                <a:cs typeface="Times New Roman"/>
                <a:sym typeface="Times New Roman"/>
              </a:rPr>
              <a:t>MAC Bridging for Time-Sensitive Networking of 802.15.6ma</a:t>
            </a:r>
          </a:p>
        </p:txBody>
      </p:sp>
      <p:sp>
        <p:nvSpPr>
          <p:cNvPr id="3" name="Subtitle 2">
            <a:extLst>
              <a:ext uri="{FF2B5EF4-FFF2-40B4-BE49-F238E27FC236}">
                <a16:creationId xmlns:a16="http://schemas.microsoft.com/office/drawing/2014/main" id="{EA161AE3-3D1A-4BEE-9DD0-3571C283CA73}"/>
              </a:ext>
            </a:extLst>
          </p:cNvPr>
          <p:cNvSpPr>
            <a:spLocks noGrp="1"/>
          </p:cNvSpPr>
          <p:nvPr>
            <p:ph type="subTitle" idx="1"/>
          </p:nvPr>
        </p:nvSpPr>
        <p:spPr>
          <a:xfrm>
            <a:off x="1031748" y="3616198"/>
            <a:ext cx="7080504" cy="2356104"/>
          </a:xfrm>
        </p:spPr>
        <p:txBody>
          <a:bodyPr/>
          <a:lstStyle/>
          <a:p>
            <a:r>
              <a:rPr lang="en-US" sz="2400"/>
              <a:t>Minsoo Kim</a:t>
            </a:r>
            <a:r>
              <a:rPr lang="en-US" sz="2400" baseline="30000"/>
              <a:t>1</a:t>
            </a:r>
            <a:r>
              <a:rPr lang="en-US" sz="2400"/>
              <a:t>, Takumi Kobayashi</a:t>
            </a:r>
            <a:r>
              <a:rPr lang="en-US" sz="2400" baseline="30000"/>
              <a:t>1,2</a:t>
            </a:r>
            <a:r>
              <a:rPr lang="en-US" sz="2400"/>
              <a:t>,</a:t>
            </a:r>
          </a:p>
          <a:p>
            <a:r>
              <a:rPr lang="en-US" sz="2400"/>
              <a:t>Marco Hernandez</a:t>
            </a:r>
            <a:r>
              <a:rPr lang="en-US" sz="2400" baseline="30000"/>
              <a:t>1</a:t>
            </a:r>
            <a:r>
              <a:rPr lang="en-US" sz="2400"/>
              <a:t>, Ryuji Kohno</a:t>
            </a:r>
            <a:r>
              <a:rPr lang="en-US" sz="2400" baseline="30000"/>
              <a:t>1,2</a:t>
            </a:r>
          </a:p>
          <a:p>
            <a:endParaRPr lang="en-US"/>
          </a:p>
          <a:p>
            <a:r>
              <a:rPr lang="en-US" sz="1800" baseline="30000"/>
              <a:t>1</a:t>
            </a:r>
            <a:r>
              <a:rPr lang="en-US" sz="1800"/>
              <a:t>Yokosuka Research Park International Alliance Institute (YRP-IAI)</a:t>
            </a:r>
          </a:p>
          <a:p>
            <a:r>
              <a:rPr lang="en-US" sz="1800" baseline="30000"/>
              <a:t>2</a:t>
            </a:r>
            <a:r>
              <a:rPr lang="en-US" sz="1800"/>
              <a:t>Yokohama National University (YNU)</a:t>
            </a:r>
            <a:endParaRPr lang="en-US" sz="1800" dirty="0"/>
          </a:p>
        </p:txBody>
      </p:sp>
      <p:sp>
        <p:nvSpPr>
          <p:cNvPr id="4" name="Date Placeholder 3">
            <a:extLst>
              <a:ext uri="{FF2B5EF4-FFF2-40B4-BE49-F238E27FC236}">
                <a16:creationId xmlns:a16="http://schemas.microsoft.com/office/drawing/2014/main" id="{C1EAD539-86C3-423C-ABA4-44AE896A5C77}"/>
              </a:ext>
            </a:extLst>
          </p:cNvPr>
          <p:cNvSpPr>
            <a:spLocks noGrp="1"/>
          </p:cNvSpPr>
          <p:nvPr>
            <p:ph type="dt" idx="10"/>
          </p:nvPr>
        </p:nvSpPr>
        <p:spPr/>
        <p:txBody>
          <a:bodyPr/>
          <a:lstStyle/>
          <a:p>
            <a:r>
              <a:rPr lang="en-US" altLang="ja-JP" dirty="0"/>
              <a:t>March 2023</a:t>
            </a:r>
          </a:p>
        </p:txBody>
      </p:sp>
      <p:sp>
        <p:nvSpPr>
          <p:cNvPr id="5" name="Slide Number Placeholder 4">
            <a:extLst>
              <a:ext uri="{FF2B5EF4-FFF2-40B4-BE49-F238E27FC236}">
                <a16:creationId xmlns:a16="http://schemas.microsoft.com/office/drawing/2014/main" id="{1A6EAC9C-B2A5-4807-9142-29B64EDA2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Footer Placeholder 5">
            <a:extLst>
              <a:ext uri="{FF2B5EF4-FFF2-40B4-BE49-F238E27FC236}">
                <a16:creationId xmlns:a16="http://schemas.microsoft.com/office/drawing/2014/main" id="{F7ACA932-26E9-4E28-820A-9EA75261AAB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28816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152D-C305-4094-A31B-0007B7EC28DB}"/>
              </a:ext>
            </a:extLst>
          </p:cNvPr>
          <p:cNvSpPr>
            <a:spLocks noGrp="1"/>
          </p:cNvSpPr>
          <p:nvPr>
            <p:ph type="title"/>
          </p:nvPr>
        </p:nvSpPr>
        <p:spPr/>
        <p:txBody>
          <a:bodyPr/>
          <a:lstStyle/>
          <a:p>
            <a:r>
              <a:rPr lang="en-US" dirty="0"/>
              <a:t>Introduction</a:t>
            </a:r>
          </a:p>
        </p:txBody>
      </p:sp>
      <p:sp>
        <p:nvSpPr>
          <p:cNvPr id="3" name="Date Placeholder 2">
            <a:extLst>
              <a:ext uri="{FF2B5EF4-FFF2-40B4-BE49-F238E27FC236}">
                <a16:creationId xmlns:a16="http://schemas.microsoft.com/office/drawing/2014/main" id="{43439B3F-647B-4AAE-845F-D5C5C20F1153}"/>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F817486D-9019-4EDD-9FF9-0014038D01E4}"/>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9E459048-8767-4382-A941-1A92601F13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Content Placeholder 5">
            <a:extLst>
              <a:ext uri="{FF2B5EF4-FFF2-40B4-BE49-F238E27FC236}">
                <a16:creationId xmlns:a16="http://schemas.microsoft.com/office/drawing/2014/main" id="{478C0369-5516-4C1B-BFBD-AC14BAEF71A1}"/>
              </a:ext>
            </a:extLst>
          </p:cNvPr>
          <p:cNvSpPr>
            <a:spLocks noGrp="1"/>
          </p:cNvSpPr>
          <p:nvPr>
            <p:ph sz="quarter" idx="13"/>
          </p:nvPr>
        </p:nvSpPr>
        <p:spPr/>
        <p:txBody>
          <a:bodyPr/>
          <a:lstStyle/>
          <a:p>
            <a:r>
              <a:rPr lang="en-US" dirty="0"/>
              <a:t>Major use cases of 802.15.6ma Body Area Networks (BAN) are for human and vehicle bodies in medical and automotive applications.</a:t>
            </a:r>
          </a:p>
          <a:p>
            <a:r>
              <a:rPr lang="en-US" dirty="0"/>
              <a:t>Some of these applications such as vital signs (e.g. ECG) monitoring are similar to the audio/video traffic in IEEE Std 802.1Q-2018: Bridges and Bridged Networks, in that they are sensitive to transmission latency and packet loss.</a:t>
            </a:r>
          </a:p>
          <a:p>
            <a:r>
              <a:rPr lang="en-US" dirty="0"/>
              <a:t>Hence, goals of Time-Sensitive Networking (TSN) such as low latency and reliability are also important for BAN.</a:t>
            </a:r>
          </a:p>
          <a:p>
            <a:r>
              <a:rPr lang="en-US" dirty="0"/>
              <a:t>We present some potential ideas of using concepts of TSN in wireless networks, especially for Human-BAN and Vehicle-BAN.</a:t>
            </a:r>
          </a:p>
        </p:txBody>
      </p:sp>
    </p:spTree>
    <p:extLst>
      <p:ext uri="{BB962C8B-B14F-4D97-AF65-F5344CB8AC3E}">
        <p14:creationId xmlns:p14="http://schemas.microsoft.com/office/powerpoint/2010/main" val="292204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p:txBody>
          <a:bodyPr/>
          <a:lstStyle/>
          <a:p>
            <a:r>
              <a:rPr lang="en-US" dirty="0"/>
              <a:t>Bridge operation</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7A1E2DD4-3018-489A-A6E8-9E7B05EE38A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p:txBody>
          <a:bodyPr/>
          <a:lstStyle/>
          <a:p>
            <a:pPr marL="2540" indent="0">
              <a:buNone/>
            </a:pPr>
            <a:r>
              <a:rPr lang="en-US" dirty="0"/>
              <a:t>The principal elements of Bridge operation are</a:t>
            </a:r>
          </a:p>
          <a:p>
            <a:pPr marL="822960" lvl="1" indent="-457200">
              <a:buFont typeface="+mj-lt"/>
              <a:buAutoNum type="arabicPeriod"/>
            </a:pPr>
            <a:r>
              <a:rPr lang="en-US" dirty="0"/>
              <a:t>Relay and filtering of frames</a:t>
            </a:r>
          </a:p>
          <a:p>
            <a:pPr lvl="2"/>
            <a:r>
              <a:rPr lang="en-US" dirty="0"/>
              <a:t>Frame reception.</a:t>
            </a:r>
          </a:p>
          <a:p>
            <a:pPr lvl="2"/>
            <a:r>
              <a:rPr lang="en-US" dirty="0"/>
              <a:t>Discard on received frame in error.</a:t>
            </a:r>
          </a:p>
          <a:p>
            <a:pPr lvl="2"/>
            <a:r>
              <a:rPr lang="en-US" dirty="0"/>
              <a:t>...</a:t>
            </a:r>
          </a:p>
          <a:p>
            <a:pPr lvl="2"/>
            <a:r>
              <a:rPr lang="en-US" dirty="0"/>
              <a:t>Frame transmission.</a:t>
            </a:r>
          </a:p>
          <a:p>
            <a:pPr marL="822960" lvl="1" indent="-457200">
              <a:buFont typeface="+mj-lt"/>
              <a:buAutoNum type="arabicPeriod"/>
            </a:pPr>
            <a:r>
              <a:rPr lang="en-US" dirty="0"/>
              <a:t>Maintenance of the information required to make frame filtering and relaying decisions.</a:t>
            </a:r>
          </a:p>
          <a:p>
            <a:pPr marL="822960" lvl="1" indent="-457200">
              <a:buFont typeface="+mj-lt"/>
              <a:buAutoNum type="arabicPeriod"/>
            </a:pPr>
            <a:r>
              <a:rPr lang="en-US" dirty="0"/>
              <a:t>Management of the above.</a:t>
            </a:r>
          </a:p>
          <a:p>
            <a:pPr marL="822960" lvl="1" indent="-457200">
              <a:buFont typeface="+mj-lt"/>
              <a:buAutoNum type="arabicPeriod"/>
            </a:pPr>
            <a:endParaRPr lang="en-US" dirty="0"/>
          </a:p>
          <a:p>
            <a:pPr marL="2540" indent="0" algn="r">
              <a:buNone/>
            </a:pPr>
            <a:r>
              <a:rPr lang="en-US" sz="2000" dirty="0"/>
              <a:t>(From 802.1Q-2018 Bridges and Bridged Networks)</a:t>
            </a:r>
          </a:p>
          <a:p>
            <a:endParaRPr lang="en-US" dirty="0"/>
          </a:p>
          <a:p>
            <a:endParaRPr lang="en-US" dirty="0"/>
          </a:p>
        </p:txBody>
      </p:sp>
    </p:spTree>
    <p:extLst>
      <p:ext uri="{BB962C8B-B14F-4D97-AF65-F5344CB8AC3E}">
        <p14:creationId xmlns:p14="http://schemas.microsoft.com/office/powerpoint/2010/main" val="180694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Oval 40">
            <a:extLst>
              <a:ext uri="{FF2B5EF4-FFF2-40B4-BE49-F238E27FC236}">
                <a16:creationId xmlns:a16="http://schemas.microsoft.com/office/drawing/2014/main" id="{14766FC1-E4D4-4C03-A28E-D8E86721AE53}"/>
              </a:ext>
            </a:extLst>
          </p:cNvPr>
          <p:cNvSpPr/>
          <p:nvPr/>
        </p:nvSpPr>
        <p:spPr>
          <a:xfrm>
            <a:off x="5707278" y="2027145"/>
            <a:ext cx="2840208"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25" name="Oval 24">
            <a:extLst>
              <a:ext uri="{FF2B5EF4-FFF2-40B4-BE49-F238E27FC236}">
                <a16:creationId xmlns:a16="http://schemas.microsoft.com/office/drawing/2014/main" id="{A7CBD70B-D63A-4F47-9345-5935967C13B5}"/>
              </a:ext>
            </a:extLst>
          </p:cNvPr>
          <p:cNvSpPr/>
          <p:nvPr/>
        </p:nvSpPr>
        <p:spPr>
          <a:xfrm>
            <a:off x="2887641" y="1905527"/>
            <a:ext cx="2993926" cy="3140151"/>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Possible bridging in 802.15.6ma</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Content Placeholder 5">
            <a:extLst>
              <a:ext uri="{FF2B5EF4-FFF2-40B4-BE49-F238E27FC236}">
                <a16:creationId xmlns:a16="http://schemas.microsoft.com/office/drawing/2014/main" id="{8DFC5543-385E-47BB-B946-4052E332CB84}"/>
              </a:ext>
            </a:extLst>
          </p:cNvPr>
          <p:cNvSpPr>
            <a:spLocks noGrp="1"/>
          </p:cNvSpPr>
          <p:nvPr>
            <p:ph sz="quarter" idx="13"/>
          </p:nvPr>
        </p:nvSpPr>
        <p:spPr>
          <a:xfrm>
            <a:off x="685799" y="5472575"/>
            <a:ext cx="7772401" cy="1002839"/>
          </a:xfrm>
        </p:spPr>
        <p:txBody>
          <a:bodyPr/>
          <a:lstStyle/>
          <a:p>
            <a:r>
              <a:rPr lang="en-US" sz="2000" dirty="0"/>
              <a:t>BAN coordinator may relay frames to outer network as a MAC Bridge.</a:t>
            </a:r>
          </a:p>
          <a:p>
            <a:r>
              <a:rPr lang="en-US" sz="2000" dirty="0"/>
              <a:t>End-to-end latency should be kept below permissible value.</a:t>
            </a:r>
          </a:p>
          <a:p>
            <a:endParaRPr lang="en-US" sz="2000" dirty="0"/>
          </a:p>
        </p:txBody>
      </p:sp>
      <p:sp>
        <p:nvSpPr>
          <p:cNvPr id="7" name="Oval 6">
            <a:extLst>
              <a:ext uri="{FF2B5EF4-FFF2-40B4-BE49-F238E27FC236}">
                <a16:creationId xmlns:a16="http://schemas.microsoft.com/office/drawing/2014/main" id="{CBDC43C1-EDCA-4A88-9F9E-5DB29DBCAA4E}"/>
              </a:ext>
            </a:extLst>
          </p:cNvPr>
          <p:cNvSpPr/>
          <p:nvPr/>
        </p:nvSpPr>
        <p:spPr>
          <a:xfrm>
            <a:off x="307413" y="2050508"/>
            <a:ext cx="2797719" cy="2850189"/>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02A51B-3CD3-4D65-A9E1-DEA0030ECCAF}"/>
              </a:ext>
            </a:extLst>
          </p:cNvPr>
          <p:cNvSpPr/>
          <p:nvPr/>
        </p:nvSpPr>
        <p:spPr>
          <a:xfrm>
            <a:off x="360307" y="312239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0" name="Rectangle 9">
            <a:extLst>
              <a:ext uri="{FF2B5EF4-FFF2-40B4-BE49-F238E27FC236}">
                <a16:creationId xmlns:a16="http://schemas.microsoft.com/office/drawing/2014/main" id="{08B33C68-D82A-4BA8-B14D-C866528385AF}"/>
              </a:ext>
            </a:extLst>
          </p:cNvPr>
          <p:cNvSpPr/>
          <p:nvPr/>
        </p:nvSpPr>
        <p:spPr>
          <a:xfrm>
            <a:off x="1023489" y="389371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1" name="Rectangle 10">
            <a:extLst>
              <a:ext uri="{FF2B5EF4-FFF2-40B4-BE49-F238E27FC236}">
                <a16:creationId xmlns:a16="http://schemas.microsoft.com/office/drawing/2014/main" id="{6208C5A4-C4CD-4B13-9222-A0F179E073A8}"/>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F272875-16EE-45A2-AFE8-BB44924EF896}"/>
              </a:ext>
            </a:extLst>
          </p:cNvPr>
          <p:cNvSpPr/>
          <p:nvPr/>
        </p:nvSpPr>
        <p:spPr>
          <a:xfrm>
            <a:off x="6532700" y="3905037"/>
            <a:ext cx="1709420" cy="6526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 / </a:t>
            </a:r>
            <a:br>
              <a:rPr lang="en-US" dirty="0"/>
            </a:br>
            <a:r>
              <a:rPr lang="en-US" dirty="0"/>
              <a:t>Nurse station</a:t>
            </a:r>
          </a:p>
        </p:txBody>
      </p:sp>
      <p:cxnSp>
        <p:nvCxnSpPr>
          <p:cNvPr id="13" name="Straight Connector 12">
            <a:extLst>
              <a:ext uri="{FF2B5EF4-FFF2-40B4-BE49-F238E27FC236}">
                <a16:creationId xmlns:a16="http://schemas.microsoft.com/office/drawing/2014/main" id="{B8221E56-6B15-43A8-9EE3-A648476B656A}"/>
              </a:ext>
            </a:extLst>
          </p:cNvPr>
          <p:cNvCxnSpPr>
            <a:cxnSpLocks/>
            <a:stCxn id="9" idx="3"/>
            <a:endCxn id="37" idx="1"/>
          </p:cNvCxnSpPr>
          <p:nvPr/>
        </p:nvCxnSpPr>
        <p:spPr>
          <a:xfrm flipV="1">
            <a:off x="1406787" y="3354430"/>
            <a:ext cx="456031" cy="21961"/>
          </a:xfrm>
          <a:prstGeom prst="line">
            <a:avLst/>
          </a:prstGeom>
          <a:ln w="38100">
            <a:prstDash val="sysDot"/>
            <a:tailEnd type="triangle" w="med" len="lg"/>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57B6BAA2-943B-4A55-964C-AAE184277C6E}"/>
              </a:ext>
            </a:extLst>
          </p:cNvPr>
          <p:cNvCxnSpPr>
            <a:cxnSpLocks/>
            <a:stCxn id="10" idx="3"/>
            <a:endCxn id="37" idx="2"/>
          </p:cNvCxnSpPr>
          <p:nvPr/>
        </p:nvCxnSpPr>
        <p:spPr>
          <a:xfrm flipV="1">
            <a:off x="2069969" y="3608430"/>
            <a:ext cx="326862" cy="539282"/>
          </a:xfrm>
          <a:prstGeom prst="line">
            <a:avLst/>
          </a:prstGeom>
          <a:ln w="38100">
            <a:prstDash val="sysDot"/>
            <a:tailEnd type="triangle" w="med" len="lg"/>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41C03DD9-6F3F-4561-8FE8-C38C82B9F006}"/>
              </a:ext>
            </a:extLst>
          </p:cNvPr>
          <p:cNvSpPr/>
          <p:nvPr/>
        </p:nvSpPr>
        <p:spPr>
          <a:xfrm>
            <a:off x="5124857" y="3100430"/>
            <a:ext cx="137701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16" name="Straight Connector 15">
            <a:extLst>
              <a:ext uri="{FF2B5EF4-FFF2-40B4-BE49-F238E27FC236}">
                <a16:creationId xmlns:a16="http://schemas.microsoft.com/office/drawing/2014/main" id="{228A4DA5-9A7E-497C-A0F6-0DF6071B6957}"/>
              </a:ext>
            </a:extLst>
          </p:cNvPr>
          <p:cNvCxnSpPr>
            <a:cxnSpLocks/>
            <a:stCxn id="11" idx="3"/>
            <a:endCxn id="15" idx="1"/>
          </p:cNvCxnSpPr>
          <p:nvPr/>
        </p:nvCxnSpPr>
        <p:spPr>
          <a:xfrm flipV="1">
            <a:off x="3903127" y="3354430"/>
            <a:ext cx="1221730" cy="1"/>
          </a:xfrm>
          <a:prstGeom prst="line">
            <a:avLst/>
          </a:prstGeom>
          <a:ln w="38100">
            <a:prstDash val="dash"/>
            <a:tailEnd type="triangle" w="med" len="lg"/>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228512C9-85AE-4150-A690-AB6920CB24E6}"/>
              </a:ext>
            </a:extLst>
          </p:cNvPr>
          <p:cNvCxnSpPr>
            <a:cxnSpLocks/>
            <a:stCxn id="15" idx="3"/>
            <a:endCxn id="52" idx="1"/>
          </p:cNvCxnSpPr>
          <p:nvPr/>
        </p:nvCxnSpPr>
        <p:spPr>
          <a:xfrm>
            <a:off x="6501867" y="3354430"/>
            <a:ext cx="507254" cy="0"/>
          </a:xfrm>
          <a:prstGeom prst="line">
            <a:avLst/>
          </a:prstGeom>
          <a:ln w="38100">
            <a:prstDash val="solid"/>
            <a:tailEnd type="triangle" w="med" len="lg"/>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1B9E7E76-5203-491A-8FF3-070DBB836402}"/>
              </a:ext>
            </a:extLst>
          </p:cNvPr>
          <p:cNvSpPr txBox="1"/>
          <p:nvPr/>
        </p:nvSpPr>
        <p:spPr>
          <a:xfrm>
            <a:off x="207486" y="258627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24" name="TextBox 23">
            <a:extLst>
              <a:ext uri="{FF2B5EF4-FFF2-40B4-BE49-F238E27FC236}">
                <a16:creationId xmlns:a16="http://schemas.microsoft.com/office/drawing/2014/main" id="{F0666BCD-6B26-4619-BF53-B3A83D9D7A0E}"/>
              </a:ext>
            </a:extLst>
          </p:cNvPr>
          <p:cNvSpPr txBox="1"/>
          <p:nvPr/>
        </p:nvSpPr>
        <p:spPr>
          <a:xfrm>
            <a:off x="6874833" y="4546368"/>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sp>
        <p:nvSpPr>
          <p:cNvPr id="26" name="TextBox 25">
            <a:extLst>
              <a:ext uri="{FF2B5EF4-FFF2-40B4-BE49-F238E27FC236}">
                <a16:creationId xmlns:a16="http://schemas.microsoft.com/office/drawing/2014/main" id="{B9C6F38B-D605-4AAB-A40D-F63368634524}"/>
              </a:ext>
            </a:extLst>
          </p:cNvPr>
          <p:cNvSpPr txBox="1"/>
          <p:nvPr/>
        </p:nvSpPr>
        <p:spPr>
          <a:xfrm>
            <a:off x="1004638" y="2015793"/>
            <a:ext cx="1510897" cy="707886"/>
          </a:xfrm>
          <a:prstGeom prst="rect">
            <a:avLst/>
          </a:prstGeom>
          <a:noFill/>
        </p:spPr>
        <p:txBody>
          <a:bodyPr wrap="square" rtlCol="0">
            <a:spAutoFit/>
          </a:bodyPr>
          <a:lstStyle/>
          <a:p>
            <a:pPr algn="ctr"/>
            <a:r>
              <a:rPr lang="en-US" sz="2000" b="1" dirty="0">
                <a:solidFill>
                  <a:srgbClr val="FF8585"/>
                </a:solidFill>
              </a:rPr>
              <a:t>BAN</a:t>
            </a:r>
          </a:p>
          <a:p>
            <a:pPr algn="ctr"/>
            <a:r>
              <a:rPr lang="en-US" sz="2000" b="1" dirty="0">
                <a:solidFill>
                  <a:srgbClr val="FF8585"/>
                </a:solidFill>
              </a:rPr>
              <a:t>(wireless)</a:t>
            </a:r>
          </a:p>
        </p:txBody>
      </p:sp>
      <p:sp>
        <p:nvSpPr>
          <p:cNvPr id="27" name="TextBox 26">
            <a:extLst>
              <a:ext uri="{FF2B5EF4-FFF2-40B4-BE49-F238E27FC236}">
                <a16:creationId xmlns:a16="http://schemas.microsoft.com/office/drawing/2014/main" id="{5C8F23E5-C5B7-4787-B054-5553F54E5CF8}"/>
              </a:ext>
            </a:extLst>
          </p:cNvPr>
          <p:cNvSpPr txBox="1"/>
          <p:nvPr/>
        </p:nvSpPr>
        <p:spPr>
          <a:xfrm>
            <a:off x="3690163" y="2015793"/>
            <a:ext cx="1434120" cy="707886"/>
          </a:xfrm>
          <a:prstGeom prst="rect">
            <a:avLst/>
          </a:prstGeom>
          <a:noFill/>
        </p:spPr>
        <p:txBody>
          <a:bodyPr wrap="square" rtlCol="0">
            <a:spAutoFit/>
          </a:bodyPr>
          <a:lstStyle/>
          <a:p>
            <a:pPr algn="ctr"/>
            <a:r>
              <a:rPr lang="en-US" sz="2000" b="1" dirty="0">
                <a:solidFill>
                  <a:srgbClr val="7DA8FF"/>
                </a:solidFill>
              </a:rPr>
              <a:t>WLAN</a:t>
            </a:r>
          </a:p>
          <a:p>
            <a:pPr algn="ctr"/>
            <a:r>
              <a:rPr lang="en-US" sz="2000" b="1" dirty="0">
                <a:solidFill>
                  <a:srgbClr val="7DA8FF"/>
                </a:solidFill>
              </a:rPr>
              <a:t>(wireless)</a:t>
            </a:r>
          </a:p>
        </p:txBody>
      </p:sp>
      <p:sp>
        <p:nvSpPr>
          <p:cNvPr id="30" name="Rectangle 29">
            <a:extLst>
              <a:ext uri="{FF2B5EF4-FFF2-40B4-BE49-F238E27FC236}">
                <a16:creationId xmlns:a16="http://schemas.microsoft.com/office/drawing/2014/main" id="{F1F01082-D20B-4039-8C7E-1D650264E218}"/>
              </a:ext>
            </a:extLst>
          </p:cNvPr>
          <p:cNvSpPr/>
          <p:nvPr/>
        </p:nvSpPr>
        <p:spPr>
          <a:xfrm>
            <a:off x="3652341" y="4021706"/>
            <a:ext cx="1709420" cy="4617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Vital sign monitor</a:t>
            </a:r>
          </a:p>
        </p:txBody>
      </p:sp>
      <p:cxnSp>
        <p:nvCxnSpPr>
          <p:cNvPr id="31" name="Straight Connector 30">
            <a:extLst>
              <a:ext uri="{FF2B5EF4-FFF2-40B4-BE49-F238E27FC236}">
                <a16:creationId xmlns:a16="http://schemas.microsoft.com/office/drawing/2014/main" id="{9DD36FA5-ED00-4F53-A634-41CCB374278F}"/>
              </a:ext>
            </a:extLst>
          </p:cNvPr>
          <p:cNvCxnSpPr>
            <a:cxnSpLocks/>
            <a:stCxn id="15" idx="2"/>
            <a:endCxn id="30" idx="0"/>
          </p:cNvCxnSpPr>
          <p:nvPr/>
        </p:nvCxnSpPr>
        <p:spPr>
          <a:xfrm flipH="1">
            <a:off x="4507051" y="3608430"/>
            <a:ext cx="1306311" cy="413276"/>
          </a:xfrm>
          <a:prstGeom prst="line">
            <a:avLst/>
          </a:prstGeom>
          <a:ln w="38100">
            <a:prstDash val="dash"/>
            <a:tailEnd type="triangle" w="med" len="lg"/>
          </a:ln>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6CFF3262-E28C-442B-8938-CCC7338E01A1}"/>
              </a:ext>
            </a:extLst>
          </p:cNvPr>
          <p:cNvSpPr txBox="1"/>
          <p:nvPr/>
        </p:nvSpPr>
        <p:spPr>
          <a:xfrm>
            <a:off x="3947414" y="4464934"/>
            <a:ext cx="1056560" cy="523220"/>
          </a:xfrm>
          <a:prstGeom prst="rect">
            <a:avLst/>
          </a:prstGeom>
          <a:noFill/>
        </p:spPr>
        <p:txBody>
          <a:bodyPr wrap="square" rtlCol="0">
            <a:spAutoFit/>
          </a:bodyPr>
          <a:lstStyle/>
          <a:p>
            <a:pPr algn="ctr"/>
            <a:r>
              <a:rPr lang="en-US" b="1" dirty="0">
                <a:solidFill>
                  <a:schemeClr val="tx1"/>
                </a:solidFill>
              </a:rPr>
              <a:t>Caretaker</a:t>
            </a:r>
          </a:p>
          <a:p>
            <a:pPr algn="ctr"/>
            <a:r>
              <a:rPr lang="en-US" b="1" dirty="0">
                <a:solidFill>
                  <a:schemeClr val="tx1"/>
                </a:solidFill>
              </a:rPr>
              <a:t>(Listener)</a:t>
            </a:r>
          </a:p>
        </p:txBody>
      </p:sp>
      <p:sp>
        <p:nvSpPr>
          <p:cNvPr id="42" name="TextBox 41">
            <a:extLst>
              <a:ext uri="{FF2B5EF4-FFF2-40B4-BE49-F238E27FC236}">
                <a16:creationId xmlns:a16="http://schemas.microsoft.com/office/drawing/2014/main" id="{5953F11E-9879-4DDD-80BB-8A4B59F520CF}"/>
              </a:ext>
            </a:extLst>
          </p:cNvPr>
          <p:cNvSpPr txBox="1"/>
          <p:nvPr/>
        </p:nvSpPr>
        <p:spPr>
          <a:xfrm>
            <a:off x="6584871" y="2015793"/>
            <a:ext cx="1045494" cy="707886"/>
          </a:xfrm>
          <a:prstGeom prst="rect">
            <a:avLst/>
          </a:prstGeom>
          <a:noFill/>
        </p:spPr>
        <p:txBody>
          <a:bodyPr wrap="square" rtlCol="0">
            <a:spAutoFit/>
          </a:bodyPr>
          <a:lstStyle/>
          <a:p>
            <a:pPr algn="ctr"/>
            <a:r>
              <a:rPr lang="en-US" sz="2000" b="1" dirty="0">
                <a:solidFill>
                  <a:srgbClr val="00AC10"/>
                </a:solidFill>
              </a:rPr>
              <a:t>LAN</a:t>
            </a:r>
          </a:p>
          <a:p>
            <a:pPr algn="ctr"/>
            <a:r>
              <a:rPr lang="en-US" sz="2000" b="1" dirty="0">
                <a:solidFill>
                  <a:srgbClr val="00AC10"/>
                </a:solidFill>
              </a:rPr>
              <a:t>(wired)</a:t>
            </a:r>
          </a:p>
        </p:txBody>
      </p:sp>
      <p:sp>
        <p:nvSpPr>
          <p:cNvPr id="52" name="Rectangle 51">
            <a:extLst>
              <a:ext uri="{FF2B5EF4-FFF2-40B4-BE49-F238E27FC236}">
                <a16:creationId xmlns:a16="http://schemas.microsoft.com/office/drawing/2014/main" id="{B21D2792-8AAB-4F6D-B8EE-1D6826BD4009}"/>
              </a:ext>
            </a:extLst>
          </p:cNvPr>
          <p:cNvSpPr/>
          <p:nvPr/>
        </p:nvSpPr>
        <p:spPr>
          <a:xfrm>
            <a:off x="7009121" y="3100430"/>
            <a:ext cx="137701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Switch / Router</a:t>
            </a:r>
          </a:p>
        </p:txBody>
      </p:sp>
      <p:cxnSp>
        <p:nvCxnSpPr>
          <p:cNvPr id="55" name="Straight Connector 54">
            <a:extLst>
              <a:ext uri="{FF2B5EF4-FFF2-40B4-BE49-F238E27FC236}">
                <a16:creationId xmlns:a16="http://schemas.microsoft.com/office/drawing/2014/main" id="{BC2E5111-61DE-47D8-BBF5-A21BE91230BE}"/>
              </a:ext>
            </a:extLst>
          </p:cNvPr>
          <p:cNvCxnSpPr>
            <a:cxnSpLocks/>
            <a:stCxn id="52" idx="2"/>
            <a:endCxn id="12" idx="0"/>
          </p:cNvCxnSpPr>
          <p:nvPr/>
        </p:nvCxnSpPr>
        <p:spPr>
          <a:xfrm flipH="1">
            <a:off x="7387410" y="3608430"/>
            <a:ext cx="310216" cy="296607"/>
          </a:xfrm>
          <a:prstGeom prst="line">
            <a:avLst/>
          </a:prstGeom>
          <a:ln w="38100">
            <a:prstDash val="solid"/>
            <a:tailEnd type="triangle" w="med" len="lg"/>
          </a:ln>
        </p:spPr>
        <p:style>
          <a:lnRef idx="1">
            <a:schemeClr val="dk1"/>
          </a:lnRef>
          <a:fillRef idx="0">
            <a:schemeClr val="dk1"/>
          </a:fillRef>
          <a:effectRef idx="0">
            <a:schemeClr val="dk1"/>
          </a:effectRef>
          <a:fontRef idx="minor">
            <a:schemeClr val="tx1"/>
          </a:fontRef>
        </p:style>
      </p:cxnSp>
      <p:sp>
        <p:nvSpPr>
          <p:cNvPr id="77" name="TextBox 76">
            <a:extLst>
              <a:ext uri="{FF2B5EF4-FFF2-40B4-BE49-F238E27FC236}">
                <a16:creationId xmlns:a16="http://schemas.microsoft.com/office/drawing/2014/main" id="{7A0E26E6-6B92-44A4-A184-F6AD87584DE3}"/>
              </a:ext>
            </a:extLst>
          </p:cNvPr>
          <p:cNvSpPr txBox="1"/>
          <p:nvPr/>
        </p:nvSpPr>
        <p:spPr>
          <a:xfrm>
            <a:off x="2474117" y="2705963"/>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78" name="TextBox 77">
            <a:extLst>
              <a:ext uri="{FF2B5EF4-FFF2-40B4-BE49-F238E27FC236}">
                <a16:creationId xmlns:a16="http://schemas.microsoft.com/office/drawing/2014/main" id="{2C1EF1FE-C6E3-4A62-A07B-53753930CBA3}"/>
              </a:ext>
            </a:extLst>
          </p:cNvPr>
          <p:cNvSpPr txBox="1"/>
          <p:nvPr/>
        </p:nvSpPr>
        <p:spPr>
          <a:xfrm>
            <a:off x="5396351" y="2781464"/>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79" name="TextBox 78">
            <a:extLst>
              <a:ext uri="{FF2B5EF4-FFF2-40B4-BE49-F238E27FC236}">
                <a16:creationId xmlns:a16="http://schemas.microsoft.com/office/drawing/2014/main" id="{E904CC02-5691-4D84-8F60-8599958824DE}"/>
              </a:ext>
            </a:extLst>
          </p:cNvPr>
          <p:cNvSpPr txBox="1"/>
          <p:nvPr/>
        </p:nvSpPr>
        <p:spPr>
          <a:xfrm>
            <a:off x="7280615" y="2781464"/>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36" name="Rectangle 35">
            <a:extLst>
              <a:ext uri="{FF2B5EF4-FFF2-40B4-BE49-F238E27FC236}">
                <a16:creationId xmlns:a16="http://schemas.microsoft.com/office/drawing/2014/main" id="{E41446A4-BBCD-4446-93A5-FCF209E6FC12}"/>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37" name="Rectangle 36">
            <a:extLst>
              <a:ext uri="{FF2B5EF4-FFF2-40B4-BE49-F238E27FC236}">
                <a16:creationId xmlns:a16="http://schemas.microsoft.com/office/drawing/2014/main" id="{763E45F3-9D58-4A7C-800F-4CAAAB27648D}"/>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sp>
        <p:nvSpPr>
          <p:cNvPr id="53" name="TextBox 52">
            <a:extLst>
              <a:ext uri="{FF2B5EF4-FFF2-40B4-BE49-F238E27FC236}">
                <a16:creationId xmlns:a16="http://schemas.microsoft.com/office/drawing/2014/main" id="{902A08D0-68F4-405A-B849-B3508EB5655D}"/>
              </a:ext>
            </a:extLst>
          </p:cNvPr>
          <p:cNvSpPr txBox="1"/>
          <p:nvPr/>
        </p:nvSpPr>
        <p:spPr>
          <a:xfrm>
            <a:off x="1081279" y="4386320"/>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8" name="Oval 7">
            <a:extLst>
              <a:ext uri="{FF2B5EF4-FFF2-40B4-BE49-F238E27FC236}">
                <a16:creationId xmlns:a16="http://schemas.microsoft.com/office/drawing/2014/main" id="{4AA7DB48-BF04-0D9C-C463-C9BB86E88EFC}"/>
              </a:ext>
            </a:extLst>
          </p:cNvPr>
          <p:cNvSpPr/>
          <p:nvPr/>
        </p:nvSpPr>
        <p:spPr>
          <a:xfrm>
            <a:off x="207486" y="1285103"/>
            <a:ext cx="5636709" cy="41874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395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Possible bridging in 802.15.6ma</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Content Placeholder 5">
            <a:extLst>
              <a:ext uri="{FF2B5EF4-FFF2-40B4-BE49-F238E27FC236}">
                <a16:creationId xmlns:a16="http://schemas.microsoft.com/office/drawing/2014/main" id="{8DFC5543-385E-47BB-B946-4052E332CB84}"/>
              </a:ext>
            </a:extLst>
          </p:cNvPr>
          <p:cNvSpPr>
            <a:spLocks noGrp="1"/>
          </p:cNvSpPr>
          <p:nvPr>
            <p:ph sz="quarter" idx="13"/>
          </p:nvPr>
        </p:nvSpPr>
        <p:spPr>
          <a:xfrm>
            <a:off x="694945" y="4528388"/>
            <a:ext cx="7924800" cy="1532798"/>
          </a:xfrm>
        </p:spPr>
        <p:txBody>
          <a:bodyPr/>
          <a:lstStyle/>
          <a:p>
            <a:pPr>
              <a:spcBef>
                <a:spcPts val="400"/>
              </a:spcBef>
            </a:pPr>
            <a:r>
              <a:rPr lang="en-US" sz="1800" dirty="0"/>
              <a:t>What we want:</a:t>
            </a:r>
          </a:p>
          <a:p>
            <a:pPr lvl="1">
              <a:spcBef>
                <a:spcPts val="400"/>
              </a:spcBef>
            </a:pPr>
            <a:r>
              <a:rPr lang="en-US" sz="1800" dirty="0"/>
              <a:t>End-to-end latency being kept below permissible value</a:t>
            </a:r>
          </a:p>
          <a:p>
            <a:pPr>
              <a:spcBef>
                <a:spcPts val="400"/>
              </a:spcBef>
            </a:pPr>
            <a:r>
              <a:rPr lang="en-US" sz="1800" dirty="0"/>
              <a:t>What bridging gives us:</a:t>
            </a:r>
          </a:p>
          <a:p>
            <a:pPr lvl="1">
              <a:spcBef>
                <a:spcPts val="400"/>
              </a:spcBef>
            </a:pPr>
            <a:r>
              <a:rPr lang="en-US" sz="1800" dirty="0"/>
              <a:t>Logical connections between a BAN node and a device outside of the BAN</a:t>
            </a:r>
          </a:p>
          <a:p>
            <a:pPr lvl="1">
              <a:spcBef>
                <a:spcPts val="400"/>
              </a:spcBef>
            </a:pPr>
            <a:r>
              <a:rPr lang="en-US" sz="1800" dirty="0"/>
              <a:t>A BAN node will be able to see other devices outside of its network as if they are in the same network.</a:t>
            </a:r>
          </a:p>
        </p:txBody>
      </p:sp>
      <p:sp>
        <p:nvSpPr>
          <p:cNvPr id="8" name="Oval 7">
            <a:extLst>
              <a:ext uri="{FF2B5EF4-FFF2-40B4-BE49-F238E27FC236}">
                <a16:creationId xmlns:a16="http://schemas.microsoft.com/office/drawing/2014/main" id="{4AA7DB48-BF04-0D9C-C463-C9BB86E88EFC}"/>
              </a:ext>
            </a:extLst>
          </p:cNvPr>
          <p:cNvSpPr/>
          <p:nvPr/>
        </p:nvSpPr>
        <p:spPr>
          <a:xfrm>
            <a:off x="207486" y="1285103"/>
            <a:ext cx="5636709" cy="41874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B7A338E4-3373-01FA-468B-6D1B96250F42}"/>
              </a:ext>
            </a:extLst>
          </p:cNvPr>
          <p:cNvGrpSpPr/>
          <p:nvPr/>
        </p:nvGrpSpPr>
        <p:grpSpPr>
          <a:xfrm>
            <a:off x="207486" y="2015793"/>
            <a:ext cx="6159949" cy="2464374"/>
            <a:chOff x="207486" y="2015793"/>
            <a:chExt cx="6159949" cy="2464374"/>
          </a:xfrm>
        </p:grpSpPr>
        <p:sp>
          <p:nvSpPr>
            <p:cNvPr id="9" name="Rectangle 8">
              <a:extLst>
                <a:ext uri="{FF2B5EF4-FFF2-40B4-BE49-F238E27FC236}">
                  <a16:creationId xmlns:a16="http://schemas.microsoft.com/office/drawing/2014/main" id="{7D02A51B-3CD3-4D65-A9E1-DEA0030ECCAF}"/>
                </a:ext>
              </a:extLst>
            </p:cNvPr>
            <p:cNvSpPr/>
            <p:nvPr/>
          </p:nvSpPr>
          <p:spPr>
            <a:xfrm>
              <a:off x="346014" y="312239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MAC</a:t>
              </a:r>
            </a:p>
          </p:txBody>
        </p:sp>
        <p:sp>
          <p:nvSpPr>
            <p:cNvPr id="10" name="Rectangle 9">
              <a:extLst>
                <a:ext uri="{FF2B5EF4-FFF2-40B4-BE49-F238E27FC236}">
                  <a16:creationId xmlns:a16="http://schemas.microsoft.com/office/drawing/2014/main" id="{08B33C68-D82A-4BA8-B14D-C866528385AF}"/>
                </a:ext>
              </a:extLst>
            </p:cNvPr>
            <p:cNvSpPr/>
            <p:nvPr/>
          </p:nvSpPr>
          <p:spPr>
            <a:xfrm>
              <a:off x="346014" y="3633206"/>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PHY</a:t>
              </a:r>
            </a:p>
          </p:txBody>
        </p:sp>
        <p:sp>
          <p:nvSpPr>
            <p:cNvPr id="11" name="Rectangle 10">
              <a:extLst>
                <a:ext uri="{FF2B5EF4-FFF2-40B4-BE49-F238E27FC236}">
                  <a16:creationId xmlns:a16="http://schemas.microsoft.com/office/drawing/2014/main" id="{6208C5A4-C4CD-4B13-9222-A0F179E073A8}"/>
                </a:ext>
              </a:extLst>
            </p:cNvPr>
            <p:cNvSpPr/>
            <p:nvPr/>
          </p:nvSpPr>
          <p:spPr>
            <a:xfrm>
              <a:off x="1884364" y="3119823"/>
              <a:ext cx="2092960" cy="517589"/>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MAC</a:t>
              </a:r>
            </a:p>
            <a:p>
              <a:pPr algn="ctr"/>
              <a:endParaRPr lang="en-US" dirty="0"/>
            </a:p>
          </p:txBody>
        </p:sp>
        <p:sp>
          <p:nvSpPr>
            <p:cNvPr id="22" name="TextBox 21">
              <a:extLst>
                <a:ext uri="{FF2B5EF4-FFF2-40B4-BE49-F238E27FC236}">
                  <a16:creationId xmlns:a16="http://schemas.microsoft.com/office/drawing/2014/main" id="{1B9E7E76-5203-491A-8FF3-070DBB836402}"/>
                </a:ext>
              </a:extLst>
            </p:cNvPr>
            <p:cNvSpPr txBox="1"/>
            <p:nvPr/>
          </p:nvSpPr>
          <p:spPr>
            <a:xfrm>
              <a:off x="207486" y="258627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26" name="TextBox 25">
              <a:extLst>
                <a:ext uri="{FF2B5EF4-FFF2-40B4-BE49-F238E27FC236}">
                  <a16:creationId xmlns:a16="http://schemas.microsoft.com/office/drawing/2014/main" id="{B9C6F38B-D605-4AAB-A40D-F63368634524}"/>
                </a:ext>
              </a:extLst>
            </p:cNvPr>
            <p:cNvSpPr txBox="1"/>
            <p:nvPr/>
          </p:nvSpPr>
          <p:spPr>
            <a:xfrm>
              <a:off x="1004638" y="2015793"/>
              <a:ext cx="1510897" cy="707886"/>
            </a:xfrm>
            <a:prstGeom prst="rect">
              <a:avLst/>
            </a:prstGeom>
            <a:noFill/>
          </p:spPr>
          <p:txBody>
            <a:bodyPr wrap="square" rtlCol="0">
              <a:spAutoFit/>
            </a:bodyPr>
            <a:lstStyle/>
            <a:p>
              <a:pPr algn="ctr"/>
              <a:r>
                <a:rPr lang="en-US" sz="2000" b="1" dirty="0">
                  <a:solidFill>
                    <a:srgbClr val="FF8585"/>
                  </a:solidFill>
                </a:rPr>
                <a:t>BAN</a:t>
              </a:r>
            </a:p>
            <a:p>
              <a:pPr algn="ctr"/>
              <a:r>
                <a:rPr lang="en-US" sz="2000" b="1" dirty="0">
                  <a:solidFill>
                    <a:srgbClr val="FF8585"/>
                  </a:solidFill>
                </a:rPr>
                <a:t>(wireless)</a:t>
              </a:r>
            </a:p>
          </p:txBody>
        </p:sp>
        <p:sp>
          <p:nvSpPr>
            <p:cNvPr id="27" name="TextBox 26">
              <a:extLst>
                <a:ext uri="{FF2B5EF4-FFF2-40B4-BE49-F238E27FC236}">
                  <a16:creationId xmlns:a16="http://schemas.microsoft.com/office/drawing/2014/main" id="{5C8F23E5-C5B7-4787-B054-5553F54E5CF8}"/>
                </a:ext>
              </a:extLst>
            </p:cNvPr>
            <p:cNvSpPr txBox="1"/>
            <p:nvPr/>
          </p:nvSpPr>
          <p:spPr>
            <a:xfrm>
              <a:off x="3690163" y="2015793"/>
              <a:ext cx="1434120" cy="707886"/>
            </a:xfrm>
            <a:prstGeom prst="rect">
              <a:avLst/>
            </a:prstGeom>
            <a:noFill/>
          </p:spPr>
          <p:txBody>
            <a:bodyPr wrap="square" rtlCol="0">
              <a:spAutoFit/>
            </a:bodyPr>
            <a:lstStyle/>
            <a:p>
              <a:pPr algn="ctr"/>
              <a:r>
                <a:rPr lang="en-US" sz="2000" b="1" dirty="0">
                  <a:solidFill>
                    <a:srgbClr val="7DA8FF"/>
                  </a:solidFill>
                </a:rPr>
                <a:t>WLAN</a:t>
              </a:r>
            </a:p>
            <a:p>
              <a:pPr algn="ctr"/>
              <a:r>
                <a:rPr lang="en-US" sz="2000" b="1" dirty="0">
                  <a:solidFill>
                    <a:srgbClr val="7DA8FF"/>
                  </a:solidFill>
                </a:rPr>
                <a:t>(wireless)</a:t>
              </a:r>
            </a:p>
          </p:txBody>
        </p:sp>
        <p:sp>
          <p:nvSpPr>
            <p:cNvPr id="77" name="TextBox 76">
              <a:extLst>
                <a:ext uri="{FF2B5EF4-FFF2-40B4-BE49-F238E27FC236}">
                  <a16:creationId xmlns:a16="http://schemas.microsoft.com/office/drawing/2014/main" id="{7A0E26E6-6B92-44A4-A184-F6AD87584DE3}"/>
                </a:ext>
              </a:extLst>
            </p:cNvPr>
            <p:cNvSpPr txBox="1"/>
            <p:nvPr/>
          </p:nvSpPr>
          <p:spPr>
            <a:xfrm>
              <a:off x="2107723" y="2586278"/>
              <a:ext cx="1473297" cy="523220"/>
            </a:xfrm>
            <a:prstGeom prst="rect">
              <a:avLst/>
            </a:prstGeom>
            <a:noFill/>
          </p:spPr>
          <p:txBody>
            <a:bodyPr wrap="square" rtlCol="0">
              <a:spAutoFit/>
            </a:bodyPr>
            <a:lstStyle/>
            <a:p>
              <a:pPr algn="ctr"/>
              <a:r>
                <a:rPr lang="en-US" b="1" dirty="0">
                  <a:solidFill>
                    <a:schemeClr val="tx1"/>
                  </a:solidFill>
                </a:rPr>
                <a:t>Coordinator</a:t>
              </a:r>
            </a:p>
            <a:p>
              <a:pPr algn="ctr"/>
              <a:r>
                <a:rPr lang="en-US" b="1" dirty="0">
                  <a:solidFill>
                    <a:schemeClr val="tx1"/>
                  </a:solidFill>
                </a:rPr>
                <a:t>(Bridge)</a:t>
              </a:r>
            </a:p>
          </p:txBody>
        </p:sp>
        <p:sp>
          <p:nvSpPr>
            <p:cNvPr id="78" name="TextBox 77">
              <a:extLst>
                <a:ext uri="{FF2B5EF4-FFF2-40B4-BE49-F238E27FC236}">
                  <a16:creationId xmlns:a16="http://schemas.microsoft.com/office/drawing/2014/main" id="{2C1EF1FE-C6E3-4A62-A07B-53753930CBA3}"/>
                </a:ext>
              </a:extLst>
            </p:cNvPr>
            <p:cNvSpPr txBox="1"/>
            <p:nvPr/>
          </p:nvSpPr>
          <p:spPr>
            <a:xfrm>
              <a:off x="5311227" y="2586278"/>
              <a:ext cx="1046480" cy="523220"/>
            </a:xfrm>
            <a:prstGeom prst="rect">
              <a:avLst/>
            </a:prstGeom>
            <a:noFill/>
          </p:spPr>
          <p:txBody>
            <a:bodyPr wrap="square" rtlCol="0">
              <a:spAutoFit/>
            </a:bodyPr>
            <a:lstStyle/>
            <a:p>
              <a:pPr algn="ctr"/>
              <a:r>
                <a:rPr lang="en-US" b="1" dirty="0">
                  <a:solidFill>
                    <a:schemeClr val="tx1"/>
                  </a:solidFill>
                </a:rPr>
                <a:t>Another</a:t>
              </a:r>
            </a:p>
            <a:p>
              <a:pPr algn="ctr"/>
              <a:r>
                <a:rPr lang="en-US" b="1" dirty="0">
                  <a:solidFill>
                    <a:schemeClr val="tx1"/>
                  </a:solidFill>
                </a:rPr>
                <a:t>Bridge</a:t>
              </a:r>
            </a:p>
          </p:txBody>
        </p:sp>
        <p:sp>
          <p:nvSpPr>
            <p:cNvPr id="19" name="Rectangle 18">
              <a:extLst>
                <a:ext uri="{FF2B5EF4-FFF2-40B4-BE49-F238E27FC236}">
                  <a16:creationId xmlns:a16="http://schemas.microsoft.com/office/drawing/2014/main" id="{7FAFAAEB-F131-9F3F-228E-739EE55BC11B}"/>
                </a:ext>
              </a:extLst>
            </p:cNvPr>
            <p:cNvSpPr/>
            <p:nvPr/>
          </p:nvSpPr>
          <p:spPr>
            <a:xfrm>
              <a:off x="5320955" y="3100825"/>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MAC</a:t>
              </a:r>
            </a:p>
          </p:txBody>
        </p:sp>
        <p:sp>
          <p:nvSpPr>
            <p:cNvPr id="20" name="Rectangle 19">
              <a:extLst>
                <a:ext uri="{FF2B5EF4-FFF2-40B4-BE49-F238E27FC236}">
                  <a16:creationId xmlns:a16="http://schemas.microsoft.com/office/drawing/2014/main" id="{ACEBE547-E259-BEFD-18BB-FA48EC61A684}"/>
                </a:ext>
              </a:extLst>
            </p:cNvPr>
            <p:cNvSpPr/>
            <p:nvPr/>
          </p:nvSpPr>
          <p:spPr>
            <a:xfrm>
              <a:off x="5320955" y="3611640"/>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PHY</a:t>
              </a:r>
            </a:p>
          </p:txBody>
        </p:sp>
        <p:sp>
          <p:nvSpPr>
            <p:cNvPr id="21" name="Rectangle 20">
              <a:extLst>
                <a:ext uri="{FF2B5EF4-FFF2-40B4-BE49-F238E27FC236}">
                  <a16:creationId xmlns:a16="http://schemas.microsoft.com/office/drawing/2014/main" id="{A6E4F808-CF47-463E-3C9F-F2DDCF2D759B}"/>
                </a:ext>
              </a:extLst>
            </p:cNvPr>
            <p:cNvSpPr/>
            <p:nvPr/>
          </p:nvSpPr>
          <p:spPr>
            <a:xfrm>
              <a:off x="1884364" y="363741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PHY</a:t>
              </a:r>
            </a:p>
          </p:txBody>
        </p:sp>
        <p:sp>
          <p:nvSpPr>
            <p:cNvPr id="23" name="Rectangle 22">
              <a:extLst>
                <a:ext uri="{FF2B5EF4-FFF2-40B4-BE49-F238E27FC236}">
                  <a16:creationId xmlns:a16="http://schemas.microsoft.com/office/drawing/2014/main" id="{B122E293-E3DB-FA99-431B-E0F14B86A8E0}"/>
                </a:ext>
              </a:extLst>
            </p:cNvPr>
            <p:cNvSpPr/>
            <p:nvPr/>
          </p:nvSpPr>
          <p:spPr>
            <a:xfrm>
              <a:off x="2930844" y="363039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PHY</a:t>
              </a:r>
            </a:p>
          </p:txBody>
        </p:sp>
        <p:cxnSp>
          <p:nvCxnSpPr>
            <p:cNvPr id="33" name="Straight Arrow Connector 32">
              <a:extLst>
                <a:ext uri="{FF2B5EF4-FFF2-40B4-BE49-F238E27FC236}">
                  <a16:creationId xmlns:a16="http://schemas.microsoft.com/office/drawing/2014/main" id="{4FE3462D-EBC1-D7E4-D430-2EBCB5F9C966}"/>
                </a:ext>
              </a:extLst>
            </p:cNvPr>
            <p:cNvCxnSpPr>
              <a:cxnSpLocks/>
            </p:cNvCxnSpPr>
            <p:nvPr/>
          </p:nvCxnSpPr>
          <p:spPr>
            <a:xfrm flipV="1">
              <a:off x="869254" y="4138391"/>
              <a:ext cx="0" cy="33475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ACA2051A-5327-C505-CF83-76C6140672E9}"/>
                </a:ext>
              </a:extLst>
            </p:cNvPr>
            <p:cNvCxnSpPr>
              <a:cxnSpLocks/>
            </p:cNvCxnSpPr>
            <p:nvPr/>
          </p:nvCxnSpPr>
          <p:spPr>
            <a:xfrm flipV="1">
              <a:off x="2403647" y="4145412"/>
              <a:ext cx="0" cy="33475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CB2953A0-D009-0F04-7F05-FAACAC7560CE}"/>
                </a:ext>
              </a:extLst>
            </p:cNvPr>
            <p:cNvCxnSpPr>
              <a:cxnSpLocks/>
            </p:cNvCxnSpPr>
            <p:nvPr/>
          </p:nvCxnSpPr>
          <p:spPr>
            <a:xfrm flipV="1">
              <a:off x="3454084" y="4145412"/>
              <a:ext cx="0" cy="33475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D63F736-7D64-0DE3-3872-34EBA051612E}"/>
                </a:ext>
              </a:extLst>
            </p:cNvPr>
            <p:cNvCxnSpPr>
              <a:cxnSpLocks/>
            </p:cNvCxnSpPr>
            <p:nvPr/>
          </p:nvCxnSpPr>
          <p:spPr>
            <a:xfrm flipV="1">
              <a:off x="5830037" y="4119640"/>
              <a:ext cx="0" cy="33475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2252E161-5E91-AF2B-EE16-676CF01586FC}"/>
                </a:ext>
              </a:extLst>
            </p:cNvPr>
            <p:cNvCxnSpPr>
              <a:cxnSpLocks/>
            </p:cNvCxnSpPr>
            <p:nvPr/>
          </p:nvCxnSpPr>
          <p:spPr>
            <a:xfrm>
              <a:off x="2403647" y="3429000"/>
              <a:ext cx="0" cy="17982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E5652299-CA34-B86E-696A-A99B8D3BAF03}"/>
                </a:ext>
              </a:extLst>
            </p:cNvPr>
            <p:cNvCxnSpPr>
              <a:cxnSpLocks/>
            </p:cNvCxnSpPr>
            <p:nvPr/>
          </p:nvCxnSpPr>
          <p:spPr>
            <a:xfrm>
              <a:off x="3454084" y="3430355"/>
              <a:ext cx="0" cy="17982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B02F7FA9-2F56-11B1-068D-94AB35F4E9CE}"/>
                </a:ext>
              </a:extLst>
            </p:cNvPr>
            <p:cNvCxnSpPr/>
            <p:nvPr/>
          </p:nvCxnSpPr>
          <p:spPr>
            <a:xfrm>
              <a:off x="869254" y="4466752"/>
              <a:ext cx="153439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0A61577-AE70-0192-86FB-168ADEA30749}"/>
                </a:ext>
              </a:extLst>
            </p:cNvPr>
            <p:cNvCxnSpPr>
              <a:cxnSpLocks/>
            </p:cNvCxnSpPr>
            <p:nvPr/>
          </p:nvCxnSpPr>
          <p:spPr>
            <a:xfrm>
              <a:off x="3454084" y="4470871"/>
              <a:ext cx="239011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291EC2C-9E39-EC9A-DB4E-BA48CDC164B6}"/>
                </a:ext>
              </a:extLst>
            </p:cNvPr>
            <p:cNvCxnSpPr>
              <a:cxnSpLocks/>
            </p:cNvCxnSpPr>
            <p:nvPr/>
          </p:nvCxnSpPr>
          <p:spPr>
            <a:xfrm>
              <a:off x="2388747" y="3429000"/>
              <a:ext cx="106533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6" name="Oval 55">
            <a:extLst>
              <a:ext uri="{FF2B5EF4-FFF2-40B4-BE49-F238E27FC236}">
                <a16:creationId xmlns:a16="http://schemas.microsoft.com/office/drawing/2014/main" id="{A6AA1E3D-FB65-D7CC-6AE1-71B7BA489B03}"/>
              </a:ext>
            </a:extLst>
          </p:cNvPr>
          <p:cNvSpPr/>
          <p:nvPr/>
        </p:nvSpPr>
        <p:spPr>
          <a:xfrm>
            <a:off x="2887641" y="1905527"/>
            <a:ext cx="2993926" cy="3140151"/>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C7D7B900-C708-D588-1B42-C834993A2D41}"/>
              </a:ext>
            </a:extLst>
          </p:cNvPr>
          <p:cNvSpPr/>
          <p:nvPr/>
        </p:nvSpPr>
        <p:spPr>
          <a:xfrm>
            <a:off x="307413" y="2050508"/>
            <a:ext cx="2797719" cy="2850189"/>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175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57"/>
                                        </p:tgtEl>
                                      </p:cBhvr>
                                    </p:animEffect>
                                    <p:set>
                                      <p:cBhvr>
                                        <p:cTn id="10" dur="1" fill="hold">
                                          <p:stCondLst>
                                            <p:cond delay="499"/>
                                          </p:stCondLst>
                                        </p:cTn>
                                        <p:tgtEl>
                                          <p:spTgt spid="5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56"/>
                                        </p:tgtEl>
                                      </p:cBhvr>
                                    </p:animEffect>
                                    <p:set>
                                      <p:cBhvr>
                                        <p:cTn id="13" dur="1" fill="hold">
                                          <p:stCondLst>
                                            <p:cond delay="499"/>
                                          </p:stCondLst>
                                        </p:cTn>
                                        <p:tgtEl>
                                          <p:spTgt spid="56"/>
                                        </p:tgtEl>
                                        <p:attrNameLst>
                                          <p:attrName>style.visibility</p:attrName>
                                        </p:attrNameLst>
                                      </p:cBhvr>
                                      <p:to>
                                        <p:strVal val="hidden"/>
                                      </p:to>
                                    </p:set>
                                  </p:childTnLst>
                                </p:cTn>
                              </p:par>
                            </p:childTnLst>
                          </p:cTn>
                        </p:par>
                        <p:par>
                          <p:cTn id="14" fill="hold">
                            <p:stCondLst>
                              <p:cond delay="500"/>
                            </p:stCondLst>
                            <p:childTnLst>
                              <p:par>
                                <p:cTn id="15" presetID="42" presetClass="path" presetSubtype="0" accel="50000" decel="50000" fill="hold" nodeType="afterEffect">
                                  <p:stCondLst>
                                    <p:cond delay="0"/>
                                  </p:stCondLst>
                                  <p:childTnLst>
                                    <p:animMotion origin="layout" path="M 1.38889E-6 -1.11111E-6 L 0.14358 -0.00046 " pathEditMode="relative" rAng="0" ptsTypes="AA">
                                      <p:cBhvr>
                                        <p:cTn id="16" dur="2000" fill="hold"/>
                                        <p:tgtEl>
                                          <p:spTgt spid="76"/>
                                        </p:tgtEl>
                                        <p:attrNameLst>
                                          <p:attrName>ppt_x</p:attrName>
                                          <p:attrName>ppt_y</p:attrName>
                                        </p:attrNameLst>
                                      </p:cBhvr>
                                      <p:rCtr x="7170"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6" grpId="0" animBg="1"/>
      <p:bldP spid="5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2BF35FC6-BB75-451E-83B1-3F688D36CAE8}"/>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6DB3DE68-1E14-49CC-BCB8-24A5088E3B6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6" name="Content Placeholder 5">
            <a:extLst>
              <a:ext uri="{FF2B5EF4-FFF2-40B4-BE49-F238E27FC236}">
                <a16:creationId xmlns:a16="http://schemas.microsoft.com/office/drawing/2014/main" id="{28288BF3-7D22-45EC-A5F0-49C1727BBBBB}"/>
              </a:ext>
            </a:extLst>
          </p:cNvPr>
          <p:cNvSpPr>
            <a:spLocks noGrp="1"/>
          </p:cNvSpPr>
          <p:nvPr>
            <p:ph sz="quarter" idx="13"/>
          </p:nvPr>
        </p:nvSpPr>
        <p:spPr>
          <a:xfrm>
            <a:off x="685799" y="2043731"/>
            <a:ext cx="7772401" cy="977775"/>
          </a:xfrm>
        </p:spPr>
        <p:txBody>
          <a:bodyPr/>
          <a:lstStyle/>
          <a:p>
            <a:r>
              <a:rPr lang="en-US" dirty="0"/>
              <a:t>There would be cases where BANs or BAN and other networks are spatially overlapped. </a:t>
            </a:r>
          </a:p>
          <a:p>
            <a:endParaRPr lang="en-US" dirty="0"/>
          </a:p>
        </p:txBody>
      </p:sp>
      <p:sp>
        <p:nvSpPr>
          <p:cNvPr id="10" name="TextBox 9">
            <a:extLst>
              <a:ext uri="{FF2B5EF4-FFF2-40B4-BE49-F238E27FC236}">
                <a16:creationId xmlns:a16="http://schemas.microsoft.com/office/drawing/2014/main" id="{03690103-3D92-485D-B9C3-EEF9B7001C13}"/>
              </a:ext>
            </a:extLst>
          </p:cNvPr>
          <p:cNvSpPr txBox="1"/>
          <p:nvPr/>
        </p:nvSpPr>
        <p:spPr>
          <a:xfrm>
            <a:off x="775344" y="5921033"/>
            <a:ext cx="3758612" cy="307777"/>
          </a:xfrm>
          <a:prstGeom prst="rect">
            <a:avLst/>
          </a:prstGeom>
          <a:noFill/>
        </p:spPr>
        <p:txBody>
          <a:bodyPr wrap="square" rtlCol="0">
            <a:spAutoFit/>
          </a:bodyPr>
          <a:lstStyle/>
          <a:p>
            <a:pPr lvl="1"/>
            <a:r>
              <a:rPr lang="en-US" dirty="0"/>
              <a:t>Case 1: BANs, using same frequency bands</a:t>
            </a:r>
          </a:p>
        </p:txBody>
      </p:sp>
      <p:sp>
        <p:nvSpPr>
          <p:cNvPr id="11" name="TextBox 10">
            <a:extLst>
              <a:ext uri="{FF2B5EF4-FFF2-40B4-BE49-F238E27FC236}">
                <a16:creationId xmlns:a16="http://schemas.microsoft.com/office/drawing/2014/main" id="{0258DA9A-E63E-4AB4-AB5E-27A714E8B89E}"/>
              </a:ext>
            </a:extLst>
          </p:cNvPr>
          <p:cNvSpPr txBox="1"/>
          <p:nvPr/>
        </p:nvSpPr>
        <p:spPr>
          <a:xfrm>
            <a:off x="5844209" y="5921033"/>
            <a:ext cx="3220278" cy="523220"/>
          </a:xfrm>
          <a:prstGeom prst="rect">
            <a:avLst/>
          </a:prstGeom>
          <a:noFill/>
        </p:spPr>
        <p:txBody>
          <a:bodyPr wrap="square" rtlCol="0">
            <a:spAutoFit/>
          </a:bodyPr>
          <a:lstStyle/>
          <a:p>
            <a:r>
              <a:rPr lang="en-US" dirty="0"/>
              <a:t>Case 2: BAN and PAN, using same frequency bands</a:t>
            </a:r>
          </a:p>
        </p:txBody>
      </p:sp>
      <p:pic>
        <p:nvPicPr>
          <p:cNvPr id="12" name="Picture 11" descr="A picture containing text, iPod&#10;&#10;Description automatically generated">
            <a:extLst>
              <a:ext uri="{FF2B5EF4-FFF2-40B4-BE49-F238E27FC236}">
                <a16:creationId xmlns:a16="http://schemas.microsoft.com/office/drawing/2014/main" id="{7FEC414F-102E-47E0-B85C-5BCC2907F0BC}"/>
              </a:ext>
            </a:extLst>
          </p:cNvPr>
          <p:cNvPicPr>
            <a:picLocks noChangeAspect="1"/>
          </p:cNvPicPr>
          <p:nvPr/>
        </p:nvPicPr>
        <p:blipFill>
          <a:blip r:embed="rId2"/>
          <a:stretch>
            <a:fillRect/>
          </a:stretch>
        </p:blipFill>
        <p:spPr>
          <a:xfrm>
            <a:off x="775344" y="3043175"/>
            <a:ext cx="4279763" cy="2684911"/>
          </a:xfrm>
          <a:prstGeom prst="rect">
            <a:avLst/>
          </a:prstGeom>
        </p:spPr>
      </p:pic>
      <p:pic>
        <p:nvPicPr>
          <p:cNvPr id="13" name="Picture 12" descr="Chart&#10;&#10;Description automatically generated">
            <a:extLst>
              <a:ext uri="{FF2B5EF4-FFF2-40B4-BE49-F238E27FC236}">
                <a16:creationId xmlns:a16="http://schemas.microsoft.com/office/drawing/2014/main" id="{32D32D48-A5DE-4E26-BC4A-5C1368EF95D8}"/>
              </a:ext>
            </a:extLst>
          </p:cNvPr>
          <p:cNvPicPr>
            <a:picLocks noChangeAspect="1"/>
          </p:cNvPicPr>
          <p:nvPr/>
        </p:nvPicPr>
        <p:blipFill>
          <a:blip r:embed="rId3"/>
          <a:stretch>
            <a:fillRect/>
          </a:stretch>
        </p:blipFill>
        <p:spPr>
          <a:xfrm>
            <a:off x="5426637" y="3120273"/>
            <a:ext cx="3131177" cy="2384962"/>
          </a:xfrm>
          <a:prstGeom prst="rect">
            <a:avLst/>
          </a:prstGeom>
        </p:spPr>
      </p:pic>
      <p:sp>
        <p:nvSpPr>
          <p:cNvPr id="7" name="Rectangle: Rounded Corners 6">
            <a:extLst>
              <a:ext uri="{FF2B5EF4-FFF2-40B4-BE49-F238E27FC236}">
                <a16:creationId xmlns:a16="http://schemas.microsoft.com/office/drawing/2014/main" id="{2569C3F8-E667-FEF2-AC58-D5BD52D7AD03}"/>
              </a:ext>
            </a:extLst>
          </p:cNvPr>
          <p:cNvSpPr/>
          <p:nvPr/>
        </p:nvSpPr>
        <p:spPr>
          <a:xfrm rot="227126">
            <a:off x="1126530" y="5144955"/>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1-2</a:t>
            </a:r>
          </a:p>
        </p:txBody>
      </p:sp>
      <p:sp>
        <p:nvSpPr>
          <p:cNvPr id="8" name="Rectangle: Rounded Corners 7">
            <a:extLst>
              <a:ext uri="{FF2B5EF4-FFF2-40B4-BE49-F238E27FC236}">
                <a16:creationId xmlns:a16="http://schemas.microsoft.com/office/drawing/2014/main" id="{B0567BC3-F996-BCEE-7E0D-1E0C2974C4A1}"/>
              </a:ext>
            </a:extLst>
          </p:cNvPr>
          <p:cNvSpPr/>
          <p:nvPr/>
        </p:nvSpPr>
        <p:spPr>
          <a:xfrm rot="367798">
            <a:off x="5526082" y="5144956"/>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4-6</a:t>
            </a:r>
          </a:p>
        </p:txBody>
      </p:sp>
    </p:spTree>
    <p:extLst>
      <p:ext uri="{BB962C8B-B14F-4D97-AF65-F5344CB8AC3E}">
        <p14:creationId xmlns:p14="http://schemas.microsoft.com/office/powerpoint/2010/main" val="48851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2BF35FC6-BB75-451E-83B1-3F688D36CAE8}"/>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6DB3DE68-1E14-49CC-BCB8-24A5088E3B6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14" name="Oval 13">
            <a:extLst>
              <a:ext uri="{FF2B5EF4-FFF2-40B4-BE49-F238E27FC236}">
                <a16:creationId xmlns:a16="http://schemas.microsoft.com/office/drawing/2014/main" id="{7D75EF94-221B-478A-8642-EE5359C0F356}"/>
              </a:ext>
            </a:extLst>
          </p:cNvPr>
          <p:cNvSpPr/>
          <p:nvPr/>
        </p:nvSpPr>
        <p:spPr>
          <a:xfrm>
            <a:off x="5629013" y="2727963"/>
            <a:ext cx="2981587" cy="201540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7D395F5-29AF-4C8C-ADEE-7E692D3C90C9}"/>
              </a:ext>
            </a:extLst>
          </p:cNvPr>
          <p:cNvSpPr txBox="1"/>
          <p:nvPr/>
        </p:nvSpPr>
        <p:spPr>
          <a:xfrm>
            <a:off x="430361" y="5498272"/>
            <a:ext cx="4877136" cy="523220"/>
          </a:xfrm>
          <a:prstGeom prst="rect">
            <a:avLst/>
          </a:prstGeom>
          <a:noFill/>
        </p:spPr>
        <p:txBody>
          <a:bodyPr wrap="square" rtlCol="0">
            <a:spAutoFit/>
          </a:bodyPr>
          <a:lstStyle/>
          <a:p>
            <a:r>
              <a:rPr lang="en-US" dirty="0"/>
              <a:t>Case 3: BAN and other piconets such as cellular network or Wi-Fi, some part of their frequency bands are overlapped.</a:t>
            </a:r>
          </a:p>
        </p:txBody>
      </p:sp>
      <p:pic>
        <p:nvPicPr>
          <p:cNvPr id="16" name="Picture 15" descr="Diagram&#10;&#10;Description automatically generated">
            <a:extLst>
              <a:ext uri="{FF2B5EF4-FFF2-40B4-BE49-F238E27FC236}">
                <a16:creationId xmlns:a16="http://schemas.microsoft.com/office/drawing/2014/main" id="{52AB0B3B-A160-415B-8F55-70694F511FFD}"/>
              </a:ext>
            </a:extLst>
          </p:cNvPr>
          <p:cNvPicPr>
            <a:picLocks noChangeAspect="1"/>
          </p:cNvPicPr>
          <p:nvPr/>
        </p:nvPicPr>
        <p:blipFill>
          <a:blip r:embed="rId2"/>
          <a:stretch>
            <a:fillRect/>
          </a:stretch>
        </p:blipFill>
        <p:spPr>
          <a:xfrm>
            <a:off x="672877" y="2352530"/>
            <a:ext cx="4528501" cy="2743438"/>
          </a:xfrm>
          <a:prstGeom prst="rect">
            <a:avLst/>
          </a:prstGeom>
        </p:spPr>
      </p:pic>
      <p:sp>
        <p:nvSpPr>
          <p:cNvPr id="17" name="TextBox 16">
            <a:extLst>
              <a:ext uri="{FF2B5EF4-FFF2-40B4-BE49-F238E27FC236}">
                <a16:creationId xmlns:a16="http://schemas.microsoft.com/office/drawing/2014/main" id="{334C2B94-66B7-4CFB-860F-525EAB5CD483}"/>
              </a:ext>
            </a:extLst>
          </p:cNvPr>
          <p:cNvSpPr txBox="1"/>
          <p:nvPr/>
        </p:nvSpPr>
        <p:spPr>
          <a:xfrm>
            <a:off x="5923057" y="5498272"/>
            <a:ext cx="2592376" cy="307777"/>
          </a:xfrm>
          <a:prstGeom prst="rect">
            <a:avLst/>
          </a:prstGeom>
          <a:noFill/>
        </p:spPr>
        <p:txBody>
          <a:bodyPr wrap="none" rtlCol="0">
            <a:spAutoFit/>
          </a:bodyPr>
          <a:lstStyle/>
          <a:p>
            <a:r>
              <a:rPr lang="en-US" dirty="0"/>
              <a:t>Case 4: Case 1 to 3 combined</a:t>
            </a:r>
          </a:p>
        </p:txBody>
      </p:sp>
      <p:sp>
        <p:nvSpPr>
          <p:cNvPr id="18" name="Oval 17">
            <a:extLst>
              <a:ext uri="{FF2B5EF4-FFF2-40B4-BE49-F238E27FC236}">
                <a16:creationId xmlns:a16="http://schemas.microsoft.com/office/drawing/2014/main" id="{121FF25A-E0BD-43D1-83EC-5F3A93B23455}"/>
              </a:ext>
            </a:extLst>
          </p:cNvPr>
          <p:cNvSpPr/>
          <p:nvPr/>
        </p:nvSpPr>
        <p:spPr>
          <a:xfrm>
            <a:off x="6166687" y="3561468"/>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323A884-4DE3-464B-A69C-AEE77DDF0121}"/>
              </a:ext>
            </a:extLst>
          </p:cNvPr>
          <p:cNvSpPr/>
          <p:nvPr/>
        </p:nvSpPr>
        <p:spPr>
          <a:xfrm>
            <a:off x="6977194" y="3561468"/>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1CE0C43-1F05-4A21-8C7D-33069DC69B45}"/>
              </a:ext>
            </a:extLst>
          </p:cNvPr>
          <p:cNvSpPr/>
          <p:nvPr/>
        </p:nvSpPr>
        <p:spPr>
          <a:xfrm>
            <a:off x="7787701" y="3561468"/>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A13830E-4DE0-277F-9D6B-733098976C79}"/>
              </a:ext>
            </a:extLst>
          </p:cNvPr>
          <p:cNvSpPr/>
          <p:nvPr/>
        </p:nvSpPr>
        <p:spPr>
          <a:xfrm rot="21431714">
            <a:off x="1501031" y="4730644"/>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3</a:t>
            </a:r>
          </a:p>
        </p:txBody>
      </p:sp>
      <p:sp>
        <p:nvSpPr>
          <p:cNvPr id="6" name="Rectangle: Rounded Corners 5">
            <a:extLst>
              <a:ext uri="{FF2B5EF4-FFF2-40B4-BE49-F238E27FC236}">
                <a16:creationId xmlns:a16="http://schemas.microsoft.com/office/drawing/2014/main" id="{01F9A767-CFDB-0062-61DB-DB00944E4106}"/>
              </a:ext>
            </a:extLst>
          </p:cNvPr>
          <p:cNvSpPr/>
          <p:nvPr/>
        </p:nvSpPr>
        <p:spPr>
          <a:xfrm rot="21431714">
            <a:off x="5539227" y="4309649"/>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7</a:t>
            </a:r>
          </a:p>
        </p:txBody>
      </p:sp>
    </p:spTree>
    <p:extLst>
      <p:ext uri="{BB962C8B-B14F-4D97-AF65-F5344CB8AC3E}">
        <p14:creationId xmlns:p14="http://schemas.microsoft.com/office/powerpoint/2010/main" val="325535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FBCCD-8D87-4A41-AD8B-C162E3A7E2C1}"/>
              </a:ext>
            </a:extLst>
          </p:cNvPr>
          <p:cNvSpPr>
            <a:spLocks noGrp="1"/>
          </p:cNvSpPr>
          <p:nvPr>
            <p:ph type="title"/>
          </p:nvPr>
        </p:nvSpPr>
        <p:spPr>
          <a:xfrm>
            <a:off x="549875" y="784654"/>
            <a:ext cx="7772400" cy="1044147"/>
          </a:xfrm>
        </p:spPr>
        <p:txBody>
          <a:bodyPr/>
          <a:lstStyle/>
          <a:p>
            <a:r>
              <a:rPr lang="en-US" dirty="0"/>
              <a:t>Bridging inside a BAN</a:t>
            </a:r>
            <a:br>
              <a:rPr lang="en-US" dirty="0"/>
            </a:br>
            <a:r>
              <a:rPr lang="en-US" dirty="0"/>
              <a:t>(Two-hop star topology extension)</a:t>
            </a:r>
          </a:p>
        </p:txBody>
      </p:sp>
      <p:sp>
        <p:nvSpPr>
          <p:cNvPr id="3" name="Date Placeholder 2">
            <a:extLst>
              <a:ext uri="{FF2B5EF4-FFF2-40B4-BE49-F238E27FC236}">
                <a16:creationId xmlns:a16="http://schemas.microsoft.com/office/drawing/2014/main" id="{F937FEF2-A4C7-4F47-8BFC-45C54C256077}"/>
              </a:ext>
            </a:extLst>
          </p:cNvPr>
          <p:cNvSpPr>
            <a:spLocks noGrp="1"/>
          </p:cNvSpPr>
          <p:nvPr>
            <p:ph type="dt" idx="10"/>
          </p:nvPr>
        </p:nvSpPr>
        <p:spPr/>
        <p:txBody>
          <a:bodyPr/>
          <a:lstStyle/>
          <a:p>
            <a:r>
              <a:rPr lang="en-US" altLang="ja-JP" dirty="0"/>
              <a:t>March 2023</a:t>
            </a:r>
          </a:p>
        </p:txBody>
      </p:sp>
      <p:sp>
        <p:nvSpPr>
          <p:cNvPr id="4" name="Footer Placeholder 3">
            <a:extLst>
              <a:ext uri="{FF2B5EF4-FFF2-40B4-BE49-F238E27FC236}">
                <a16:creationId xmlns:a16="http://schemas.microsoft.com/office/drawing/2014/main" id="{A217759D-137C-4F83-8654-B6F2463AD49A}"/>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DA7C15D7-C622-4161-BB59-139DF4B2EC8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Content Placeholder 5">
            <a:extLst>
              <a:ext uri="{FF2B5EF4-FFF2-40B4-BE49-F238E27FC236}">
                <a16:creationId xmlns:a16="http://schemas.microsoft.com/office/drawing/2014/main" id="{D1EAFAFD-AF4D-4EB7-96D3-2B4B0131E42C}"/>
              </a:ext>
            </a:extLst>
          </p:cNvPr>
          <p:cNvSpPr>
            <a:spLocks noGrp="1"/>
          </p:cNvSpPr>
          <p:nvPr>
            <p:ph sz="quarter" idx="13"/>
          </p:nvPr>
        </p:nvSpPr>
        <p:spPr>
          <a:xfrm>
            <a:off x="685799" y="4065372"/>
            <a:ext cx="7772401" cy="2410041"/>
          </a:xfrm>
        </p:spPr>
        <p:txBody>
          <a:bodyPr/>
          <a:lstStyle/>
          <a:p>
            <a:r>
              <a:rPr lang="en-US" sz="1600" dirty="0"/>
              <a:t>The current standard defines star topology with one hop, since there is no Line-of-Sight link between back and front of a human body, as well as a vehicular body. Multiple hops may be included in the revision.</a:t>
            </a:r>
          </a:p>
          <a:p>
            <a:r>
              <a:rPr lang="en-US" sz="1600" dirty="0"/>
              <a:t>Some concepts from 802.1 TSN may help managing interference or packet collision among same or different BANs (VBAN and/or HBAN), PANs, and other piconets.</a:t>
            </a:r>
          </a:p>
          <a:p>
            <a:pPr lvl="1"/>
            <a:r>
              <a:rPr lang="en-US" sz="1600" b="1" dirty="0"/>
              <a:t>Frame Replication and Elimination (802.1CB)</a:t>
            </a:r>
          </a:p>
          <a:p>
            <a:pPr lvl="2"/>
            <a:r>
              <a:rPr lang="en-US" sz="1600" dirty="0"/>
              <a:t>When the revision introduces using more than 2 relay nodes simultaneously.</a:t>
            </a:r>
          </a:p>
          <a:p>
            <a:pPr lvl="1"/>
            <a:r>
              <a:rPr lang="en-US" sz="1600" b="1" dirty="0"/>
              <a:t>Link Control (802.1Qca)</a:t>
            </a:r>
            <a:endParaRPr lang="en-US" sz="1600" dirty="0"/>
          </a:p>
        </p:txBody>
      </p:sp>
      <p:pic>
        <p:nvPicPr>
          <p:cNvPr id="7" name="Picture 6" descr="A screenshot of a video game&#10;&#10;Description automatically generated with medium confidence">
            <a:extLst>
              <a:ext uri="{FF2B5EF4-FFF2-40B4-BE49-F238E27FC236}">
                <a16:creationId xmlns:a16="http://schemas.microsoft.com/office/drawing/2014/main" id="{B79690C1-EDC6-47A8-92E5-A870BB134222}"/>
              </a:ext>
            </a:extLst>
          </p:cNvPr>
          <p:cNvPicPr>
            <a:picLocks noChangeAspect="1"/>
          </p:cNvPicPr>
          <p:nvPr/>
        </p:nvPicPr>
        <p:blipFill>
          <a:blip r:embed="rId2"/>
          <a:stretch>
            <a:fillRect/>
          </a:stretch>
        </p:blipFill>
        <p:spPr>
          <a:xfrm>
            <a:off x="2622741" y="1983675"/>
            <a:ext cx="3438144" cy="2025679"/>
          </a:xfrm>
          <a:prstGeom prst="rect">
            <a:avLst/>
          </a:prstGeom>
        </p:spPr>
      </p:pic>
    </p:spTree>
    <p:extLst>
      <p:ext uri="{BB962C8B-B14F-4D97-AF65-F5344CB8AC3E}">
        <p14:creationId xmlns:p14="http://schemas.microsoft.com/office/powerpoint/2010/main" val="32513721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2409</TotalTime>
  <Words>1245</Words>
  <Application>Microsoft Office PowerPoint</Application>
  <PresentationFormat>On-screen Show (4:3)</PresentationFormat>
  <Paragraphs>201</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Default Design</vt:lpstr>
      <vt:lpstr>PowerPoint Presentation</vt:lpstr>
      <vt:lpstr>MAC Bridging for Time-Sensitive Networking of 802.15.6ma</vt:lpstr>
      <vt:lpstr>Introduction</vt:lpstr>
      <vt:lpstr>Bridge operation</vt:lpstr>
      <vt:lpstr>Possible bridging in 802.15.6ma</vt:lpstr>
      <vt:lpstr>Possible bridging in 802.15.6ma</vt:lpstr>
      <vt:lpstr>Interference among BANs or BAN and other systems</vt:lpstr>
      <vt:lpstr>Interference among BANs or BAN and other systems</vt:lpstr>
      <vt:lpstr>Bridging inside a BAN (Two-hop star topology extension)</vt:lpstr>
      <vt:lpstr>Bridging between BANs</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124</cp:revision>
  <dcterms:modified xsi:type="dcterms:W3CDTF">2023-03-15T21:03:33Z</dcterms:modified>
</cp:coreProperties>
</file>