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5"/>
  </p:notesMasterIdLst>
  <p:sldIdLst>
    <p:sldId id="264" r:id="rId2"/>
    <p:sldId id="256" r:id="rId3"/>
    <p:sldId id="274" r:id="rId4"/>
    <p:sldId id="257" r:id="rId5"/>
    <p:sldId id="275" r:id="rId6"/>
    <p:sldId id="300" r:id="rId7"/>
    <p:sldId id="331" r:id="rId8"/>
    <p:sldId id="354" r:id="rId9"/>
    <p:sldId id="356" r:id="rId10"/>
    <p:sldId id="357" r:id="rId11"/>
    <p:sldId id="359" r:id="rId12"/>
    <p:sldId id="360" r:id="rId13"/>
    <p:sldId id="361" r:id="rId14"/>
    <p:sldId id="362" r:id="rId15"/>
    <p:sldId id="363" r:id="rId16"/>
    <p:sldId id="364" r:id="rId17"/>
    <p:sldId id="365" r:id="rId18"/>
    <p:sldId id="366" r:id="rId19"/>
    <p:sldId id="367" r:id="rId20"/>
    <p:sldId id="368" r:id="rId21"/>
    <p:sldId id="295" r:id="rId22"/>
    <p:sldId id="321" r:id="rId23"/>
    <p:sldId id="259" r:id="rId24"/>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BB0F53-27DE-F116-2912-4BB47BF42DE4}" name="Marco Hernandez" initials="MH" userId="Marco Hernandez"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5" clrIdx="0">
    <p:extLst>
      <p:ext uri="{19B8F6BF-5375-455C-9EA6-DF929625EA0E}">
        <p15:presenceInfo xmlns:p15="http://schemas.microsoft.com/office/powerpoint/2012/main" userId="6ec8770888b2809e" providerId="Windows Live"/>
      </p:ext>
    </p:extLst>
  </p:cmAuthor>
  <p:cmAuthor id="2" name="Marco Hernandez" initials="MH" lastIdx="11" clrIdx="1">
    <p:extLst>
      <p:ext uri="{19B8F6BF-5375-455C-9EA6-DF929625EA0E}">
        <p15:presenceInfo xmlns:p15="http://schemas.microsoft.com/office/powerpoint/2012/main" userId="Marco Hernand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2F2F2"/>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2022/1/19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24" name="Google Shape;24;p2"/>
          <p:cNvSpPr txBox="1">
            <a:spLocks noGrp="1"/>
          </p:cNvSpPr>
          <p:nvPr>
            <p:ph type="ftr" idx="11"/>
          </p:nvPr>
        </p:nvSpPr>
        <p:spPr>
          <a:xfrm>
            <a:off x="4746567" y="6475413"/>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marL="171450" indent="-171450">
              <a:spcBef>
                <a:spcPts val="1200"/>
              </a:spcBef>
              <a:buFont typeface="Wingdings" panose="05000000000000000000" pitchFamily="2" charset="2"/>
              <a:buChar char="u"/>
              <a:defRPr/>
            </a:lvl1pPr>
            <a:lvl2pPr marL="514350" indent="-171450">
              <a:spcBef>
                <a:spcPts val="1200"/>
              </a:spcBef>
              <a:buFont typeface="Wingdings" panose="05000000000000000000" pitchFamily="2" charset="2"/>
              <a:buChar char="Ø"/>
              <a:defRPr/>
            </a:lvl2pPr>
            <a:lvl3pPr marL="857250" indent="-171450">
              <a:spcBef>
                <a:spcPts val="1200"/>
              </a:spcBef>
              <a:buFont typeface="Wingdings" panose="05000000000000000000" pitchFamily="2" charset="2"/>
              <a:buChar char="ü"/>
              <a:defRPr/>
            </a:lvl3pPr>
            <a:lvl4pPr>
              <a:spcBef>
                <a:spcPts val="1200"/>
              </a:spcBef>
              <a:defRPr/>
            </a:lvl4pPr>
            <a:lvl5pPr>
              <a:spcBef>
                <a:spcPts val="1200"/>
              </a:spcBef>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8" name="タイトル 17"/>
          <p:cNvSpPr>
            <a:spLocks noGrp="1"/>
          </p:cNvSpPr>
          <p:nvPr>
            <p:ph type="title"/>
          </p:nvPr>
        </p:nvSpPr>
        <p:spPr/>
        <p:txBody>
          <a:bodyPr/>
          <a:lstStyle>
            <a:lvl1pPr>
              <a:defRPr b="1"/>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January 2022</a:t>
            </a:r>
            <a:endParaRPr lang="ja-JP" altLang="en-US" dirty="0"/>
          </a:p>
        </p:txBody>
      </p:sp>
      <p:sp>
        <p:nvSpPr>
          <p:cNvPr id="4" name="フッター プレースホルダー 3"/>
          <p:cNvSpPr>
            <a:spLocks noGrp="1"/>
          </p:cNvSpPr>
          <p:nvPr>
            <p:ph type="ftr" sz="quarter" idx="11"/>
          </p:nvPr>
        </p:nvSpPr>
        <p:spPr>
          <a:xfrm>
            <a:off x="2818015" y="6579845"/>
            <a:ext cx="3507970" cy="278154"/>
          </a:xfrm>
        </p:spPr>
        <p:txBody>
          <a:bodyPr/>
          <a:lstStyle>
            <a:lvl1pPr>
              <a:defRPr/>
            </a:lvl1pPr>
          </a:lstStyle>
          <a:p>
            <a:r>
              <a:rPr lang="en-US" altLang="ja-JP">
                <a:solidFill>
                  <a:srgbClr val="FF0000"/>
                </a:solidFill>
              </a:rPr>
              <a:t>T.Kobayashi, M.Kim, M. Hernandez, R.Kohno (YNU/YRP-IAI)</a:t>
            </a:r>
            <a:endParaRPr lang="ja-JP" altLang="en-US" dirty="0"/>
          </a:p>
        </p:txBody>
      </p:sp>
      <p:sp>
        <p:nvSpPr>
          <p:cNvPr id="5" name="スライド番号プレースホルダー 4"/>
          <p:cNvSpPr>
            <a:spLocks noGrp="1"/>
          </p:cNvSpPr>
          <p:nvPr>
            <p:ph type="sldNum" sz="quarter" idx="12"/>
          </p:nvPr>
        </p:nvSpPr>
        <p:spPr>
          <a:xfrm>
            <a:off x="6949180" y="6553200"/>
            <a:ext cx="2057400" cy="304799"/>
          </a:xfrm>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820673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タイトルのみ">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lvl1pPr>
              <a:defRPr b="1">
                <a:latin typeface="HGSｺﾞｼｯｸE" panose="020B0900000000000000" pitchFamily="50" charset="-128"/>
                <a:ea typeface="HGSｺﾞｼｯｸE" panose="020B0900000000000000" pitchFamily="50" charset="-128"/>
              </a:defRPr>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January 2022</a:t>
            </a:r>
            <a:endParaRPr lang="ja-JP" altLang="en-US" dirty="0"/>
          </a:p>
        </p:txBody>
      </p:sp>
      <p:sp>
        <p:nvSpPr>
          <p:cNvPr id="7" name="フッター プレースホルダー 6"/>
          <p:cNvSpPr>
            <a:spLocks noGrp="1"/>
          </p:cNvSpPr>
          <p:nvPr>
            <p:ph type="ftr" sz="quarter" idx="11"/>
          </p:nvPr>
        </p:nvSpPr>
        <p:spPr/>
        <p:txBody>
          <a:bodyPr/>
          <a:lstStyle>
            <a:lvl1pPr>
              <a:defRPr/>
            </a:lvl1pPr>
          </a:lstStyle>
          <a:p>
            <a:r>
              <a:rPr lang="en-US" altLang="ja-JP">
                <a:solidFill>
                  <a:srgbClr val="FF0000"/>
                </a:solidFill>
              </a:rPr>
              <a:t>T.Kobayashi, M.Kim, M. Hernandez, R.Kohno (YNU/YRP-IAI)</a:t>
            </a:r>
            <a:endParaRPr lang="ja-JP" altLang="en-US" dirty="0"/>
          </a:p>
        </p:txBody>
      </p:sp>
      <p:sp>
        <p:nvSpPr>
          <p:cNvPr id="8" name="スライド番号プレースホルダー 7"/>
          <p:cNvSpPr>
            <a:spLocks noGrp="1"/>
          </p:cNvSpPr>
          <p:nvPr>
            <p:ph type="sldNum" sz="quarter" idx="12"/>
          </p:nvPr>
        </p:nvSpPr>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00293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24" name="Google Shape;24;p2"/>
          <p:cNvSpPr txBox="1">
            <a:spLocks noGrp="1"/>
          </p:cNvSpPr>
          <p:nvPr>
            <p:ph type="ftr" idx="11"/>
          </p:nvPr>
        </p:nvSpPr>
        <p:spPr>
          <a:xfrm>
            <a:off x="4878387" y="6475413"/>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90535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lang="en-US" dirty="0"/>
          </a:p>
        </p:txBody>
      </p:sp>
      <p:sp>
        <p:nvSpPr>
          <p:cNvPr id="16" name="Google Shape;16;p1"/>
          <p:cNvSpPr txBox="1">
            <a:spLocks noGrp="1"/>
          </p:cNvSpPr>
          <p:nvPr>
            <p:ph type="ftr" idx="11"/>
          </p:nvPr>
        </p:nvSpPr>
        <p:spPr>
          <a:xfrm>
            <a:off x="4771505" y="6436069"/>
            <a:ext cx="4372495" cy="26283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a:t>
            </a:r>
            <a:r>
              <a:rPr lang="en-US" altLang="ja-JP" sz="1400" b="1" i="0" u="none" strike="noStrike" cap="none" dirty="0">
                <a:solidFill>
                  <a:schemeClr val="tx1"/>
                </a:solidFill>
                <a:latin typeface="Times New Roman"/>
                <a:ea typeface="Times New Roman"/>
                <a:cs typeface="Times New Roman"/>
                <a:sym typeface="Times New Roman"/>
              </a:rPr>
              <a:t>2</a:t>
            </a:r>
            <a:r>
              <a:rPr lang="en-US" sz="1400" b="1" i="0" u="none" strike="noStrike" cap="none" dirty="0">
                <a:solidFill>
                  <a:schemeClr val="tx1"/>
                </a:solidFill>
                <a:latin typeface="Times New Roman"/>
                <a:ea typeface="Times New Roman"/>
                <a:cs typeface="Times New Roman"/>
                <a:sym typeface="Times New Roman"/>
              </a:rPr>
              <a:t>-0023-00-006a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703" r:id="rId3"/>
    <p:sldLayoutId id="2147483697" r:id="rId4"/>
    <p:sldLayoutId id="2147483698" r:id="rId5"/>
    <p:sldLayoutId id="2147483699" r:id="rId6"/>
    <p:sldLayoutId id="2147483700" r:id="rId7"/>
    <p:sldLayoutId id="2147483701" r:id="rId8"/>
    <p:sldLayoutId id="2147483702" r:id="rId9"/>
    <p:sldLayoutId id="2147483704" r:id="rId10"/>
    <p:sldLayoutId id="2147483705"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52400" y="295275"/>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Dynamic Channel and Environmental Model</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ing Scheme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for BANs</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on 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G15.6a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January  </a:t>
            </a:r>
            <a:r>
              <a:rPr kumimoji="0" lang="en-US" altLang="ja-JP" sz="1600" b="0" kern="0" dirty="0">
                <a:latin typeface="Times New Roman"/>
                <a:ea typeface="Times New Roman"/>
                <a:cs typeface="Times New Roman"/>
                <a:sym typeface="Times New Roman"/>
              </a:rPr>
              <a:t>19</a:t>
            </a:r>
            <a:r>
              <a:rPr kumimoji="0" lang="en-US" sz="1600" b="0" kern="0" baseline="30000" dirty="0">
                <a:latin typeface="Times New Roman"/>
                <a:ea typeface="Times New Roman"/>
                <a:cs typeface="Times New Roman"/>
                <a:sym typeface="Times New Roman"/>
              </a:rPr>
              <a:t>th</a:t>
            </a:r>
            <a:r>
              <a:rPr kumimoji="0" lang="en-US" sz="1600" b="0" kern="0" dirty="0">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2</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Minsoo</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Kim, Marco Hernandez, Ryuji Kohno </a:t>
            </a:r>
            <a:r>
              <a:rPr kumimoji="0" lang="en-US"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(1)Yokohama National University  (2)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 YRP1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Voice:[+81-90-5408-0611] E-Mail:[minsoo@minsookim.com, kobayashi-takumi-ch@ynu.ac.jp, marco.hernandez@ieee.org,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kohno@ynu.ac.jp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kern="0" dirty="0">
                <a:solidFill>
                  <a:srgbClr val="000000"/>
                </a:solidFill>
                <a:latin typeface="Times New Roman"/>
                <a:ea typeface="Times New Roman"/>
                <a:cs typeface="Times New Roman"/>
                <a:sym typeface="Times New Roman"/>
              </a:rPr>
              <a:t>This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provides draft of channel and environmental model and its classification for vehicle body area network(VBAN) </a:t>
            </a:r>
            <a:r>
              <a:rPr kumimoji="0" lang="en-US" sz="1600" b="0" kern="0" dirty="0">
                <a:solidFill>
                  <a:srgbClr val="000000"/>
                </a:solidFill>
                <a:latin typeface="Times New Roman"/>
                <a:ea typeface="Times New Roman"/>
                <a:cs typeface="Times New Roman"/>
                <a:sym typeface="Times New Roman"/>
              </a:rPr>
              <a:t>of</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amendment of IEEE802.15.6-2012 for wireless body area network(BAN) with enhanced dependability.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P802.15.6a TG corresponding to comments in EC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January 2022</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t>T.Kobayashi, M.Kim, M. Hernandez, R.Kohno (YNU/YRP-IAI)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January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10</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5</a:t>
            </a:r>
            <a:endParaRPr kumimoji="1" lang="ja-JP" altLang="en-US" dirty="0"/>
          </a:p>
        </p:txBody>
      </p:sp>
      <p:sp>
        <p:nvSpPr>
          <p:cNvPr id="60" name="テキスト ボックス 59">
            <a:extLst>
              <a:ext uri="{FF2B5EF4-FFF2-40B4-BE49-F238E27FC236}">
                <a16:creationId xmlns:a16="http://schemas.microsoft.com/office/drawing/2014/main" id="{A312119F-4C2C-4796-A2E7-927D0CC0A177}"/>
              </a:ext>
            </a:extLst>
          </p:cNvPr>
          <p:cNvSpPr txBox="1"/>
          <p:nvPr/>
        </p:nvSpPr>
        <p:spPr>
          <a:xfrm>
            <a:off x="152443" y="1109154"/>
            <a:ext cx="7688555" cy="369332"/>
          </a:xfrm>
          <a:prstGeom prst="rect">
            <a:avLst/>
          </a:prstGeom>
          <a:noFill/>
        </p:spPr>
        <p:txBody>
          <a:bodyPr wrap="square">
            <a:spAutoFit/>
          </a:bodyPr>
          <a:lstStyle/>
          <a:p>
            <a:r>
              <a:rPr lang="en-US" altLang="ja-JP" u="sng" dirty="0"/>
              <a:t>Outside surface of vehicle / coordinator is in Engine compartment</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58740" y="4069193"/>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Communication between user on pedestrian and vehicle</a:t>
            </a:r>
          </a:p>
          <a:p>
            <a:pPr marL="742950" lvl="1" indent="-285750">
              <a:buFontTx/>
              <a:buChar char="-"/>
            </a:pPr>
            <a:r>
              <a:rPr lang="en-US" altLang="ja-JP" b="0" dirty="0"/>
              <a:t>Node is around user outside of vehicle / coordinator is on outside surface of vehicle (vehicle moves in walking speed (&lt;5km/h))</a:t>
            </a:r>
          </a:p>
          <a:p>
            <a:pPr marL="742950" lvl="1" indent="-285750">
              <a:buFontTx/>
              <a:buChar char="-"/>
            </a:pPr>
            <a:r>
              <a:rPr lang="en-US" altLang="ja-JP" b="0" dirty="0"/>
              <a:t>Asymmetric environmental model</a:t>
            </a:r>
            <a:endParaRPr lang="ja-JP" altLang="en-US" dirty="0"/>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156269" y="3811054"/>
            <a:ext cx="3510435" cy="369332"/>
          </a:xfrm>
          <a:prstGeom prst="rect">
            <a:avLst/>
          </a:prstGeom>
          <a:noFill/>
        </p:spPr>
        <p:txBody>
          <a:bodyPr wrap="square">
            <a:spAutoFit/>
          </a:bodyPr>
          <a:lstStyle/>
          <a:p>
            <a:r>
              <a:rPr lang="en-US" altLang="ja-JP" u="sng" dirty="0"/>
              <a:t>Use case 5</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cxnSp>
        <p:nvCxnSpPr>
          <p:cNvPr id="32" name="直線コネクタ 31">
            <a:extLst>
              <a:ext uri="{FF2B5EF4-FFF2-40B4-BE49-F238E27FC236}">
                <a16:creationId xmlns:a16="http://schemas.microsoft.com/office/drawing/2014/main" id="{3EFACC5B-22AB-4A4B-8DE8-85DFDB00631D}"/>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33" name="グループ化 32">
            <a:extLst>
              <a:ext uri="{FF2B5EF4-FFF2-40B4-BE49-F238E27FC236}">
                <a16:creationId xmlns:a16="http://schemas.microsoft.com/office/drawing/2014/main" id="{77B86ED1-A276-47D2-BCAC-7353FB4FD4CA}"/>
              </a:ext>
            </a:extLst>
          </p:cNvPr>
          <p:cNvGrpSpPr/>
          <p:nvPr/>
        </p:nvGrpSpPr>
        <p:grpSpPr>
          <a:xfrm>
            <a:off x="3413527" y="1878593"/>
            <a:ext cx="5380855" cy="2042941"/>
            <a:chOff x="914400" y="1593575"/>
            <a:chExt cx="7599285" cy="2885209"/>
          </a:xfrm>
        </p:grpSpPr>
        <p:cxnSp>
          <p:nvCxnSpPr>
            <p:cNvPr id="34" name="直線コネクタ 33">
              <a:extLst>
                <a:ext uri="{FF2B5EF4-FFF2-40B4-BE49-F238E27FC236}">
                  <a16:creationId xmlns:a16="http://schemas.microsoft.com/office/drawing/2014/main" id="{7E4D8790-95B7-4365-89E4-93B9572F9B9E}"/>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B8AECC5-BF04-4632-B909-5BA1259D9F77}"/>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AD509C1-7F81-4586-99C6-D3668BB2A0D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03260CF-6D64-46FE-8CB8-BBA83E1CAA68}"/>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18673B1-CAC1-42D2-926E-14AF3C271C2E}"/>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17D5B98-20D2-4EBF-874C-278825476C40}"/>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E69955B-FECB-4286-81A8-253613E5D114}"/>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32CCFA45-EB35-454C-8DC7-F73BBEFE8746}"/>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7667BC11-7A14-490F-B7B8-B4A31B250A8F}"/>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3C207293-6931-4BDB-BBE4-AEE81660F62B}"/>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7C3B2DAE-F27D-4B22-8791-240B3C4B5AD1}"/>
              </a:ext>
            </a:extLst>
          </p:cNvPr>
          <p:cNvSpPr/>
          <p:nvPr/>
        </p:nvSpPr>
        <p:spPr>
          <a:xfrm>
            <a:off x="4950017" y="193179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5C00FDDB-D288-48A5-B601-FF28E809661F}"/>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D5287CE2-A8E8-4C11-9D2F-EB5990AA7DFD}"/>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A6A24DDF-70D6-4E32-8BCC-BD80C3B7183E}"/>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2513B9D-55F7-4961-9C66-86C5BF75586E}"/>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76B71CB3-549A-401F-85C1-0E132DAEE7A0}"/>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AB96D0F8-4998-40B5-A86B-33CC7FB30749}"/>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AB225DB6-DB45-465D-953A-2674B75A73B6}"/>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9AB42EB4-1FAF-4317-A982-F419157ACF2E}"/>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 name="矢印: 右 3">
            <a:extLst>
              <a:ext uri="{FF2B5EF4-FFF2-40B4-BE49-F238E27FC236}">
                <a16:creationId xmlns:a16="http://schemas.microsoft.com/office/drawing/2014/main" id="{69D9FAC2-3AB5-442D-99FF-0F61D4CD58CF}"/>
              </a:ext>
            </a:extLst>
          </p:cNvPr>
          <p:cNvSpPr/>
          <p:nvPr/>
        </p:nvSpPr>
        <p:spPr>
          <a:xfrm flipH="1">
            <a:off x="4735542" y="1855736"/>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Moving at walking speed (&lt;5km/h)</a:t>
            </a:r>
            <a:endParaRPr kumimoji="1" lang="ja-JP" altLang="en-US" dirty="0"/>
          </a:p>
        </p:txBody>
      </p:sp>
      <p:graphicFrame>
        <p:nvGraphicFramePr>
          <p:cNvPr id="70" name="表 8">
            <a:extLst>
              <a:ext uri="{FF2B5EF4-FFF2-40B4-BE49-F238E27FC236}">
                <a16:creationId xmlns:a16="http://schemas.microsoft.com/office/drawing/2014/main" id="{E4C4C1A9-7D40-4B36-A98C-B7002CA8D4BE}"/>
              </a:ext>
            </a:extLst>
          </p:cNvPr>
          <p:cNvGraphicFramePr>
            <a:graphicFrameLocks noGrp="1"/>
          </p:cNvGraphicFramePr>
          <p:nvPr>
            <p:extLst>
              <p:ext uri="{D42A27DB-BD31-4B8C-83A1-F6EECF244321}">
                <p14:modId xmlns:p14="http://schemas.microsoft.com/office/powerpoint/2010/main" val="4226625742"/>
              </p:ext>
            </p:extLst>
          </p:nvPr>
        </p:nvGraphicFramePr>
        <p:xfrm>
          <a:off x="128334" y="5225844"/>
          <a:ext cx="8834830" cy="114977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tc>
                <a:tc gridSpan="2">
                  <a:txBody>
                    <a:bodyPr/>
                    <a:lstStyle/>
                    <a:p>
                      <a:pPr algn="ctr"/>
                      <a:r>
                        <a:rPr kumimoji="1" lang="en-US" altLang="ja-JP" dirty="0"/>
                        <a:t>Case 5.3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bl>
          </a:graphicData>
        </a:graphic>
      </p:graphicFrame>
      <p:grpSp>
        <p:nvGrpSpPr>
          <p:cNvPr id="38" name="グループ化 37">
            <a:extLst>
              <a:ext uri="{FF2B5EF4-FFF2-40B4-BE49-F238E27FC236}">
                <a16:creationId xmlns:a16="http://schemas.microsoft.com/office/drawing/2014/main" id="{C9CA003F-FF3A-4C84-8EB2-24782507A07F}"/>
              </a:ext>
            </a:extLst>
          </p:cNvPr>
          <p:cNvGrpSpPr/>
          <p:nvPr/>
        </p:nvGrpSpPr>
        <p:grpSpPr>
          <a:xfrm>
            <a:off x="2554280" y="1491603"/>
            <a:ext cx="2283343" cy="939276"/>
            <a:chOff x="474503" y="1759572"/>
            <a:chExt cx="2283343" cy="939276"/>
          </a:xfrm>
        </p:grpSpPr>
        <p:sp>
          <p:nvSpPr>
            <p:cNvPr id="40" name="楕円 39">
              <a:extLst>
                <a:ext uri="{FF2B5EF4-FFF2-40B4-BE49-F238E27FC236}">
                  <a16:creationId xmlns:a16="http://schemas.microsoft.com/office/drawing/2014/main" id="{A94EEC33-CF64-4F59-960C-0BCE1208A717}"/>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 name="楕円 61">
              <a:extLst>
                <a:ext uri="{FF2B5EF4-FFF2-40B4-BE49-F238E27FC236}">
                  <a16:creationId xmlns:a16="http://schemas.microsoft.com/office/drawing/2014/main" id="{C1F01EB7-FFC1-45AE-8A8E-039B06158998}"/>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4" name="テキスト ボックス 63">
              <a:extLst>
                <a:ext uri="{FF2B5EF4-FFF2-40B4-BE49-F238E27FC236}">
                  <a16:creationId xmlns:a16="http://schemas.microsoft.com/office/drawing/2014/main" id="{9ED79145-CA2E-439F-B454-129562473FD4}"/>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5" name="テキスト ボックス 64">
              <a:extLst>
                <a:ext uri="{FF2B5EF4-FFF2-40B4-BE49-F238E27FC236}">
                  <a16:creationId xmlns:a16="http://schemas.microsoft.com/office/drawing/2014/main" id="{093BDED8-FBEA-4F59-B8C6-54534ADC221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7" name="楕円 66">
              <a:extLst>
                <a:ext uri="{FF2B5EF4-FFF2-40B4-BE49-F238E27FC236}">
                  <a16:creationId xmlns:a16="http://schemas.microsoft.com/office/drawing/2014/main" id="{7D6BBA2D-F8C4-4D46-82ED-B95F070C3920}"/>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71" name="テキスト ボックス 70">
              <a:extLst>
                <a:ext uri="{FF2B5EF4-FFF2-40B4-BE49-F238E27FC236}">
                  <a16:creationId xmlns:a16="http://schemas.microsoft.com/office/drawing/2014/main" id="{808D34A5-FD4B-4D39-9655-11233FB8E7FB}"/>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Tree>
    <p:extLst>
      <p:ext uri="{BB962C8B-B14F-4D97-AF65-F5344CB8AC3E}">
        <p14:creationId xmlns:p14="http://schemas.microsoft.com/office/powerpoint/2010/main" val="1007880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843B4A72-2CD7-4A81-BAF1-DA0A13CFD2EA}"/>
              </a:ext>
            </a:extLst>
          </p:cNvPr>
          <p:cNvSpPr txBox="1"/>
          <p:nvPr/>
        </p:nvSpPr>
        <p:spPr>
          <a:xfrm>
            <a:off x="539580" y="1197032"/>
            <a:ext cx="8064839" cy="5094231"/>
          </a:xfrm>
          <a:prstGeom prst="rect">
            <a:avLst/>
          </a:prstGeom>
          <a:noFill/>
        </p:spPr>
        <p:txBody>
          <a:bodyPr wrap="square" rtlCol="0">
            <a:normAutofit/>
          </a:bodyPr>
          <a:lstStyle/>
          <a:p>
            <a:pPr marL="342900" indent="-342900">
              <a:buFont typeface="+mj-lt"/>
              <a:buAutoNum type="arabicPeriod"/>
            </a:pPr>
            <a:r>
              <a:rPr lang="en-US" altLang="ja-JP" dirty="0"/>
              <a:t>Channel between a user on pedestrian and a vehicle.</a:t>
            </a:r>
            <a:br>
              <a:rPr lang="en-US" altLang="ja-JP" dirty="0"/>
            </a:br>
            <a:br>
              <a:rPr lang="en-US" altLang="ja-JP" dirty="0"/>
            </a:br>
            <a:br>
              <a:rPr lang="en-US" altLang="ja-JP" dirty="0"/>
            </a:br>
            <a:br>
              <a:rPr lang="en-US" altLang="ja-JP" dirty="0"/>
            </a:br>
            <a:endParaRPr lang="en-US" altLang="ja-JP" dirty="0"/>
          </a:p>
          <a:p>
            <a:pPr marL="342900" indent="-342900">
              <a:buFont typeface="+mj-lt"/>
              <a:buAutoNum type="arabicPeriod"/>
            </a:pPr>
            <a:r>
              <a:rPr lang="en-US" altLang="ja-JP" dirty="0"/>
              <a:t>Users in a vehicle are slightly moving due to vibration and acceleration.</a:t>
            </a:r>
            <a:br>
              <a:rPr lang="en-US" altLang="ja-JP" dirty="0"/>
            </a:br>
            <a:br>
              <a:rPr lang="en-US" altLang="ja-JP" dirty="0"/>
            </a:br>
            <a:br>
              <a:rPr lang="en-US" altLang="ja-JP" dirty="0"/>
            </a:br>
            <a:endParaRPr lang="en-US" altLang="ja-JP" dirty="0"/>
          </a:p>
          <a:p>
            <a:pPr marL="342900" indent="-342900">
              <a:buFont typeface="+mj-lt"/>
              <a:buAutoNum type="arabicPeriod"/>
            </a:pPr>
            <a:r>
              <a:rPr kumimoji="1" lang="en-US" altLang="ja-JP" dirty="0"/>
              <a:t>Walking and/or standing users </a:t>
            </a:r>
            <a:r>
              <a:rPr lang="en-US" altLang="ja-JP" dirty="0"/>
              <a:t>on a bus</a:t>
            </a:r>
            <a:r>
              <a:rPr kumimoji="1" lang="en-US" altLang="ja-JP" dirty="0"/>
              <a:t>.</a:t>
            </a:r>
            <a:br>
              <a:rPr kumimoji="1" lang="en-US" altLang="ja-JP" dirty="0"/>
            </a:br>
            <a:br>
              <a:rPr kumimoji="1" lang="en-US" altLang="ja-JP" dirty="0"/>
            </a:br>
            <a:br>
              <a:rPr kumimoji="1" lang="en-US" altLang="ja-JP" dirty="0"/>
            </a:br>
            <a:endParaRPr kumimoji="1" lang="en-US" altLang="ja-JP" dirty="0"/>
          </a:p>
          <a:p>
            <a:pPr marL="342900" indent="-342900">
              <a:buFont typeface="+mj-lt"/>
              <a:buAutoNum type="arabicPeriod"/>
            </a:pPr>
            <a:r>
              <a:rPr lang="en-US" altLang="ja-JP" dirty="0"/>
              <a:t>Between a tractor and trailer tail.</a:t>
            </a:r>
          </a:p>
          <a:p>
            <a:pPr marL="342900" indent="-342900">
              <a:buFont typeface="+mj-lt"/>
              <a:buAutoNum type="arabicPeriod"/>
            </a:pPr>
            <a:endParaRPr kumimoji="1" lang="en-US" altLang="ja-JP" dirty="0"/>
          </a:p>
        </p:txBody>
      </p:sp>
      <p:sp>
        <p:nvSpPr>
          <p:cNvPr id="4" name="日付プレースホルダー 3">
            <a:extLst>
              <a:ext uri="{FF2B5EF4-FFF2-40B4-BE49-F238E27FC236}">
                <a16:creationId xmlns:a16="http://schemas.microsoft.com/office/drawing/2014/main" id="{555A33E5-5FF3-44F8-B777-DDC516DECA99}"/>
              </a:ext>
            </a:extLst>
          </p:cNvPr>
          <p:cNvSpPr>
            <a:spLocks noGrp="1"/>
          </p:cNvSpPr>
          <p:nvPr>
            <p:ph type="dt" idx="10"/>
          </p:nvPr>
        </p:nvSpPr>
        <p:spPr/>
        <p:txBody>
          <a:bodyPr/>
          <a:lstStyle/>
          <a:p>
            <a:r>
              <a:rPr lang="en-US" altLang="ja-JP"/>
              <a:t>January 2022</a:t>
            </a:r>
            <a:endParaRPr lang="en-US" dirty="0"/>
          </a:p>
        </p:txBody>
      </p:sp>
      <p:sp>
        <p:nvSpPr>
          <p:cNvPr id="5" name="フッター プレースホルダー 4">
            <a:extLst>
              <a:ext uri="{FF2B5EF4-FFF2-40B4-BE49-F238E27FC236}">
                <a16:creationId xmlns:a16="http://schemas.microsoft.com/office/drawing/2014/main" id="{2DE2B29E-AC3D-4868-A523-54B288BDFFED}"/>
              </a:ext>
            </a:extLst>
          </p:cNvPr>
          <p:cNvSpPr>
            <a:spLocks noGrp="1"/>
          </p:cNvSpPr>
          <p:nvPr>
            <p:ph type="ftr" idx="11"/>
          </p:nvPr>
        </p:nvSpPr>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6" name="スライド番号プレースホルダー 5">
            <a:extLst>
              <a:ext uri="{FF2B5EF4-FFF2-40B4-BE49-F238E27FC236}">
                <a16:creationId xmlns:a16="http://schemas.microsoft.com/office/drawing/2014/main" id="{64151FA3-C7BA-4880-92B3-07771FD5A27A}"/>
              </a:ext>
            </a:extLst>
          </p:cNvPr>
          <p:cNvSpPr>
            <a:spLocks noGrp="1"/>
          </p:cNvSpPr>
          <p:nvPr>
            <p:ph type="sldNum" idx="12"/>
          </p:nvPr>
        </p:nvSpPr>
        <p:spPr/>
        <p:txBody>
          <a:bodyPr/>
          <a:lstStyle/>
          <a:p>
            <a:pPr lvl="0"/>
            <a:r>
              <a:rPr lang="en-US"/>
              <a:t>Slide </a:t>
            </a:r>
            <a:fld id="{00000000-1234-1234-1234-123412341234}" type="slidenum">
              <a:rPr lang="en-US" smtClean="0"/>
              <a:pPr lvl="0"/>
              <a:t>11</a:t>
            </a:fld>
            <a:endParaRPr dirty="0"/>
          </a:p>
        </p:txBody>
      </p:sp>
      <p:sp>
        <p:nvSpPr>
          <p:cNvPr id="14" name="タイトル 13">
            <a:extLst>
              <a:ext uri="{FF2B5EF4-FFF2-40B4-BE49-F238E27FC236}">
                <a16:creationId xmlns:a16="http://schemas.microsoft.com/office/drawing/2014/main" id="{0707BC97-914D-48A5-B3D6-D8391764AFDC}"/>
              </a:ext>
            </a:extLst>
          </p:cNvPr>
          <p:cNvSpPr>
            <a:spLocks noGrp="1"/>
          </p:cNvSpPr>
          <p:nvPr>
            <p:ph type="title"/>
          </p:nvPr>
        </p:nvSpPr>
        <p:spPr/>
        <p:txBody>
          <a:bodyPr/>
          <a:lstStyle/>
          <a:p>
            <a:r>
              <a:rPr lang="en-US" altLang="ja-JP" dirty="0"/>
              <a:t>Dynamic Channel Models Situations</a:t>
            </a:r>
            <a:endParaRPr lang="ja-JP" altLang="en-US" dirty="0"/>
          </a:p>
        </p:txBody>
      </p:sp>
      <p:grpSp>
        <p:nvGrpSpPr>
          <p:cNvPr id="51" name="グループ化 50">
            <a:extLst>
              <a:ext uri="{FF2B5EF4-FFF2-40B4-BE49-F238E27FC236}">
                <a16:creationId xmlns:a16="http://schemas.microsoft.com/office/drawing/2014/main" id="{946C7486-D0D5-4F9B-A661-E099455A40E1}"/>
              </a:ext>
            </a:extLst>
          </p:cNvPr>
          <p:cNvGrpSpPr/>
          <p:nvPr/>
        </p:nvGrpSpPr>
        <p:grpSpPr>
          <a:xfrm>
            <a:off x="2831603" y="2778430"/>
            <a:ext cx="3132934" cy="1257277"/>
            <a:chOff x="1768104" y="1381182"/>
            <a:chExt cx="4259425" cy="1709349"/>
          </a:xfrm>
        </p:grpSpPr>
        <p:pic>
          <p:nvPicPr>
            <p:cNvPr id="1026" name="Picture 2">
              <a:extLst>
                <a:ext uri="{FF2B5EF4-FFF2-40B4-BE49-F238E27FC236}">
                  <a16:creationId xmlns:a16="http://schemas.microsoft.com/office/drawing/2014/main" id="{E3235DAB-D13F-4526-B973-670F0143E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245" y="1381182"/>
              <a:ext cx="2298284" cy="1709349"/>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直線コネクタ 49">
              <a:extLst>
                <a:ext uri="{FF2B5EF4-FFF2-40B4-BE49-F238E27FC236}">
                  <a16:creationId xmlns:a16="http://schemas.microsoft.com/office/drawing/2014/main" id="{31DA71F9-D862-4DFF-85AE-9234520B197F}"/>
                </a:ext>
              </a:extLst>
            </p:cNvPr>
            <p:cNvCxnSpPr/>
            <p:nvPr/>
          </p:nvCxnSpPr>
          <p:spPr>
            <a:xfrm>
              <a:off x="2771144" y="191626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FC630E74-BAFC-4AD8-A33C-8A037EA8E3E0}"/>
                </a:ext>
              </a:extLst>
            </p:cNvPr>
            <p:cNvCxnSpPr/>
            <p:nvPr/>
          </p:nvCxnSpPr>
          <p:spPr>
            <a:xfrm>
              <a:off x="2771144" y="1990911"/>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4656D8F6-993B-4B6C-873F-1AA4FB8E87A4}"/>
                </a:ext>
              </a:extLst>
            </p:cNvPr>
            <p:cNvCxnSpPr/>
            <p:nvPr/>
          </p:nvCxnSpPr>
          <p:spPr>
            <a:xfrm>
              <a:off x="2463234" y="2028233"/>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EF3CB7D5-CB34-4F6D-916E-C101BE634533}"/>
                </a:ext>
              </a:extLst>
            </p:cNvPr>
            <p:cNvCxnSpPr/>
            <p:nvPr/>
          </p:nvCxnSpPr>
          <p:spPr>
            <a:xfrm>
              <a:off x="2052687" y="206555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19036270-F814-417C-938F-E588EAA6020A}"/>
                </a:ext>
              </a:extLst>
            </p:cNvPr>
            <p:cNvCxnSpPr/>
            <p:nvPr/>
          </p:nvCxnSpPr>
          <p:spPr>
            <a:xfrm>
              <a:off x="2449238" y="2196184"/>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872C89DC-60BE-4565-902C-C59263C75325}"/>
                </a:ext>
              </a:extLst>
            </p:cNvPr>
            <p:cNvCxnSpPr/>
            <p:nvPr/>
          </p:nvCxnSpPr>
          <p:spPr>
            <a:xfrm>
              <a:off x="2589197" y="2108718"/>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97469920-457B-4D4E-921B-E00113834564}"/>
                </a:ext>
              </a:extLst>
            </p:cNvPr>
            <p:cNvCxnSpPr/>
            <p:nvPr/>
          </p:nvCxnSpPr>
          <p:spPr>
            <a:xfrm>
              <a:off x="2649846" y="2388637"/>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34152704-8A4B-42BE-AC1C-452A16117C64}"/>
                </a:ext>
              </a:extLst>
            </p:cNvPr>
            <p:cNvCxnSpPr/>
            <p:nvPr/>
          </p:nvCxnSpPr>
          <p:spPr>
            <a:xfrm>
              <a:off x="2589197" y="223585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58DB5E72-2BB2-437F-92FF-8954644A2908}"/>
                </a:ext>
              </a:extLst>
            </p:cNvPr>
            <p:cNvCxnSpPr/>
            <p:nvPr/>
          </p:nvCxnSpPr>
          <p:spPr>
            <a:xfrm>
              <a:off x="1926724" y="2310501"/>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74F80D97-B53A-4849-B630-06E2D36A8CD9}"/>
                </a:ext>
              </a:extLst>
            </p:cNvPr>
            <p:cNvCxnSpPr/>
            <p:nvPr/>
          </p:nvCxnSpPr>
          <p:spPr>
            <a:xfrm>
              <a:off x="1768104" y="2244045"/>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7" name="グループ化 66">
            <a:extLst>
              <a:ext uri="{FF2B5EF4-FFF2-40B4-BE49-F238E27FC236}">
                <a16:creationId xmlns:a16="http://schemas.microsoft.com/office/drawing/2014/main" id="{2BBC6065-56AB-4A92-8F0F-0505B863D1D8}"/>
              </a:ext>
            </a:extLst>
          </p:cNvPr>
          <p:cNvGrpSpPr/>
          <p:nvPr/>
        </p:nvGrpSpPr>
        <p:grpSpPr>
          <a:xfrm>
            <a:off x="4959845" y="4283128"/>
            <a:ext cx="2583430" cy="944623"/>
            <a:chOff x="2858306" y="2587185"/>
            <a:chExt cx="3644574" cy="1332627"/>
          </a:xfrm>
        </p:grpSpPr>
        <p:pic>
          <p:nvPicPr>
            <p:cNvPr id="62" name="図 61" descr="図形 が含まれている画像&#10;&#10;自動的に生成された説明">
              <a:extLst>
                <a:ext uri="{FF2B5EF4-FFF2-40B4-BE49-F238E27FC236}">
                  <a16:creationId xmlns:a16="http://schemas.microsoft.com/office/drawing/2014/main" id="{50FB4B84-EB69-4FAC-92DA-1FAF90EB2036}"/>
                </a:ext>
              </a:extLst>
            </p:cNvPr>
            <p:cNvPicPr>
              <a:picLocks noChangeAspect="1"/>
            </p:cNvPicPr>
            <p:nvPr/>
          </p:nvPicPr>
          <p:blipFill rotWithShape="1">
            <a:blip r:embed="rId3">
              <a:extLst>
                <a:ext uri="{28A0092B-C50C-407E-A947-70E740481C1C}">
                  <a14:useLocalDpi xmlns:a14="http://schemas.microsoft.com/office/drawing/2010/main" val="0"/>
                </a:ext>
              </a:extLst>
            </a:blip>
            <a:srcRect l="-910" t="-1499" r="38428" b="68441"/>
            <a:stretch/>
          </p:blipFill>
          <p:spPr>
            <a:xfrm>
              <a:off x="2858306" y="2587185"/>
              <a:ext cx="3644574" cy="1332627"/>
            </a:xfrm>
            <a:prstGeom prst="rect">
              <a:avLst/>
            </a:prstGeom>
          </p:spPr>
        </p:pic>
        <p:pic>
          <p:nvPicPr>
            <p:cNvPr id="63" name="図 62" descr="図形&#10;&#10;中程度の精度で自動的に生成された説明">
              <a:extLst>
                <a:ext uri="{FF2B5EF4-FFF2-40B4-BE49-F238E27FC236}">
                  <a16:creationId xmlns:a16="http://schemas.microsoft.com/office/drawing/2014/main" id="{87CE7F91-6661-442D-AD1F-BA9030A0BB0F}"/>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9780" r="82952"/>
            <a:stretch/>
          </p:blipFill>
          <p:spPr>
            <a:xfrm>
              <a:off x="3921112" y="2663694"/>
              <a:ext cx="331703" cy="845538"/>
            </a:xfrm>
            <a:prstGeom prst="rect">
              <a:avLst/>
            </a:prstGeom>
          </p:spPr>
        </p:pic>
        <p:pic>
          <p:nvPicPr>
            <p:cNvPr id="64" name="図 63" descr="図形&#10;&#10;中程度の精度で自動的に生成された説明">
              <a:extLst>
                <a:ext uri="{FF2B5EF4-FFF2-40B4-BE49-F238E27FC236}">
                  <a16:creationId xmlns:a16="http://schemas.microsoft.com/office/drawing/2014/main" id="{357647FF-9895-44A3-BD9A-FF4B99F8EFB2}"/>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9780" r="82952"/>
            <a:stretch/>
          </p:blipFill>
          <p:spPr>
            <a:xfrm>
              <a:off x="5239795" y="2663694"/>
              <a:ext cx="331703" cy="845538"/>
            </a:xfrm>
            <a:prstGeom prst="rect">
              <a:avLst/>
            </a:prstGeom>
          </p:spPr>
        </p:pic>
        <p:pic>
          <p:nvPicPr>
            <p:cNvPr id="65" name="図 64" descr="アイコン&#10;&#10;自動的に生成された説明">
              <a:extLst>
                <a:ext uri="{FF2B5EF4-FFF2-40B4-BE49-F238E27FC236}">
                  <a16:creationId xmlns:a16="http://schemas.microsoft.com/office/drawing/2014/main" id="{D61CBE2C-E5C8-4E98-8A62-FED8A1529525}"/>
                </a:ext>
              </a:extLst>
            </p:cNvPr>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37210" t="10645" r="44617" b="28057"/>
            <a:stretch/>
          </p:blipFill>
          <p:spPr>
            <a:xfrm>
              <a:off x="3046511" y="2952278"/>
              <a:ext cx="405291" cy="459855"/>
            </a:xfrm>
            <a:prstGeom prst="rect">
              <a:avLst/>
            </a:prstGeom>
          </p:spPr>
        </p:pic>
        <p:sp>
          <p:nvSpPr>
            <p:cNvPr id="66" name="矢印: 右 65">
              <a:extLst>
                <a:ext uri="{FF2B5EF4-FFF2-40B4-BE49-F238E27FC236}">
                  <a16:creationId xmlns:a16="http://schemas.microsoft.com/office/drawing/2014/main" id="{A00881C9-398B-48AC-9B19-E102BA9F8E8E}"/>
                </a:ext>
              </a:extLst>
            </p:cNvPr>
            <p:cNvSpPr/>
            <p:nvPr/>
          </p:nvSpPr>
          <p:spPr>
            <a:xfrm>
              <a:off x="4275675" y="2984911"/>
              <a:ext cx="331703" cy="304167"/>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87" name="グループ化 86">
            <a:extLst>
              <a:ext uri="{FF2B5EF4-FFF2-40B4-BE49-F238E27FC236}">
                <a16:creationId xmlns:a16="http://schemas.microsoft.com/office/drawing/2014/main" id="{DE677C1A-B8B6-412D-A207-AC4304ACD293}"/>
              </a:ext>
            </a:extLst>
          </p:cNvPr>
          <p:cNvGrpSpPr/>
          <p:nvPr/>
        </p:nvGrpSpPr>
        <p:grpSpPr>
          <a:xfrm>
            <a:off x="2925069" y="1482071"/>
            <a:ext cx="3497211" cy="1119302"/>
            <a:chOff x="1202168" y="1491603"/>
            <a:chExt cx="7592214" cy="2429931"/>
          </a:xfrm>
        </p:grpSpPr>
        <p:grpSp>
          <p:nvGrpSpPr>
            <p:cNvPr id="89" name="グループ化 88">
              <a:extLst>
                <a:ext uri="{FF2B5EF4-FFF2-40B4-BE49-F238E27FC236}">
                  <a16:creationId xmlns:a16="http://schemas.microsoft.com/office/drawing/2014/main" id="{95237822-A437-446E-AFF8-A481FF23B2E2}"/>
                </a:ext>
              </a:extLst>
            </p:cNvPr>
            <p:cNvGrpSpPr/>
            <p:nvPr/>
          </p:nvGrpSpPr>
          <p:grpSpPr>
            <a:xfrm>
              <a:off x="3413527" y="1878593"/>
              <a:ext cx="5380855" cy="2042941"/>
              <a:chOff x="914400" y="1593575"/>
              <a:chExt cx="7599285" cy="2885209"/>
            </a:xfrm>
          </p:grpSpPr>
          <p:cxnSp>
            <p:nvCxnSpPr>
              <p:cNvPr id="90" name="直線コネクタ 89">
                <a:extLst>
                  <a:ext uri="{FF2B5EF4-FFF2-40B4-BE49-F238E27FC236}">
                    <a16:creationId xmlns:a16="http://schemas.microsoft.com/office/drawing/2014/main" id="{28658EDC-FBC2-46EA-8E12-B4278F448042}"/>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C7CD610A-A648-4D38-A6BA-58FE88BE4C51}"/>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04B2D8C6-DC2B-40E9-B3F1-66687E5A810F}"/>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88C9CCD8-65FD-4937-9EDE-5F09C51EDE13}"/>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BB131856-FCDB-48DA-8AFB-AAA68B31CDEA}"/>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6D143EE3-B5DA-4434-85C3-632C2AD8E66D}"/>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81FEDCE3-E69D-403B-BDDE-FBB203D3BE3A}"/>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54015F0B-3957-4666-B451-94EF1E132E63}"/>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98" name="楕円 97">
                <a:extLst>
                  <a:ext uri="{FF2B5EF4-FFF2-40B4-BE49-F238E27FC236}">
                    <a16:creationId xmlns:a16="http://schemas.microsoft.com/office/drawing/2014/main" id="{C69349E7-8C21-4F7C-B0B2-DA7A9F842C07}"/>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99" name="楕円 98">
                <a:extLst>
                  <a:ext uri="{FF2B5EF4-FFF2-40B4-BE49-F238E27FC236}">
                    <a16:creationId xmlns:a16="http://schemas.microsoft.com/office/drawing/2014/main" id="{5FF092DA-8748-4635-9D16-48481AB46D4D}"/>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grpSp>
        <p:sp>
          <p:nvSpPr>
            <p:cNvPr id="100" name="楕円 99">
              <a:extLst>
                <a:ext uri="{FF2B5EF4-FFF2-40B4-BE49-F238E27FC236}">
                  <a16:creationId xmlns:a16="http://schemas.microsoft.com/office/drawing/2014/main" id="{2DF09BFC-2C15-4B66-B17D-90E781BBA1BC}"/>
                </a:ext>
              </a:extLst>
            </p:cNvPr>
            <p:cNvSpPr/>
            <p:nvPr/>
          </p:nvSpPr>
          <p:spPr>
            <a:xfrm>
              <a:off x="3306661" y="26822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101" name="楕円 100">
              <a:extLst>
                <a:ext uri="{FF2B5EF4-FFF2-40B4-BE49-F238E27FC236}">
                  <a16:creationId xmlns:a16="http://schemas.microsoft.com/office/drawing/2014/main" id="{0CDBDBAA-450B-4354-915D-D02649E11234}"/>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solidFill>
                  <a:srgbClr val="0000FF"/>
                </a:solidFill>
              </a:endParaRPr>
            </a:p>
          </p:txBody>
        </p:sp>
        <p:sp>
          <p:nvSpPr>
            <p:cNvPr id="102" name="楕円 101">
              <a:extLst>
                <a:ext uri="{FF2B5EF4-FFF2-40B4-BE49-F238E27FC236}">
                  <a16:creationId xmlns:a16="http://schemas.microsoft.com/office/drawing/2014/main" id="{7DB60E95-532E-4019-A386-0CBA747D602B}"/>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3" name="四角形: 角を丸くする 102">
              <a:extLst>
                <a:ext uri="{FF2B5EF4-FFF2-40B4-BE49-F238E27FC236}">
                  <a16:creationId xmlns:a16="http://schemas.microsoft.com/office/drawing/2014/main" id="{473E7D5C-AA0A-4364-8802-ECCB848DE5ED}"/>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4" name="四角形: 角を丸くする 103">
              <a:extLst>
                <a:ext uri="{FF2B5EF4-FFF2-40B4-BE49-F238E27FC236}">
                  <a16:creationId xmlns:a16="http://schemas.microsoft.com/office/drawing/2014/main" id="{8F7EEF66-9AD6-4386-9E20-3A87CE325E4F}"/>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5" name="四角形: 角を丸くする 104">
              <a:extLst>
                <a:ext uri="{FF2B5EF4-FFF2-40B4-BE49-F238E27FC236}">
                  <a16:creationId xmlns:a16="http://schemas.microsoft.com/office/drawing/2014/main" id="{090AACC9-481F-41BF-A86A-71091C4743D8}"/>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6" name="四角形: 角を丸くする 105">
              <a:extLst>
                <a:ext uri="{FF2B5EF4-FFF2-40B4-BE49-F238E27FC236}">
                  <a16:creationId xmlns:a16="http://schemas.microsoft.com/office/drawing/2014/main" id="{4CDA2FEA-1FAE-46EB-BC39-861C6C6FD714}"/>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7" name="四角形: 角を丸くする 106">
              <a:extLst>
                <a:ext uri="{FF2B5EF4-FFF2-40B4-BE49-F238E27FC236}">
                  <a16:creationId xmlns:a16="http://schemas.microsoft.com/office/drawing/2014/main" id="{887C6559-0E88-4FD6-892A-A0D1A5E03FB6}"/>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8" name="楕円 107">
              <a:extLst>
                <a:ext uri="{FF2B5EF4-FFF2-40B4-BE49-F238E27FC236}">
                  <a16:creationId xmlns:a16="http://schemas.microsoft.com/office/drawing/2014/main" id="{291776CA-AF61-40F0-92A0-5F061ADF1C56}"/>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9" name="矢印: 右 108">
              <a:extLst>
                <a:ext uri="{FF2B5EF4-FFF2-40B4-BE49-F238E27FC236}">
                  <a16:creationId xmlns:a16="http://schemas.microsoft.com/office/drawing/2014/main" id="{131E11C7-E319-44BC-8D4D-42313F9396D5}"/>
                </a:ext>
              </a:extLst>
            </p:cNvPr>
            <p:cNvSpPr/>
            <p:nvPr/>
          </p:nvSpPr>
          <p:spPr>
            <a:xfrm flipH="1">
              <a:off x="4735542" y="1855736"/>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700" dirty="0"/>
                <a:t>Moving at walking speed (&lt;5km/h)</a:t>
              </a:r>
              <a:endParaRPr kumimoji="1" lang="ja-JP" altLang="en-US" sz="700" dirty="0"/>
            </a:p>
          </p:txBody>
        </p:sp>
        <p:grpSp>
          <p:nvGrpSpPr>
            <p:cNvPr id="110" name="グループ化 109">
              <a:extLst>
                <a:ext uri="{FF2B5EF4-FFF2-40B4-BE49-F238E27FC236}">
                  <a16:creationId xmlns:a16="http://schemas.microsoft.com/office/drawing/2014/main" id="{73AC817E-A9B8-4D36-ACA6-08EDAD6360AA}"/>
                </a:ext>
              </a:extLst>
            </p:cNvPr>
            <p:cNvGrpSpPr/>
            <p:nvPr/>
          </p:nvGrpSpPr>
          <p:grpSpPr>
            <a:xfrm>
              <a:off x="2554280" y="1491603"/>
              <a:ext cx="2283343" cy="998988"/>
              <a:chOff x="474503" y="1759572"/>
              <a:chExt cx="2283343" cy="998988"/>
            </a:xfrm>
          </p:grpSpPr>
          <p:sp>
            <p:nvSpPr>
              <p:cNvPr id="111" name="楕円 110">
                <a:extLst>
                  <a:ext uri="{FF2B5EF4-FFF2-40B4-BE49-F238E27FC236}">
                    <a16:creationId xmlns:a16="http://schemas.microsoft.com/office/drawing/2014/main" id="{8C737A6E-4214-4034-8880-3D070AC14046}"/>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112" name="楕円 111">
                <a:extLst>
                  <a:ext uri="{FF2B5EF4-FFF2-40B4-BE49-F238E27FC236}">
                    <a16:creationId xmlns:a16="http://schemas.microsoft.com/office/drawing/2014/main" id="{8B6FCEF7-D4AF-4800-9000-DAAA93454DC5}"/>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13" name="テキスト ボックス 112">
                <a:extLst>
                  <a:ext uri="{FF2B5EF4-FFF2-40B4-BE49-F238E27FC236}">
                    <a16:creationId xmlns:a16="http://schemas.microsoft.com/office/drawing/2014/main" id="{740677B5-F5EC-4658-9D24-D4211E4FC28E}"/>
                  </a:ext>
                </a:extLst>
              </p:cNvPr>
              <p:cNvSpPr txBox="1"/>
              <p:nvPr/>
            </p:nvSpPr>
            <p:spPr>
              <a:xfrm>
                <a:off x="689443" y="2391071"/>
                <a:ext cx="1426226" cy="367489"/>
              </a:xfrm>
              <a:prstGeom prst="rect">
                <a:avLst/>
              </a:prstGeom>
              <a:noFill/>
            </p:spPr>
            <p:txBody>
              <a:bodyPr wrap="square">
                <a:spAutoFit/>
              </a:bodyPr>
              <a:lstStyle/>
              <a:p>
                <a:r>
                  <a:rPr lang="en-US" altLang="ja-JP" sz="500" b="0" dirty="0"/>
                  <a:t>Noise source</a:t>
                </a:r>
                <a:endParaRPr lang="ja-JP" altLang="en-US" sz="500" b="0" dirty="0"/>
              </a:p>
            </p:txBody>
          </p:sp>
          <p:sp>
            <p:nvSpPr>
              <p:cNvPr id="114" name="テキスト ボックス 113">
                <a:extLst>
                  <a:ext uri="{FF2B5EF4-FFF2-40B4-BE49-F238E27FC236}">
                    <a16:creationId xmlns:a16="http://schemas.microsoft.com/office/drawing/2014/main" id="{A2880C22-9889-4C85-BA3B-BAF2E8F09587}"/>
                  </a:ext>
                </a:extLst>
              </p:cNvPr>
              <p:cNvSpPr txBox="1"/>
              <p:nvPr/>
            </p:nvSpPr>
            <p:spPr>
              <a:xfrm>
                <a:off x="689443" y="1759572"/>
                <a:ext cx="2068403" cy="367489"/>
              </a:xfrm>
              <a:prstGeom prst="rect">
                <a:avLst/>
              </a:prstGeom>
              <a:noFill/>
            </p:spPr>
            <p:txBody>
              <a:bodyPr wrap="square">
                <a:spAutoFit/>
              </a:bodyPr>
              <a:lstStyle/>
              <a:p>
                <a:r>
                  <a:rPr lang="en-US" altLang="ja-JP" sz="500" b="0" dirty="0"/>
                  <a:t>VBAN Coordinator</a:t>
                </a:r>
                <a:endParaRPr lang="ja-JP" altLang="en-US" sz="500" b="0" dirty="0"/>
              </a:p>
            </p:txBody>
          </p:sp>
          <p:sp>
            <p:nvSpPr>
              <p:cNvPr id="115" name="楕円 114">
                <a:extLst>
                  <a:ext uri="{FF2B5EF4-FFF2-40B4-BE49-F238E27FC236}">
                    <a16:creationId xmlns:a16="http://schemas.microsoft.com/office/drawing/2014/main" id="{2E2DE0AC-076C-4286-9DD4-C1FAF46538EC}"/>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solidFill>
                    <a:srgbClr val="0000FF"/>
                  </a:solidFill>
                </a:endParaRPr>
              </a:p>
            </p:txBody>
          </p:sp>
          <p:sp>
            <p:nvSpPr>
              <p:cNvPr id="116" name="テキスト ボックス 115">
                <a:extLst>
                  <a:ext uri="{FF2B5EF4-FFF2-40B4-BE49-F238E27FC236}">
                    <a16:creationId xmlns:a16="http://schemas.microsoft.com/office/drawing/2014/main" id="{81C0F6AC-CF25-4D14-8253-6FE27C0EEFB6}"/>
                  </a:ext>
                </a:extLst>
              </p:cNvPr>
              <p:cNvSpPr txBox="1"/>
              <p:nvPr/>
            </p:nvSpPr>
            <p:spPr>
              <a:xfrm>
                <a:off x="678093" y="2063926"/>
                <a:ext cx="1973429" cy="367489"/>
              </a:xfrm>
              <a:prstGeom prst="rect">
                <a:avLst/>
              </a:prstGeom>
              <a:noFill/>
            </p:spPr>
            <p:txBody>
              <a:bodyPr wrap="square">
                <a:spAutoFit/>
              </a:bodyPr>
              <a:lstStyle/>
              <a:p>
                <a:r>
                  <a:rPr lang="en-US" altLang="ja-JP" sz="500" b="0" dirty="0"/>
                  <a:t>HBAN Coordinator</a:t>
                </a:r>
                <a:endParaRPr lang="ja-JP" altLang="en-US" sz="500" b="0" dirty="0"/>
              </a:p>
            </p:txBody>
          </p:sp>
        </p:grpSp>
      </p:grpSp>
      <p:grpSp>
        <p:nvGrpSpPr>
          <p:cNvPr id="121" name="グループ化 120">
            <a:extLst>
              <a:ext uri="{FF2B5EF4-FFF2-40B4-BE49-F238E27FC236}">
                <a16:creationId xmlns:a16="http://schemas.microsoft.com/office/drawing/2014/main" id="{0CDCA447-E1BB-4058-8C59-25A28D621EC7}"/>
              </a:ext>
            </a:extLst>
          </p:cNvPr>
          <p:cNvGrpSpPr/>
          <p:nvPr/>
        </p:nvGrpSpPr>
        <p:grpSpPr>
          <a:xfrm>
            <a:off x="615032" y="5575823"/>
            <a:ext cx="2347853" cy="596378"/>
            <a:chOff x="891249" y="5499622"/>
            <a:chExt cx="2347853" cy="596378"/>
          </a:xfrm>
        </p:grpSpPr>
        <p:sp>
          <p:nvSpPr>
            <p:cNvPr id="120" name="正方形/長方形 119">
              <a:extLst>
                <a:ext uri="{FF2B5EF4-FFF2-40B4-BE49-F238E27FC236}">
                  <a16:creationId xmlns:a16="http://schemas.microsoft.com/office/drawing/2014/main" id="{B496A476-D51B-4D52-BDDB-4F2607E1F4B3}"/>
                </a:ext>
              </a:extLst>
            </p:cNvPr>
            <p:cNvSpPr/>
            <p:nvPr/>
          </p:nvSpPr>
          <p:spPr>
            <a:xfrm>
              <a:off x="891249" y="5810491"/>
              <a:ext cx="300941" cy="19677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7" name="正方形/長方形 116">
              <a:extLst>
                <a:ext uri="{FF2B5EF4-FFF2-40B4-BE49-F238E27FC236}">
                  <a16:creationId xmlns:a16="http://schemas.microsoft.com/office/drawing/2014/main" id="{6F6A1F3E-3360-4D1B-B286-88789B7CD463}"/>
                </a:ext>
              </a:extLst>
            </p:cNvPr>
            <p:cNvSpPr/>
            <p:nvPr/>
          </p:nvSpPr>
          <p:spPr>
            <a:xfrm>
              <a:off x="1145893" y="5578997"/>
              <a:ext cx="300941" cy="428264"/>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9" name="正方形/長方形 118">
              <a:extLst>
                <a:ext uri="{FF2B5EF4-FFF2-40B4-BE49-F238E27FC236}">
                  <a16:creationId xmlns:a16="http://schemas.microsoft.com/office/drawing/2014/main" id="{F2276443-137C-4517-82F5-2C75B1886BAB}"/>
                </a:ext>
              </a:extLst>
            </p:cNvPr>
            <p:cNvSpPr/>
            <p:nvPr/>
          </p:nvSpPr>
          <p:spPr>
            <a:xfrm>
              <a:off x="1538307" y="5499622"/>
              <a:ext cx="1700795" cy="428264"/>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8" name="楕円 117">
              <a:extLst>
                <a:ext uri="{FF2B5EF4-FFF2-40B4-BE49-F238E27FC236}">
                  <a16:creationId xmlns:a16="http://schemas.microsoft.com/office/drawing/2014/main" id="{5612E5A5-65C5-4568-8C2B-9717D450029B}"/>
                </a:ext>
              </a:extLst>
            </p:cNvPr>
            <p:cNvSpPr/>
            <p:nvPr/>
          </p:nvSpPr>
          <p:spPr>
            <a:xfrm>
              <a:off x="1028700"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2" name="楕円 121">
              <a:extLst>
                <a:ext uri="{FF2B5EF4-FFF2-40B4-BE49-F238E27FC236}">
                  <a16:creationId xmlns:a16="http://schemas.microsoft.com/office/drawing/2014/main" id="{B3862CD6-65BD-4CC6-B93F-041900878E50}"/>
                </a:ext>
              </a:extLst>
            </p:cNvPr>
            <p:cNvSpPr/>
            <p:nvPr/>
          </p:nvSpPr>
          <p:spPr>
            <a:xfrm>
              <a:off x="1569775"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3" name="楕円 122">
              <a:extLst>
                <a:ext uri="{FF2B5EF4-FFF2-40B4-BE49-F238E27FC236}">
                  <a16:creationId xmlns:a16="http://schemas.microsoft.com/office/drawing/2014/main" id="{2BC98139-CB18-4986-B612-FC530A58043F}"/>
                </a:ext>
              </a:extLst>
            </p:cNvPr>
            <p:cNvSpPr/>
            <p:nvPr/>
          </p:nvSpPr>
          <p:spPr>
            <a:xfrm>
              <a:off x="1756498"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4" name="楕円 123">
              <a:extLst>
                <a:ext uri="{FF2B5EF4-FFF2-40B4-BE49-F238E27FC236}">
                  <a16:creationId xmlns:a16="http://schemas.microsoft.com/office/drawing/2014/main" id="{FD7601F9-044A-4846-BE05-4F623BB3ACC4}"/>
                </a:ext>
              </a:extLst>
            </p:cNvPr>
            <p:cNvSpPr/>
            <p:nvPr/>
          </p:nvSpPr>
          <p:spPr>
            <a:xfrm>
              <a:off x="2692322"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5" name="楕円 124">
              <a:extLst>
                <a:ext uri="{FF2B5EF4-FFF2-40B4-BE49-F238E27FC236}">
                  <a16:creationId xmlns:a16="http://schemas.microsoft.com/office/drawing/2014/main" id="{FC8C4A41-72FA-4569-B8C7-16F745923EE8}"/>
                </a:ext>
              </a:extLst>
            </p:cNvPr>
            <p:cNvSpPr/>
            <p:nvPr/>
          </p:nvSpPr>
          <p:spPr>
            <a:xfrm>
              <a:off x="2866219"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6" name="正方形/長方形 125">
              <a:extLst>
                <a:ext uri="{FF2B5EF4-FFF2-40B4-BE49-F238E27FC236}">
                  <a16:creationId xmlns:a16="http://schemas.microsoft.com/office/drawing/2014/main" id="{BAFD173E-70A0-4F7F-AA1D-20BE72E8AE81}"/>
                </a:ext>
              </a:extLst>
            </p:cNvPr>
            <p:cNvSpPr/>
            <p:nvPr/>
          </p:nvSpPr>
          <p:spPr>
            <a:xfrm>
              <a:off x="1210958" y="5943599"/>
              <a:ext cx="782942" cy="6366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27" name="グループ化 126">
            <a:extLst>
              <a:ext uri="{FF2B5EF4-FFF2-40B4-BE49-F238E27FC236}">
                <a16:creationId xmlns:a16="http://schemas.microsoft.com/office/drawing/2014/main" id="{21A2A6AE-21A3-4173-ABFB-E993053658B2}"/>
              </a:ext>
            </a:extLst>
          </p:cNvPr>
          <p:cNvGrpSpPr/>
          <p:nvPr/>
        </p:nvGrpSpPr>
        <p:grpSpPr>
          <a:xfrm>
            <a:off x="3439480" y="5756423"/>
            <a:ext cx="2282462" cy="347240"/>
            <a:chOff x="3776940" y="5718011"/>
            <a:chExt cx="2282462" cy="347240"/>
          </a:xfrm>
        </p:grpSpPr>
        <p:sp>
          <p:nvSpPr>
            <p:cNvPr id="130" name="正方形/長方形 129">
              <a:extLst>
                <a:ext uri="{FF2B5EF4-FFF2-40B4-BE49-F238E27FC236}">
                  <a16:creationId xmlns:a16="http://schemas.microsoft.com/office/drawing/2014/main" id="{17F9046C-F8B5-42BE-8532-0A1A39227549}"/>
                </a:ext>
              </a:extLst>
            </p:cNvPr>
            <p:cNvSpPr/>
            <p:nvPr/>
          </p:nvSpPr>
          <p:spPr>
            <a:xfrm>
              <a:off x="4121835" y="5732703"/>
              <a:ext cx="342366" cy="32425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8" name="正方形/長方形 127">
              <a:extLst>
                <a:ext uri="{FF2B5EF4-FFF2-40B4-BE49-F238E27FC236}">
                  <a16:creationId xmlns:a16="http://schemas.microsoft.com/office/drawing/2014/main" id="{61AEAB23-740C-446D-8B33-FFD29A5C762E}"/>
                </a:ext>
              </a:extLst>
            </p:cNvPr>
            <p:cNvSpPr/>
            <p:nvPr/>
          </p:nvSpPr>
          <p:spPr>
            <a:xfrm>
              <a:off x="3776940" y="5718011"/>
              <a:ext cx="500737" cy="34724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9" name="正方形/長方形 128">
              <a:extLst>
                <a:ext uri="{FF2B5EF4-FFF2-40B4-BE49-F238E27FC236}">
                  <a16:creationId xmlns:a16="http://schemas.microsoft.com/office/drawing/2014/main" id="{7402A5E7-2860-4D9C-97DC-B4B0AE4CCE21}"/>
                </a:ext>
              </a:extLst>
            </p:cNvPr>
            <p:cNvSpPr/>
            <p:nvPr/>
          </p:nvSpPr>
          <p:spPr>
            <a:xfrm>
              <a:off x="4358607" y="5718011"/>
              <a:ext cx="1700795" cy="34724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024" name="グループ化 1023">
            <a:extLst>
              <a:ext uri="{FF2B5EF4-FFF2-40B4-BE49-F238E27FC236}">
                <a16:creationId xmlns:a16="http://schemas.microsoft.com/office/drawing/2014/main" id="{522B52A7-E3AA-4795-A884-343E4F7C9FCF}"/>
              </a:ext>
            </a:extLst>
          </p:cNvPr>
          <p:cNvGrpSpPr/>
          <p:nvPr/>
        </p:nvGrpSpPr>
        <p:grpSpPr>
          <a:xfrm>
            <a:off x="6325026" y="5511006"/>
            <a:ext cx="2104048" cy="842538"/>
            <a:chOff x="6325026" y="5511006"/>
            <a:chExt cx="2104048" cy="842538"/>
          </a:xfrm>
        </p:grpSpPr>
        <p:sp>
          <p:nvSpPr>
            <p:cNvPr id="133" name="正方形/長方形 132">
              <a:extLst>
                <a:ext uri="{FF2B5EF4-FFF2-40B4-BE49-F238E27FC236}">
                  <a16:creationId xmlns:a16="http://schemas.microsoft.com/office/drawing/2014/main" id="{66F33AC1-3587-4045-8B01-E3D62A53D3D7}"/>
                </a:ext>
              </a:extLst>
            </p:cNvPr>
            <p:cNvSpPr/>
            <p:nvPr/>
          </p:nvSpPr>
          <p:spPr>
            <a:xfrm rot="2700000">
              <a:off x="6484792" y="5872333"/>
              <a:ext cx="587099" cy="32425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4" name="正方形/長方形 133">
              <a:extLst>
                <a:ext uri="{FF2B5EF4-FFF2-40B4-BE49-F238E27FC236}">
                  <a16:creationId xmlns:a16="http://schemas.microsoft.com/office/drawing/2014/main" id="{8A726D2A-6C05-4C19-9E4C-F39A2940DBBC}"/>
                </a:ext>
              </a:extLst>
            </p:cNvPr>
            <p:cNvSpPr/>
            <p:nvPr/>
          </p:nvSpPr>
          <p:spPr>
            <a:xfrm rot="2700000">
              <a:off x="6248277" y="5587755"/>
              <a:ext cx="500737" cy="34724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5" name="正方形/長方形 134">
              <a:extLst>
                <a:ext uri="{FF2B5EF4-FFF2-40B4-BE49-F238E27FC236}">
                  <a16:creationId xmlns:a16="http://schemas.microsoft.com/office/drawing/2014/main" id="{D192FCE6-1A61-461C-95F7-4AB64F8D5CE0}"/>
                </a:ext>
              </a:extLst>
            </p:cNvPr>
            <p:cNvSpPr/>
            <p:nvPr/>
          </p:nvSpPr>
          <p:spPr>
            <a:xfrm>
              <a:off x="6728279" y="6006304"/>
              <a:ext cx="1700795" cy="34724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37" name="楕円 136">
            <a:extLst>
              <a:ext uri="{FF2B5EF4-FFF2-40B4-BE49-F238E27FC236}">
                <a16:creationId xmlns:a16="http://schemas.microsoft.com/office/drawing/2014/main" id="{B38FB503-0242-4522-9F1E-4C81A49D6E0F}"/>
              </a:ext>
            </a:extLst>
          </p:cNvPr>
          <p:cNvSpPr/>
          <p:nvPr/>
        </p:nvSpPr>
        <p:spPr>
          <a:xfrm>
            <a:off x="3488059" y="55840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 name="楕円 137">
            <a:extLst>
              <a:ext uri="{FF2B5EF4-FFF2-40B4-BE49-F238E27FC236}">
                <a16:creationId xmlns:a16="http://schemas.microsoft.com/office/drawing/2014/main" id="{93E84253-79E2-4236-B2F9-F9F760D0B4AB}"/>
              </a:ext>
            </a:extLst>
          </p:cNvPr>
          <p:cNvSpPr/>
          <p:nvPr/>
        </p:nvSpPr>
        <p:spPr>
          <a:xfrm>
            <a:off x="5457146" y="55840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 name="楕円 138">
            <a:extLst>
              <a:ext uri="{FF2B5EF4-FFF2-40B4-BE49-F238E27FC236}">
                <a16:creationId xmlns:a16="http://schemas.microsoft.com/office/drawing/2014/main" id="{20EE2257-72F5-4CE9-9629-DAC5D590BB57}"/>
              </a:ext>
            </a:extLst>
          </p:cNvPr>
          <p:cNvSpPr/>
          <p:nvPr/>
        </p:nvSpPr>
        <p:spPr>
          <a:xfrm>
            <a:off x="6498645" y="543943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 name="楕円 139">
            <a:extLst>
              <a:ext uri="{FF2B5EF4-FFF2-40B4-BE49-F238E27FC236}">
                <a16:creationId xmlns:a16="http://schemas.microsoft.com/office/drawing/2014/main" id="{85724DAD-26A1-45C1-9657-EF768522D570}"/>
              </a:ext>
            </a:extLst>
          </p:cNvPr>
          <p:cNvSpPr/>
          <p:nvPr/>
        </p:nvSpPr>
        <p:spPr>
          <a:xfrm>
            <a:off x="8134527" y="584097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 name="楕円 140">
            <a:extLst>
              <a:ext uri="{FF2B5EF4-FFF2-40B4-BE49-F238E27FC236}">
                <a16:creationId xmlns:a16="http://schemas.microsoft.com/office/drawing/2014/main" id="{080635AF-BD8C-48C7-889B-4085E9FFF20D}"/>
              </a:ext>
            </a:extLst>
          </p:cNvPr>
          <p:cNvSpPr/>
          <p:nvPr/>
        </p:nvSpPr>
        <p:spPr>
          <a:xfrm>
            <a:off x="6161583" y="582033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 name="楕円 141">
            <a:extLst>
              <a:ext uri="{FF2B5EF4-FFF2-40B4-BE49-F238E27FC236}">
                <a16:creationId xmlns:a16="http://schemas.microsoft.com/office/drawing/2014/main" id="{111E3F5A-6C45-4A8A-9EC6-9BC3AAC7CCAE}"/>
              </a:ext>
            </a:extLst>
          </p:cNvPr>
          <p:cNvSpPr/>
          <p:nvPr/>
        </p:nvSpPr>
        <p:spPr>
          <a:xfrm>
            <a:off x="8134527" y="633210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 name="テキスト ボックス 143">
            <a:extLst>
              <a:ext uri="{FF2B5EF4-FFF2-40B4-BE49-F238E27FC236}">
                <a16:creationId xmlns:a16="http://schemas.microsoft.com/office/drawing/2014/main" id="{79048D4D-A00C-4C3F-9D3A-150F6889DF7C}"/>
              </a:ext>
            </a:extLst>
          </p:cNvPr>
          <p:cNvSpPr txBox="1"/>
          <p:nvPr/>
        </p:nvSpPr>
        <p:spPr>
          <a:xfrm>
            <a:off x="7525852" y="5487525"/>
            <a:ext cx="725301" cy="369332"/>
          </a:xfrm>
          <a:prstGeom prst="rect">
            <a:avLst/>
          </a:prstGeom>
          <a:noFill/>
        </p:spPr>
        <p:txBody>
          <a:bodyPr wrap="square">
            <a:spAutoFit/>
          </a:bodyPr>
          <a:lstStyle/>
          <a:p>
            <a:r>
              <a:rPr kumimoji="1" lang="en-US" altLang="ja-JP" b="0" dirty="0"/>
              <a:t>LOS</a:t>
            </a:r>
            <a:endParaRPr lang="ja-JP" altLang="en-US" b="0" dirty="0"/>
          </a:p>
        </p:txBody>
      </p:sp>
      <p:sp>
        <p:nvSpPr>
          <p:cNvPr id="145" name="テキスト ボックス 144">
            <a:extLst>
              <a:ext uri="{FF2B5EF4-FFF2-40B4-BE49-F238E27FC236}">
                <a16:creationId xmlns:a16="http://schemas.microsoft.com/office/drawing/2014/main" id="{D4D9C978-1F93-493E-8EDA-A8095FAA0E31}"/>
              </a:ext>
            </a:extLst>
          </p:cNvPr>
          <p:cNvSpPr txBox="1"/>
          <p:nvPr/>
        </p:nvSpPr>
        <p:spPr>
          <a:xfrm>
            <a:off x="6081613" y="6030000"/>
            <a:ext cx="823441" cy="369332"/>
          </a:xfrm>
          <a:prstGeom prst="rect">
            <a:avLst/>
          </a:prstGeom>
          <a:noFill/>
        </p:spPr>
        <p:txBody>
          <a:bodyPr wrap="square">
            <a:spAutoFit/>
          </a:bodyPr>
          <a:lstStyle/>
          <a:p>
            <a:r>
              <a:rPr kumimoji="1" lang="en-US" altLang="ja-JP" b="0" dirty="0"/>
              <a:t>NLOS</a:t>
            </a:r>
            <a:endParaRPr lang="ja-JP" altLang="en-US" b="0" dirty="0"/>
          </a:p>
        </p:txBody>
      </p:sp>
      <p:sp>
        <p:nvSpPr>
          <p:cNvPr id="146" name="テキスト ボックス 145">
            <a:extLst>
              <a:ext uri="{FF2B5EF4-FFF2-40B4-BE49-F238E27FC236}">
                <a16:creationId xmlns:a16="http://schemas.microsoft.com/office/drawing/2014/main" id="{0F62D1CF-6EE8-42AB-98E1-AEC99DE653BD}"/>
              </a:ext>
            </a:extLst>
          </p:cNvPr>
          <p:cNvSpPr txBox="1"/>
          <p:nvPr/>
        </p:nvSpPr>
        <p:spPr>
          <a:xfrm>
            <a:off x="4224779" y="5684664"/>
            <a:ext cx="725301" cy="369332"/>
          </a:xfrm>
          <a:prstGeom prst="rect">
            <a:avLst/>
          </a:prstGeom>
          <a:noFill/>
        </p:spPr>
        <p:txBody>
          <a:bodyPr wrap="square">
            <a:spAutoFit/>
          </a:bodyPr>
          <a:lstStyle/>
          <a:p>
            <a:r>
              <a:rPr kumimoji="1" lang="en-US" altLang="ja-JP" b="0" dirty="0"/>
              <a:t>LOS</a:t>
            </a:r>
            <a:endParaRPr lang="ja-JP" altLang="en-US" b="0" dirty="0"/>
          </a:p>
        </p:txBody>
      </p:sp>
      <p:cxnSp>
        <p:nvCxnSpPr>
          <p:cNvPr id="1028" name="直線矢印コネクタ 1027">
            <a:extLst>
              <a:ext uri="{FF2B5EF4-FFF2-40B4-BE49-F238E27FC236}">
                <a16:creationId xmlns:a16="http://schemas.microsoft.com/office/drawing/2014/main" id="{E3CFE237-2E61-4D89-9C94-38D041722A1B}"/>
              </a:ext>
            </a:extLst>
          </p:cNvPr>
          <p:cNvCxnSpPr>
            <a:endCxn id="140" idx="2"/>
          </p:cNvCxnSpPr>
          <p:nvPr/>
        </p:nvCxnSpPr>
        <p:spPr>
          <a:xfrm>
            <a:off x="6728278" y="5506810"/>
            <a:ext cx="1406249" cy="416535"/>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49" name="直線矢印コネクタ 148">
            <a:extLst>
              <a:ext uri="{FF2B5EF4-FFF2-40B4-BE49-F238E27FC236}">
                <a16:creationId xmlns:a16="http://schemas.microsoft.com/office/drawing/2014/main" id="{67502A64-3799-4E87-968E-9D13E3CDF497}"/>
              </a:ext>
            </a:extLst>
          </p:cNvPr>
          <p:cNvCxnSpPr>
            <a:cxnSpLocks/>
            <a:endCxn id="142" idx="2"/>
          </p:cNvCxnSpPr>
          <p:nvPr/>
        </p:nvCxnSpPr>
        <p:spPr>
          <a:xfrm>
            <a:off x="6311623" y="5940135"/>
            <a:ext cx="1822904" cy="474344"/>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51" name="直線矢印コネクタ 150">
            <a:extLst>
              <a:ext uri="{FF2B5EF4-FFF2-40B4-BE49-F238E27FC236}">
                <a16:creationId xmlns:a16="http://schemas.microsoft.com/office/drawing/2014/main" id="{D08BB550-BDD7-4C46-B018-B5F81599561F}"/>
              </a:ext>
            </a:extLst>
          </p:cNvPr>
          <p:cNvCxnSpPr>
            <a:cxnSpLocks/>
            <a:stCxn id="137" idx="6"/>
          </p:cNvCxnSpPr>
          <p:nvPr/>
        </p:nvCxnSpPr>
        <p:spPr>
          <a:xfrm>
            <a:off x="3686856" y="5666406"/>
            <a:ext cx="1733779" cy="18258"/>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3825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F39DAB2-CB1B-4330-BF62-2AFFAC978390}"/>
              </a:ext>
            </a:extLst>
          </p:cNvPr>
          <p:cNvSpPr>
            <a:spLocks noGrp="1"/>
          </p:cNvSpPr>
          <p:nvPr>
            <p:ph type="dt" idx="10"/>
          </p:nvPr>
        </p:nvSpPr>
        <p:spPr/>
        <p:txBody>
          <a:bodyPr/>
          <a:lstStyle/>
          <a:p>
            <a:r>
              <a:rPr lang="en-US" altLang="ja-JP"/>
              <a:t>January 2022</a:t>
            </a:r>
            <a:endParaRPr lang="en-US" dirty="0"/>
          </a:p>
        </p:txBody>
      </p:sp>
      <p:sp>
        <p:nvSpPr>
          <p:cNvPr id="3" name="フッター プレースホルダー 2">
            <a:extLst>
              <a:ext uri="{FF2B5EF4-FFF2-40B4-BE49-F238E27FC236}">
                <a16:creationId xmlns:a16="http://schemas.microsoft.com/office/drawing/2014/main" id="{DF930FC0-E787-4D39-BDE1-5EEEAF8DE785}"/>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1046421C-2EEF-40EC-83B4-658C2BD270A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5" name="タイトル 4">
            <a:extLst>
              <a:ext uri="{FF2B5EF4-FFF2-40B4-BE49-F238E27FC236}">
                <a16:creationId xmlns:a16="http://schemas.microsoft.com/office/drawing/2014/main" id="{210051F8-EEBA-4045-8B9B-72B3A3059243}"/>
              </a:ext>
            </a:extLst>
          </p:cNvPr>
          <p:cNvSpPr>
            <a:spLocks noGrp="1"/>
          </p:cNvSpPr>
          <p:nvPr>
            <p:ph type="title"/>
          </p:nvPr>
        </p:nvSpPr>
        <p:spPr/>
        <p:txBody>
          <a:bodyPr/>
          <a:lstStyle/>
          <a:p>
            <a:r>
              <a:rPr kumimoji="1" lang="en-US" altLang="ja-JP" dirty="0"/>
              <a:t>Dynamic on-body channel modeling</a:t>
            </a:r>
            <a:endParaRPr kumimoji="1" lang="ja-JP" altLang="en-US" dirty="0"/>
          </a:p>
        </p:txBody>
      </p:sp>
      <p:sp>
        <p:nvSpPr>
          <p:cNvPr id="7" name="テキスト ボックス 6">
            <a:extLst>
              <a:ext uri="{FF2B5EF4-FFF2-40B4-BE49-F238E27FC236}">
                <a16:creationId xmlns:a16="http://schemas.microsoft.com/office/drawing/2014/main" id="{2FAD2FFE-6549-471E-B0A4-57D6D4DF0C7D}"/>
              </a:ext>
            </a:extLst>
          </p:cNvPr>
          <p:cNvSpPr txBox="1"/>
          <p:nvPr/>
        </p:nvSpPr>
        <p:spPr>
          <a:xfrm>
            <a:off x="142694" y="1305886"/>
            <a:ext cx="7772399" cy="646331"/>
          </a:xfrm>
          <a:prstGeom prst="rect">
            <a:avLst/>
          </a:prstGeom>
          <a:noFill/>
          <a:ln>
            <a:solidFill>
              <a:schemeClr val="tx2"/>
            </a:solidFill>
          </a:ln>
        </p:spPr>
        <p:txBody>
          <a:bodyPr wrap="square">
            <a:spAutoFit/>
          </a:bodyPr>
          <a:lstStyle/>
          <a:p>
            <a:r>
              <a:rPr lang="en-US" altLang="ja-JP" b="0" dirty="0">
                <a:solidFill>
                  <a:srgbClr val="000000"/>
                </a:solidFill>
                <a:effectLst/>
                <a:latin typeface="Times-Roman"/>
              </a:rPr>
              <a:t>Timo </a:t>
            </a:r>
            <a:r>
              <a:rPr lang="en-US" altLang="ja-JP" b="0" dirty="0" err="1">
                <a:solidFill>
                  <a:srgbClr val="000000"/>
                </a:solidFill>
                <a:effectLst/>
                <a:latin typeface="Times-Roman"/>
              </a:rPr>
              <a:t>Kumpuniemi</a:t>
            </a:r>
            <a:r>
              <a:rPr lang="en-US" altLang="ja-JP" b="0" dirty="0">
                <a:solidFill>
                  <a:srgbClr val="000000"/>
                </a:solidFill>
                <a:effectLst/>
                <a:latin typeface="Times-Roman"/>
              </a:rPr>
              <a:t>, Matti </a:t>
            </a:r>
            <a:r>
              <a:rPr lang="en-US" altLang="ja-JP" b="0" dirty="0" err="1">
                <a:solidFill>
                  <a:srgbClr val="000000"/>
                </a:solidFill>
                <a:effectLst/>
                <a:latin typeface="Times-Roman"/>
              </a:rPr>
              <a:t>Hämäläinen</a:t>
            </a:r>
            <a:r>
              <a:rPr lang="en-US" altLang="ja-JP" b="0" dirty="0">
                <a:solidFill>
                  <a:srgbClr val="000000"/>
                </a:solidFill>
                <a:effectLst/>
                <a:latin typeface="Times-Roman"/>
              </a:rPr>
              <a:t>, </a:t>
            </a:r>
            <a:r>
              <a:rPr lang="en-US" altLang="ja-JP" b="0" dirty="0" err="1">
                <a:solidFill>
                  <a:srgbClr val="000000"/>
                </a:solidFill>
                <a:effectLst/>
                <a:latin typeface="Times-Roman"/>
              </a:rPr>
              <a:t>Kamya</a:t>
            </a:r>
            <a:r>
              <a:rPr lang="en-US" altLang="ja-JP" b="0" dirty="0">
                <a:solidFill>
                  <a:srgbClr val="000000"/>
                </a:solidFill>
                <a:effectLst/>
                <a:latin typeface="Times-Roman"/>
              </a:rPr>
              <a:t> </a:t>
            </a:r>
            <a:r>
              <a:rPr lang="en-US" altLang="ja-JP" b="0" dirty="0" err="1">
                <a:solidFill>
                  <a:srgbClr val="000000"/>
                </a:solidFill>
                <a:effectLst/>
                <a:latin typeface="Times-Roman"/>
              </a:rPr>
              <a:t>Yekeh</a:t>
            </a:r>
            <a:r>
              <a:rPr lang="en-US" altLang="ja-JP" b="0" dirty="0">
                <a:solidFill>
                  <a:srgbClr val="000000"/>
                </a:solidFill>
                <a:effectLst/>
                <a:latin typeface="Times-Roman"/>
              </a:rPr>
              <a:t> </a:t>
            </a:r>
            <a:r>
              <a:rPr lang="en-US" altLang="ja-JP" b="0" dirty="0" err="1">
                <a:solidFill>
                  <a:srgbClr val="000000"/>
                </a:solidFill>
                <a:effectLst/>
                <a:latin typeface="Times-Roman"/>
              </a:rPr>
              <a:t>Yazdandoost</a:t>
            </a:r>
            <a:r>
              <a:rPr lang="en-US" altLang="ja-JP" b="0" dirty="0">
                <a:solidFill>
                  <a:srgbClr val="000000"/>
                </a:solidFill>
                <a:effectLst/>
                <a:latin typeface="Times-Roman"/>
              </a:rPr>
              <a:t>, </a:t>
            </a:r>
            <a:r>
              <a:rPr lang="en-US" altLang="ja-JP" b="0" dirty="0" err="1">
                <a:solidFill>
                  <a:srgbClr val="000000"/>
                </a:solidFill>
                <a:effectLst/>
                <a:latin typeface="Times-Roman"/>
              </a:rPr>
              <a:t>Jari</a:t>
            </a:r>
            <a:r>
              <a:rPr lang="en-US" altLang="ja-JP" b="0" dirty="0">
                <a:solidFill>
                  <a:srgbClr val="000000"/>
                </a:solidFill>
                <a:effectLst/>
                <a:latin typeface="Times-Roman"/>
              </a:rPr>
              <a:t> </a:t>
            </a:r>
            <a:r>
              <a:rPr lang="en-US" altLang="ja-JP" b="0" dirty="0" err="1">
                <a:solidFill>
                  <a:srgbClr val="000000"/>
                </a:solidFill>
                <a:effectLst/>
                <a:latin typeface="Times-Roman"/>
              </a:rPr>
              <a:t>Iinatti</a:t>
            </a:r>
            <a:r>
              <a:rPr lang="en-US" altLang="ja-JP" b="0" dirty="0">
                <a:solidFill>
                  <a:srgbClr val="000000"/>
                </a:solidFill>
                <a:effectLst/>
                <a:latin typeface="Times-Roman"/>
              </a:rPr>
              <a:t>, “</a:t>
            </a:r>
            <a:r>
              <a:rPr lang="en-US" altLang="ja-JP" dirty="0">
                <a:solidFill>
                  <a:srgbClr val="000000"/>
                </a:solidFill>
                <a:effectLst/>
                <a:latin typeface="Times-Roman"/>
              </a:rPr>
              <a:t>Dynamic On-Body UWB Radio Channel Modeling</a:t>
            </a:r>
            <a:r>
              <a:rPr lang="en-US" altLang="ja-JP" b="0" dirty="0">
                <a:solidFill>
                  <a:srgbClr val="000000"/>
                </a:solidFill>
                <a:effectLst/>
                <a:latin typeface="Times-Roman"/>
              </a:rPr>
              <a:t>”, ISMICT2015, (2015)</a:t>
            </a:r>
            <a:endParaRPr lang="ja-JP" altLang="en-US" dirty="0"/>
          </a:p>
        </p:txBody>
      </p:sp>
      <p:grpSp>
        <p:nvGrpSpPr>
          <p:cNvPr id="14" name="グループ化 13">
            <a:extLst>
              <a:ext uri="{FF2B5EF4-FFF2-40B4-BE49-F238E27FC236}">
                <a16:creationId xmlns:a16="http://schemas.microsoft.com/office/drawing/2014/main" id="{4151E3F4-404A-4C5D-9A90-C064383080E8}"/>
              </a:ext>
            </a:extLst>
          </p:cNvPr>
          <p:cNvGrpSpPr/>
          <p:nvPr/>
        </p:nvGrpSpPr>
        <p:grpSpPr>
          <a:xfrm>
            <a:off x="272005" y="4622964"/>
            <a:ext cx="4027990" cy="1564000"/>
            <a:chOff x="313823" y="1318334"/>
            <a:chExt cx="4027990" cy="1564000"/>
          </a:xfrm>
        </p:grpSpPr>
        <p:pic>
          <p:nvPicPr>
            <p:cNvPr id="9" name="図 8">
              <a:extLst>
                <a:ext uri="{FF2B5EF4-FFF2-40B4-BE49-F238E27FC236}">
                  <a16:creationId xmlns:a16="http://schemas.microsoft.com/office/drawing/2014/main" id="{D815D9FE-E867-4723-BB52-45D43B3EC1BA}"/>
                </a:ext>
              </a:extLst>
            </p:cNvPr>
            <p:cNvPicPr>
              <a:picLocks noChangeAspect="1"/>
            </p:cNvPicPr>
            <p:nvPr/>
          </p:nvPicPr>
          <p:blipFill>
            <a:blip r:embed="rId2"/>
            <a:stretch>
              <a:fillRect/>
            </a:stretch>
          </p:blipFill>
          <p:spPr>
            <a:xfrm>
              <a:off x="313823" y="1508603"/>
              <a:ext cx="4027990" cy="1373731"/>
            </a:xfrm>
            <a:prstGeom prst="rect">
              <a:avLst/>
            </a:prstGeom>
          </p:spPr>
        </p:pic>
        <p:pic>
          <p:nvPicPr>
            <p:cNvPr id="11" name="図 10">
              <a:extLst>
                <a:ext uri="{FF2B5EF4-FFF2-40B4-BE49-F238E27FC236}">
                  <a16:creationId xmlns:a16="http://schemas.microsoft.com/office/drawing/2014/main" id="{DF1754EA-F0B4-4666-BE5F-7EA4EA78A960}"/>
                </a:ext>
              </a:extLst>
            </p:cNvPr>
            <p:cNvPicPr>
              <a:picLocks noChangeAspect="1"/>
            </p:cNvPicPr>
            <p:nvPr/>
          </p:nvPicPr>
          <p:blipFill>
            <a:blip r:embed="rId3"/>
            <a:stretch>
              <a:fillRect/>
            </a:stretch>
          </p:blipFill>
          <p:spPr>
            <a:xfrm>
              <a:off x="427580" y="1318334"/>
              <a:ext cx="3800475" cy="190500"/>
            </a:xfrm>
            <a:prstGeom prst="rect">
              <a:avLst/>
            </a:prstGeom>
          </p:spPr>
        </p:pic>
      </p:grpSp>
      <p:pic>
        <p:nvPicPr>
          <p:cNvPr id="13" name="図 12">
            <a:extLst>
              <a:ext uri="{FF2B5EF4-FFF2-40B4-BE49-F238E27FC236}">
                <a16:creationId xmlns:a16="http://schemas.microsoft.com/office/drawing/2014/main" id="{017DC5C6-DDF9-4D54-B531-53FAA7CA8627}"/>
              </a:ext>
            </a:extLst>
          </p:cNvPr>
          <p:cNvPicPr>
            <a:picLocks noChangeAspect="1"/>
          </p:cNvPicPr>
          <p:nvPr/>
        </p:nvPicPr>
        <p:blipFill>
          <a:blip r:embed="rId4"/>
          <a:stretch>
            <a:fillRect/>
          </a:stretch>
        </p:blipFill>
        <p:spPr>
          <a:xfrm>
            <a:off x="4572000" y="2267481"/>
            <a:ext cx="4027990" cy="3137483"/>
          </a:xfrm>
          <a:prstGeom prst="rect">
            <a:avLst/>
          </a:prstGeom>
        </p:spPr>
      </p:pic>
      <p:sp>
        <p:nvSpPr>
          <p:cNvPr id="16" name="テキスト ボックス 15">
            <a:extLst>
              <a:ext uri="{FF2B5EF4-FFF2-40B4-BE49-F238E27FC236}">
                <a16:creationId xmlns:a16="http://schemas.microsoft.com/office/drawing/2014/main" id="{156B6C09-A33A-496A-9022-34D939929BC4}"/>
              </a:ext>
            </a:extLst>
          </p:cNvPr>
          <p:cNvSpPr txBox="1"/>
          <p:nvPr/>
        </p:nvSpPr>
        <p:spPr>
          <a:xfrm>
            <a:off x="142694" y="2164276"/>
            <a:ext cx="4157301" cy="2308324"/>
          </a:xfrm>
          <a:prstGeom prst="rect">
            <a:avLst/>
          </a:prstGeom>
          <a:noFill/>
        </p:spPr>
        <p:txBody>
          <a:bodyPr wrap="square">
            <a:spAutoFit/>
          </a:bodyPr>
          <a:lstStyle/>
          <a:p>
            <a:pPr algn="just"/>
            <a:r>
              <a:rPr lang="en-US" altLang="ja-JP" b="0" dirty="0">
                <a:latin typeface="+mn-lt"/>
                <a:ea typeface="+mn-ea"/>
              </a:rPr>
              <a:t>Dynamic channel characteristics and parameters were derived categorizing the links into three classes: high, medium or low dynamics channels. </a:t>
            </a:r>
            <a:r>
              <a:rPr lang="en-US" altLang="ja-JP" b="0" i="1" dirty="0">
                <a:latin typeface="+mn-lt"/>
                <a:ea typeface="+mn-ea"/>
              </a:rPr>
              <a:t>(T. </a:t>
            </a:r>
            <a:r>
              <a:rPr lang="en-US" altLang="ja-JP" b="0" i="1" dirty="0" err="1">
                <a:latin typeface="+mn-lt"/>
                <a:ea typeface="+mn-ea"/>
              </a:rPr>
              <a:t>Kumpuniemi</a:t>
            </a:r>
            <a:r>
              <a:rPr lang="en-US" altLang="ja-JP" b="0" i="1" dirty="0">
                <a:latin typeface="+mn-lt"/>
                <a:ea typeface="+mn-ea"/>
              </a:rPr>
              <a:t> et al. 2015)  </a:t>
            </a:r>
            <a:r>
              <a:rPr lang="ja-JP" altLang="en-US" b="0" dirty="0">
                <a:latin typeface="+mn-lt"/>
                <a:ea typeface="+mn-ea"/>
              </a:rPr>
              <a:t>The work is based on frequency domain measurements with a vector network analyzer in an anechoic chamber at a 2-8 GHz frequency band</a:t>
            </a:r>
            <a:r>
              <a:rPr lang="en-US" altLang="ja-JP" b="0" dirty="0">
                <a:latin typeface="+mn-lt"/>
                <a:ea typeface="+mn-ea"/>
              </a:rPr>
              <a:t>.</a:t>
            </a:r>
            <a:endParaRPr lang="ja-JP" altLang="en-US" b="0" dirty="0">
              <a:latin typeface="+mn-lt"/>
              <a:ea typeface="+mn-ea"/>
            </a:endParaRPr>
          </a:p>
        </p:txBody>
      </p:sp>
      <p:sp>
        <p:nvSpPr>
          <p:cNvPr id="17" name="テキスト ボックス 16">
            <a:extLst>
              <a:ext uri="{FF2B5EF4-FFF2-40B4-BE49-F238E27FC236}">
                <a16:creationId xmlns:a16="http://schemas.microsoft.com/office/drawing/2014/main" id="{61368B26-8ADF-46D1-A898-6F855EB83C22}"/>
              </a:ext>
            </a:extLst>
          </p:cNvPr>
          <p:cNvSpPr txBox="1"/>
          <p:nvPr/>
        </p:nvSpPr>
        <p:spPr>
          <a:xfrm>
            <a:off x="4490139" y="5829082"/>
            <a:ext cx="4545795" cy="646331"/>
          </a:xfrm>
          <a:prstGeom prst="rect">
            <a:avLst/>
          </a:prstGeom>
          <a:noFill/>
        </p:spPr>
        <p:txBody>
          <a:bodyPr wrap="square">
            <a:spAutoFit/>
          </a:bodyPr>
          <a:lstStyle/>
          <a:p>
            <a:r>
              <a:rPr lang="en-US" altLang="ja-JP" sz="1200" b="0" i="1" dirty="0">
                <a:solidFill>
                  <a:srgbClr val="000000"/>
                </a:solidFill>
                <a:effectLst/>
                <a:latin typeface="Times-Roman"/>
              </a:rPr>
              <a:t>[ref] Timo </a:t>
            </a:r>
            <a:r>
              <a:rPr lang="en-US" altLang="ja-JP" sz="1200" b="0" i="1" dirty="0" err="1">
                <a:solidFill>
                  <a:srgbClr val="000000"/>
                </a:solidFill>
                <a:effectLst/>
                <a:latin typeface="Times-Roman"/>
              </a:rPr>
              <a:t>Kumpuniemi</a:t>
            </a:r>
            <a:r>
              <a:rPr lang="en-US" altLang="ja-JP" sz="1200" b="0" i="1" dirty="0">
                <a:solidFill>
                  <a:srgbClr val="000000"/>
                </a:solidFill>
                <a:effectLst/>
                <a:latin typeface="Times-Roman"/>
              </a:rPr>
              <a:t>, Matti </a:t>
            </a:r>
            <a:r>
              <a:rPr lang="en-US" altLang="ja-JP" sz="1200" b="0" i="1" dirty="0" err="1">
                <a:solidFill>
                  <a:srgbClr val="000000"/>
                </a:solidFill>
                <a:effectLst/>
                <a:latin typeface="Times-Roman"/>
              </a:rPr>
              <a:t>Hämäläinen</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Kamya</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Yekeh</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Yazdandoost</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Jari</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Iinatti</a:t>
            </a:r>
            <a:r>
              <a:rPr lang="en-US" altLang="ja-JP" sz="1200" b="0" i="1" dirty="0">
                <a:solidFill>
                  <a:srgbClr val="000000"/>
                </a:solidFill>
                <a:effectLst/>
                <a:latin typeface="Times-Roman"/>
              </a:rPr>
              <a:t>, “Dynamic On-Body UWB Radio Channel Modeling”, ISMICT2015, (2015)</a:t>
            </a:r>
            <a:endParaRPr lang="ja-JP" altLang="en-US" sz="1200" i="1" dirty="0"/>
          </a:p>
        </p:txBody>
      </p:sp>
    </p:spTree>
    <p:extLst>
      <p:ext uri="{BB962C8B-B14F-4D97-AF65-F5344CB8AC3E}">
        <p14:creationId xmlns:p14="http://schemas.microsoft.com/office/powerpoint/2010/main" val="2623942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E401CB4-E39D-4DFE-AAC4-D37F13A659AF}"/>
              </a:ext>
            </a:extLst>
          </p:cNvPr>
          <p:cNvSpPr>
            <a:spLocks noGrp="1"/>
          </p:cNvSpPr>
          <p:nvPr>
            <p:ph type="dt" idx="10"/>
          </p:nvPr>
        </p:nvSpPr>
        <p:spPr/>
        <p:txBody>
          <a:bodyPr/>
          <a:lstStyle/>
          <a:p>
            <a:r>
              <a:rPr lang="en-US" altLang="ja-JP"/>
              <a:t>January 2022</a:t>
            </a:r>
            <a:endParaRPr lang="en-US" dirty="0"/>
          </a:p>
        </p:txBody>
      </p:sp>
      <p:sp>
        <p:nvSpPr>
          <p:cNvPr id="3" name="フッター プレースホルダー 2">
            <a:extLst>
              <a:ext uri="{FF2B5EF4-FFF2-40B4-BE49-F238E27FC236}">
                <a16:creationId xmlns:a16="http://schemas.microsoft.com/office/drawing/2014/main" id="{6A0E4681-45ED-41E9-994F-34CA42E5EFD1}"/>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0DFF400B-6770-4BC6-826E-3D7AB9C0D0C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19" name="タイトル 18">
            <a:extLst>
              <a:ext uri="{FF2B5EF4-FFF2-40B4-BE49-F238E27FC236}">
                <a16:creationId xmlns:a16="http://schemas.microsoft.com/office/drawing/2014/main" id="{F6197870-1F13-496A-B9B9-FD1943439213}"/>
              </a:ext>
            </a:extLst>
          </p:cNvPr>
          <p:cNvSpPr>
            <a:spLocks noGrp="1"/>
          </p:cNvSpPr>
          <p:nvPr>
            <p:ph type="title"/>
          </p:nvPr>
        </p:nvSpPr>
        <p:spPr/>
        <p:txBody>
          <a:bodyPr/>
          <a:lstStyle/>
          <a:p>
            <a:r>
              <a:rPr lang="en-US" altLang="ja-JP" sz="2400" dirty="0"/>
              <a:t>Measured</a:t>
            </a:r>
            <a:br>
              <a:rPr lang="en-US" altLang="ja-JP" sz="2400" dirty="0"/>
            </a:br>
            <a:r>
              <a:rPr lang="en-US" altLang="ja-JP" sz="2400" dirty="0"/>
              <a:t>Characteristics</a:t>
            </a:r>
            <a:endParaRPr lang="ja-JP" altLang="en-US" sz="2400" dirty="0"/>
          </a:p>
        </p:txBody>
      </p:sp>
      <p:pic>
        <p:nvPicPr>
          <p:cNvPr id="7" name="図 6">
            <a:extLst>
              <a:ext uri="{FF2B5EF4-FFF2-40B4-BE49-F238E27FC236}">
                <a16:creationId xmlns:a16="http://schemas.microsoft.com/office/drawing/2014/main" id="{AA99CDDE-B169-4EB3-9F87-39C9F10B2721}"/>
              </a:ext>
            </a:extLst>
          </p:cNvPr>
          <p:cNvPicPr>
            <a:picLocks noChangeAspect="1"/>
          </p:cNvPicPr>
          <p:nvPr/>
        </p:nvPicPr>
        <p:blipFill>
          <a:blip r:embed="rId2"/>
          <a:stretch>
            <a:fillRect/>
          </a:stretch>
        </p:blipFill>
        <p:spPr>
          <a:xfrm>
            <a:off x="98992" y="1416983"/>
            <a:ext cx="4749353" cy="3860157"/>
          </a:xfrm>
          <a:prstGeom prst="rect">
            <a:avLst/>
          </a:prstGeom>
        </p:spPr>
      </p:pic>
      <p:pic>
        <p:nvPicPr>
          <p:cNvPr id="9" name="図 8">
            <a:extLst>
              <a:ext uri="{FF2B5EF4-FFF2-40B4-BE49-F238E27FC236}">
                <a16:creationId xmlns:a16="http://schemas.microsoft.com/office/drawing/2014/main" id="{B57D2796-5615-44A5-8B2F-CEA6DD90C9A4}"/>
              </a:ext>
            </a:extLst>
          </p:cNvPr>
          <p:cNvPicPr>
            <a:picLocks noChangeAspect="1"/>
          </p:cNvPicPr>
          <p:nvPr/>
        </p:nvPicPr>
        <p:blipFill>
          <a:blip r:embed="rId3"/>
          <a:stretch>
            <a:fillRect/>
          </a:stretch>
        </p:blipFill>
        <p:spPr>
          <a:xfrm>
            <a:off x="837458" y="5289112"/>
            <a:ext cx="3504355" cy="206691"/>
          </a:xfrm>
          <a:prstGeom prst="rect">
            <a:avLst/>
          </a:prstGeom>
        </p:spPr>
      </p:pic>
      <p:pic>
        <p:nvPicPr>
          <p:cNvPr id="11" name="図 10">
            <a:extLst>
              <a:ext uri="{FF2B5EF4-FFF2-40B4-BE49-F238E27FC236}">
                <a16:creationId xmlns:a16="http://schemas.microsoft.com/office/drawing/2014/main" id="{7F9C54E9-D980-41B4-8EF9-2DB05406C7CB}"/>
              </a:ext>
            </a:extLst>
          </p:cNvPr>
          <p:cNvPicPr>
            <a:picLocks noChangeAspect="1"/>
          </p:cNvPicPr>
          <p:nvPr/>
        </p:nvPicPr>
        <p:blipFill>
          <a:blip r:embed="rId4"/>
          <a:stretch>
            <a:fillRect/>
          </a:stretch>
        </p:blipFill>
        <p:spPr>
          <a:xfrm>
            <a:off x="4878387" y="1102417"/>
            <a:ext cx="4265613" cy="2436264"/>
          </a:xfrm>
          <a:prstGeom prst="rect">
            <a:avLst/>
          </a:prstGeom>
        </p:spPr>
      </p:pic>
      <p:pic>
        <p:nvPicPr>
          <p:cNvPr id="13" name="図 12">
            <a:extLst>
              <a:ext uri="{FF2B5EF4-FFF2-40B4-BE49-F238E27FC236}">
                <a16:creationId xmlns:a16="http://schemas.microsoft.com/office/drawing/2014/main" id="{5A8DC33C-3B69-41AE-AEAA-D4553EA2F1BA}"/>
              </a:ext>
            </a:extLst>
          </p:cNvPr>
          <p:cNvPicPr>
            <a:picLocks noChangeAspect="1"/>
          </p:cNvPicPr>
          <p:nvPr/>
        </p:nvPicPr>
        <p:blipFill>
          <a:blip r:embed="rId5"/>
          <a:stretch>
            <a:fillRect/>
          </a:stretch>
        </p:blipFill>
        <p:spPr>
          <a:xfrm>
            <a:off x="4878386" y="3916299"/>
            <a:ext cx="4265614" cy="2460430"/>
          </a:xfrm>
          <a:prstGeom prst="rect">
            <a:avLst/>
          </a:prstGeom>
        </p:spPr>
      </p:pic>
      <p:pic>
        <p:nvPicPr>
          <p:cNvPr id="15" name="図 14">
            <a:extLst>
              <a:ext uri="{FF2B5EF4-FFF2-40B4-BE49-F238E27FC236}">
                <a16:creationId xmlns:a16="http://schemas.microsoft.com/office/drawing/2014/main" id="{35EB6A08-FF86-440F-9140-8580E9CD3D5F}"/>
              </a:ext>
            </a:extLst>
          </p:cNvPr>
          <p:cNvPicPr>
            <a:picLocks noChangeAspect="1"/>
          </p:cNvPicPr>
          <p:nvPr/>
        </p:nvPicPr>
        <p:blipFill>
          <a:blip r:embed="rId6"/>
          <a:stretch>
            <a:fillRect/>
          </a:stretch>
        </p:blipFill>
        <p:spPr>
          <a:xfrm>
            <a:off x="5202478" y="3599727"/>
            <a:ext cx="3774132" cy="316572"/>
          </a:xfrm>
          <a:prstGeom prst="rect">
            <a:avLst/>
          </a:prstGeom>
        </p:spPr>
      </p:pic>
      <p:pic>
        <p:nvPicPr>
          <p:cNvPr id="17" name="図 16">
            <a:extLst>
              <a:ext uri="{FF2B5EF4-FFF2-40B4-BE49-F238E27FC236}">
                <a16:creationId xmlns:a16="http://schemas.microsoft.com/office/drawing/2014/main" id="{09D6E7D6-D906-4C99-80A7-D408EA519931}"/>
              </a:ext>
            </a:extLst>
          </p:cNvPr>
          <p:cNvPicPr>
            <a:picLocks noChangeAspect="1"/>
          </p:cNvPicPr>
          <p:nvPr/>
        </p:nvPicPr>
        <p:blipFill>
          <a:blip r:embed="rId7"/>
          <a:stretch>
            <a:fillRect/>
          </a:stretch>
        </p:blipFill>
        <p:spPr>
          <a:xfrm>
            <a:off x="5356876" y="773817"/>
            <a:ext cx="3712309" cy="319939"/>
          </a:xfrm>
          <a:prstGeom prst="rect">
            <a:avLst/>
          </a:prstGeom>
        </p:spPr>
      </p:pic>
      <p:sp>
        <p:nvSpPr>
          <p:cNvPr id="18" name="テキスト ボックス 17">
            <a:extLst>
              <a:ext uri="{FF2B5EF4-FFF2-40B4-BE49-F238E27FC236}">
                <a16:creationId xmlns:a16="http://schemas.microsoft.com/office/drawing/2014/main" id="{59B3BA95-99BD-4566-9E3B-07F29622C4BF}"/>
              </a:ext>
            </a:extLst>
          </p:cNvPr>
          <p:cNvSpPr txBox="1"/>
          <p:nvPr/>
        </p:nvSpPr>
        <p:spPr>
          <a:xfrm>
            <a:off x="209825" y="5849035"/>
            <a:ext cx="4545795" cy="646331"/>
          </a:xfrm>
          <a:prstGeom prst="rect">
            <a:avLst/>
          </a:prstGeom>
          <a:noFill/>
        </p:spPr>
        <p:txBody>
          <a:bodyPr wrap="square">
            <a:spAutoFit/>
          </a:bodyPr>
          <a:lstStyle/>
          <a:p>
            <a:r>
              <a:rPr lang="en-US" altLang="ja-JP" sz="1200" b="0" i="1" dirty="0">
                <a:solidFill>
                  <a:srgbClr val="000000"/>
                </a:solidFill>
                <a:effectLst/>
                <a:latin typeface="Times-Roman"/>
              </a:rPr>
              <a:t>[ref] Timo </a:t>
            </a:r>
            <a:r>
              <a:rPr lang="en-US" altLang="ja-JP" sz="1200" b="0" i="1" dirty="0" err="1">
                <a:solidFill>
                  <a:srgbClr val="000000"/>
                </a:solidFill>
                <a:effectLst/>
                <a:latin typeface="Times-Roman"/>
              </a:rPr>
              <a:t>Kumpuniemi</a:t>
            </a:r>
            <a:r>
              <a:rPr lang="en-US" altLang="ja-JP" sz="1200" b="0" i="1" dirty="0">
                <a:solidFill>
                  <a:srgbClr val="000000"/>
                </a:solidFill>
                <a:effectLst/>
                <a:latin typeface="Times-Roman"/>
              </a:rPr>
              <a:t>, Matti </a:t>
            </a:r>
            <a:r>
              <a:rPr lang="en-US" altLang="ja-JP" sz="1200" b="0" i="1" dirty="0" err="1">
                <a:solidFill>
                  <a:srgbClr val="000000"/>
                </a:solidFill>
                <a:effectLst/>
                <a:latin typeface="Times-Roman"/>
              </a:rPr>
              <a:t>Hämäläinen</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Kamya</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Yekeh</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Yazdandoost</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Jari</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Iinatti</a:t>
            </a:r>
            <a:r>
              <a:rPr lang="en-US" altLang="ja-JP" sz="1200" b="0" i="1" dirty="0">
                <a:solidFill>
                  <a:srgbClr val="000000"/>
                </a:solidFill>
                <a:effectLst/>
                <a:latin typeface="Times-Roman"/>
              </a:rPr>
              <a:t>, “Dynamic On-Body UWB Radio Channel Modeling”, ISMICT2015, (2015)</a:t>
            </a:r>
            <a:endParaRPr lang="ja-JP" altLang="en-US" sz="1200" i="1" dirty="0"/>
          </a:p>
        </p:txBody>
      </p:sp>
    </p:spTree>
    <p:extLst>
      <p:ext uri="{BB962C8B-B14F-4D97-AF65-F5344CB8AC3E}">
        <p14:creationId xmlns:p14="http://schemas.microsoft.com/office/powerpoint/2010/main" val="196350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87CD1399-D635-41FB-8B83-F7BE7E442169}"/>
              </a:ext>
            </a:extLst>
          </p:cNvPr>
          <p:cNvSpPr>
            <a:spLocks noGrp="1"/>
          </p:cNvSpPr>
          <p:nvPr>
            <p:ph type="dt" idx="10"/>
          </p:nvPr>
        </p:nvSpPr>
        <p:spPr/>
        <p:txBody>
          <a:bodyPr/>
          <a:lstStyle/>
          <a:p>
            <a:r>
              <a:rPr lang="en-US" altLang="ja-JP"/>
              <a:t>January 2022</a:t>
            </a:r>
            <a:endParaRPr lang="en-US" dirty="0"/>
          </a:p>
        </p:txBody>
      </p:sp>
      <p:sp>
        <p:nvSpPr>
          <p:cNvPr id="5" name="フッター プレースホルダー 4">
            <a:extLst>
              <a:ext uri="{FF2B5EF4-FFF2-40B4-BE49-F238E27FC236}">
                <a16:creationId xmlns:a16="http://schemas.microsoft.com/office/drawing/2014/main" id="{28B27461-1428-4BF4-AB9D-C915D3728295}"/>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FF59BB35-D5FA-46D8-8A17-EEE4A85339B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7" name="タイトル 6">
            <a:extLst>
              <a:ext uri="{FF2B5EF4-FFF2-40B4-BE49-F238E27FC236}">
                <a16:creationId xmlns:a16="http://schemas.microsoft.com/office/drawing/2014/main" id="{BAD9D9B9-6C17-49F7-A8D6-ECE7E787ADC8}"/>
              </a:ext>
            </a:extLst>
          </p:cNvPr>
          <p:cNvSpPr>
            <a:spLocks noGrp="1"/>
          </p:cNvSpPr>
          <p:nvPr>
            <p:ph type="title"/>
          </p:nvPr>
        </p:nvSpPr>
        <p:spPr/>
        <p:txBody>
          <a:bodyPr/>
          <a:lstStyle/>
          <a:p>
            <a:r>
              <a:rPr lang="en-US" altLang="ja-JP" dirty="0"/>
              <a:t>Measured characteristics</a:t>
            </a:r>
            <a:endParaRPr lang="ja-JP" altLang="en-US" dirty="0"/>
          </a:p>
        </p:txBody>
      </p:sp>
      <p:pic>
        <p:nvPicPr>
          <p:cNvPr id="9" name="図 8">
            <a:extLst>
              <a:ext uri="{FF2B5EF4-FFF2-40B4-BE49-F238E27FC236}">
                <a16:creationId xmlns:a16="http://schemas.microsoft.com/office/drawing/2014/main" id="{8756BA45-003B-4630-BC3F-B3C0BE96C17E}"/>
              </a:ext>
            </a:extLst>
          </p:cNvPr>
          <p:cNvPicPr>
            <a:picLocks noChangeAspect="1"/>
          </p:cNvPicPr>
          <p:nvPr/>
        </p:nvPicPr>
        <p:blipFill>
          <a:blip r:embed="rId2"/>
          <a:stretch>
            <a:fillRect/>
          </a:stretch>
        </p:blipFill>
        <p:spPr>
          <a:xfrm>
            <a:off x="140203" y="1523171"/>
            <a:ext cx="4201610" cy="2027484"/>
          </a:xfrm>
          <a:prstGeom prst="rect">
            <a:avLst/>
          </a:prstGeom>
        </p:spPr>
      </p:pic>
      <p:pic>
        <p:nvPicPr>
          <p:cNvPr id="11" name="図 10">
            <a:extLst>
              <a:ext uri="{FF2B5EF4-FFF2-40B4-BE49-F238E27FC236}">
                <a16:creationId xmlns:a16="http://schemas.microsoft.com/office/drawing/2014/main" id="{D9E57F7B-13A2-47FD-9469-2016AFCBC6CC}"/>
              </a:ext>
            </a:extLst>
          </p:cNvPr>
          <p:cNvPicPr>
            <a:picLocks noChangeAspect="1"/>
          </p:cNvPicPr>
          <p:nvPr/>
        </p:nvPicPr>
        <p:blipFill>
          <a:blip r:embed="rId3"/>
          <a:stretch>
            <a:fillRect/>
          </a:stretch>
        </p:blipFill>
        <p:spPr>
          <a:xfrm>
            <a:off x="140203" y="3971897"/>
            <a:ext cx="4201610" cy="2092731"/>
          </a:xfrm>
          <a:prstGeom prst="rect">
            <a:avLst/>
          </a:prstGeom>
        </p:spPr>
      </p:pic>
      <p:pic>
        <p:nvPicPr>
          <p:cNvPr id="13" name="図 12">
            <a:extLst>
              <a:ext uri="{FF2B5EF4-FFF2-40B4-BE49-F238E27FC236}">
                <a16:creationId xmlns:a16="http://schemas.microsoft.com/office/drawing/2014/main" id="{FF930021-9262-42A9-AD8F-BE291CC81A14}"/>
              </a:ext>
            </a:extLst>
          </p:cNvPr>
          <p:cNvPicPr>
            <a:picLocks noChangeAspect="1"/>
          </p:cNvPicPr>
          <p:nvPr/>
        </p:nvPicPr>
        <p:blipFill>
          <a:blip r:embed="rId4"/>
          <a:stretch>
            <a:fillRect/>
          </a:stretch>
        </p:blipFill>
        <p:spPr>
          <a:xfrm>
            <a:off x="852311" y="1247072"/>
            <a:ext cx="3259315" cy="276099"/>
          </a:xfrm>
          <a:prstGeom prst="rect">
            <a:avLst/>
          </a:prstGeom>
        </p:spPr>
      </p:pic>
      <p:pic>
        <p:nvPicPr>
          <p:cNvPr id="15" name="図 14">
            <a:extLst>
              <a:ext uri="{FF2B5EF4-FFF2-40B4-BE49-F238E27FC236}">
                <a16:creationId xmlns:a16="http://schemas.microsoft.com/office/drawing/2014/main" id="{E1EC1F12-0948-4B6C-9848-C2270988F11C}"/>
              </a:ext>
            </a:extLst>
          </p:cNvPr>
          <p:cNvPicPr>
            <a:picLocks noChangeAspect="1"/>
          </p:cNvPicPr>
          <p:nvPr/>
        </p:nvPicPr>
        <p:blipFill>
          <a:blip r:embed="rId5"/>
          <a:stretch>
            <a:fillRect/>
          </a:stretch>
        </p:blipFill>
        <p:spPr>
          <a:xfrm>
            <a:off x="662370" y="3680459"/>
            <a:ext cx="3449256" cy="291438"/>
          </a:xfrm>
          <a:prstGeom prst="rect">
            <a:avLst/>
          </a:prstGeom>
        </p:spPr>
      </p:pic>
      <p:pic>
        <p:nvPicPr>
          <p:cNvPr id="17" name="図 16">
            <a:extLst>
              <a:ext uri="{FF2B5EF4-FFF2-40B4-BE49-F238E27FC236}">
                <a16:creationId xmlns:a16="http://schemas.microsoft.com/office/drawing/2014/main" id="{E1F63FB0-82AF-4223-B5E0-5F93F51FE9CD}"/>
              </a:ext>
            </a:extLst>
          </p:cNvPr>
          <p:cNvPicPr>
            <a:picLocks noChangeAspect="1"/>
          </p:cNvPicPr>
          <p:nvPr/>
        </p:nvPicPr>
        <p:blipFill>
          <a:blip r:embed="rId6"/>
          <a:stretch>
            <a:fillRect/>
          </a:stretch>
        </p:blipFill>
        <p:spPr>
          <a:xfrm>
            <a:off x="4572000" y="1707321"/>
            <a:ext cx="4512400" cy="1843334"/>
          </a:xfrm>
          <a:prstGeom prst="rect">
            <a:avLst/>
          </a:prstGeom>
        </p:spPr>
      </p:pic>
      <p:pic>
        <p:nvPicPr>
          <p:cNvPr id="19" name="図 18">
            <a:extLst>
              <a:ext uri="{FF2B5EF4-FFF2-40B4-BE49-F238E27FC236}">
                <a16:creationId xmlns:a16="http://schemas.microsoft.com/office/drawing/2014/main" id="{1493F216-5D69-4F63-B1F0-6AC39400CDEA}"/>
              </a:ext>
            </a:extLst>
          </p:cNvPr>
          <p:cNvPicPr>
            <a:picLocks noChangeAspect="1"/>
          </p:cNvPicPr>
          <p:nvPr/>
        </p:nvPicPr>
        <p:blipFill>
          <a:blip r:embed="rId7"/>
          <a:stretch>
            <a:fillRect/>
          </a:stretch>
        </p:blipFill>
        <p:spPr>
          <a:xfrm>
            <a:off x="5757940" y="1401047"/>
            <a:ext cx="3245857" cy="282834"/>
          </a:xfrm>
          <a:prstGeom prst="rect">
            <a:avLst/>
          </a:prstGeom>
        </p:spPr>
      </p:pic>
      <p:pic>
        <p:nvPicPr>
          <p:cNvPr id="21" name="図 20">
            <a:extLst>
              <a:ext uri="{FF2B5EF4-FFF2-40B4-BE49-F238E27FC236}">
                <a16:creationId xmlns:a16="http://schemas.microsoft.com/office/drawing/2014/main" id="{1ACAE81C-363F-4185-A976-790AA454654E}"/>
              </a:ext>
            </a:extLst>
          </p:cNvPr>
          <p:cNvPicPr>
            <a:picLocks noChangeAspect="1"/>
          </p:cNvPicPr>
          <p:nvPr/>
        </p:nvPicPr>
        <p:blipFill>
          <a:blip r:embed="rId8"/>
          <a:stretch>
            <a:fillRect/>
          </a:stretch>
        </p:blipFill>
        <p:spPr>
          <a:xfrm>
            <a:off x="4878387" y="4967757"/>
            <a:ext cx="3853910" cy="978392"/>
          </a:xfrm>
          <a:prstGeom prst="rect">
            <a:avLst/>
          </a:prstGeom>
        </p:spPr>
      </p:pic>
      <p:pic>
        <p:nvPicPr>
          <p:cNvPr id="23" name="図 22">
            <a:extLst>
              <a:ext uri="{FF2B5EF4-FFF2-40B4-BE49-F238E27FC236}">
                <a16:creationId xmlns:a16="http://schemas.microsoft.com/office/drawing/2014/main" id="{CCE03AB1-CE9B-4ABF-A059-1BAD67F5CF1C}"/>
              </a:ext>
            </a:extLst>
          </p:cNvPr>
          <p:cNvPicPr>
            <a:picLocks noChangeAspect="1"/>
          </p:cNvPicPr>
          <p:nvPr/>
        </p:nvPicPr>
        <p:blipFill>
          <a:blip r:embed="rId9"/>
          <a:stretch>
            <a:fillRect/>
          </a:stretch>
        </p:blipFill>
        <p:spPr>
          <a:xfrm>
            <a:off x="5757940" y="4669406"/>
            <a:ext cx="1731963" cy="180763"/>
          </a:xfrm>
          <a:prstGeom prst="rect">
            <a:avLst/>
          </a:prstGeom>
        </p:spPr>
      </p:pic>
      <p:sp>
        <p:nvSpPr>
          <p:cNvPr id="24" name="テキスト ボックス 23">
            <a:extLst>
              <a:ext uri="{FF2B5EF4-FFF2-40B4-BE49-F238E27FC236}">
                <a16:creationId xmlns:a16="http://schemas.microsoft.com/office/drawing/2014/main" id="{482376C1-90B7-4FF2-8F1C-E2CDBDDDA640}"/>
              </a:ext>
            </a:extLst>
          </p:cNvPr>
          <p:cNvSpPr txBox="1"/>
          <p:nvPr/>
        </p:nvSpPr>
        <p:spPr>
          <a:xfrm>
            <a:off x="852311" y="6013748"/>
            <a:ext cx="7367286" cy="461665"/>
          </a:xfrm>
          <a:prstGeom prst="rect">
            <a:avLst/>
          </a:prstGeom>
          <a:noFill/>
        </p:spPr>
        <p:txBody>
          <a:bodyPr wrap="square">
            <a:spAutoFit/>
          </a:bodyPr>
          <a:lstStyle/>
          <a:p>
            <a:r>
              <a:rPr lang="en-US" altLang="ja-JP" sz="1200" b="0" i="1" dirty="0">
                <a:solidFill>
                  <a:srgbClr val="000000"/>
                </a:solidFill>
                <a:effectLst/>
                <a:latin typeface="Times-Roman"/>
              </a:rPr>
              <a:t>[ref] Timo </a:t>
            </a:r>
            <a:r>
              <a:rPr lang="en-US" altLang="ja-JP" sz="1200" b="0" i="1" dirty="0" err="1">
                <a:solidFill>
                  <a:srgbClr val="000000"/>
                </a:solidFill>
                <a:effectLst/>
                <a:latin typeface="Times-Roman"/>
              </a:rPr>
              <a:t>Kumpuniemi</a:t>
            </a:r>
            <a:r>
              <a:rPr lang="en-US" altLang="ja-JP" sz="1200" b="0" i="1" dirty="0">
                <a:solidFill>
                  <a:srgbClr val="000000"/>
                </a:solidFill>
                <a:effectLst/>
                <a:latin typeface="Times-Roman"/>
              </a:rPr>
              <a:t>, Matti </a:t>
            </a:r>
            <a:r>
              <a:rPr lang="en-US" altLang="ja-JP" sz="1200" b="0" i="1" dirty="0" err="1">
                <a:solidFill>
                  <a:srgbClr val="000000"/>
                </a:solidFill>
                <a:effectLst/>
                <a:latin typeface="Times-Roman"/>
              </a:rPr>
              <a:t>Hämäläinen</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Kamya</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Yekeh</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Yazdandoost</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Jari</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Iinatti</a:t>
            </a:r>
            <a:r>
              <a:rPr lang="en-US" altLang="ja-JP" sz="1200" b="0" i="1" dirty="0">
                <a:solidFill>
                  <a:srgbClr val="000000"/>
                </a:solidFill>
                <a:effectLst/>
                <a:latin typeface="Times-Roman"/>
              </a:rPr>
              <a:t>, “Dynamic On-Body UWB Radio Channel Modeling”, ISMICT2015, (2015)</a:t>
            </a:r>
            <a:endParaRPr lang="ja-JP" altLang="en-US" sz="1200" i="1" dirty="0"/>
          </a:p>
        </p:txBody>
      </p:sp>
    </p:spTree>
    <p:extLst>
      <p:ext uri="{BB962C8B-B14F-4D97-AF65-F5344CB8AC3E}">
        <p14:creationId xmlns:p14="http://schemas.microsoft.com/office/powerpoint/2010/main" val="3988523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262CFC1-372B-4C7B-84D5-2CF7CB2D2165}"/>
              </a:ext>
            </a:extLst>
          </p:cNvPr>
          <p:cNvSpPr>
            <a:spLocks noGrp="1"/>
          </p:cNvSpPr>
          <p:nvPr>
            <p:ph type="dt" idx="10"/>
          </p:nvPr>
        </p:nvSpPr>
        <p:spPr/>
        <p:txBody>
          <a:bodyPr/>
          <a:lstStyle/>
          <a:p>
            <a:r>
              <a:rPr lang="en-US" altLang="ja-JP"/>
              <a:t>January 2022</a:t>
            </a:r>
            <a:endParaRPr lang="en-US" dirty="0"/>
          </a:p>
        </p:txBody>
      </p:sp>
      <p:sp>
        <p:nvSpPr>
          <p:cNvPr id="3" name="フッター プレースホルダー 2">
            <a:extLst>
              <a:ext uri="{FF2B5EF4-FFF2-40B4-BE49-F238E27FC236}">
                <a16:creationId xmlns:a16="http://schemas.microsoft.com/office/drawing/2014/main" id="{D65FF8BF-9CB5-4D27-8DDA-878833C419F5}"/>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423EC09F-06B3-4D28-A8C1-B304E59B257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5" name="タイトル 4">
            <a:extLst>
              <a:ext uri="{FF2B5EF4-FFF2-40B4-BE49-F238E27FC236}">
                <a16:creationId xmlns:a16="http://schemas.microsoft.com/office/drawing/2014/main" id="{21B2BC7E-72E8-473D-AC27-0D64233FABD5}"/>
              </a:ext>
            </a:extLst>
          </p:cNvPr>
          <p:cNvSpPr>
            <a:spLocks noGrp="1"/>
          </p:cNvSpPr>
          <p:nvPr>
            <p:ph type="title"/>
          </p:nvPr>
        </p:nvSpPr>
        <p:spPr/>
        <p:txBody>
          <a:bodyPr/>
          <a:lstStyle/>
          <a:p>
            <a:r>
              <a:rPr kumimoji="1" lang="en-US" altLang="ja-JP" dirty="0"/>
              <a:t>Distribution fitting and CDF</a:t>
            </a:r>
            <a:endParaRPr kumimoji="1" lang="ja-JP" altLang="en-US" dirty="0"/>
          </a:p>
        </p:txBody>
      </p:sp>
      <p:pic>
        <p:nvPicPr>
          <p:cNvPr id="7" name="図 6">
            <a:extLst>
              <a:ext uri="{FF2B5EF4-FFF2-40B4-BE49-F238E27FC236}">
                <a16:creationId xmlns:a16="http://schemas.microsoft.com/office/drawing/2014/main" id="{897AB891-1359-4E8A-9299-AAF1CD081F70}"/>
              </a:ext>
            </a:extLst>
          </p:cNvPr>
          <p:cNvPicPr>
            <a:picLocks noChangeAspect="1"/>
          </p:cNvPicPr>
          <p:nvPr/>
        </p:nvPicPr>
        <p:blipFill>
          <a:blip r:embed="rId2"/>
          <a:stretch>
            <a:fillRect/>
          </a:stretch>
        </p:blipFill>
        <p:spPr>
          <a:xfrm>
            <a:off x="519935" y="1695806"/>
            <a:ext cx="3532128" cy="629253"/>
          </a:xfrm>
          <a:prstGeom prst="rect">
            <a:avLst/>
          </a:prstGeom>
        </p:spPr>
      </p:pic>
      <p:pic>
        <p:nvPicPr>
          <p:cNvPr id="9" name="図 8">
            <a:extLst>
              <a:ext uri="{FF2B5EF4-FFF2-40B4-BE49-F238E27FC236}">
                <a16:creationId xmlns:a16="http://schemas.microsoft.com/office/drawing/2014/main" id="{D315C200-E3D3-4C4D-971E-A4F9032AAFC8}"/>
              </a:ext>
            </a:extLst>
          </p:cNvPr>
          <p:cNvPicPr>
            <a:picLocks noChangeAspect="1"/>
          </p:cNvPicPr>
          <p:nvPr/>
        </p:nvPicPr>
        <p:blipFill>
          <a:blip r:embed="rId3"/>
          <a:stretch>
            <a:fillRect/>
          </a:stretch>
        </p:blipFill>
        <p:spPr>
          <a:xfrm>
            <a:off x="277233" y="2558411"/>
            <a:ext cx="4017531" cy="3353765"/>
          </a:xfrm>
          <a:prstGeom prst="rect">
            <a:avLst/>
          </a:prstGeom>
        </p:spPr>
      </p:pic>
      <p:pic>
        <p:nvPicPr>
          <p:cNvPr id="11" name="図 10">
            <a:extLst>
              <a:ext uri="{FF2B5EF4-FFF2-40B4-BE49-F238E27FC236}">
                <a16:creationId xmlns:a16="http://schemas.microsoft.com/office/drawing/2014/main" id="{E7A024EA-EB50-4656-8BDB-B9F23D55ED56}"/>
              </a:ext>
            </a:extLst>
          </p:cNvPr>
          <p:cNvPicPr>
            <a:picLocks noChangeAspect="1"/>
          </p:cNvPicPr>
          <p:nvPr/>
        </p:nvPicPr>
        <p:blipFill>
          <a:blip r:embed="rId4"/>
          <a:stretch>
            <a:fillRect/>
          </a:stretch>
        </p:blipFill>
        <p:spPr>
          <a:xfrm>
            <a:off x="1009408" y="2383089"/>
            <a:ext cx="1988434" cy="221684"/>
          </a:xfrm>
          <a:prstGeom prst="rect">
            <a:avLst/>
          </a:prstGeom>
        </p:spPr>
      </p:pic>
      <p:pic>
        <p:nvPicPr>
          <p:cNvPr id="13" name="図 12">
            <a:extLst>
              <a:ext uri="{FF2B5EF4-FFF2-40B4-BE49-F238E27FC236}">
                <a16:creationId xmlns:a16="http://schemas.microsoft.com/office/drawing/2014/main" id="{E5D55B26-C196-46D5-8BE1-EEC9B84298F1}"/>
              </a:ext>
            </a:extLst>
          </p:cNvPr>
          <p:cNvPicPr>
            <a:picLocks noChangeAspect="1"/>
          </p:cNvPicPr>
          <p:nvPr/>
        </p:nvPicPr>
        <p:blipFill>
          <a:blip r:embed="rId5"/>
          <a:stretch>
            <a:fillRect/>
          </a:stretch>
        </p:blipFill>
        <p:spPr>
          <a:xfrm>
            <a:off x="4479402" y="2284129"/>
            <a:ext cx="4294766" cy="3470212"/>
          </a:xfrm>
          <a:prstGeom prst="rect">
            <a:avLst/>
          </a:prstGeom>
        </p:spPr>
      </p:pic>
      <p:pic>
        <p:nvPicPr>
          <p:cNvPr id="15" name="図 14">
            <a:extLst>
              <a:ext uri="{FF2B5EF4-FFF2-40B4-BE49-F238E27FC236}">
                <a16:creationId xmlns:a16="http://schemas.microsoft.com/office/drawing/2014/main" id="{434B96B9-4594-410F-A964-6D46F43F7147}"/>
              </a:ext>
            </a:extLst>
          </p:cNvPr>
          <p:cNvPicPr>
            <a:picLocks noChangeAspect="1"/>
          </p:cNvPicPr>
          <p:nvPr/>
        </p:nvPicPr>
        <p:blipFill>
          <a:blip r:embed="rId6"/>
          <a:stretch>
            <a:fillRect/>
          </a:stretch>
        </p:blipFill>
        <p:spPr>
          <a:xfrm>
            <a:off x="5322888" y="5765930"/>
            <a:ext cx="3135312" cy="168906"/>
          </a:xfrm>
          <a:prstGeom prst="rect">
            <a:avLst/>
          </a:prstGeom>
        </p:spPr>
      </p:pic>
      <p:sp>
        <p:nvSpPr>
          <p:cNvPr id="17" name="テキスト ボックス 16">
            <a:extLst>
              <a:ext uri="{FF2B5EF4-FFF2-40B4-BE49-F238E27FC236}">
                <a16:creationId xmlns:a16="http://schemas.microsoft.com/office/drawing/2014/main" id="{C059AFF4-20A9-4DFB-A623-64C0AE55841D}"/>
              </a:ext>
            </a:extLst>
          </p:cNvPr>
          <p:cNvSpPr txBox="1"/>
          <p:nvPr/>
        </p:nvSpPr>
        <p:spPr>
          <a:xfrm>
            <a:off x="422476" y="1271773"/>
            <a:ext cx="4572000" cy="646331"/>
          </a:xfrm>
          <a:prstGeom prst="rect">
            <a:avLst/>
          </a:prstGeom>
          <a:noFill/>
        </p:spPr>
        <p:txBody>
          <a:bodyPr wrap="square">
            <a:spAutoFit/>
          </a:bodyPr>
          <a:lstStyle/>
          <a:p>
            <a:r>
              <a:rPr lang="en-US" altLang="ja-JP" sz="1800" b="1" i="0" dirty="0">
                <a:solidFill>
                  <a:srgbClr val="000000"/>
                </a:solidFill>
                <a:effectLst/>
                <a:latin typeface="Times-Bold"/>
              </a:rPr>
              <a:t>A distribution fitting was applied. </a:t>
            </a:r>
            <a:br>
              <a:rPr lang="en-US" altLang="ja-JP" dirty="0"/>
            </a:br>
            <a:endParaRPr lang="ja-JP" altLang="en-US" dirty="0"/>
          </a:p>
        </p:txBody>
      </p:sp>
      <p:sp>
        <p:nvSpPr>
          <p:cNvPr id="18" name="テキスト ボックス 17">
            <a:extLst>
              <a:ext uri="{FF2B5EF4-FFF2-40B4-BE49-F238E27FC236}">
                <a16:creationId xmlns:a16="http://schemas.microsoft.com/office/drawing/2014/main" id="{079EFE43-A722-41CB-843F-04743FDC83E7}"/>
              </a:ext>
            </a:extLst>
          </p:cNvPr>
          <p:cNvSpPr txBox="1"/>
          <p:nvPr/>
        </p:nvSpPr>
        <p:spPr>
          <a:xfrm>
            <a:off x="658170" y="5946425"/>
            <a:ext cx="7367286" cy="461665"/>
          </a:xfrm>
          <a:prstGeom prst="rect">
            <a:avLst/>
          </a:prstGeom>
          <a:noFill/>
        </p:spPr>
        <p:txBody>
          <a:bodyPr wrap="square">
            <a:spAutoFit/>
          </a:bodyPr>
          <a:lstStyle/>
          <a:p>
            <a:r>
              <a:rPr lang="en-US" altLang="ja-JP" sz="1200" b="0" i="1" dirty="0">
                <a:solidFill>
                  <a:srgbClr val="000000"/>
                </a:solidFill>
                <a:effectLst/>
                <a:latin typeface="Times-Roman"/>
              </a:rPr>
              <a:t>[ref] Timo </a:t>
            </a:r>
            <a:r>
              <a:rPr lang="en-US" altLang="ja-JP" sz="1200" b="0" i="1" dirty="0" err="1">
                <a:solidFill>
                  <a:srgbClr val="000000"/>
                </a:solidFill>
                <a:effectLst/>
                <a:latin typeface="Times-Roman"/>
              </a:rPr>
              <a:t>Kumpuniemi</a:t>
            </a:r>
            <a:r>
              <a:rPr lang="en-US" altLang="ja-JP" sz="1200" b="0" i="1" dirty="0">
                <a:solidFill>
                  <a:srgbClr val="000000"/>
                </a:solidFill>
                <a:effectLst/>
                <a:latin typeface="Times-Roman"/>
              </a:rPr>
              <a:t>, Matti </a:t>
            </a:r>
            <a:r>
              <a:rPr lang="en-US" altLang="ja-JP" sz="1200" b="0" i="1" dirty="0" err="1">
                <a:solidFill>
                  <a:srgbClr val="000000"/>
                </a:solidFill>
                <a:effectLst/>
                <a:latin typeface="Times-Roman"/>
              </a:rPr>
              <a:t>Hämäläinen</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Kamya</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Yekeh</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Yazdandoost</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Jari</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Iinatti</a:t>
            </a:r>
            <a:r>
              <a:rPr lang="en-US" altLang="ja-JP" sz="1200" b="0" i="1" dirty="0">
                <a:solidFill>
                  <a:srgbClr val="000000"/>
                </a:solidFill>
                <a:effectLst/>
                <a:latin typeface="Times-Roman"/>
              </a:rPr>
              <a:t>, “Dynamic On-Body UWB Radio Channel Modeling”, ISMICT2015, (2015)</a:t>
            </a:r>
            <a:endParaRPr lang="ja-JP" altLang="en-US" sz="1200" i="1" dirty="0"/>
          </a:p>
        </p:txBody>
      </p:sp>
    </p:spTree>
    <p:extLst>
      <p:ext uri="{BB962C8B-B14F-4D97-AF65-F5344CB8AC3E}">
        <p14:creationId xmlns:p14="http://schemas.microsoft.com/office/powerpoint/2010/main" val="1105337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44FF409-AB22-42DB-8EB1-00A01CCC2828}"/>
              </a:ext>
            </a:extLst>
          </p:cNvPr>
          <p:cNvSpPr>
            <a:spLocks noGrp="1"/>
          </p:cNvSpPr>
          <p:nvPr>
            <p:ph type="dt" idx="10"/>
          </p:nvPr>
        </p:nvSpPr>
        <p:spPr/>
        <p:txBody>
          <a:bodyPr/>
          <a:lstStyle/>
          <a:p>
            <a:r>
              <a:rPr lang="en-US" altLang="ja-JP"/>
              <a:t>January 2022</a:t>
            </a:r>
            <a:endParaRPr lang="en-US" dirty="0"/>
          </a:p>
        </p:txBody>
      </p:sp>
      <p:sp>
        <p:nvSpPr>
          <p:cNvPr id="3" name="フッター プレースホルダー 2">
            <a:extLst>
              <a:ext uri="{FF2B5EF4-FFF2-40B4-BE49-F238E27FC236}">
                <a16:creationId xmlns:a16="http://schemas.microsoft.com/office/drawing/2014/main" id="{B9751FA4-2483-4C14-807B-4878F77125CF}"/>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4FA248B2-E191-4B4A-AACE-4C478BCDA59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5" name="タイトル 4">
            <a:extLst>
              <a:ext uri="{FF2B5EF4-FFF2-40B4-BE49-F238E27FC236}">
                <a16:creationId xmlns:a16="http://schemas.microsoft.com/office/drawing/2014/main" id="{135F6D19-5396-44F6-B157-3F2EDA88CBD9}"/>
              </a:ext>
            </a:extLst>
          </p:cNvPr>
          <p:cNvSpPr>
            <a:spLocks noGrp="1"/>
          </p:cNvSpPr>
          <p:nvPr>
            <p:ph type="title"/>
          </p:nvPr>
        </p:nvSpPr>
        <p:spPr/>
        <p:txBody>
          <a:bodyPr/>
          <a:lstStyle/>
          <a:p>
            <a:r>
              <a:rPr kumimoji="1" lang="en-US" altLang="ja-JP" dirty="0"/>
              <a:t>Dynamic off-body channel modeling</a:t>
            </a:r>
            <a:endParaRPr kumimoji="1" lang="ja-JP" altLang="en-US" dirty="0"/>
          </a:p>
        </p:txBody>
      </p:sp>
      <p:sp>
        <p:nvSpPr>
          <p:cNvPr id="8" name="テキスト ボックス 7">
            <a:extLst>
              <a:ext uri="{FF2B5EF4-FFF2-40B4-BE49-F238E27FC236}">
                <a16:creationId xmlns:a16="http://schemas.microsoft.com/office/drawing/2014/main" id="{679A90C2-81B6-451B-89C8-914F6C0984C3}"/>
              </a:ext>
            </a:extLst>
          </p:cNvPr>
          <p:cNvSpPr txBox="1"/>
          <p:nvPr/>
        </p:nvSpPr>
        <p:spPr>
          <a:xfrm>
            <a:off x="234247" y="1353282"/>
            <a:ext cx="8215132" cy="830997"/>
          </a:xfrm>
          <a:prstGeom prst="rect">
            <a:avLst/>
          </a:prstGeom>
          <a:noFill/>
          <a:ln>
            <a:solidFill>
              <a:schemeClr val="tx2"/>
            </a:solidFill>
          </a:ln>
        </p:spPr>
        <p:txBody>
          <a:bodyPr wrap="square">
            <a:spAutoFit/>
          </a:bodyPr>
          <a:lstStyle>
            <a:defPPr>
              <a:defRPr lang="ja-JP"/>
            </a:defPPr>
            <a:lvl1pPr>
              <a:defRPr sz="1200" b="0" i="1">
                <a:solidFill>
                  <a:srgbClr val="000000"/>
                </a:solidFill>
                <a:effectLst/>
                <a:latin typeface="Times-Roman"/>
              </a:defRPr>
            </a:lvl1pPr>
          </a:lstStyle>
          <a:p>
            <a:r>
              <a:rPr lang="ja-JP" altLang="en-US" sz="1600" i="0" dirty="0"/>
              <a:t>Timo Kumpuniemi, Juha-Pekka Mäkelä, Matti Hämäläinen, Kamya Yekeh Yazdandoost, Jari Iinatti</a:t>
            </a:r>
            <a:r>
              <a:rPr lang="en-US" altLang="ja-JP" sz="1600" b="1" i="0" dirty="0"/>
              <a:t>, “</a:t>
            </a:r>
            <a:r>
              <a:rPr lang="ja-JP" altLang="en-US" sz="1600" b="1" i="0" dirty="0"/>
              <a:t>Measurements and Analysis on Dynamic Off-Body Radio Channels at UWB Frequencies</a:t>
            </a:r>
            <a:r>
              <a:rPr lang="en-US" altLang="ja-JP" sz="1600" b="1" i="0" dirty="0"/>
              <a:t>”</a:t>
            </a:r>
            <a:r>
              <a:rPr lang="en-US" altLang="ja-JP" sz="1600" i="0" dirty="0"/>
              <a:t>, ISMICT2019. (2019)</a:t>
            </a:r>
            <a:endParaRPr lang="ja-JP" altLang="en-US" sz="1600" i="0" dirty="0"/>
          </a:p>
        </p:txBody>
      </p:sp>
      <p:sp>
        <p:nvSpPr>
          <p:cNvPr id="9" name="テキスト ボックス 8">
            <a:extLst>
              <a:ext uri="{FF2B5EF4-FFF2-40B4-BE49-F238E27FC236}">
                <a16:creationId xmlns:a16="http://schemas.microsoft.com/office/drawing/2014/main" id="{DC3D6C4B-A01E-4A87-A170-15BDCA1E8D7C}"/>
              </a:ext>
            </a:extLst>
          </p:cNvPr>
          <p:cNvSpPr txBox="1"/>
          <p:nvPr/>
        </p:nvSpPr>
        <p:spPr>
          <a:xfrm>
            <a:off x="4541959" y="5644416"/>
            <a:ext cx="4572000" cy="830997"/>
          </a:xfrm>
          <a:prstGeom prst="rect">
            <a:avLst/>
          </a:prstGeom>
          <a:noFill/>
        </p:spPr>
        <p:txBody>
          <a:bodyPr wrap="square">
            <a:spAutoFit/>
          </a:bodyPr>
          <a:lstStyle>
            <a:defPPr>
              <a:defRPr lang="ja-JP"/>
            </a:defPPr>
            <a:lvl1pPr>
              <a:defRPr sz="1200" b="0" i="1">
                <a:solidFill>
                  <a:srgbClr val="000000"/>
                </a:solidFill>
                <a:effectLst/>
                <a:latin typeface="Times-Roman"/>
              </a:defRPr>
            </a:lvl1pPr>
          </a:lstStyle>
          <a:p>
            <a:r>
              <a:rPr lang="ja-JP" altLang="en-US" dirty="0"/>
              <a:t>Timo Kumpuniemi, Juha-Pekka Mäkelä, Matti Hämäläinen, Kamya Yekeh Yazdandoost, Jari Iinatti</a:t>
            </a:r>
            <a:r>
              <a:rPr lang="en-US" altLang="ja-JP" dirty="0"/>
              <a:t>, “</a:t>
            </a:r>
            <a:r>
              <a:rPr lang="ja-JP" altLang="en-US" dirty="0"/>
              <a:t>Measurements and Analysis on Dynamic Off-Body Radio Channels at UWB Frequencies</a:t>
            </a:r>
            <a:r>
              <a:rPr lang="en-US" altLang="ja-JP" dirty="0"/>
              <a:t>”, ISMICT2019. (2019)</a:t>
            </a:r>
            <a:endParaRPr lang="ja-JP" altLang="en-US" dirty="0"/>
          </a:p>
        </p:txBody>
      </p:sp>
      <p:sp>
        <p:nvSpPr>
          <p:cNvPr id="10" name="テキスト ボックス 9">
            <a:extLst>
              <a:ext uri="{FF2B5EF4-FFF2-40B4-BE49-F238E27FC236}">
                <a16:creationId xmlns:a16="http://schemas.microsoft.com/office/drawing/2014/main" id="{359BF7F0-869C-458F-AFC8-2E2B5FA10286}"/>
              </a:ext>
            </a:extLst>
          </p:cNvPr>
          <p:cNvSpPr txBox="1"/>
          <p:nvPr/>
        </p:nvSpPr>
        <p:spPr>
          <a:xfrm>
            <a:off x="106480" y="2274838"/>
            <a:ext cx="4235333" cy="2308324"/>
          </a:xfrm>
          <a:prstGeom prst="rect">
            <a:avLst/>
          </a:prstGeom>
          <a:noFill/>
        </p:spPr>
        <p:txBody>
          <a:bodyPr wrap="square">
            <a:spAutoFit/>
          </a:bodyPr>
          <a:lstStyle/>
          <a:p>
            <a:pPr algn="just"/>
            <a:r>
              <a:rPr lang="en-US" altLang="ja-JP" sz="1800" b="0" i="0" dirty="0">
                <a:solidFill>
                  <a:srgbClr val="000000"/>
                </a:solidFill>
                <a:effectLst/>
                <a:latin typeface="TimesNewRomanPS-BoldMT"/>
              </a:rPr>
              <a:t>Dynamic </a:t>
            </a:r>
            <a:r>
              <a:rPr lang="en-US" altLang="ja-JP" sz="1800" b="0" i="0" dirty="0" err="1">
                <a:solidFill>
                  <a:srgbClr val="000000"/>
                </a:solidFill>
                <a:effectLst/>
                <a:latin typeface="TimesNewRomanPS-BoldMT"/>
              </a:rPr>
              <a:t>offbody</a:t>
            </a:r>
            <a:r>
              <a:rPr lang="en-US" altLang="ja-JP" sz="1800" b="0" i="0" dirty="0">
                <a:solidFill>
                  <a:srgbClr val="000000"/>
                </a:solidFill>
                <a:effectLst/>
                <a:latin typeface="TimesNewRomanPS-BoldMT"/>
              </a:rPr>
              <a:t> radio channels in an UWB frequency range for wireless BAN was presented </a:t>
            </a:r>
            <a:r>
              <a:rPr lang="en-US" altLang="ja-JP" b="0" i="1" dirty="0">
                <a:latin typeface="+mn-lt"/>
                <a:ea typeface="+mn-ea"/>
              </a:rPr>
              <a:t>(T. </a:t>
            </a:r>
            <a:r>
              <a:rPr lang="en-US" altLang="ja-JP" b="0" i="1" dirty="0" err="1">
                <a:latin typeface="+mn-lt"/>
                <a:ea typeface="+mn-ea"/>
              </a:rPr>
              <a:t>Kumpuniemi</a:t>
            </a:r>
            <a:r>
              <a:rPr lang="en-US" altLang="ja-JP" b="0" i="1" dirty="0">
                <a:latin typeface="+mn-lt"/>
                <a:ea typeface="+mn-ea"/>
              </a:rPr>
              <a:t> et al. 2019) . </a:t>
            </a:r>
            <a:r>
              <a:rPr lang="en-US" altLang="ja-JP" b="0" dirty="0">
                <a:latin typeface="+mn-lt"/>
                <a:ea typeface="+mn-ea"/>
              </a:rPr>
              <a:t>Ten frequencies were examined at two links, and the path loss values and standard</a:t>
            </a:r>
          </a:p>
          <a:p>
            <a:pPr algn="just"/>
            <a:r>
              <a:rPr lang="en-US" altLang="ja-JP" b="0" dirty="0">
                <a:latin typeface="+mn-lt"/>
                <a:ea typeface="+mn-ea"/>
              </a:rPr>
              <a:t>deviations were determined. Then, all the links were considered at three discrete frequencies. </a:t>
            </a:r>
            <a:endParaRPr lang="ja-JP" altLang="en-US" b="0" dirty="0">
              <a:latin typeface="+mn-lt"/>
              <a:ea typeface="+mn-ea"/>
            </a:endParaRPr>
          </a:p>
        </p:txBody>
      </p:sp>
      <p:pic>
        <p:nvPicPr>
          <p:cNvPr id="12" name="図 11">
            <a:extLst>
              <a:ext uri="{FF2B5EF4-FFF2-40B4-BE49-F238E27FC236}">
                <a16:creationId xmlns:a16="http://schemas.microsoft.com/office/drawing/2014/main" id="{CFE28678-8142-43D7-ACB2-3A535A8F4574}"/>
              </a:ext>
            </a:extLst>
          </p:cNvPr>
          <p:cNvPicPr>
            <a:picLocks noChangeAspect="1"/>
          </p:cNvPicPr>
          <p:nvPr/>
        </p:nvPicPr>
        <p:blipFill>
          <a:blip r:embed="rId2"/>
          <a:stretch>
            <a:fillRect/>
          </a:stretch>
        </p:blipFill>
        <p:spPr>
          <a:xfrm>
            <a:off x="106480" y="5090128"/>
            <a:ext cx="4435479" cy="1331233"/>
          </a:xfrm>
          <a:prstGeom prst="rect">
            <a:avLst/>
          </a:prstGeom>
        </p:spPr>
      </p:pic>
      <p:pic>
        <p:nvPicPr>
          <p:cNvPr id="14" name="図 13">
            <a:extLst>
              <a:ext uri="{FF2B5EF4-FFF2-40B4-BE49-F238E27FC236}">
                <a16:creationId xmlns:a16="http://schemas.microsoft.com/office/drawing/2014/main" id="{6624A439-F4AE-4997-9285-B0FF2200959E}"/>
              </a:ext>
            </a:extLst>
          </p:cNvPr>
          <p:cNvPicPr>
            <a:picLocks noChangeAspect="1"/>
          </p:cNvPicPr>
          <p:nvPr/>
        </p:nvPicPr>
        <p:blipFill>
          <a:blip r:embed="rId3"/>
          <a:stretch>
            <a:fillRect/>
          </a:stretch>
        </p:blipFill>
        <p:spPr>
          <a:xfrm>
            <a:off x="503238" y="4886034"/>
            <a:ext cx="3838575" cy="150042"/>
          </a:xfrm>
          <a:prstGeom prst="rect">
            <a:avLst/>
          </a:prstGeom>
        </p:spPr>
      </p:pic>
      <p:pic>
        <p:nvPicPr>
          <p:cNvPr id="16" name="図 15">
            <a:extLst>
              <a:ext uri="{FF2B5EF4-FFF2-40B4-BE49-F238E27FC236}">
                <a16:creationId xmlns:a16="http://schemas.microsoft.com/office/drawing/2014/main" id="{D0CC97B4-8651-4582-8BA9-DC32078EE0C5}"/>
              </a:ext>
            </a:extLst>
          </p:cNvPr>
          <p:cNvPicPr>
            <a:picLocks noChangeAspect="1"/>
          </p:cNvPicPr>
          <p:nvPr/>
        </p:nvPicPr>
        <p:blipFill>
          <a:blip r:embed="rId4"/>
          <a:stretch>
            <a:fillRect/>
          </a:stretch>
        </p:blipFill>
        <p:spPr>
          <a:xfrm>
            <a:off x="4934861" y="2252017"/>
            <a:ext cx="3786196" cy="3054410"/>
          </a:xfrm>
          <a:prstGeom prst="rect">
            <a:avLst/>
          </a:prstGeom>
        </p:spPr>
      </p:pic>
    </p:spTree>
    <p:extLst>
      <p:ext uri="{BB962C8B-B14F-4D97-AF65-F5344CB8AC3E}">
        <p14:creationId xmlns:p14="http://schemas.microsoft.com/office/powerpoint/2010/main" val="312159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0979869-C472-482B-9297-5EFA00EE18FF}"/>
              </a:ext>
            </a:extLst>
          </p:cNvPr>
          <p:cNvSpPr>
            <a:spLocks noGrp="1"/>
          </p:cNvSpPr>
          <p:nvPr>
            <p:ph type="dt" idx="10"/>
          </p:nvPr>
        </p:nvSpPr>
        <p:spPr/>
        <p:txBody>
          <a:bodyPr/>
          <a:lstStyle/>
          <a:p>
            <a:r>
              <a:rPr lang="en-US" altLang="ja-JP"/>
              <a:t>January 2022</a:t>
            </a:r>
            <a:endParaRPr lang="en-US" dirty="0"/>
          </a:p>
        </p:txBody>
      </p:sp>
      <p:sp>
        <p:nvSpPr>
          <p:cNvPr id="3" name="フッター プレースホルダー 2">
            <a:extLst>
              <a:ext uri="{FF2B5EF4-FFF2-40B4-BE49-F238E27FC236}">
                <a16:creationId xmlns:a16="http://schemas.microsoft.com/office/drawing/2014/main" id="{D579E0D7-822E-4F23-9BC3-E25B5F11BFDF}"/>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2B44BCED-E630-453F-8068-69B613CA126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5" name="タイトル 4">
            <a:extLst>
              <a:ext uri="{FF2B5EF4-FFF2-40B4-BE49-F238E27FC236}">
                <a16:creationId xmlns:a16="http://schemas.microsoft.com/office/drawing/2014/main" id="{A71195A9-04FE-4F6A-B7A2-04F233FD9074}"/>
              </a:ext>
            </a:extLst>
          </p:cNvPr>
          <p:cNvSpPr>
            <a:spLocks noGrp="1"/>
          </p:cNvSpPr>
          <p:nvPr>
            <p:ph type="title"/>
          </p:nvPr>
        </p:nvSpPr>
        <p:spPr/>
        <p:txBody>
          <a:bodyPr/>
          <a:lstStyle/>
          <a:p>
            <a:r>
              <a:rPr kumimoji="1" lang="en-US" altLang="ja-JP" dirty="0"/>
              <a:t>Measured characteristics</a:t>
            </a:r>
            <a:endParaRPr kumimoji="1" lang="ja-JP" altLang="en-US" dirty="0"/>
          </a:p>
        </p:txBody>
      </p:sp>
      <p:pic>
        <p:nvPicPr>
          <p:cNvPr id="7" name="図 6">
            <a:extLst>
              <a:ext uri="{FF2B5EF4-FFF2-40B4-BE49-F238E27FC236}">
                <a16:creationId xmlns:a16="http://schemas.microsoft.com/office/drawing/2014/main" id="{E077A780-5917-4313-8D7B-51FEF90F9326}"/>
              </a:ext>
            </a:extLst>
          </p:cNvPr>
          <p:cNvPicPr>
            <a:picLocks noChangeAspect="1"/>
          </p:cNvPicPr>
          <p:nvPr/>
        </p:nvPicPr>
        <p:blipFill>
          <a:blip r:embed="rId2"/>
          <a:stretch>
            <a:fillRect/>
          </a:stretch>
        </p:blipFill>
        <p:spPr>
          <a:xfrm>
            <a:off x="269292" y="1469985"/>
            <a:ext cx="4271405" cy="3967660"/>
          </a:xfrm>
          <a:prstGeom prst="rect">
            <a:avLst/>
          </a:prstGeom>
        </p:spPr>
      </p:pic>
      <p:sp>
        <p:nvSpPr>
          <p:cNvPr id="9" name="テキスト ボックス 8">
            <a:extLst>
              <a:ext uri="{FF2B5EF4-FFF2-40B4-BE49-F238E27FC236}">
                <a16:creationId xmlns:a16="http://schemas.microsoft.com/office/drawing/2014/main" id="{4851595A-E940-4980-BAE1-59C7FB18BD92}"/>
              </a:ext>
            </a:extLst>
          </p:cNvPr>
          <p:cNvSpPr txBox="1"/>
          <p:nvPr/>
        </p:nvSpPr>
        <p:spPr>
          <a:xfrm>
            <a:off x="130483" y="5437645"/>
            <a:ext cx="4572000" cy="430887"/>
          </a:xfrm>
          <a:prstGeom prst="rect">
            <a:avLst/>
          </a:prstGeom>
          <a:noFill/>
        </p:spPr>
        <p:txBody>
          <a:bodyPr wrap="square">
            <a:spAutoFit/>
          </a:bodyPr>
          <a:lstStyle>
            <a:defPPr>
              <a:defRPr lang="ja-JP"/>
            </a:defPPr>
            <a:lvl1pPr>
              <a:defRPr sz="1100" b="0"/>
            </a:lvl1pPr>
          </a:lstStyle>
          <a:p>
            <a:r>
              <a:rPr lang="en-US" altLang="ja-JP" dirty="0"/>
              <a:t>Path loss variation at selected frequencies for the LE-PO and LWPO channels </a:t>
            </a:r>
            <a:r>
              <a:rPr lang="en-US" altLang="ja-JP"/>
              <a:t>using </a:t>
            </a:r>
            <a:r>
              <a:rPr lang="en-US" altLang="ja-JP" dirty="0"/>
              <a:t>dipoles.</a:t>
            </a:r>
            <a:endParaRPr lang="ja-JP" altLang="en-US" dirty="0"/>
          </a:p>
        </p:txBody>
      </p:sp>
      <p:pic>
        <p:nvPicPr>
          <p:cNvPr id="11" name="図 10">
            <a:extLst>
              <a:ext uri="{FF2B5EF4-FFF2-40B4-BE49-F238E27FC236}">
                <a16:creationId xmlns:a16="http://schemas.microsoft.com/office/drawing/2014/main" id="{562DAE66-6C37-4BD4-B02C-25D88693E94A}"/>
              </a:ext>
            </a:extLst>
          </p:cNvPr>
          <p:cNvPicPr>
            <a:picLocks noChangeAspect="1"/>
          </p:cNvPicPr>
          <p:nvPr/>
        </p:nvPicPr>
        <p:blipFill>
          <a:blip r:embed="rId3"/>
          <a:stretch>
            <a:fillRect/>
          </a:stretch>
        </p:blipFill>
        <p:spPr>
          <a:xfrm>
            <a:off x="4702483" y="1475473"/>
            <a:ext cx="4333452" cy="3962172"/>
          </a:xfrm>
          <a:prstGeom prst="rect">
            <a:avLst/>
          </a:prstGeom>
        </p:spPr>
      </p:pic>
      <p:sp>
        <p:nvSpPr>
          <p:cNvPr id="14" name="テキスト ボックス 13">
            <a:extLst>
              <a:ext uri="{FF2B5EF4-FFF2-40B4-BE49-F238E27FC236}">
                <a16:creationId xmlns:a16="http://schemas.microsoft.com/office/drawing/2014/main" id="{8618D45A-3DAB-4926-9905-A3AC3B610813}"/>
              </a:ext>
            </a:extLst>
          </p:cNvPr>
          <p:cNvSpPr txBox="1"/>
          <p:nvPr/>
        </p:nvSpPr>
        <p:spPr>
          <a:xfrm>
            <a:off x="5061806" y="5454633"/>
            <a:ext cx="3790708" cy="430887"/>
          </a:xfrm>
          <a:prstGeom prst="rect">
            <a:avLst/>
          </a:prstGeom>
          <a:noFill/>
        </p:spPr>
        <p:txBody>
          <a:bodyPr wrap="square">
            <a:spAutoFit/>
          </a:bodyPr>
          <a:lstStyle/>
          <a:p>
            <a:r>
              <a:rPr lang="ja-JP" altLang="en-US" sz="1100" b="0" dirty="0"/>
              <a:t>Path loss variation at selected frequencies for the RE-PO and RWPO channels using dipoles.</a:t>
            </a:r>
          </a:p>
        </p:txBody>
      </p:sp>
      <p:sp>
        <p:nvSpPr>
          <p:cNvPr id="15" name="テキスト ボックス 14">
            <a:extLst>
              <a:ext uri="{FF2B5EF4-FFF2-40B4-BE49-F238E27FC236}">
                <a16:creationId xmlns:a16="http://schemas.microsoft.com/office/drawing/2014/main" id="{85A0DB96-2FB7-48EE-B6B2-9199CFFEA566}"/>
              </a:ext>
            </a:extLst>
          </p:cNvPr>
          <p:cNvSpPr txBox="1"/>
          <p:nvPr/>
        </p:nvSpPr>
        <p:spPr>
          <a:xfrm>
            <a:off x="1010100" y="6043120"/>
            <a:ext cx="7736572" cy="461665"/>
          </a:xfrm>
          <a:prstGeom prst="rect">
            <a:avLst/>
          </a:prstGeom>
          <a:noFill/>
        </p:spPr>
        <p:txBody>
          <a:bodyPr wrap="square">
            <a:spAutoFit/>
          </a:bodyPr>
          <a:lstStyle>
            <a:defPPr>
              <a:defRPr lang="ja-JP"/>
            </a:defPPr>
            <a:lvl1pPr>
              <a:defRPr sz="1200" b="0" i="1">
                <a:solidFill>
                  <a:srgbClr val="000000"/>
                </a:solidFill>
                <a:effectLst/>
                <a:latin typeface="Times-Roman"/>
              </a:defRPr>
            </a:lvl1pPr>
          </a:lstStyle>
          <a:p>
            <a:r>
              <a:rPr lang="en-US" altLang="ja-JP" dirty="0"/>
              <a:t>[ref] </a:t>
            </a:r>
            <a:r>
              <a:rPr lang="ja-JP" altLang="en-US" dirty="0"/>
              <a:t>Timo Kumpuniemi, Juha-Pekka Mäkelä, Matti Hämäläinen, Kamya Yekeh Yazdandoost, Jari Iinatti</a:t>
            </a:r>
            <a:r>
              <a:rPr lang="en-US" altLang="ja-JP" dirty="0"/>
              <a:t>, “</a:t>
            </a:r>
            <a:r>
              <a:rPr lang="ja-JP" altLang="en-US" dirty="0"/>
              <a:t>Measurements and Analysis on Dynamic Off-Body Radio Channels at UWB Frequencies</a:t>
            </a:r>
            <a:r>
              <a:rPr lang="en-US" altLang="ja-JP" dirty="0"/>
              <a:t>”, ISMICT2019. (2019)</a:t>
            </a:r>
            <a:endParaRPr lang="ja-JP" altLang="en-US" dirty="0"/>
          </a:p>
        </p:txBody>
      </p:sp>
      <p:sp>
        <p:nvSpPr>
          <p:cNvPr id="16" name="テキスト ボックス 15">
            <a:extLst>
              <a:ext uri="{FF2B5EF4-FFF2-40B4-BE49-F238E27FC236}">
                <a16:creationId xmlns:a16="http://schemas.microsoft.com/office/drawing/2014/main" id="{13F8D235-8F5B-4277-B974-0FF001746F98}"/>
              </a:ext>
            </a:extLst>
          </p:cNvPr>
          <p:cNvSpPr txBox="1"/>
          <p:nvPr/>
        </p:nvSpPr>
        <p:spPr>
          <a:xfrm>
            <a:off x="5428527" y="664904"/>
            <a:ext cx="3715473" cy="1015663"/>
          </a:xfrm>
          <a:prstGeom prst="rect">
            <a:avLst/>
          </a:prstGeom>
          <a:noFill/>
        </p:spPr>
        <p:txBody>
          <a:bodyPr wrap="square">
            <a:spAutoFit/>
          </a:bodyPr>
          <a:lstStyle>
            <a:defPPr>
              <a:defRPr lang="ja-JP"/>
            </a:defPPr>
            <a:lvl1pPr>
              <a:defRPr sz="1200" b="0" i="1">
                <a:solidFill>
                  <a:srgbClr val="000000"/>
                </a:solidFill>
                <a:effectLst/>
                <a:latin typeface="Times-Roman"/>
              </a:defRPr>
            </a:lvl1pPr>
          </a:lstStyle>
          <a:p>
            <a:r>
              <a:rPr lang="ja-JP" altLang="en-US" dirty="0"/>
              <a:t>Timo Kumpuniemi, Juha-Pekka Mäkelä, Matti Hämäläinen, Kamya Yekeh Yazdandoost, Jari Iinatti</a:t>
            </a:r>
            <a:r>
              <a:rPr lang="en-US" altLang="ja-JP" dirty="0"/>
              <a:t>, “</a:t>
            </a:r>
            <a:r>
              <a:rPr lang="ja-JP" altLang="en-US" dirty="0"/>
              <a:t>Measurements and Analysis on Dynamic Off-Body Radio Channels at UWB Frequencies</a:t>
            </a:r>
            <a:r>
              <a:rPr lang="en-US" altLang="ja-JP" dirty="0"/>
              <a:t>”, ISMICT2019. (2019)</a:t>
            </a:r>
            <a:endParaRPr lang="ja-JP" altLang="en-US" dirty="0"/>
          </a:p>
        </p:txBody>
      </p:sp>
    </p:spTree>
    <p:extLst>
      <p:ext uri="{BB962C8B-B14F-4D97-AF65-F5344CB8AC3E}">
        <p14:creationId xmlns:p14="http://schemas.microsoft.com/office/powerpoint/2010/main" val="3574266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62B9064-4A42-4FDE-8B50-AA3D25560976}"/>
              </a:ext>
            </a:extLst>
          </p:cNvPr>
          <p:cNvSpPr>
            <a:spLocks noGrp="1"/>
          </p:cNvSpPr>
          <p:nvPr>
            <p:ph type="dt" idx="10"/>
          </p:nvPr>
        </p:nvSpPr>
        <p:spPr/>
        <p:txBody>
          <a:bodyPr/>
          <a:lstStyle/>
          <a:p>
            <a:r>
              <a:rPr lang="en-US" altLang="ja-JP"/>
              <a:t>January 2022</a:t>
            </a:r>
            <a:endParaRPr lang="en-US" dirty="0"/>
          </a:p>
        </p:txBody>
      </p:sp>
      <p:sp>
        <p:nvSpPr>
          <p:cNvPr id="3" name="フッター プレースホルダー 2">
            <a:extLst>
              <a:ext uri="{FF2B5EF4-FFF2-40B4-BE49-F238E27FC236}">
                <a16:creationId xmlns:a16="http://schemas.microsoft.com/office/drawing/2014/main" id="{3E098444-829E-4B43-8B9F-5BB445A7F1B7}"/>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13703912-40F9-4B0E-92D5-C797B8B4839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5" name="タイトル 4">
            <a:extLst>
              <a:ext uri="{FF2B5EF4-FFF2-40B4-BE49-F238E27FC236}">
                <a16:creationId xmlns:a16="http://schemas.microsoft.com/office/drawing/2014/main" id="{6DE5921F-339C-4E54-9503-96E9CF076904}"/>
              </a:ext>
            </a:extLst>
          </p:cNvPr>
          <p:cNvSpPr>
            <a:spLocks noGrp="1"/>
          </p:cNvSpPr>
          <p:nvPr>
            <p:ph type="title"/>
          </p:nvPr>
        </p:nvSpPr>
        <p:spPr/>
        <p:txBody>
          <a:bodyPr/>
          <a:lstStyle/>
          <a:p>
            <a:r>
              <a:rPr kumimoji="1" lang="en-US" altLang="ja-JP" dirty="0"/>
              <a:t>Measured characteristics</a:t>
            </a:r>
            <a:endParaRPr kumimoji="1" lang="ja-JP" altLang="en-US" dirty="0"/>
          </a:p>
        </p:txBody>
      </p:sp>
      <p:pic>
        <p:nvPicPr>
          <p:cNvPr id="7" name="図 6">
            <a:extLst>
              <a:ext uri="{FF2B5EF4-FFF2-40B4-BE49-F238E27FC236}">
                <a16:creationId xmlns:a16="http://schemas.microsoft.com/office/drawing/2014/main" id="{045E375F-AE94-405E-997C-1796E8F8CAF8}"/>
              </a:ext>
            </a:extLst>
          </p:cNvPr>
          <p:cNvPicPr>
            <a:picLocks noChangeAspect="1"/>
          </p:cNvPicPr>
          <p:nvPr/>
        </p:nvPicPr>
        <p:blipFill>
          <a:blip r:embed="rId2"/>
          <a:stretch>
            <a:fillRect/>
          </a:stretch>
        </p:blipFill>
        <p:spPr>
          <a:xfrm>
            <a:off x="424136" y="1502714"/>
            <a:ext cx="3723728" cy="2181102"/>
          </a:xfrm>
          <a:prstGeom prst="rect">
            <a:avLst/>
          </a:prstGeom>
        </p:spPr>
      </p:pic>
      <p:pic>
        <p:nvPicPr>
          <p:cNvPr id="9" name="図 8">
            <a:extLst>
              <a:ext uri="{FF2B5EF4-FFF2-40B4-BE49-F238E27FC236}">
                <a16:creationId xmlns:a16="http://schemas.microsoft.com/office/drawing/2014/main" id="{55A7A742-8B63-46F7-97E4-BCE5F9C35941}"/>
              </a:ext>
            </a:extLst>
          </p:cNvPr>
          <p:cNvPicPr>
            <a:picLocks noChangeAspect="1"/>
          </p:cNvPicPr>
          <p:nvPr/>
        </p:nvPicPr>
        <p:blipFill>
          <a:blip r:embed="rId3"/>
          <a:stretch>
            <a:fillRect/>
          </a:stretch>
        </p:blipFill>
        <p:spPr>
          <a:xfrm>
            <a:off x="424136" y="1164653"/>
            <a:ext cx="3723728" cy="337562"/>
          </a:xfrm>
          <a:prstGeom prst="rect">
            <a:avLst/>
          </a:prstGeom>
        </p:spPr>
      </p:pic>
      <p:pic>
        <p:nvPicPr>
          <p:cNvPr id="11" name="図 10">
            <a:extLst>
              <a:ext uri="{FF2B5EF4-FFF2-40B4-BE49-F238E27FC236}">
                <a16:creationId xmlns:a16="http://schemas.microsoft.com/office/drawing/2014/main" id="{88A5966B-9663-4BD9-8B77-05F405A13EA3}"/>
              </a:ext>
            </a:extLst>
          </p:cNvPr>
          <p:cNvPicPr>
            <a:picLocks noChangeAspect="1"/>
          </p:cNvPicPr>
          <p:nvPr/>
        </p:nvPicPr>
        <p:blipFill>
          <a:blip r:embed="rId4"/>
          <a:stretch>
            <a:fillRect/>
          </a:stretch>
        </p:blipFill>
        <p:spPr>
          <a:xfrm>
            <a:off x="148783" y="4009766"/>
            <a:ext cx="4205288" cy="2366963"/>
          </a:xfrm>
          <a:prstGeom prst="rect">
            <a:avLst/>
          </a:prstGeom>
        </p:spPr>
      </p:pic>
      <p:pic>
        <p:nvPicPr>
          <p:cNvPr id="13" name="図 12">
            <a:extLst>
              <a:ext uri="{FF2B5EF4-FFF2-40B4-BE49-F238E27FC236}">
                <a16:creationId xmlns:a16="http://schemas.microsoft.com/office/drawing/2014/main" id="{593239CD-0B58-41C9-AD5A-4208CD4142B0}"/>
              </a:ext>
            </a:extLst>
          </p:cNvPr>
          <p:cNvPicPr>
            <a:picLocks noChangeAspect="1"/>
          </p:cNvPicPr>
          <p:nvPr/>
        </p:nvPicPr>
        <p:blipFill>
          <a:blip r:embed="rId5"/>
          <a:stretch>
            <a:fillRect/>
          </a:stretch>
        </p:blipFill>
        <p:spPr>
          <a:xfrm>
            <a:off x="422707" y="3728954"/>
            <a:ext cx="3508247" cy="279462"/>
          </a:xfrm>
          <a:prstGeom prst="rect">
            <a:avLst/>
          </a:prstGeom>
        </p:spPr>
      </p:pic>
      <p:pic>
        <p:nvPicPr>
          <p:cNvPr id="15" name="図 14">
            <a:extLst>
              <a:ext uri="{FF2B5EF4-FFF2-40B4-BE49-F238E27FC236}">
                <a16:creationId xmlns:a16="http://schemas.microsoft.com/office/drawing/2014/main" id="{526D4423-8156-4ECC-AC89-A21C6BCCF429}"/>
              </a:ext>
            </a:extLst>
          </p:cNvPr>
          <p:cNvPicPr>
            <a:picLocks noChangeAspect="1"/>
          </p:cNvPicPr>
          <p:nvPr/>
        </p:nvPicPr>
        <p:blipFill>
          <a:blip r:embed="rId6"/>
          <a:stretch>
            <a:fillRect/>
          </a:stretch>
        </p:blipFill>
        <p:spPr>
          <a:xfrm>
            <a:off x="5091973" y="1409783"/>
            <a:ext cx="3730374" cy="2366963"/>
          </a:xfrm>
          <a:prstGeom prst="rect">
            <a:avLst/>
          </a:prstGeom>
        </p:spPr>
      </p:pic>
      <p:pic>
        <p:nvPicPr>
          <p:cNvPr id="17" name="図 16">
            <a:extLst>
              <a:ext uri="{FF2B5EF4-FFF2-40B4-BE49-F238E27FC236}">
                <a16:creationId xmlns:a16="http://schemas.microsoft.com/office/drawing/2014/main" id="{62815D22-81DB-42ED-A294-C5CB81764EAA}"/>
              </a:ext>
            </a:extLst>
          </p:cNvPr>
          <p:cNvPicPr>
            <a:picLocks noChangeAspect="1"/>
          </p:cNvPicPr>
          <p:nvPr/>
        </p:nvPicPr>
        <p:blipFill>
          <a:blip r:embed="rId7"/>
          <a:stretch>
            <a:fillRect/>
          </a:stretch>
        </p:blipFill>
        <p:spPr>
          <a:xfrm>
            <a:off x="5420272" y="1067677"/>
            <a:ext cx="3723728" cy="349805"/>
          </a:xfrm>
          <a:prstGeom prst="rect">
            <a:avLst/>
          </a:prstGeom>
        </p:spPr>
      </p:pic>
      <p:sp>
        <p:nvSpPr>
          <p:cNvPr id="18" name="テキスト ボックス 17">
            <a:extLst>
              <a:ext uri="{FF2B5EF4-FFF2-40B4-BE49-F238E27FC236}">
                <a16:creationId xmlns:a16="http://schemas.microsoft.com/office/drawing/2014/main" id="{F83D7B77-80D7-47D2-8C94-24FFD8AAF914}"/>
              </a:ext>
            </a:extLst>
          </p:cNvPr>
          <p:cNvSpPr txBox="1"/>
          <p:nvPr/>
        </p:nvSpPr>
        <p:spPr>
          <a:xfrm>
            <a:off x="4438164" y="5727783"/>
            <a:ext cx="4157548" cy="830997"/>
          </a:xfrm>
          <a:prstGeom prst="rect">
            <a:avLst/>
          </a:prstGeom>
          <a:noFill/>
        </p:spPr>
        <p:txBody>
          <a:bodyPr wrap="square">
            <a:spAutoFit/>
          </a:bodyPr>
          <a:lstStyle>
            <a:defPPr>
              <a:defRPr lang="ja-JP"/>
            </a:defPPr>
            <a:lvl1pPr>
              <a:defRPr sz="1200" b="0" i="1">
                <a:solidFill>
                  <a:srgbClr val="000000"/>
                </a:solidFill>
                <a:effectLst/>
                <a:latin typeface="Times-Roman"/>
              </a:defRPr>
            </a:lvl1pPr>
          </a:lstStyle>
          <a:p>
            <a:r>
              <a:rPr lang="en-US" altLang="ja-JP" dirty="0"/>
              <a:t>[ref] </a:t>
            </a:r>
            <a:r>
              <a:rPr lang="ja-JP" altLang="en-US" dirty="0"/>
              <a:t>Timo Kumpuniemi, Juha-Pekka Mäkelä, Matti Hämäläinen, Kamya Yekeh Yazdandoost, Jari Iinatti</a:t>
            </a:r>
            <a:r>
              <a:rPr lang="en-US" altLang="ja-JP" dirty="0"/>
              <a:t>, “</a:t>
            </a:r>
            <a:r>
              <a:rPr lang="ja-JP" altLang="en-US" dirty="0"/>
              <a:t>Measurements and Analysis on Dynamic Off-Body Radio Channels at UWB Frequencies</a:t>
            </a:r>
            <a:r>
              <a:rPr lang="en-US" altLang="ja-JP" dirty="0"/>
              <a:t>”, ISMICT2019. (2019)</a:t>
            </a:r>
            <a:endParaRPr lang="ja-JP" altLang="en-US" dirty="0"/>
          </a:p>
        </p:txBody>
      </p:sp>
      <p:pic>
        <p:nvPicPr>
          <p:cNvPr id="20" name="図 19">
            <a:extLst>
              <a:ext uri="{FF2B5EF4-FFF2-40B4-BE49-F238E27FC236}">
                <a16:creationId xmlns:a16="http://schemas.microsoft.com/office/drawing/2014/main" id="{A382CABC-AF96-4578-B891-5FE3CD0C945C}"/>
              </a:ext>
            </a:extLst>
          </p:cNvPr>
          <p:cNvPicPr>
            <a:picLocks noChangeAspect="1"/>
          </p:cNvPicPr>
          <p:nvPr/>
        </p:nvPicPr>
        <p:blipFill>
          <a:blip r:embed="rId8"/>
          <a:stretch>
            <a:fillRect/>
          </a:stretch>
        </p:blipFill>
        <p:spPr>
          <a:xfrm>
            <a:off x="5091973" y="4049011"/>
            <a:ext cx="3505809" cy="1678771"/>
          </a:xfrm>
          <a:prstGeom prst="rect">
            <a:avLst/>
          </a:prstGeom>
        </p:spPr>
      </p:pic>
      <p:pic>
        <p:nvPicPr>
          <p:cNvPr id="22" name="図 21">
            <a:extLst>
              <a:ext uri="{FF2B5EF4-FFF2-40B4-BE49-F238E27FC236}">
                <a16:creationId xmlns:a16="http://schemas.microsoft.com/office/drawing/2014/main" id="{582D35DA-7D33-4F49-AD3D-500B5E412A72}"/>
              </a:ext>
            </a:extLst>
          </p:cNvPr>
          <p:cNvPicPr>
            <a:picLocks noChangeAspect="1"/>
          </p:cNvPicPr>
          <p:nvPr/>
        </p:nvPicPr>
        <p:blipFill>
          <a:blip r:embed="rId9"/>
          <a:stretch>
            <a:fillRect/>
          </a:stretch>
        </p:blipFill>
        <p:spPr>
          <a:xfrm>
            <a:off x="5231757" y="3848174"/>
            <a:ext cx="3489536" cy="200837"/>
          </a:xfrm>
          <a:prstGeom prst="rect">
            <a:avLst/>
          </a:prstGeom>
        </p:spPr>
      </p:pic>
    </p:spTree>
    <p:extLst>
      <p:ext uri="{BB962C8B-B14F-4D97-AF65-F5344CB8AC3E}">
        <p14:creationId xmlns:p14="http://schemas.microsoft.com/office/powerpoint/2010/main" val="3596528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E5C7833-1908-4384-AF52-74073A0A99EC}"/>
              </a:ext>
            </a:extLst>
          </p:cNvPr>
          <p:cNvSpPr>
            <a:spLocks noGrp="1"/>
          </p:cNvSpPr>
          <p:nvPr>
            <p:ph type="dt" idx="10"/>
          </p:nvPr>
        </p:nvSpPr>
        <p:spPr/>
        <p:txBody>
          <a:bodyPr/>
          <a:lstStyle/>
          <a:p>
            <a:r>
              <a:rPr lang="en-US" altLang="ja-JP"/>
              <a:t>January 2022</a:t>
            </a:r>
            <a:endParaRPr lang="en-US" dirty="0"/>
          </a:p>
        </p:txBody>
      </p:sp>
      <p:sp>
        <p:nvSpPr>
          <p:cNvPr id="3" name="フッター プレースホルダー 2">
            <a:extLst>
              <a:ext uri="{FF2B5EF4-FFF2-40B4-BE49-F238E27FC236}">
                <a16:creationId xmlns:a16="http://schemas.microsoft.com/office/drawing/2014/main" id="{55F25E00-D29B-42C4-B7DC-4DD601AB6959}"/>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FDC91630-D881-4918-97F1-148A6806B0D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5" name="タイトル 4">
            <a:extLst>
              <a:ext uri="{FF2B5EF4-FFF2-40B4-BE49-F238E27FC236}">
                <a16:creationId xmlns:a16="http://schemas.microsoft.com/office/drawing/2014/main" id="{9F60DF15-B7D6-43F2-B955-11412066E63B}"/>
              </a:ext>
            </a:extLst>
          </p:cNvPr>
          <p:cNvSpPr>
            <a:spLocks noGrp="1"/>
          </p:cNvSpPr>
          <p:nvPr>
            <p:ph type="title"/>
          </p:nvPr>
        </p:nvSpPr>
        <p:spPr/>
        <p:txBody>
          <a:bodyPr/>
          <a:lstStyle/>
          <a:p>
            <a:r>
              <a:rPr kumimoji="1" lang="en-US" altLang="ja-JP" dirty="0"/>
              <a:t>Summary</a:t>
            </a:r>
            <a:endParaRPr kumimoji="1" lang="ja-JP" altLang="en-US" dirty="0"/>
          </a:p>
        </p:txBody>
      </p:sp>
      <p:sp>
        <p:nvSpPr>
          <p:cNvPr id="6" name="テキスト ボックス 5">
            <a:extLst>
              <a:ext uri="{FF2B5EF4-FFF2-40B4-BE49-F238E27FC236}">
                <a16:creationId xmlns:a16="http://schemas.microsoft.com/office/drawing/2014/main" id="{1FE9F3EC-F108-44B3-88D5-F65212C9388B}"/>
              </a:ext>
            </a:extLst>
          </p:cNvPr>
          <p:cNvSpPr txBox="1"/>
          <p:nvPr/>
        </p:nvSpPr>
        <p:spPr>
          <a:xfrm>
            <a:off x="539580" y="1711105"/>
            <a:ext cx="8064839" cy="4580158"/>
          </a:xfrm>
          <a:prstGeom prst="rect">
            <a:avLst/>
          </a:prstGeom>
          <a:noFill/>
        </p:spPr>
        <p:txBody>
          <a:bodyPr wrap="square" rtlCol="0">
            <a:normAutofit/>
          </a:bodyPr>
          <a:lstStyle/>
          <a:p>
            <a:pPr marL="342900" indent="-342900">
              <a:buFont typeface="+mj-lt"/>
              <a:buAutoNum type="arabicPeriod"/>
            </a:pPr>
            <a:r>
              <a:rPr lang="en-US" altLang="ja-JP" dirty="0"/>
              <a:t>Channel and Environmental models discussed in TG6a were described.</a:t>
            </a:r>
            <a:br>
              <a:rPr lang="en-US" altLang="ja-JP" dirty="0"/>
            </a:br>
            <a:endParaRPr lang="en-US" altLang="ja-JP" dirty="0"/>
          </a:p>
          <a:p>
            <a:pPr marL="342900" indent="-342900">
              <a:buFont typeface="+mj-lt"/>
              <a:buAutoNum type="arabicPeriod"/>
            </a:pPr>
            <a:r>
              <a:rPr lang="en-US" altLang="ja-JP" dirty="0"/>
              <a:t>Importance to discuss dynamic and time-varying channel and environment modeling against person (user) and vehicle mobility was explained.</a:t>
            </a:r>
            <a:br>
              <a:rPr lang="en-US" altLang="ja-JP" dirty="0"/>
            </a:br>
            <a:endParaRPr lang="en-US" altLang="ja-JP" dirty="0"/>
          </a:p>
          <a:p>
            <a:pPr marL="342900" indent="-342900">
              <a:buFont typeface="+mj-lt"/>
              <a:buAutoNum type="arabicPeriod"/>
            </a:pPr>
            <a:r>
              <a:rPr kumimoji="1" lang="en-US" altLang="ja-JP" dirty="0"/>
              <a:t>Introduced two examples of existing researches about measurement to be used dynamic channel modeling.</a:t>
            </a:r>
          </a:p>
        </p:txBody>
      </p:sp>
    </p:spTree>
    <p:extLst>
      <p:ext uri="{BB962C8B-B14F-4D97-AF65-F5344CB8AC3E}">
        <p14:creationId xmlns:p14="http://schemas.microsoft.com/office/powerpoint/2010/main" val="3866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Dynamic Channel and Environmental Modeling Scheme for BANs on TG15.6a</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990181"/>
            <a:ext cx="6400800" cy="1752600"/>
          </a:xfrm>
        </p:spPr>
        <p:txBody>
          <a:bodyPr/>
          <a:lstStyle/>
          <a:p>
            <a:r>
              <a:rPr kumimoji="1" lang="en-US" altLang="ja-JP" sz="2400" dirty="0"/>
              <a:t>Takumi Kobayashi</a:t>
            </a:r>
            <a:r>
              <a:rPr kumimoji="1" lang="en-US" altLang="ja-JP" sz="2400" baseline="30000" dirty="0"/>
              <a:t> (1,2)</a:t>
            </a:r>
            <a:r>
              <a:rPr kumimoji="1" lang="en-US" altLang="ja-JP" sz="2400" dirty="0">
                <a:sym typeface="Times New Roman"/>
              </a:rPr>
              <a:t>, Marco Hernandez</a:t>
            </a:r>
            <a:r>
              <a:rPr kumimoji="1" lang="en-US" altLang="ja-JP" sz="2400" baseline="30000" dirty="0"/>
              <a:t> (2)</a:t>
            </a:r>
            <a:r>
              <a:rPr kumimoji="1" lang="en-US" altLang="ja-JP" sz="2400" dirty="0">
                <a:sym typeface="Times New Roman"/>
              </a:rPr>
              <a:t>, </a:t>
            </a:r>
            <a:r>
              <a:rPr kumimoji="1" lang="en-US" altLang="ja-JP" sz="2400" dirty="0" err="1">
                <a:sym typeface="Times New Roman"/>
              </a:rPr>
              <a:t>Minsoo</a:t>
            </a:r>
            <a:r>
              <a:rPr kumimoji="1" lang="en-US" altLang="ja-JP" sz="2400" dirty="0">
                <a:sym typeface="Times New Roman"/>
              </a:rPr>
              <a:t> Kim</a:t>
            </a:r>
            <a:r>
              <a:rPr kumimoji="1" lang="en-US" altLang="ja-JP" sz="2400" baseline="30000" dirty="0"/>
              <a:t> (2)</a:t>
            </a:r>
            <a:r>
              <a:rPr kumimoji="1" lang="en-US" altLang="ja-JP" sz="2400" dirty="0">
                <a:sym typeface="Times New Roman"/>
              </a:rPr>
              <a:t>, Ryuji Kohno</a:t>
            </a:r>
            <a:r>
              <a:rPr kumimoji="1" lang="en-US" altLang="ja-JP" sz="2400" baseline="30000" dirty="0"/>
              <a:t>(1,2)</a:t>
            </a:r>
          </a:p>
          <a:p>
            <a:endParaRPr kumimoji="1" lang="en-US" altLang="ja-JP" sz="2400" dirty="0"/>
          </a:p>
          <a:p>
            <a:r>
              <a:rPr kumimoji="1" lang="en-US" altLang="ja-JP" sz="2000" baseline="30000" dirty="0"/>
              <a:t>(1)</a:t>
            </a:r>
            <a:r>
              <a:rPr kumimoji="1" lang="en-US" altLang="ja-JP" sz="2000" dirty="0"/>
              <a:t>Yokohama National University, </a:t>
            </a:r>
            <a:br>
              <a:rPr kumimoji="1" lang="en-US" altLang="ja-JP" sz="2000" dirty="0"/>
            </a:br>
            <a:r>
              <a:rPr kumimoji="1" lang="en-US" altLang="ja-JP" sz="2000" baseline="30000" dirty="0"/>
              <a:t>(2)</a:t>
            </a:r>
            <a:r>
              <a:rPr kumimoji="1" lang="en-US" altLang="ja-JP" sz="2000" dirty="0"/>
              <a:t>YRP-International Ariane Institute</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January 2022</a:t>
            </a:r>
            <a:endParaRPr kumimoji="1" lang="ja-JP" altLang="en-US"/>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17336AE2-092E-4A18-A5F5-B851F893B26B}"/>
              </a:ext>
            </a:extLst>
          </p:cNvPr>
          <p:cNvSpPr>
            <a:spLocks noGrp="1"/>
          </p:cNvSpPr>
          <p:nvPr>
            <p:ph type="ctrTitle"/>
          </p:nvPr>
        </p:nvSpPr>
        <p:spPr/>
        <p:txBody>
          <a:bodyPr/>
          <a:lstStyle/>
          <a:p>
            <a:r>
              <a:rPr lang="en-US" altLang="ja-JP" dirty="0"/>
              <a:t>Thank you for your attention</a:t>
            </a:r>
            <a:endParaRPr lang="ja-JP" altLang="en-US" dirty="0"/>
          </a:p>
        </p:txBody>
      </p:sp>
      <p:sp>
        <p:nvSpPr>
          <p:cNvPr id="2" name="日付プレースホルダー 1">
            <a:extLst>
              <a:ext uri="{FF2B5EF4-FFF2-40B4-BE49-F238E27FC236}">
                <a16:creationId xmlns:a16="http://schemas.microsoft.com/office/drawing/2014/main" id="{F6213E2D-FF1A-4240-AD15-176518E1BB17}"/>
              </a:ext>
            </a:extLst>
          </p:cNvPr>
          <p:cNvSpPr>
            <a:spLocks noGrp="1"/>
          </p:cNvSpPr>
          <p:nvPr>
            <p:ph type="dt" idx="10"/>
          </p:nvPr>
        </p:nvSpPr>
        <p:spPr/>
        <p:txBody>
          <a:bodyPr/>
          <a:lstStyle/>
          <a:p>
            <a:r>
              <a:rPr lang="en-US" altLang="ja-JP"/>
              <a:t>January 2022</a:t>
            </a:r>
            <a:endParaRPr lang="en-US" dirty="0"/>
          </a:p>
        </p:txBody>
      </p:sp>
      <p:sp>
        <p:nvSpPr>
          <p:cNvPr id="3" name="フッター プレースホルダー 2">
            <a:extLst>
              <a:ext uri="{FF2B5EF4-FFF2-40B4-BE49-F238E27FC236}">
                <a16:creationId xmlns:a16="http://schemas.microsoft.com/office/drawing/2014/main" id="{024EBF9D-CA6B-4B52-B9DB-DFD6820697AB}"/>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37EDC2D3-B458-4F9C-AF29-006D418BCF1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6" name="字幕 5">
            <a:extLst>
              <a:ext uri="{FF2B5EF4-FFF2-40B4-BE49-F238E27FC236}">
                <a16:creationId xmlns:a16="http://schemas.microsoft.com/office/drawing/2014/main" id="{FEB0C4AF-199B-437A-91A4-979B68EE7001}"/>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2691166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日付プレースホルダー 11">
            <a:extLst>
              <a:ext uri="{FF2B5EF4-FFF2-40B4-BE49-F238E27FC236}">
                <a16:creationId xmlns:a16="http://schemas.microsoft.com/office/drawing/2014/main" id="{271DC4D5-C430-4F4D-8ADE-D79B5A36B73A}"/>
              </a:ext>
            </a:extLst>
          </p:cNvPr>
          <p:cNvSpPr>
            <a:spLocks noGrp="1"/>
          </p:cNvSpPr>
          <p:nvPr>
            <p:ph type="dt" idx="10"/>
          </p:nvPr>
        </p:nvSpPr>
        <p:spPr/>
        <p:txBody>
          <a:bodyPr/>
          <a:lstStyle/>
          <a:p>
            <a:r>
              <a:rPr kumimoji="1" lang="en-US" altLang="ja-JP"/>
              <a:t>January 2022</a:t>
            </a:r>
            <a:endParaRPr kumimoji="1" lang="ja-JP" altLang="en-US"/>
          </a:p>
        </p:txBody>
      </p:sp>
      <p:sp>
        <p:nvSpPr>
          <p:cNvPr id="14" name="スライド番号プレースホルダー 13">
            <a:extLst>
              <a:ext uri="{FF2B5EF4-FFF2-40B4-BE49-F238E27FC236}">
                <a16:creationId xmlns:a16="http://schemas.microsoft.com/office/drawing/2014/main" id="{D01BE0B9-5146-4094-B169-681C336C0A1D}"/>
              </a:ext>
            </a:extLst>
          </p:cNvPr>
          <p:cNvSpPr>
            <a:spLocks noGrp="1"/>
          </p:cNvSpPr>
          <p:nvPr>
            <p:ph type="sldNum" idx="12"/>
          </p:nvPr>
        </p:nvSpPr>
        <p:spPr/>
        <p:txBody>
          <a:bodyPr/>
          <a:lstStyle/>
          <a:p>
            <a:fld id="{248EE29C-DCB8-4C23-BE14-115B5B2E505D}" type="slidenum">
              <a:rPr kumimoji="1" lang="ja-JP" altLang="en-US" smtClean="0"/>
              <a:t>21</a:t>
            </a:fld>
            <a:endParaRPr kumimoji="1" lang="ja-JP" altLang="en-US"/>
          </a:p>
        </p:txBody>
      </p:sp>
      <p:sp>
        <p:nvSpPr>
          <p:cNvPr id="5" name="正方形/長方形 4">
            <a:extLst>
              <a:ext uri="{FF2B5EF4-FFF2-40B4-BE49-F238E27FC236}">
                <a16:creationId xmlns:a16="http://schemas.microsoft.com/office/drawing/2014/main" id="{9575A55E-42EA-4BD7-9110-0FAB3587824E}"/>
              </a:ext>
            </a:extLst>
          </p:cNvPr>
          <p:cNvSpPr/>
          <p:nvPr/>
        </p:nvSpPr>
        <p:spPr>
          <a:xfrm>
            <a:off x="106532" y="5184560"/>
            <a:ext cx="8868792" cy="563253"/>
          </a:xfrm>
          <a:prstGeom prst="rect">
            <a:avLst/>
          </a:prstGeom>
          <a:solidFill>
            <a:schemeClr val="tx2">
              <a:lumMod val="75000"/>
            </a:schemeClr>
          </a:solidFill>
          <a:ln>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1" name="テキスト ボックス 10">
            <a:extLst>
              <a:ext uri="{FF2B5EF4-FFF2-40B4-BE49-F238E27FC236}">
                <a16:creationId xmlns:a16="http://schemas.microsoft.com/office/drawing/2014/main" id="{6366F616-FEA8-4D6A-987B-8ADC4191E293}"/>
              </a:ext>
            </a:extLst>
          </p:cNvPr>
          <p:cNvSpPr txBox="1"/>
          <p:nvPr/>
        </p:nvSpPr>
        <p:spPr>
          <a:xfrm>
            <a:off x="6629596" y="4928432"/>
            <a:ext cx="2476357" cy="276999"/>
          </a:xfrm>
          <a:prstGeom prst="rect">
            <a:avLst/>
          </a:prstGeom>
          <a:solidFill>
            <a:schemeClr val="bg1"/>
          </a:solidFill>
        </p:spPr>
        <p:txBody>
          <a:bodyPr wrap="square">
            <a:spAutoFit/>
          </a:bodyPr>
          <a:lstStyle/>
          <a:p>
            <a:r>
              <a:rPr lang="ja-JP" altLang="en-US" sz="1200" b="0" dirty="0"/>
              <a:t>https://illust8.com/contents/2559</a:t>
            </a:r>
          </a:p>
        </p:txBody>
      </p:sp>
      <p:pic>
        <p:nvPicPr>
          <p:cNvPr id="4100" name="Picture 4" descr="車・セダンのイラスト02 | 無料のフリー素材 イラストエイト">
            <a:extLst>
              <a:ext uri="{FF2B5EF4-FFF2-40B4-BE49-F238E27FC236}">
                <a16:creationId xmlns:a16="http://schemas.microsoft.com/office/drawing/2014/main" id="{2A7E36EE-C88A-4531-847C-66EA6ABC1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250" y="2136724"/>
            <a:ext cx="6436218" cy="3937451"/>
          </a:xfrm>
          <a:prstGeom prst="rect">
            <a:avLst/>
          </a:prstGeom>
          <a:noFill/>
          <a:extLst>
            <a:ext uri="{909E8E84-426E-40DD-AFC4-6F175D3DCCD1}">
              <a14:hiddenFill xmlns:a14="http://schemas.microsoft.com/office/drawing/2010/main">
                <a:solidFill>
                  <a:srgbClr val="FFFFFF"/>
                </a:solidFill>
              </a14:hiddenFill>
            </a:ext>
          </a:extLst>
        </p:spPr>
      </p:pic>
      <p:sp>
        <p:nvSpPr>
          <p:cNvPr id="19" name="楕円 18">
            <a:extLst>
              <a:ext uri="{FF2B5EF4-FFF2-40B4-BE49-F238E27FC236}">
                <a16:creationId xmlns:a16="http://schemas.microsoft.com/office/drawing/2014/main" id="{E3C31362-A1AE-4978-9A72-F418A5CA2E25}"/>
              </a:ext>
            </a:extLst>
          </p:cNvPr>
          <p:cNvSpPr/>
          <p:nvPr/>
        </p:nvSpPr>
        <p:spPr>
          <a:xfrm>
            <a:off x="4409190" y="3608345"/>
            <a:ext cx="131738" cy="146630"/>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楕円 19">
            <a:extLst>
              <a:ext uri="{FF2B5EF4-FFF2-40B4-BE49-F238E27FC236}">
                <a16:creationId xmlns:a16="http://schemas.microsoft.com/office/drawing/2014/main" id="{44B99317-3660-4A3C-8F2F-D6F76E02E4D4}"/>
              </a:ext>
            </a:extLst>
          </p:cNvPr>
          <p:cNvSpPr/>
          <p:nvPr/>
        </p:nvSpPr>
        <p:spPr>
          <a:xfrm>
            <a:off x="6800297" y="2955611"/>
            <a:ext cx="131738" cy="146630"/>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cxnSp>
        <p:nvCxnSpPr>
          <p:cNvPr id="21" name="直線矢印コネクタ 20">
            <a:extLst>
              <a:ext uri="{FF2B5EF4-FFF2-40B4-BE49-F238E27FC236}">
                <a16:creationId xmlns:a16="http://schemas.microsoft.com/office/drawing/2014/main" id="{7DA49BE9-7745-4C90-AC6F-59279E9E42B4}"/>
              </a:ext>
            </a:extLst>
          </p:cNvPr>
          <p:cNvCxnSpPr>
            <a:cxnSpLocks/>
          </p:cNvCxnSpPr>
          <p:nvPr/>
        </p:nvCxnSpPr>
        <p:spPr>
          <a:xfrm flipV="1">
            <a:off x="4572000" y="3060273"/>
            <a:ext cx="2159812" cy="548073"/>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タイトル 9">
            <a:extLst>
              <a:ext uri="{FF2B5EF4-FFF2-40B4-BE49-F238E27FC236}">
                <a16:creationId xmlns:a16="http://schemas.microsoft.com/office/drawing/2014/main" id="{1FA8A8CE-8E3D-4E93-956F-7DC308CDA6B4}"/>
              </a:ext>
            </a:extLst>
          </p:cNvPr>
          <p:cNvSpPr>
            <a:spLocks noGrp="1"/>
          </p:cNvSpPr>
          <p:nvPr>
            <p:ph type="title"/>
          </p:nvPr>
        </p:nvSpPr>
        <p:spPr>
          <a:xfrm>
            <a:off x="685800" y="685799"/>
            <a:ext cx="8032072" cy="1363997"/>
          </a:xfrm>
        </p:spPr>
        <p:txBody>
          <a:bodyPr/>
          <a:lstStyle/>
          <a:p>
            <a:r>
              <a:rPr kumimoji="1" lang="en-US" altLang="ja-JP" kern="0" dirty="0"/>
              <a:t>Use case : On-vehicle </a:t>
            </a:r>
            <a:br>
              <a:rPr kumimoji="1" lang="en-US" altLang="ja-JP" kern="0" dirty="0"/>
            </a:br>
            <a:r>
              <a:rPr kumimoji="1" lang="en-US" altLang="ja-JP" kern="0" dirty="0"/>
              <a:t>Secure Key-less entry system</a:t>
            </a:r>
            <a:endParaRPr lang="ja-JP" altLang="en-US" dirty="0"/>
          </a:p>
        </p:txBody>
      </p:sp>
      <p:pic>
        <p:nvPicPr>
          <p:cNvPr id="22" name="図 21" descr="アイコン&#10;&#10;自動的に生成された説明">
            <a:extLst>
              <a:ext uri="{FF2B5EF4-FFF2-40B4-BE49-F238E27FC236}">
                <a16:creationId xmlns:a16="http://schemas.microsoft.com/office/drawing/2014/main" id="{16FB8BA2-A1F3-41BA-A9B6-DE0B551C5350}"/>
              </a:ext>
            </a:extLst>
          </p:cNvPr>
          <p:cNvPicPr>
            <a:picLocks noChangeAspect="1"/>
          </p:cNvPicPr>
          <p:nvPr/>
        </p:nvPicPr>
        <p:blipFill rotWithShape="1">
          <a:blip r:embed="rId3">
            <a:extLst>
              <a:ext uri="{28A0092B-C50C-407E-A947-70E740481C1C}">
                <a14:useLocalDpi xmlns:a14="http://schemas.microsoft.com/office/drawing/2010/main" val="0"/>
              </a:ext>
            </a:extLst>
          </a:blip>
          <a:srcRect l="6059" t="7408" r="78641" b="52104"/>
          <a:stretch/>
        </p:blipFill>
        <p:spPr>
          <a:xfrm>
            <a:off x="306693" y="2465266"/>
            <a:ext cx="1399025" cy="2776678"/>
          </a:xfrm>
          <a:prstGeom prst="rect">
            <a:avLst/>
          </a:prstGeom>
        </p:spPr>
      </p:pic>
      <p:sp>
        <p:nvSpPr>
          <p:cNvPr id="27" name="正方形/長方形 26">
            <a:extLst>
              <a:ext uri="{FF2B5EF4-FFF2-40B4-BE49-F238E27FC236}">
                <a16:creationId xmlns:a16="http://schemas.microsoft.com/office/drawing/2014/main" id="{BB5DB696-22CB-46F9-B51E-036C9D76E616}"/>
              </a:ext>
            </a:extLst>
          </p:cNvPr>
          <p:cNvSpPr/>
          <p:nvPr/>
        </p:nvSpPr>
        <p:spPr>
          <a:xfrm>
            <a:off x="1574565" y="3623526"/>
            <a:ext cx="200161" cy="432786"/>
          </a:xfrm>
          <a:prstGeom prst="rect">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5B5BAB57-06E8-4390-A9AD-74B0A3851661}"/>
              </a:ext>
            </a:extLst>
          </p:cNvPr>
          <p:cNvSpPr txBox="1"/>
          <p:nvPr/>
        </p:nvSpPr>
        <p:spPr>
          <a:xfrm>
            <a:off x="1193531" y="4007677"/>
            <a:ext cx="1024373" cy="646331"/>
          </a:xfrm>
          <a:prstGeom prst="rect">
            <a:avLst/>
          </a:prstGeom>
          <a:noFill/>
        </p:spPr>
        <p:txBody>
          <a:bodyPr wrap="square">
            <a:spAutoFit/>
          </a:bodyPr>
          <a:lstStyle/>
          <a:p>
            <a:pPr algn="ctr"/>
            <a:r>
              <a:rPr lang="en-US" altLang="ja-JP" dirty="0"/>
              <a:t>Smart key</a:t>
            </a:r>
            <a:endParaRPr lang="ja-JP" altLang="en-US" dirty="0"/>
          </a:p>
        </p:txBody>
      </p:sp>
      <p:cxnSp>
        <p:nvCxnSpPr>
          <p:cNvPr id="38" name="直線矢印コネクタ 37">
            <a:extLst>
              <a:ext uri="{FF2B5EF4-FFF2-40B4-BE49-F238E27FC236}">
                <a16:creationId xmlns:a16="http://schemas.microsoft.com/office/drawing/2014/main" id="{1F032C55-F004-466B-A539-4DDC1541E6D4}"/>
              </a:ext>
            </a:extLst>
          </p:cNvPr>
          <p:cNvCxnSpPr>
            <a:cxnSpLocks/>
          </p:cNvCxnSpPr>
          <p:nvPr/>
        </p:nvCxnSpPr>
        <p:spPr>
          <a:xfrm flipV="1">
            <a:off x="1794176" y="3013985"/>
            <a:ext cx="4937636" cy="710748"/>
          </a:xfrm>
          <a:prstGeom prst="straightConnector1">
            <a:avLst/>
          </a:prstGeom>
          <a:ln w="571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95EFB0B5-D30B-4652-B2A1-3F47533D991E}"/>
              </a:ext>
            </a:extLst>
          </p:cNvPr>
          <p:cNvCxnSpPr>
            <a:cxnSpLocks/>
          </p:cNvCxnSpPr>
          <p:nvPr/>
        </p:nvCxnSpPr>
        <p:spPr>
          <a:xfrm flipV="1">
            <a:off x="1805798" y="3692578"/>
            <a:ext cx="2575333" cy="116387"/>
          </a:xfrm>
          <a:prstGeom prst="straightConnector1">
            <a:avLst/>
          </a:prstGeom>
          <a:ln w="571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447232B0-AED6-4183-8399-9757733F1DF8}"/>
              </a:ext>
            </a:extLst>
          </p:cNvPr>
          <p:cNvSpPr txBox="1"/>
          <p:nvPr/>
        </p:nvSpPr>
        <p:spPr>
          <a:xfrm>
            <a:off x="5916967" y="2604013"/>
            <a:ext cx="4572000" cy="369332"/>
          </a:xfrm>
          <a:prstGeom prst="rect">
            <a:avLst/>
          </a:prstGeom>
          <a:noFill/>
        </p:spPr>
        <p:txBody>
          <a:bodyPr wrap="square">
            <a:spAutoFit/>
          </a:bodyPr>
          <a:lstStyle/>
          <a:p>
            <a:r>
              <a:rPr kumimoji="1" lang="en-US" altLang="ja-JP" kern="0" dirty="0"/>
              <a:t>Anchor node device</a:t>
            </a:r>
            <a:endParaRPr lang="ja-JP" altLang="en-US" dirty="0"/>
          </a:p>
        </p:txBody>
      </p:sp>
      <p:sp>
        <p:nvSpPr>
          <p:cNvPr id="46" name="テキスト ボックス 45">
            <a:extLst>
              <a:ext uri="{FF2B5EF4-FFF2-40B4-BE49-F238E27FC236}">
                <a16:creationId xmlns:a16="http://schemas.microsoft.com/office/drawing/2014/main" id="{3F602643-710D-43AB-A7E1-8167789D21DA}"/>
              </a:ext>
            </a:extLst>
          </p:cNvPr>
          <p:cNvSpPr txBox="1"/>
          <p:nvPr/>
        </p:nvSpPr>
        <p:spPr>
          <a:xfrm>
            <a:off x="3669853" y="3791488"/>
            <a:ext cx="2149506" cy="338554"/>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kumimoji="1" lang="en-US" altLang="ja-JP" sz="1600" b="1" dirty="0">
                <a:solidFill>
                  <a:srgbClr val="000000"/>
                </a:solidFill>
                <a:effectLst/>
                <a:latin typeface="Arial" panose="020B0604020202020204" pitchFamily="34" charset="0"/>
                <a:ea typeface="ＭＳ Ｐゴシック" panose="020B0600070205080204" pitchFamily="50" charset="-128"/>
                <a:cs typeface="+mn-cs"/>
              </a:rPr>
              <a:t>Anchor node device</a:t>
            </a:r>
            <a:endParaRPr lang="ja-JP" altLang="ja-JP" sz="1600" dirty="0">
              <a:effectLst/>
            </a:endParaRPr>
          </a:p>
        </p:txBody>
      </p:sp>
      <p:sp>
        <p:nvSpPr>
          <p:cNvPr id="47" name="テキスト ボックス 46">
            <a:extLst>
              <a:ext uri="{FF2B5EF4-FFF2-40B4-BE49-F238E27FC236}">
                <a16:creationId xmlns:a16="http://schemas.microsoft.com/office/drawing/2014/main" id="{2EC48324-4129-4EE8-AD42-DB3BC4458BC6}"/>
              </a:ext>
            </a:extLst>
          </p:cNvPr>
          <p:cNvSpPr txBox="1"/>
          <p:nvPr/>
        </p:nvSpPr>
        <p:spPr>
          <a:xfrm>
            <a:off x="5897705" y="3282807"/>
            <a:ext cx="2149506" cy="584775"/>
          </a:xfrm>
          <a:prstGeom prst="rect">
            <a:avLst/>
          </a:prstGeom>
          <a:solidFill>
            <a:srgbClr val="D9D9D9">
              <a:alpha val="81176"/>
            </a:srgbClr>
          </a:solidFill>
          <a:ln w="38100">
            <a:solidFill>
              <a:srgbClr val="FF0000"/>
            </a:solidFill>
          </a:ln>
        </p:spPr>
        <p:txBody>
          <a:bodyPr wrap="square">
            <a:spAutoFit/>
          </a:bodyPr>
          <a:lstStyle/>
          <a:p>
            <a:pPr algn="l" rtl="0" eaLnBrk="0" fontAlgn="base" hangingPunct="0">
              <a:spcBef>
                <a:spcPts val="0"/>
              </a:spcBef>
              <a:spcAft>
                <a:spcPts val="0"/>
              </a:spcAft>
            </a:pPr>
            <a:r>
              <a:rPr kumimoji="1" lang="en-US" altLang="ja-JP" sz="1600" b="1" dirty="0">
                <a:solidFill>
                  <a:srgbClr val="000000"/>
                </a:solidFill>
                <a:effectLst/>
                <a:latin typeface="Arial" panose="020B0604020202020204" pitchFamily="34" charset="0"/>
                <a:ea typeface="ＭＳ Ｐゴシック" panose="020B0600070205080204" pitchFamily="50" charset="-128"/>
                <a:cs typeface="+mn-cs"/>
              </a:rPr>
              <a:t>on-vehicle environment</a:t>
            </a:r>
            <a:endParaRPr lang="ja-JP" altLang="ja-JP" sz="1600" dirty="0">
              <a:effectLst/>
            </a:endParaRPr>
          </a:p>
        </p:txBody>
      </p:sp>
      <p:sp>
        <p:nvSpPr>
          <p:cNvPr id="48" name="テキスト ボックス 47">
            <a:extLst>
              <a:ext uri="{FF2B5EF4-FFF2-40B4-BE49-F238E27FC236}">
                <a16:creationId xmlns:a16="http://schemas.microsoft.com/office/drawing/2014/main" id="{D448196C-BA7B-4E5F-9FB2-7A0CBC65E603}"/>
              </a:ext>
            </a:extLst>
          </p:cNvPr>
          <p:cNvSpPr txBox="1"/>
          <p:nvPr/>
        </p:nvSpPr>
        <p:spPr>
          <a:xfrm>
            <a:off x="2422494" y="2713895"/>
            <a:ext cx="2149506" cy="584775"/>
          </a:xfrm>
          <a:prstGeom prst="rect">
            <a:avLst/>
          </a:prstGeom>
          <a:solidFill>
            <a:srgbClr val="D9D9D9">
              <a:alpha val="81176"/>
            </a:srgbClr>
          </a:solidFill>
          <a:ln w="38100">
            <a:solidFill>
              <a:srgbClr val="00B050"/>
            </a:solidFill>
          </a:ln>
        </p:spPr>
        <p:txBody>
          <a:bodyPr wrap="square">
            <a:spAutoFit/>
          </a:bodyPr>
          <a:lstStyle/>
          <a:p>
            <a:pPr algn="l" rtl="0" eaLnBrk="0" fontAlgn="base" hangingPunct="0">
              <a:spcBef>
                <a:spcPts val="0"/>
              </a:spcBef>
              <a:spcAft>
                <a:spcPts val="0"/>
              </a:spcAft>
            </a:pPr>
            <a:r>
              <a:rPr kumimoji="1" lang="en-US" altLang="ja-JP" sz="1600" b="1" dirty="0">
                <a:solidFill>
                  <a:srgbClr val="000000"/>
                </a:solidFill>
                <a:effectLst/>
                <a:latin typeface="Arial" panose="020B0604020202020204" pitchFamily="34" charset="0"/>
                <a:ea typeface="ＭＳ Ｐゴシック" panose="020B0600070205080204" pitchFamily="50" charset="-128"/>
                <a:cs typeface="+mn-cs"/>
              </a:rPr>
              <a:t>Around-vehicle environment</a:t>
            </a:r>
            <a:endParaRPr lang="ja-JP" altLang="ja-JP" sz="1600" dirty="0">
              <a:effectLst/>
            </a:endParaRPr>
          </a:p>
        </p:txBody>
      </p:sp>
      <p:sp>
        <p:nvSpPr>
          <p:cNvPr id="2" name="フッター プレースホルダー 1">
            <a:extLst>
              <a:ext uri="{FF2B5EF4-FFF2-40B4-BE49-F238E27FC236}">
                <a16:creationId xmlns:a16="http://schemas.microsoft.com/office/drawing/2014/main" id="{2A94CEA3-C118-4FCF-9891-11B840452CB8}"/>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1430674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1CE4576-2286-426D-B836-1D3CB8DE07B8}"/>
              </a:ext>
            </a:extLst>
          </p:cNvPr>
          <p:cNvSpPr>
            <a:spLocks noGrp="1"/>
          </p:cNvSpPr>
          <p:nvPr>
            <p:ph type="dt" idx="10"/>
          </p:nvPr>
        </p:nvSpPr>
        <p:spPr/>
        <p:txBody>
          <a:bodyPr/>
          <a:lstStyle/>
          <a:p>
            <a:r>
              <a:rPr lang="en-US" altLang="ja-JP"/>
              <a:t>January 2022</a:t>
            </a:r>
            <a:endParaRPr lang="en-US" dirty="0"/>
          </a:p>
        </p:txBody>
      </p:sp>
      <p:sp>
        <p:nvSpPr>
          <p:cNvPr id="5" name="フッター プレースホルダー 4">
            <a:extLst>
              <a:ext uri="{FF2B5EF4-FFF2-40B4-BE49-F238E27FC236}">
                <a16:creationId xmlns:a16="http://schemas.microsoft.com/office/drawing/2014/main" id="{1D4733FF-B0D9-4F26-8229-C803C0EDB63B}"/>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DBDFF184-DFF0-42FC-B758-DBCAFD1802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sp>
        <p:nvSpPr>
          <p:cNvPr id="7" name="タイトル 1">
            <a:extLst>
              <a:ext uri="{FF2B5EF4-FFF2-40B4-BE49-F238E27FC236}">
                <a16:creationId xmlns:a16="http://schemas.microsoft.com/office/drawing/2014/main" id="{407E0F4C-AD33-4EE1-A2E1-E83D971E3C4C}"/>
              </a:ext>
            </a:extLst>
          </p:cNvPr>
          <p:cNvSpPr txBox="1">
            <a:spLocks/>
          </p:cNvSpPr>
          <p:nvPr/>
        </p:nvSpPr>
        <p:spPr>
          <a:xfrm>
            <a:off x="499874" y="687163"/>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Symmetric</a:t>
            </a:r>
            <a:r>
              <a:rPr kumimoji="0" lang="ja-JP" altLang="en-US" kern="0" dirty="0"/>
              <a:t> </a:t>
            </a:r>
            <a:r>
              <a:rPr kumimoji="0" lang="en-US" altLang="ja-JP" kern="0" dirty="0"/>
              <a:t>scenario</a:t>
            </a:r>
            <a:endParaRPr kumimoji="1" lang="ja-JP" altLang="en-US" kern="0" dirty="0"/>
          </a:p>
        </p:txBody>
      </p:sp>
      <p:sp>
        <p:nvSpPr>
          <p:cNvPr id="9" name="楕円 8">
            <a:extLst>
              <a:ext uri="{FF2B5EF4-FFF2-40B4-BE49-F238E27FC236}">
                <a16:creationId xmlns:a16="http://schemas.microsoft.com/office/drawing/2014/main" id="{7034A75A-150A-41CF-A795-8147ADDA91B9}"/>
              </a:ext>
            </a:extLst>
          </p:cNvPr>
          <p:cNvSpPr/>
          <p:nvPr/>
        </p:nvSpPr>
        <p:spPr>
          <a:xfrm>
            <a:off x="4700046"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楕円 9">
            <a:extLst>
              <a:ext uri="{FF2B5EF4-FFF2-40B4-BE49-F238E27FC236}">
                <a16:creationId xmlns:a16="http://schemas.microsoft.com/office/drawing/2014/main" id="{9924EC3B-1428-4501-A664-BC926A060FF2}"/>
              </a:ext>
            </a:extLst>
          </p:cNvPr>
          <p:cNvSpPr/>
          <p:nvPr/>
        </p:nvSpPr>
        <p:spPr>
          <a:xfrm>
            <a:off x="7147588"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楕円 10">
            <a:extLst>
              <a:ext uri="{FF2B5EF4-FFF2-40B4-BE49-F238E27FC236}">
                <a16:creationId xmlns:a16="http://schemas.microsoft.com/office/drawing/2014/main" id="{2A138810-AF32-428B-A159-179BD9C69372}"/>
              </a:ext>
            </a:extLst>
          </p:cNvPr>
          <p:cNvSpPr/>
          <p:nvPr/>
        </p:nvSpPr>
        <p:spPr>
          <a:xfrm>
            <a:off x="5594949" y="3565223"/>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17" name="テキスト ボックス 16">
            <a:extLst>
              <a:ext uri="{FF2B5EF4-FFF2-40B4-BE49-F238E27FC236}">
                <a16:creationId xmlns:a16="http://schemas.microsoft.com/office/drawing/2014/main" id="{824ABB56-90D2-484F-91F9-CA9CDE0BEA11}"/>
              </a:ext>
            </a:extLst>
          </p:cNvPr>
          <p:cNvSpPr txBox="1"/>
          <p:nvPr/>
        </p:nvSpPr>
        <p:spPr>
          <a:xfrm>
            <a:off x="4053079" y="1237185"/>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18" name="テキスト ボックス 17">
            <a:extLst>
              <a:ext uri="{FF2B5EF4-FFF2-40B4-BE49-F238E27FC236}">
                <a16:creationId xmlns:a16="http://schemas.microsoft.com/office/drawing/2014/main" id="{A4B7E5F1-9AC9-4549-9B9D-1526BD714961}"/>
              </a:ext>
            </a:extLst>
          </p:cNvPr>
          <p:cNvSpPr txBox="1"/>
          <p:nvPr/>
        </p:nvSpPr>
        <p:spPr>
          <a:xfrm>
            <a:off x="6930198" y="1237185"/>
            <a:ext cx="832374" cy="369332"/>
          </a:xfrm>
          <a:prstGeom prst="rect">
            <a:avLst/>
          </a:prstGeom>
          <a:noFill/>
        </p:spPr>
        <p:txBody>
          <a:bodyPr wrap="square">
            <a:spAutoFit/>
          </a:bodyPr>
          <a:lstStyle/>
          <a:p>
            <a:r>
              <a:rPr lang="en-US" altLang="ja-JP" dirty="0"/>
              <a:t>Node</a:t>
            </a:r>
            <a:endParaRPr lang="ja-JP" altLang="en-US" dirty="0"/>
          </a:p>
        </p:txBody>
      </p:sp>
      <p:sp>
        <p:nvSpPr>
          <p:cNvPr id="20" name="テキスト ボックス 19">
            <a:extLst>
              <a:ext uri="{FF2B5EF4-FFF2-40B4-BE49-F238E27FC236}">
                <a16:creationId xmlns:a16="http://schemas.microsoft.com/office/drawing/2014/main" id="{593029AE-BF57-4C0E-8504-0217A9B55DA2}"/>
              </a:ext>
            </a:extLst>
          </p:cNvPr>
          <p:cNvSpPr txBox="1"/>
          <p:nvPr/>
        </p:nvSpPr>
        <p:spPr>
          <a:xfrm>
            <a:off x="369351" y="1225930"/>
            <a:ext cx="3493337" cy="1477328"/>
          </a:xfrm>
          <a:prstGeom prst="rect">
            <a:avLst/>
          </a:prstGeom>
          <a:noFill/>
        </p:spPr>
        <p:txBody>
          <a:bodyPr wrap="square">
            <a:spAutoFit/>
          </a:bodyPr>
          <a:lstStyle/>
          <a:p>
            <a:r>
              <a:rPr lang="en-US" altLang="ja-JP" b="0" dirty="0"/>
              <a:t>In channel model (without EMI and Interference issues), two direction of propagation should be considered as equal:</a:t>
            </a:r>
          </a:p>
          <a:p>
            <a:r>
              <a:rPr lang="en-US" altLang="ja-JP" b="0" dirty="0"/>
              <a:t>Channel reciprocity.</a:t>
            </a:r>
            <a:endParaRPr lang="ja-JP" altLang="en-US" b="0" dirty="0"/>
          </a:p>
        </p:txBody>
      </p:sp>
      <p:sp>
        <p:nvSpPr>
          <p:cNvPr id="21" name="テキスト ボックス 20">
            <a:extLst>
              <a:ext uri="{FF2B5EF4-FFF2-40B4-BE49-F238E27FC236}">
                <a16:creationId xmlns:a16="http://schemas.microsoft.com/office/drawing/2014/main" id="{CC526D50-296A-4387-8EE7-5CB48597D0EF}"/>
              </a:ext>
            </a:extLst>
          </p:cNvPr>
          <p:cNvSpPr txBox="1"/>
          <p:nvPr/>
        </p:nvSpPr>
        <p:spPr>
          <a:xfrm>
            <a:off x="3656303" y="2308210"/>
            <a:ext cx="4838330" cy="923330"/>
          </a:xfrm>
          <a:prstGeom prst="rect">
            <a:avLst/>
          </a:prstGeom>
          <a:noFill/>
        </p:spPr>
        <p:txBody>
          <a:bodyPr wrap="square">
            <a:spAutoFit/>
          </a:bodyPr>
          <a:lstStyle/>
          <a:p>
            <a:r>
              <a:rPr lang="en-US" altLang="ja-JP" b="0" dirty="0"/>
              <a:t>Channel models of “Coordinator to node” and “Node to coordinator” without noise source should be the same.</a:t>
            </a:r>
            <a:endParaRPr lang="ja-JP" altLang="en-US" b="0" dirty="0"/>
          </a:p>
        </p:txBody>
      </p:sp>
      <p:sp>
        <p:nvSpPr>
          <p:cNvPr id="22" name="楕円 21">
            <a:extLst>
              <a:ext uri="{FF2B5EF4-FFF2-40B4-BE49-F238E27FC236}">
                <a16:creationId xmlns:a16="http://schemas.microsoft.com/office/drawing/2014/main" id="{177D48BD-55F5-48CB-B573-B10FBB8F4D31}"/>
              </a:ext>
            </a:extLst>
          </p:cNvPr>
          <p:cNvSpPr/>
          <p:nvPr/>
        </p:nvSpPr>
        <p:spPr>
          <a:xfrm>
            <a:off x="4700046"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楕円 22">
            <a:extLst>
              <a:ext uri="{FF2B5EF4-FFF2-40B4-BE49-F238E27FC236}">
                <a16:creationId xmlns:a16="http://schemas.microsoft.com/office/drawing/2014/main" id="{C6C2E7EB-EB77-4B4C-8F97-23ECFBF1E503}"/>
              </a:ext>
            </a:extLst>
          </p:cNvPr>
          <p:cNvSpPr/>
          <p:nvPr/>
        </p:nvSpPr>
        <p:spPr>
          <a:xfrm>
            <a:off x="7147588"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テキスト ボックス 23">
            <a:extLst>
              <a:ext uri="{FF2B5EF4-FFF2-40B4-BE49-F238E27FC236}">
                <a16:creationId xmlns:a16="http://schemas.microsoft.com/office/drawing/2014/main" id="{350149C0-EFE1-4768-8171-571A9985F709}"/>
              </a:ext>
            </a:extLst>
          </p:cNvPr>
          <p:cNvSpPr txBox="1"/>
          <p:nvPr/>
        </p:nvSpPr>
        <p:spPr>
          <a:xfrm>
            <a:off x="4053079" y="1895281"/>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25" name="テキスト ボックス 24">
            <a:extLst>
              <a:ext uri="{FF2B5EF4-FFF2-40B4-BE49-F238E27FC236}">
                <a16:creationId xmlns:a16="http://schemas.microsoft.com/office/drawing/2014/main" id="{960A2814-68FC-40B7-B65F-24CF8E664B20}"/>
              </a:ext>
            </a:extLst>
          </p:cNvPr>
          <p:cNvSpPr txBox="1"/>
          <p:nvPr/>
        </p:nvSpPr>
        <p:spPr>
          <a:xfrm>
            <a:off x="6930198" y="1895281"/>
            <a:ext cx="832374" cy="369332"/>
          </a:xfrm>
          <a:prstGeom prst="rect">
            <a:avLst/>
          </a:prstGeom>
          <a:noFill/>
        </p:spPr>
        <p:txBody>
          <a:bodyPr wrap="square">
            <a:spAutoFit/>
          </a:bodyPr>
          <a:lstStyle/>
          <a:p>
            <a:r>
              <a:rPr lang="en-US" altLang="ja-JP" dirty="0"/>
              <a:t>Node</a:t>
            </a:r>
            <a:endParaRPr lang="ja-JP" altLang="en-US" dirty="0"/>
          </a:p>
        </p:txBody>
      </p:sp>
      <p:sp>
        <p:nvSpPr>
          <p:cNvPr id="27" name="矢印: 右 26">
            <a:extLst>
              <a:ext uri="{FF2B5EF4-FFF2-40B4-BE49-F238E27FC236}">
                <a16:creationId xmlns:a16="http://schemas.microsoft.com/office/drawing/2014/main" id="{83DC193C-ED0F-4A34-BDD4-F5FC4593CFFA}"/>
              </a:ext>
            </a:extLst>
          </p:cNvPr>
          <p:cNvSpPr/>
          <p:nvPr/>
        </p:nvSpPr>
        <p:spPr>
          <a:xfrm>
            <a:off x="4968438" y="931681"/>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矢印: 右 27">
            <a:extLst>
              <a:ext uri="{FF2B5EF4-FFF2-40B4-BE49-F238E27FC236}">
                <a16:creationId xmlns:a16="http://schemas.microsoft.com/office/drawing/2014/main" id="{D1E55D31-9854-4BF0-B06E-F17913F65103}"/>
              </a:ext>
            </a:extLst>
          </p:cNvPr>
          <p:cNvSpPr/>
          <p:nvPr/>
        </p:nvSpPr>
        <p:spPr>
          <a:xfrm rot="10800000">
            <a:off x="4968437" y="1622482"/>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タイトル 1">
            <a:extLst>
              <a:ext uri="{FF2B5EF4-FFF2-40B4-BE49-F238E27FC236}">
                <a16:creationId xmlns:a16="http://schemas.microsoft.com/office/drawing/2014/main" id="{E0D9CE28-65CD-48B1-947E-C353689A277E}"/>
              </a:ext>
            </a:extLst>
          </p:cNvPr>
          <p:cNvSpPr txBox="1">
            <a:spLocks/>
          </p:cNvSpPr>
          <p:nvPr/>
        </p:nvSpPr>
        <p:spPr>
          <a:xfrm>
            <a:off x="499874" y="3154721"/>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Asymmetric</a:t>
            </a:r>
            <a:r>
              <a:rPr kumimoji="0" lang="ja-JP" altLang="en-US" kern="0" dirty="0"/>
              <a:t> </a:t>
            </a:r>
            <a:r>
              <a:rPr kumimoji="0" lang="en-US" altLang="ja-JP" kern="0" dirty="0"/>
              <a:t>scenario</a:t>
            </a:r>
            <a:endParaRPr kumimoji="1" lang="ja-JP" altLang="en-US" kern="0" dirty="0"/>
          </a:p>
        </p:txBody>
      </p:sp>
      <p:sp>
        <p:nvSpPr>
          <p:cNvPr id="30" name="楕円 29">
            <a:extLst>
              <a:ext uri="{FF2B5EF4-FFF2-40B4-BE49-F238E27FC236}">
                <a16:creationId xmlns:a16="http://schemas.microsoft.com/office/drawing/2014/main" id="{0552D11E-57BB-4E84-8D4D-D3B31E79F576}"/>
              </a:ext>
            </a:extLst>
          </p:cNvPr>
          <p:cNvSpPr/>
          <p:nvPr/>
        </p:nvSpPr>
        <p:spPr>
          <a:xfrm>
            <a:off x="5615404"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楕円 30">
            <a:extLst>
              <a:ext uri="{FF2B5EF4-FFF2-40B4-BE49-F238E27FC236}">
                <a16:creationId xmlns:a16="http://schemas.microsoft.com/office/drawing/2014/main" id="{A89FFA10-1F64-4DE3-8270-6345805D7F56}"/>
              </a:ext>
            </a:extLst>
          </p:cNvPr>
          <p:cNvSpPr/>
          <p:nvPr/>
        </p:nvSpPr>
        <p:spPr>
          <a:xfrm>
            <a:off x="8062946"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テキスト ボックス 31">
            <a:extLst>
              <a:ext uri="{FF2B5EF4-FFF2-40B4-BE49-F238E27FC236}">
                <a16:creationId xmlns:a16="http://schemas.microsoft.com/office/drawing/2014/main" id="{170B8A5C-170B-44C3-90E5-28B5C0CAF1F4}"/>
              </a:ext>
            </a:extLst>
          </p:cNvPr>
          <p:cNvSpPr txBox="1"/>
          <p:nvPr/>
        </p:nvSpPr>
        <p:spPr>
          <a:xfrm>
            <a:off x="4968437" y="4191301"/>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sz="1600" dirty="0"/>
          </a:p>
        </p:txBody>
      </p:sp>
      <p:sp>
        <p:nvSpPr>
          <p:cNvPr id="33" name="テキスト ボックス 32">
            <a:extLst>
              <a:ext uri="{FF2B5EF4-FFF2-40B4-BE49-F238E27FC236}">
                <a16:creationId xmlns:a16="http://schemas.microsoft.com/office/drawing/2014/main" id="{92E55DD1-2599-4F7F-8C71-B5AC5B4A3F56}"/>
              </a:ext>
            </a:extLst>
          </p:cNvPr>
          <p:cNvSpPr txBox="1"/>
          <p:nvPr/>
        </p:nvSpPr>
        <p:spPr>
          <a:xfrm>
            <a:off x="7845556" y="4218150"/>
            <a:ext cx="832374" cy="338554"/>
          </a:xfrm>
          <a:prstGeom prst="rect">
            <a:avLst/>
          </a:prstGeom>
          <a:noFill/>
        </p:spPr>
        <p:txBody>
          <a:bodyPr wrap="square">
            <a:spAutoFit/>
          </a:bodyPr>
          <a:lstStyle/>
          <a:p>
            <a:r>
              <a:rPr lang="en-US" altLang="ja-JP" sz="1600" dirty="0"/>
              <a:t>Node</a:t>
            </a:r>
            <a:endParaRPr lang="ja-JP" altLang="en-US" sz="1600" dirty="0"/>
          </a:p>
        </p:txBody>
      </p:sp>
      <p:sp>
        <p:nvSpPr>
          <p:cNvPr id="34" name="楕円 33">
            <a:extLst>
              <a:ext uri="{FF2B5EF4-FFF2-40B4-BE49-F238E27FC236}">
                <a16:creationId xmlns:a16="http://schemas.microsoft.com/office/drawing/2014/main" id="{2B6781E8-7575-4A02-AD7C-69825425D435}"/>
              </a:ext>
            </a:extLst>
          </p:cNvPr>
          <p:cNvSpPr/>
          <p:nvPr/>
        </p:nvSpPr>
        <p:spPr>
          <a:xfrm>
            <a:off x="5615404"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楕円 34">
            <a:extLst>
              <a:ext uri="{FF2B5EF4-FFF2-40B4-BE49-F238E27FC236}">
                <a16:creationId xmlns:a16="http://schemas.microsoft.com/office/drawing/2014/main" id="{8D53B548-5B77-416F-9630-0E195EEF88E3}"/>
              </a:ext>
            </a:extLst>
          </p:cNvPr>
          <p:cNvSpPr/>
          <p:nvPr/>
        </p:nvSpPr>
        <p:spPr>
          <a:xfrm>
            <a:off x="8062946"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テキスト ボックス 35">
            <a:extLst>
              <a:ext uri="{FF2B5EF4-FFF2-40B4-BE49-F238E27FC236}">
                <a16:creationId xmlns:a16="http://schemas.microsoft.com/office/drawing/2014/main" id="{89C36110-0C67-4016-9BF3-9B7359DCCD6C}"/>
              </a:ext>
            </a:extLst>
          </p:cNvPr>
          <p:cNvSpPr txBox="1"/>
          <p:nvPr/>
        </p:nvSpPr>
        <p:spPr>
          <a:xfrm>
            <a:off x="4968437" y="5576242"/>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dirty="0"/>
          </a:p>
        </p:txBody>
      </p:sp>
      <p:sp>
        <p:nvSpPr>
          <p:cNvPr id="37" name="テキスト ボックス 36">
            <a:extLst>
              <a:ext uri="{FF2B5EF4-FFF2-40B4-BE49-F238E27FC236}">
                <a16:creationId xmlns:a16="http://schemas.microsoft.com/office/drawing/2014/main" id="{545A7F57-D63B-4DBE-A4F6-B89319369AC7}"/>
              </a:ext>
            </a:extLst>
          </p:cNvPr>
          <p:cNvSpPr txBox="1"/>
          <p:nvPr/>
        </p:nvSpPr>
        <p:spPr>
          <a:xfrm>
            <a:off x="7845556" y="5576242"/>
            <a:ext cx="832374" cy="338554"/>
          </a:xfrm>
          <a:prstGeom prst="rect">
            <a:avLst/>
          </a:prstGeom>
          <a:noFill/>
        </p:spPr>
        <p:txBody>
          <a:bodyPr wrap="square">
            <a:spAutoFit/>
          </a:bodyPr>
          <a:lstStyle/>
          <a:p>
            <a:r>
              <a:rPr lang="en-US" altLang="ja-JP" sz="1600" dirty="0"/>
              <a:t>Node</a:t>
            </a:r>
            <a:endParaRPr lang="ja-JP" altLang="en-US" dirty="0"/>
          </a:p>
        </p:txBody>
      </p:sp>
      <p:sp>
        <p:nvSpPr>
          <p:cNvPr id="38" name="矢印: 右 37">
            <a:extLst>
              <a:ext uri="{FF2B5EF4-FFF2-40B4-BE49-F238E27FC236}">
                <a16:creationId xmlns:a16="http://schemas.microsoft.com/office/drawing/2014/main" id="{B710C6C2-F0A8-405F-BF31-5EE5F6BCB9C2}"/>
              </a:ext>
            </a:extLst>
          </p:cNvPr>
          <p:cNvSpPr/>
          <p:nvPr/>
        </p:nvSpPr>
        <p:spPr>
          <a:xfrm>
            <a:off x="5883796" y="3947965"/>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矢印: 右 38">
            <a:extLst>
              <a:ext uri="{FF2B5EF4-FFF2-40B4-BE49-F238E27FC236}">
                <a16:creationId xmlns:a16="http://schemas.microsoft.com/office/drawing/2014/main" id="{200CF396-634B-419A-9591-1B25B6390F59}"/>
              </a:ext>
            </a:extLst>
          </p:cNvPr>
          <p:cNvSpPr/>
          <p:nvPr/>
        </p:nvSpPr>
        <p:spPr>
          <a:xfrm rot="10800000">
            <a:off x="5883795" y="5303443"/>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4EC9D93D-AC3F-4AFD-93A5-D0B656B6DCF3}"/>
              </a:ext>
            </a:extLst>
          </p:cNvPr>
          <p:cNvSpPr txBox="1"/>
          <p:nvPr/>
        </p:nvSpPr>
        <p:spPr>
          <a:xfrm>
            <a:off x="3602080" y="3655405"/>
            <a:ext cx="1900395" cy="923330"/>
          </a:xfrm>
          <a:prstGeom prst="rect">
            <a:avLst/>
          </a:prstGeom>
          <a:noFill/>
        </p:spPr>
        <p:txBody>
          <a:bodyPr wrap="square">
            <a:spAutoFit/>
          </a:bodyPr>
          <a:lstStyle/>
          <a:p>
            <a:r>
              <a:rPr kumimoji="1" lang="en-US" altLang="ja-JP" dirty="0">
                <a:solidFill>
                  <a:schemeClr val="tx1"/>
                </a:solidFill>
              </a:rPr>
              <a:t>Noise and/or interference source</a:t>
            </a:r>
            <a:endParaRPr lang="ja-JP" altLang="en-US" dirty="0"/>
          </a:p>
        </p:txBody>
      </p:sp>
      <p:sp>
        <p:nvSpPr>
          <p:cNvPr id="41" name="矢印: 下 40">
            <a:extLst>
              <a:ext uri="{FF2B5EF4-FFF2-40B4-BE49-F238E27FC236}">
                <a16:creationId xmlns:a16="http://schemas.microsoft.com/office/drawing/2014/main" id="{D48AF915-9A53-4651-8BFE-0933288D269C}"/>
              </a:ext>
            </a:extLst>
          </p:cNvPr>
          <p:cNvSpPr/>
          <p:nvPr/>
        </p:nvSpPr>
        <p:spPr>
          <a:xfrm rot="16763234">
            <a:off x="6794569" y="2752957"/>
            <a:ext cx="285835" cy="2107152"/>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2811511B-8D9E-4EF0-ACE3-923437AF87A3}"/>
              </a:ext>
            </a:extLst>
          </p:cNvPr>
          <p:cNvCxnSpPr/>
          <p:nvPr/>
        </p:nvCxnSpPr>
        <p:spPr>
          <a:xfrm flipV="1">
            <a:off x="5042517" y="3655405"/>
            <a:ext cx="510206" cy="9322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48FBA911-7341-4F5C-9787-98E07AD9E0C1}"/>
              </a:ext>
            </a:extLst>
          </p:cNvPr>
          <p:cNvSpPr/>
          <p:nvPr/>
        </p:nvSpPr>
        <p:spPr>
          <a:xfrm>
            <a:off x="5594949" y="4870556"/>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矢印: 下 44">
            <a:extLst>
              <a:ext uri="{FF2B5EF4-FFF2-40B4-BE49-F238E27FC236}">
                <a16:creationId xmlns:a16="http://schemas.microsoft.com/office/drawing/2014/main" id="{88E4A098-E52A-408D-B0D0-3C8D9639E56A}"/>
              </a:ext>
            </a:extLst>
          </p:cNvPr>
          <p:cNvSpPr/>
          <p:nvPr/>
        </p:nvSpPr>
        <p:spPr>
          <a:xfrm>
            <a:off x="5551429" y="5094446"/>
            <a:ext cx="285835" cy="234133"/>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6" name="直線矢印コネクタ 45">
            <a:extLst>
              <a:ext uri="{FF2B5EF4-FFF2-40B4-BE49-F238E27FC236}">
                <a16:creationId xmlns:a16="http://schemas.microsoft.com/office/drawing/2014/main" id="{C1C46DFA-A419-47BB-8CEC-4AB92C0A653B}"/>
              </a:ext>
            </a:extLst>
          </p:cNvPr>
          <p:cNvCxnSpPr>
            <a:cxnSpLocks/>
          </p:cNvCxnSpPr>
          <p:nvPr/>
        </p:nvCxnSpPr>
        <p:spPr>
          <a:xfrm>
            <a:off x="4532311" y="4438136"/>
            <a:ext cx="1019118" cy="43791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66F94568-AB14-475A-8014-53695F2FF9E9}"/>
              </a:ext>
            </a:extLst>
          </p:cNvPr>
          <p:cNvSpPr txBox="1"/>
          <p:nvPr/>
        </p:nvSpPr>
        <p:spPr>
          <a:xfrm>
            <a:off x="318755" y="3600745"/>
            <a:ext cx="3283325" cy="1477328"/>
          </a:xfrm>
          <a:prstGeom prst="rect">
            <a:avLst/>
          </a:prstGeom>
          <a:noFill/>
        </p:spPr>
        <p:txBody>
          <a:bodyPr wrap="square">
            <a:spAutoFit/>
          </a:bodyPr>
          <a:lstStyle/>
          <a:p>
            <a:r>
              <a:rPr lang="en-US" altLang="ja-JP" b="0" dirty="0"/>
              <a:t>In case of environmental model including EMI, colored noise and interference issues, channel reciprocity does not hold.</a:t>
            </a:r>
            <a:endParaRPr lang="ja-JP" altLang="en-US" b="0" dirty="0"/>
          </a:p>
        </p:txBody>
      </p:sp>
      <p:sp>
        <p:nvSpPr>
          <p:cNvPr id="49" name="テキスト ボックス 48">
            <a:extLst>
              <a:ext uri="{FF2B5EF4-FFF2-40B4-BE49-F238E27FC236}">
                <a16:creationId xmlns:a16="http://schemas.microsoft.com/office/drawing/2014/main" id="{0ABE095F-7E46-4265-8706-904B298C4FAC}"/>
              </a:ext>
            </a:extLst>
          </p:cNvPr>
          <p:cNvSpPr txBox="1"/>
          <p:nvPr/>
        </p:nvSpPr>
        <p:spPr>
          <a:xfrm>
            <a:off x="318755" y="4991466"/>
            <a:ext cx="3493337" cy="923330"/>
          </a:xfrm>
          <a:prstGeom prst="rect">
            <a:avLst/>
          </a:prstGeom>
          <a:noFill/>
        </p:spPr>
        <p:txBody>
          <a:bodyPr wrap="square">
            <a:spAutoFit/>
          </a:bodyPr>
          <a:lstStyle/>
          <a:p>
            <a:r>
              <a:rPr lang="en-US" altLang="ja-JP" b="0" dirty="0"/>
              <a:t>In the Environmental model two different channel directions  should be defined separately.</a:t>
            </a:r>
            <a:endParaRPr lang="ja-JP" altLang="en-US" b="0" dirty="0"/>
          </a:p>
        </p:txBody>
      </p:sp>
      <p:sp>
        <p:nvSpPr>
          <p:cNvPr id="50" name="テキスト ボックス 49">
            <a:extLst>
              <a:ext uri="{FF2B5EF4-FFF2-40B4-BE49-F238E27FC236}">
                <a16:creationId xmlns:a16="http://schemas.microsoft.com/office/drawing/2014/main" id="{7E3B7F54-9268-4699-8F2E-C7D8D24D060D}"/>
              </a:ext>
            </a:extLst>
          </p:cNvPr>
          <p:cNvSpPr txBox="1"/>
          <p:nvPr/>
        </p:nvSpPr>
        <p:spPr>
          <a:xfrm>
            <a:off x="3734262" y="5895591"/>
            <a:ext cx="5409737" cy="646331"/>
          </a:xfrm>
          <a:prstGeom prst="rect">
            <a:avLst/>
          </a:prstGeom>
          <a:noFill/>
        </p:spPr>
        <p:txBody>
          <a:bodyPr wrap="square">
            <a:spAutoFit/>
          </a:bodyPr>
          <a:lstStyle/>
          <a:p>
            <a:r>
              <a:rPr lang="en-US" altLang="ja-JP" b="0" dirty="0"/>
              <a:t>Environmental models of “Coordinator to node” and “Node to coordinator” should be different.</a:t>
            </a:r>
            <a:endParaRPr lang="ja-JP" altLang="en-US" b="0" dirty="0"/>
          </a:p>
        </p:txBody>
      </p:sp>
    </p:spTree>
    <p:extLst>
      <p:ext uri="{BB962C8B-B14F-4D97-AF65-F5344CB8AC3E}">
        <p14:creationId xmlns:p14="http://schemas.microsoft.com/office/powerpoint/2010/main" val="2397230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January 2022</a:t>
            </a:r>
            <a:endParaRPr kumimoji="1" lang="ja-JP" altLang="en-US"/>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23</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417989" y="685799"/>
            <a:ext cx="8040211" cy="511233"/>
          </a:xfrm>
        </p:spPr>
        <p:txBody>
          <a:bodyPr/>
          <a:lstStyle/>
          <a:p>
            <a:r>
              <a:rPr kumimoji="1" lang="en-US" altLang="ja-JP" dirty="0"/>
              <a:t>Engine/Motor Compartment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
        <p:nvSpPr>
          <p:cNvPr id="3" name="フッター プレースホルダー 2">
            <a:extLst>
              <a:ext uri="{FF2B5EF4-FFF2-40B4-BE49-F238E27FC236}">
                <a16:creationId xmlns:a16="http://schemas.microsoft.com/office/drawing/2014/main" id="{6DA886A7-0A7A-44CE-B625-1AAC94603AC4}"/>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130901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January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2127194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7DF986F-C77F-4C3E-AB00-C5C2C7B160B4}"/>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January 2022</a:t>
            </a:r>
            <a:endParaRPr kumimoji="1" lang="ja-JP" altLang="en-US"/>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4</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5" name="テキスト ボックス 4">
            <a:extLst>
              <a:ext uri="{FF2B5EF4-FFF2-40B4-BE49-F238E27FC236}">
                <a16:creationId xmlns:a16="http://schemas.microsoft.com/office/drawing/2014/main" id="{BF95CDAB-E950-4E48-B636-2C4D25C9BA38}"/>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6" name="テキスト ボックス 5">
            <a:extLst>
              <a:ext uri="{FF2B5EF4-FFF2-40B4-BE49-F238E27FC236}">
                <a16:creationId xmlns:a16="http://schemas.microsoft.com/office/drawing/2014/main" id="{FF3CC334-C717-4FBC-A7A3-357F5B3A98B0}"/>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7" name="テキスト ボックス 6">
            <a:extLst>
              <a:ext uri="{FF2B5EF4-FFF2-40B4-BE49-F238E27FC236}">
                <a16:creationId xmlns:a16="http://schemas.microsoft.com/office/drawing/2014/main" id="{50346E51-A057-4A5B-8148-B9A880BFEEA5}"/>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9" name="テキスト ボックス 8">
            <a:extLst>
              <a:ext uri="{FF2B5EF4-FFF2-40B4-BE49-F238E27FC236}">
                <a16:creationId xmlns:a16="http://schemas.microsoft.com/office/drawing/2014/main" id="{43AC141B-D4E0-420E-81B9-3B1D1E2D6038}"/>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0" name="テキスト ボックス 9">
            <a:extLst>
              <a:ext uri="{FF2B5EF4-FFF2-40B4-BE49-F238E27FC236}">
                <a16:creationId xmlns:a16="http://schemas.microsoft.com/office/drawing/2014/main" id="{AFF18C4F-DAC4-41C1-9CCE-235ADF304200}"/>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1" name="テキスト ボックス 10">
            <a:extLst>
              <a:ext uri="{FF2B5EF4-FFF2-40B4-BE49-F238E27FC236}">
                <a16:creationId xmlns:a16="http://schemas.microsoft.com/office/drawing/2014/main" id="{5F3616A2-A9EA-49FB-AB55-7118A2E5BEB1}"/>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2" name="テキスト ボックス 11">
            <a:extLst>
              <a:ext uri="{FF2B5EF4-FFF2-40B4-BE49-F238E27FC236}">
                <a16:creationId xmlns:a16="http://schemas.microsoft.com/office/drawing/2014/main" id="{24B6B684-78A4-476F-AE1C-70E8B96C019E}"/>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3" name="テキスト ボックス 12">
            <a:extLst>
              <a:ext uri="{FF2B5EF4-FFF2-40B4-BE49-F238E27FC236}">
                <a16:creationId xmlns:a16="http://schemas.microsoft.com/office/drawing/2014/main" id="{D239C313-8799-49AA-AD0E-ACDC8152B83C}"/>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4" name="テキスト ボックス 13">
            <a:extLst>
              <a:ext uri="{FF2B5EF4-FFF2-40B4-BE49-F238E27FC236}">
                <a16:creationId xmlns:a16="http://schemas.microsoft.com/office/drawing/2014/main" id="{78F2F822-C824-4509-AD87-53FFAA5FC37B}"/>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5" name="テキスト ボックス 14">
            <a:extLst>
              <a:ext uri="{FF2B5EF4-FFF2-40B4-BE49-F238E27FC236}">
                <a16:creationId xmlns:a16="http://schemas.microsoft.com/office/drawing/2014/main" id="{1D3493CB-D58D-4F6D-9A4F-24B10F0EF650}"/>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6" name="テキスト ボックス 15">
            <a:extLst>
              <a:ext uri="{FF2B5EF4-FFF2-40B4-BE49-F238E27FC236}">
                <a16:creationId xmlns:a16="http://schemas.microsoft.com/office/drawing/2014/main" id="{1F58D0E7-DD7D-40EA-B441-224E70F9ECF6}"/>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7" name="テキスト ボックス 16">
            <a:extLst>
              <a:ext uri="{FF2B5EF4-FFF2-40B4-BE49-F238E27FC236}">
                <a16:creationId xmlns:a16="http://schemas.microsoft.com/office/drawing/2014/main" id="{D72051AE-A63A-4EFB-9E4A-7A334E333102}"/>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8" name="テキスト ボックス 17">
            <a:extLst>
              <a:ext uri="{FF2B5EF4-FFF2-40B4-BE49-F238E27FC236}">
                <a16:creationId xmlns:a16="http://schemas.microsoft.com/office/drawing/2014/main" id="{09D1C022-79AD-4487-991C-088C47C736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19" name="テキスト ボックス 18">
            <a:extLst>
              <a:ext uri="{FF2B5EF4-FFF2-40B4-BE49-F238E27FC236}">
                <a16:creationId xmlns:a16="http://schemas.microsoft.com/office/drawing/2014/main" id="{8DE51ED8-53E1-4A9D-8141-55A4C92FC76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0" name="テキスト ボックス 19">
            <a:extLst>
              <a:ext uri="{FF2B5EF4-FFF2-40B4-BE49-F238E27FC236}">
                <a16:creationId xmlns:a16="http://schemas.microsoft.com/office/drawing/2014/main" id="{2A324023-60E8-4496-8280-9600E0B09038}"/>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21" name="テキスト ボックス 20">
            <a:extLst>
              <a:ext uri="{FF2B5EF4-FFF2-40B4-BE49-F238E27FC236}">
                <a16:creationId xmlns:a16="http://schemas.microsoft.com/office/drawing/2014/main" id="{4C09F50B-01C4-4D0F-A517-3640730A2E86}"/>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23" name="直線コネクタ 22">
            <a:extLst>
              <a:ext uri="{FF2B5EF4-FFF2-40B4-BE49-F238E27FC236}">
                <a16:creationId xmlns:a16="http://schemas.microsoft.com/office/drawing/2014/main" id="{FFB6FEED-AA6A-46AF-A27A-DB9320863BB6}"/>
              </a:ext>
            </a:extLst>
          </p:cNvPr>
          <p:cNvCxnSpPr>
            <a:cxnSpLocks/>
            <a:stCxn id="5" idx="3"/>
            <a:endCxn id="6"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3BFBB23-4664-4D5F-8318-D2BD95911725}"/>
              </a:ext>
            </a:extLst>
          </p:cNvPr>
          <p:cNvCxnSpPr>
            <a:cxnSpLocks/>
            <a:endCxn id="9"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5FC4353-7ED9-4CE8-BF67-1EC2EF6CC572}"/>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7AF5625-6F21-483F-B10E-F196ABB5DA06}"/>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D82FE1C-67C1-4D1A-9ED3-BBDD83E5E433}"/>
              </a:ext>
            </a:extLst>
          </p:cNvPr>
          <p:cNvCxnSpPr>
            <a:cxnSpLocks/>
          </p:cNvCxnSpPr>
          <p:nvPr/>
        </p:nvCxnSpPr>
        <p:spPr>
          <a:xfrm>
            <a:off x="2911875" y="1789630"/>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8E952D5-72DB-4139-9676-13CE372309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5099C50-56DC-467F-9290-DCC3D598CC14}"/>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CD53476-1E88-417B-B636-662655C8BC8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E20C47C-FA89-4B7C-B77D-1975FCD90DA1}"/>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6ECC0C-7829-4A40-9966-07D948D518FB}"/>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F827DB4-0E39-42D5-8DDC-42C68C77DF0F}"/>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1985BE9-2297-4EB7-AA10-0A9EB47BCAE1}"/>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FBB181-3A68-4B25-9A16-82DDC78EF525}"/>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4FA2A54-5463-4AFE-9327-D4495DB1A67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2AF9F5-1D43-44E6-98C8-FDF7472F0106}"/>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8BE19A9-D29E-45A2-A1FA-48F933D60C2D}"/>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F4DE9A0-EA0B-4C29-92D5-689DE28DF570}"/>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1E390A6-F8E4-41BF-8D9D-2CB9DDAFB307}"/>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159D672-3097-407B-B289-2DA96EE44468}"/>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E9602A-3F08-4BA4-8604-FFD06D1F1094}"/>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27DC3FD-02E1-45A5-8737-52AC79CF735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4DD6065-F520-4226-A395-0423B520D6BB}"/>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5B02CA5-A50D-4449-A6E9-646CA80A1BA4}"/>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70" name="直線コネクタ 69">
            <a:extLst>
              <a:ext uri="{FF2B5EF4-FFF2-40B4-BE49-F238E27FC236}">
                <a16:creationId xmlns:a16="http://schemas.microsoft.com/office/drawing/2014/main" id="{F4AF134D-10A8-4E10-B311-B1A702B0395A}"/>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3EDE0B6-0782-44C4-9F52-F55087EFCE13}"/>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0F006349-78CF-4345-86BE-71E61AB83A03}"/>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644D089-AB4A-4D8C-A770-CA18EE012039}"/>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71DE0290-7D5A-4DF0-A3B7-6E6A2A831604}"/>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77" name="テキスト ボックス 76">
            <a:extLst>
              <a:ext uri="{FF2B5EF4-FFF2-40B4-BE49-F238E27FC236}">
                <a16:creationId xmlns:a16="http://schemas.microsoft.com/office/drawing/2014/main" id="{7CF24ADD-5E81-411F-BEA3-B63E7470C4BF}"/>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78" name="テキスト ボックス 77">
            <a:extLst>
              <a:ext uri="{FF2B5EF4-FFF2-40B4-BE49-F238E27FC236}">
                <a16:creationId xmlns:a16="http://schemas.microsoft.com/office/drawing/2014/main" id="{FF3E0266-5B19-465F-B7BA-D7415D5B0412}"/>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80" name="直線コネクタ 79">
            <a:extLst>
              <a:ext uri="{FF2B5EF4-FFF2-40B4-BE49-F238E27FC236}">
                <a16:creationId xmlns:a16="http://schemas.microsoft.com/office/drawing/2014/main" id="{70A7CF6B-EDDD-461F-9141-D288B0AB793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A7F8FF7A-3A38-4BD8-A9E6-AECF971CA5E5}"/>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8304509-7542-4C66-B051-99D5E5308BBF}"/>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BF519A7-B3EB-43E5-A994-54A97D36B3E9}"/>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3BA546F9-0A23-4D53-9441-35708256181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88" name="テキスト ボックス 87">
            <a:extLst>
              <a:ext uri="{FF2B5EF4-FFF2-40B4-BE49-F238E27FC236}">
                <a16:creationId xmlns:a16="http://schemas.microsoft.com/office/drawing/2014/main" id="{24584434-F2D7-4D83-84F1-1AEE5879527F}"/>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89" name="テキスト ボックス 88">
            <a:extLst>
              <a:ext uri="{FF2B5EF4-FFF2-40B4-BE49-F238E27FC236}">
                <a16:creationId xmlns:a16="http://schemas.microsoft.com/office/drawing/2014/main" id="{13652B20-0153-4BD0-8391-6400225B0B1F}"/>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90" name="四角形: 角を丸くする 89">
            <a:extLst>
              <a:ext uri="{FF2B5EF4-FFF2-40B4-BE49-F238E27FC236}">
                <a16:creationId xmlns:a16="http://schemas.microsoft.com/office/drawing/2014/main" id="{B2CA8BE4-EB33-4710-8CA5-1F97870F8953}"/>
              </a:ext>
            </a:extLst>
          </p:cNvPr>
          <p:cNvSpPr/>
          <p:nvPr/>
        </p:nvSpPr>
        <p:spPr>
          <a:xfrm>
            <a:off x="1384916" y="1466464"/>
            <a:ext cx="7328508" cy="194568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6" name="テキスト ボックス 65">
            <a:extLst>
              <a:ext uri="{FF2B5EF4-FFF2-40B4-BE49-F238E27FC236}">
                <a16:creationId xmlns:a16="http://schemas.microsoft.com/office/drawing/2014/main" id="{E389F74C-93CF-4400-AF20-80B3C76852ED}"/>
              </a:ext>
            </a:extLst>
          </p:cNvPr>
          <p:cNvSpPr txBox="1"/>
          <p:nvPr/>
        </p:nvSpPr>
        <p:spPr>
          <a:xfrm>
            <a:off x="3284735" y="2368700"/>
            <a:ext cx="1482572" cy="261610"/>
          </a:xfrm>
          <a:prstGeom prst="rect">
            <a:avLst/>
          </a:prstGeom>
          <a:noFill/>
        </p:spPr>
        <p:txBody>
          <a:bodyPr wrap="square" rtlCol="0">
            <a:spAutoFit/>
          </a:bodyPr>
          <a:lstStyle/>
          <a:p>
            <a:r>
              <a:rPr lang="en-US" altLang="ja-JP" sz="1100" b="0" dirty="0"/>
              <a:t>※not covered yet</a:t>
            </a:r>
            <a:endParaRPr kumimoji="1" lang="ja-JP" altLang="en-US" sz="1100" b="0" dirty="0"/>
          </a:p>
        </p:txBody>
      </p:sp>
      <p:sp>
        <p:nvSpPr>
          <p:cNvPr id="71" name="テキスト ボックス 70">
            <a:extLst>
              <a:ext uri="{FF2B5EF4-FFF2-40B4-BE49-F238E27FC236}">
                <a16:creationId xmlns:a16="http://schemas.microsoft.com/office/drawing/2014/main" id="{BBACB7F7-6D94-433A-B1B8-CC25865ADEE2}"/>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75" name="テキスト ボックス 74">
            <a:extLst>
              <a:ext uri="{FF2B5EF4-FFF2-40B4-BE49-F238E27FC236}">
                <a16:creationId xmlns:a16="http://schemas.microsoft.com/office/drawing/2014/main" id="{014E8CEB-F2A6-4BC0-B80F-5CB6DDC765C7}"/>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91" name="テキスト ボックス 90">
            <a:extLst>
              <a:ext uri="{FF2B5EF4-FFF2-40B4-BE49-F238E27FC236}">
                <a16:creationId xmlns:a16="http://schemas.microsoft.com/office/drawing/2014/main" id="{E2CD5EB9-C00D-486A-9920-1FF8167C00EA}"/>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2" name="テキスト ボックス 91">
            <a:extLst>
              <a:ext uri="{FF2B5EF4-FFF2-40B4-BE49-F238E27FC236}">
                <a16:creationId xmlns:a16="http://schemas.microsoft.com/office/drawing/2014/main" id="{937086E2-9B88-4F98-8477-1F67663FA056}"/>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3" name="テキスト ボックス 92">
            <a:extLst>
              <a:ext uri="{FF2B5EF4-FFF2-40B4-BE49-F238E27FC236}">
                <a16:creationId xmlns:a16="http://schemas.microsoft.com/office/drawing/2014/main" id="{125EE139-095F-4372-AAB9-64593EB37E6E}"/>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4" name="テキスト ボックス 93">
            <a:extLst>
              <a:ext uri="{FF2B5EF4-FFF2-40B4-BE49-F238E27FC236}">
                <a16:creationId xmlns:a16="http://schemas.microsoft.com/office/drawing/2014/main" id="{C1C04262-637B-41E7-88FC-7EA1DE9689C6}"/>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8" name="テキスト ボックス 97">
            <a:extLst>
              <a:ext uri="{FF2B5EF4-FFF2-40B4-BE49-F238E27FC236}">
                <a16:creationId xmlns:a16="http://schemas.microsoft.com/office/drawing/2014/main" id="{10DE4744-F940-4146-B05A-339A12E7BA4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2" name="フッター プレースホルダー 1">
            <a:extLst>
              <a:ext uri="{FF2B5EF4-FFF2-40B4-BE49-F238E27FC236}">
                <a16:creationId xmlns:a16="http://schemas.microsoft.com/office/drawing/2014/main" id="{15D60210-5854-4A78-A120-7D6205E0F909}"/>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996351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562D0FD9-CC6B-418C-9853-5662EC257BE8}"/>
              </a:ext>
            </a:extLst>
          </p:cNvPr>
          <p:cNvSpPr>
            <a:spLocks noGrp="1"/>
          </p:cNvSpPr>
          <p:nvPr>
            <p:ph type="dt" idx="10"/>
          </p:nvPr>
        </p:nvSpPr>
        <p:spPr/>
        <p:txBody>
          <a:bodyPr/>
          <a:lstStyle/>
          <a:p>
            <a:r>
              <a:rPr lang="en-US" altLang="ja-JP"/>
              <a:t>January 2022</a:t>
            </a:r>
            <a:endParaRPr lang="ja-JP" altLang="en-US" dirty="0"/>
          </a:p>
        </p:txBody>
      </p:sp>
      <p:sp>
        <p:nvSpPr>
          <p:cNvPr id="5" name="スライド番号プレースホルダー 4">
            <a:extLst>
              <a:ext uri="{FF2B5EF4-FFF2-40B4-BE49-F238E27FC236}">
                <a16:creationId xmlns:a16="http://schemas.microsoft.com/office/drawing/2014/main" id="{310D112D-B3C5-4521-B491-CBA4073F6952}"/>
              </a:ext>
            </a:extLst>
          </p:cNvPr>
          <p:cNvSpPr>
            <a:spLocks noGrp="1"/>
          </p:cNvSpPr>
          <p:nvPr>
            <p:ph type="sldNum" idx="12"/>
          </p:nvPr>
        </p:nvSpPr>
        <p:spPr/>
        <p:txBody>
          <a:bodyPr/>
          <a:lstStyle/>
          <a:p>
            <a:fld id="{EA116F86-812A-4319-ABC4-0D99E5901A41}" type="slidenum">
              <a:rPr lang="ja-JP" altLang="en-US" smtClean="0"/>
              <a:pPr/>
              <a:t>5</a:t>
            </a:fld>
            <a:endParaRPr lang="ja-JP" altLang="en-US" dirty="0"/>
          </a:p>
        </p:txBody>
      </p:sp>
      <p:sp>
        <p:nvSpPr>
          <p:cNvPr id="6" name="正方形/長方形 5">
            <a:extLst>
              <a:ext uri="{FF2B5EF4-FFF2-40B4-BE49-F238E27FC236}">
                <a16:creationId xmlns:a16="http://schemas.microsoft.com/office/drawing/2014/main" id="{D82A9AD3-6DFA-45A2-95B5-DE5ABD64E1DB}"/>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052FC8FF-0176-4044-8699-80767CD27AD4}"/>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B09ED9CC-32CD-403B-9AB9-87FE3FC6E056}"/>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13" name="正方形/長方形 12">
            <a:extLst>
              <a:ext uri="{FF2B5EF4-FFF2-40B4-BE49-F238E27FC236}">
                <a16:creationId xmlns:a16="http://schemas.microsoft.com/office/drawing/2014/main" id="{3B6A8359-371A-4388-A143-410F158838C4}"/>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4" name="正方形/長方形 13">
            <a:extLst>
              <a:ext uri="{FF2B5EF4-FFF2-40B4-BE49-F238E27FC236}">
                <a16:creationId xmlns:a16="http://schemas.microsoft.com/office/drawing/2014/main" id="{C5ABCDA3-08A6-4D45-BB7D-EBF1FF97D960}"/>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5" name="楕円 14">
            <a:extLst>
              <a:ext uri="{FF2B5EF4-FFF2-40B4-BE49-F238E27FC236}">
                <a16:creationId xmlns:a16="http://schemas.microsoft.com/office/drawing/2014/main" id="{4AA6134B-981B-4410-BABC-B7D9ACB996C2}"/>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7" name="正方形/長方形 16">
            <a:extLst>
              <a:ext uri="{FF2B5EF4-FFF2-40B4-BE49-F238E27FC236}">
                <a16:creationId xmlns:a16="http://schemas.microsoft.com/office/drawing/2014/main" id="{0FD20670-09C2-4284-A3B1-4571856B11F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9" name="テキスト ボックス 18">
            <a:extLst>
              <a:ext uri="{FF2B5EF4-FFF2-40B4-BE49-F238E27FC236}">
                <a16:creationId xmlns:a16="http://schemas.microsoft.com/office/drawing/2014/main" id="{DC32291F-32D9-4523-9865-09D550AAEF11}"/>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20" name="正方形/長方形 19">
            <a:extLst>
              <a:ext uri="{FF2B5EF4-FFF2-40B4-BE49-F238E27FC236}">
                <a16:creationId xmlns:a16="http://schemas.microsoft.com/office/drawing/2014/main" id="{7BDA7398-9AE4-48EF-B004-22049611D302}"/>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21" name="正方形/長方形 20">
            <a:extLst>
              <a:ext uri="{FF2B5EF4-FFF2-40B4-BE49-F238E27FC236}">
                <a16:creationId xmlns:a16="http://schemas.microsoft.com/office/drawing/2014/main" id="{2A1245CB-0E7A-460E-8EF9-324C0C7CEC75}"/>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25" name="直線コネクタ 24">
            <a:extLst>
              <a:ext uri="{FF2B5EF4-FFF2-40B4-BE49-F238E27FC236}">
                <a16:creationId xmlns:a16="http://schemas.microsoft.com/office/drawing/2014/main" id="{028B24C1-91FB-4083-A459-1490E460E380}"/>
              </a:ext>
            </a:extLst>
          </p:cNvPr>
          <p:cNvCxnSpPr>
            <a:stCxn id="6" idx="3"/>
            <a:endCxn id="11"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FE404A1-F4C9-467E-883F-590FADC0EC98}"/>
              </a:ext>
            </a:extLst>
          </p:cNvPr>
          <p:cNvCxnSpPr>
            <a:stCxn id="11" idx="3"/>
            <a:endCxn id="12"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F7724B8-1889-4FE5-BE92-A1953BC0913F}"/>
              </a:ext>
            </a:extLst>
          </p:cNvPr>
          <p:cNvCxnSpPr>
            <a:cxnSpLocks/>
            <a:stCxn id="12" idx="3"/>
            <a:endCxn id="15"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3655F52-9DBA-4428-8E39-005850422A12}"/>
              </a:ext>
            </a:extLst>
          </p:cNvPr>
          <p:cNvCxnSpPr>
            <a:stCxn id="17" idx="2"/>
            <a:endCxn id="15"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D60A715-9BA8-419F-A00F-08A92E26C96F}"/>
              </a:ext>
            </a:extLst>
          </p:cNvPr>
          <p:cNvCxnSpPr>
            <a:cxnSpLocks/>
            <a:stCxn id="13" idx="0"/>
            <a:endCxn id="15"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0F5B612D-C20D-48F0-B0C7-E27F88E37EDA}"/>
              </a:ext>
            </a:extLst>
          </p:cNvPr>
          <p:cNvCxnSpPr>
            <a:cxnSpLocks/>
            <a:stCxn id="14" idx="0"/>
            <a:endCxn id="15"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019AFAF-2978-409F-9971-6BF2BC653C92}"/>
              </a:ext>
            </a:extLst>
          </p:cNvPr>
          <p:cNvCxnSpPr>
            <a:stCxn id="15" idx="6"/>
            <a:endCxn id="21"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388B2BB-8BDA-4B76-A51D-97211E33C296}"/>
              </a:ext>
            </a:extLst>
          </p:cNvPr>
          <p:cNvCxnSpPr>
            <a:stCxn id="21" idx="3"/>
            <a:endCxn id="20"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id="{7A80D6A0-5605-4F99-84C5-CD61F316EE08}"/>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四角形: 角を丸くする 43">
            <a:extLst>
              <a:ext uri="{FF2B5EF4-FFF2-40B4-BE49-F238E27FC236}">
                <a16:creationId xmlns:a16="http://schemas.microsoft.com/office/drawing/2014/main" id="{7170340C-D0B3-431D-9D89-75130172620F}"/>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テキスト ボックス 46">
            <a:extLst>
              <a:ext uri="{FF2B5EF4-FFF2-40B4-BE49-F238E27FC236}">
                <a16:creationId xmlns:a16="http://schemas.microsoft.com/office/drawing/2014/main" id="{A2E4AC1D-AA92-483A-BF17-9430ADDC0E12}"/>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48" name="四角形: 角を丸くする 47">
            <a:extLst>
              <a:ext uri="{FF2B5EF4-FFF2-40B4-BE49-F238E27FC236}">
                <a16:creationId xmlns:a16="http://schemas.microsoft.com/office/drawing/2014/main" id="{B5C60508-0571-45E1-8448-DADBB8057C8A}"/>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四角形: 角を丸くする 48">
            <a:extLst>
              <a:ext uri="{FF2B5EF4-FFF2-40B4-BE49-F238E27FC236}">
                <a16:creationId xmlns:a16="http://schemas.microsoft.com/office/drawing/2014/main" id="{D63B3CB7-CD29-4336-80A3-26E8F64EFD2E}"/>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a:extLst>
              <a:ext uri="{FF2B5EF4-FFF2-40B4-BE49-F238E27FC236}">
                <a16:creationId xmlns:a16="http://schemas.microsoft.com/office/drawing/2014/main" id="{6B53A1CA-7B73-4E0B-866E-BC2FD7B7E762}"/>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2" name="直線矢印コネクタ 51">
            <a:extLst>
              <a:ext uri="{FF2B5EF4-FFF2-40B4-BE49-F238E27FC236}">
                <a16:creationId xmlns:a16="http://schemas.microsoft.com/office/drawing/2014/main" id="{C9ED0D28-276B-4D92-8C82-5600668D998A}"/>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DFD87DD7-E580-4E9D-8331-F0CE2020EE06}"/>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4" name="直線矢印コネクタ 53">
            <a:extLst>
              <a:ext uri="{FF2B5EF4-FFF2-40B4-BE49-F238E27FC236}">
                <a16:creationId xmlns:a16="http://schemas.microsoft.com/office/drawing/2014/main" id="{2446BB8A-8032-4005-997A-AE2B194FF6FD}"/>
              </a:ext>
            </a:extLst>
          </p:cNvPr>
          <p:cNvCxnSpPr>
            <a:cxnSpLocks/>
            <a:stCxn id="53"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128CFBD5-1C06-4759-BF50-956029F0B2A6}"/>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803DAEF2-F170-4875-8599-EE90321F7F9D}"/>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45" name="直線矢印コネクタ 44">
            <a:extLst>
              <a:ext uri="{FF2B5EF4-FFF2-40B4-BE49-F238E27FC236}">
                <a16:creationId xmlns:a16="http://schemas.microsoft.com/office/drawing/2014/main" id="{95A93735-2623-483E-BC42-A82F9EAB7735}"/>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E394E035-B357-443D-89A3-089C30BBAB59}"/>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18" name="フッター プレースホルダー 17">
            <a:extLst>
              <a:ext uri="{FF2B5EF4-FFF2-40B4-BE49-F238E27FC236}">
                <a16:creationId xmlns:a16="http://schemas.microsoft.com/office/drawing/2014/main" id="{BBE5D20E-2253-4528-BBB0-244D24135862}"/>
              </a:ext>
            </a:extLst>
          </p:cNvPr>
          <p:cNvSpPr>
            <a:spLocks noGrp="1"/>
          </p:cNvSpPr>
          <p:nvPr>
            <p:ph type="ftr" idx="11"/>
          </p:nvPr>
        </p:nvSpPr>
        <p:spPr/>
        <p:txBody>
          <a:bodyPr/>
          <a:lstStyle/>
          <a:p>
            <a:r>
              <a:rPr lang="en-US"/>
              <a:t>T.Kobayashi, M.Kim, M. Hernandez, R.Kohno (YNU/YRP-IAI)</a:t>
            </a:r>
            <a:endParaRPr lang="en-US" dirty="0"/>
          </a:p>
        </p:txBody>
      </p:sp>
      <p:sp>
        <p:nvSpPr>
          <p:cNvPr id="46" name="テキスト ボックス 45">
            <a:extLst>
              <a:ext uri="{FF2B5EF4-FFF2-40B4-BE49-F238E27FC236}">
                <a16:creationId xmlns:a16="http://schemas.microsoft.com/office/drawing/2014/main" id="{98ADC45B-5683-4E9E-9C20-A5FC302F6910}"/>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7" name="正方形/長方形 12">
            <a:extLst>
              <a:ext uri="{FF2B5EF4-FFF2-40B4-BE49-F238E27FC236}">
                <a16:creationId xmlns:a16="http://schemas.microsoft.com/office/drawing/2014/main" id="{04B49852-6921-45A4-BD58-BE6CE9864BEA}"/>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05240E26-77F6-4D31-8BBF-164F96CC56B2}"/>
              </a:ext>
            </a:extLst>
          </p:cNvPr>
          <p:cNvCxnSpPr>
            <a:cxnSpLocks/>
            <a:endCxn id="15"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0934DAA3-6F5A-4F1C-9D7C-BDA5814372F8}"/>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1370968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January 2022</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p:txBody>
          <a:bodyPr/>
          <a:lstStyle/>
          <a:p>
            <a:r>
              <a:rPr kumimoji="1" lang="en-US" altLang="ja-JP" sz="2800" dirty="0"/>
              <a:t>Channel and Environmental models between VBAN and HBAN</a:t>
            </a:r>
            <a:endParaRPr kumimoji="1" lang="ja-JP" altLang="en-US" sz="2800" dirty="0"/>
          </a:p>
        </p:txBody>
      </p:sp>
      <p:pic>
        <p:nvPicPr>
          <p:cNvPr id="7" name="図 6" descr="アイコン&#10;&#10;自動的に生成された説明">
            <a:extLst>
              <a:ext uri="{FF2B5EF4-FFF2-40B4-BE49-F238E27FC236}">
                <a16:creationId xmlns:a16="http://schemas.microsoft.com/office/drawing/2014/main" id="{CA51FEB0-865A-4D5B-88C0-C579FE162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730" y="2618913"/>
            <a:ext cx="5863204" cy="2192784"/>
          </a:xfrm>
          <a:prstGeom prst="rect">
            <a:avLst/>
          </a:prstGeom>
        </p:spPr>
      </p:pic>
      <p:grpSp>
        <p:nvGrpSpPr>
          <p:cNvPr id="14" name="グループ化 13">
            <a:extLst>
              <a:ext uri="{FF2B5EF4-FFF2-40B4-BE49-F238E27FC236}">
                <a16:creationId xmlns:a16="http://schemas.microsoft.com/office/drawing/2014/main" id="{63AC702F-B562-469C-83F8-6B9340E45E3F}"/>
              </a:ext>
            </a:extLst>
          </p:cNvPr>
          <p:cNvGrpSpPr/>
          <p:nvPr/>
        </p:nvGrpSpPr>
        <p:grpSpPr>
          <a:xfrm>
            <a:off x="659586" y="1861130"/>
            <a:ext cx="1186793" cy="2412171"/>
            <a:chOff x="876191" y="1890944"/>
            <a:chExt cx="1186793" cy="2412171"/>
          </a:xfrm>
        </p:grpSpPr>
        <p:sp>
          <p:nvSpPr>
            <p:cNvPr id="8" name="楕円 7">
              <a:extLst>
                <a:ext uri="{FF2B5EF4-FFF2-40B4-BE49-F238E27FC236}">
                  <a16:creationId xmlns:a16="http://schemas.microsoft.com/office/drawing/2014/main" id="{EB426A61-7AD7-411E-BA78-64E30BCBA778}"/>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9E197D8F-C83B-4888-8E9B-5EF0868BAC0F}"/>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71CF4848-07A9-4865-B0EB-DA46CE9EF9E6}"/>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4FD38595-DBCB-4E6F-A08A-4BF8A3101565}"/>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D8D08B86-7922-4038-8948-6C913D83A95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28FE509D-CE08-409D-93C4-E53B4730FB3E}"/>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5" name="楕円 14">
            <a:extLst>
              <a:ext uri="{FF2B5EF4-FFF2-40B4-BE49-F238E27FC236}">
                <a16:creationId xmlns:a16="http://schemas.microsoft.com/office/drawing/2014/main" id="{D6D97B7A-B96A-4B5E-96EC-A72C09054793}"/>
              </a:ext>
            </a:extLst>
          </p:cNvPr>
          <p:cNvSpPr/>
          <p:nvPr/>
        </p:nvSpPr>
        <p:spPr>
          <a:xfrm>
            <a:off x="5726097" y="2526838"/>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6095C0D3-49AE-494F-B774-2D67B9C2B860}"/>
              </a:ext>
            </a:extLst>
          </p:cNvPr>
          <p:cNvSpPr/>
          <p:nvPr/>
        </p:nvSpPr>
        <p:spPr>
          <a:xfrm>
            <a:off x="7063586" y="2434763"/>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6DC79BA2-9FCA-4F18-B59F-CDBEF84D515D}"/>
              </a:ext>
            </a:extLst>
          </p:cNvPr>
          <p:cNvSpPr/>
          <p:nvPr/>
        </p:nvSpPr>
        <p:spPr>
          <a:xfrm>
            <a:off x="1660463" y="2462841"/>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89ECB7BD-6C63-4265-93D5-619F71D99FE7}"/>
              </a:ext>
            </a:extLst>
          </p:cNvPr>
          <p:cNvSpPr/>
          <p:nvPr/>
        </p:nvSpPr>
        <p:spPr>
          <a:xfrm>
            <a:off x="1305216" y="3207578"/>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AC08A3CA-A7FB-48EE-AB5E-271ACAC12E76}"/>
              </a:ext>
            </a:extLst>
          </p:cNvPr>
          <p:cNvSpPr/>
          <p:nvPr/>
        </p:nvSpPr>
        <p:spPr>
          <a:xfrm>
            <a:off x="5837068" y="3531155"/>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4C9DA80F-41A7-404C-9797-F9D203962137}"/>
              </a:ext>
            </a:extLst>
          </p:cNvPr>
          <p:cNvSpPr/>
          <p:nvPr/>
        </p:nvSpPr>
        <p:spPr>
          <a:xfrm>
            <a:off x="4878387" y="3531155"/>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2" name="直線矢印コネクタ 21">
            <a:extLst>
              <a:ext uri="{FF2B5EF4-FFF2-40B4-BE49-F238E27FC236}">
                <a16:creationId xmlns:a16="http://schemas.microsoft.com/office/drawing/2014/main" id="{A159B4D2-E4B6-435C-BDE2-25D668C37B84}"/>
              </a:ext>
            </a:extLst>
          </p:cNvPr>
          <p:cNvCxnSpPr/>
          <p:nvPr/>
        </p:nvCxnSpPr>
        <p:spPr>
          <a:xfrm flipH="1">
            <a:off x="1515170" y="2674837"/>
            <a:ext cx="279308" cy="768515"/>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08F3E521-5ABE-41C9-8250-2FE5BFE7ED10}"/>
              </a:ext>
            </a:extLst>
          </p:cNvPr>
          <p:cNvCxnSpPr>
            <a:cxnSpLocks/>
            <a:endCxn id="15" idx="6"/>
          </p:cNvCxnSpPr>
          <p:nvPr/>
        </p:nvCxnSpPr>
        <p:spPr>
          <a:xfrm flipH="1">
            <a:off x="5948039" y="2533416"/>
            <a:ext cx="1148776" cy="85497"/>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2F3D62D7-98AB-4D15-B915-0D874387A1BA}"/>
              </a:ext>
            </a:extLst>
          </p:cNvPr>
          <p:cNvCxnSpPr>
            <a:cxnSpLocks/>
            <a:endCxn id="17" idx="5"/>
          </p:cNvCxnSpPr>
          <p:nvPr/>
        </p:nvCxnSpPr>
        <p:spPr>
          <a:xfrm flipH="1" flipV="1">
            <a:off x="1849902" y="2620023"/>
            <a:ext cx="3856274" cy="1024"/>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7987ABDE-0D15-42CE-BA79-9F0F29941B1E}"/>
              </a:ext>
            </a:extLst>
          </p:cNvPr>
          <p:cNvCxnSpPr>
            <a:cxnSpLocks/>
          </p:cNvCxnSpPr>
          <p:nvPr/>
        </p:nvCxnSpPr>
        <p:spPr>
          <a:xfrm flipH="1" flipV="1">
            <a:off x="5063491" y="3574520"/>
            <a:ext cx="773577" cy="93099"/>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35CAB1F9-521A-4DEB-A627-E7E66A68B267}"/>
              </a:ext>
            </a:extLst>
          </p:cNvPr>
          <p:cNvSpPr txBox="1"/>
          <p:nvPr/>
        </p:nvSpPr>
        <p:spPr>
          <a:xfrm>
            <a:off x="6371182" y="1803036"/>
            <a:ext cx="2376578" cy="923330"/>
          </a:xfrm>
          <a:prstGeom prst="rect">
            <a:avLst/>
          </a:prstGeom>
          <a:noFill/>
        </p:spPr>
        <p:txBody>
          <a:bodyPr wrap="square" rtlCol="0">
            <a:spAutoFit/>
          </a:bodyPr>
          <a:lstStyle/>
          <a:p>
            <a:r>
              <a:rPr kumimoji="1" lang="en-US" altLang="ja-JP" dirty="0">
                <a:solidFill>
                  <a:srgbClr val="0000FF"/>
                </a:solidFill>
              </a:rPr>
              <a:t>On-vehicle to On vehicle(LOS)</a:t>
            </a:r>
          </a:p>
          <a:p>
            <a:endParaRPr kumimoji="1" lang="ja-JP" altLang="en-US" dirty="0">
              <a:solidFill>
                <a:srgbClr val="0000FF"/>
              </a:solidFill>
            </a:endParaRPr>
          </a:p>
        </p:txBody>
      </p:sp>
      <p:sp>
        <p:nvSpPr>
          <p:cNvPr id="30" name="テキスト ボックス 29">
            <a:extLst>
              <a:ext uri="{FF2B5EF4-FFF2-40B4-BE49-F238E27FC236}">
                <a16:creationId xmlns:a16="http://schemas.microsoft.com/office/drawing/2014/main" id="{BF571A95-3F9A-4ADB-A342-F87EB9AAD7EF}"/>
              </a:ext>
            </a:extLst>
          </p:cNvPr>
          <p:cNvSpPr txBox="1"/>
          <p:nvPr/>
        </p:nvSpPr>
        <p:spPr>
          <a:xfrm>
            <a:off x="3010760" y="1943769"/>
            <a:ext cx="1828692" cy="646331"/>
          </a:xfrm>
          <a:prstGeom prst="rect">
            <a:avLst/>
          </a:prstGeom>
          <a:noFill/>
        </p:spPr>
        <p:txBody>
          <a:bodyPr wrap="square" rtlCol="0">
            <a:spAutoFit/>
          </a:bodyPr>
          <a:lstStyle/>
          <a:p>
            <a:r>
              <a:rPr kumimoji="1" lang="en-US" altLang="ja-JP" dirty="0">
                <a:solidFill>
                  <a:srgbClr val="FF0000"/>
                </a:solidFill>
              </a:rPr>
              <a:t>On-vehicle to On Body</a:t>
            </a:r>
            <a:endParaRPr kumimoji="1" lang="ja-JP" altLang="en-US" dirty="0">
              <a:solidFill>
                <a:srgbClr val="FF0000"/>
              </a:solidFill>
            </a:endParaRPr>
          </a:p>
        </p:txBody>
      </p:sp>
      <p:sp>
        <p:nvSpPr>
          <p:cNvPr id="31" name="テキスト ボックス 30">
            <a:extLst>
              <a:ext uri="{FF2B5EF4-FFF2-40B4-BE49-F238E27FC236}">
                <a16:creationId xmlns:a16="http://schemas.microsoft.com/office/drawing/2014/main" id="{CAAACBC2-BEBE-4FDA-AB46-81C3B5CBCA97}"/>
              </a:ext>
            </a:extLst>
          </p:cNvPr>
          <p:cNvSpPr txBox="1"/>
          <p:nvPr/>
        </p:nvSpPr>
        <p:spPr>
          <a:xfrm>
            <a:off x="1537122" y="2982060"/>
            <a:ext cx="1473638" cy="646331"/>
          </a:xfrm>
          <a:prstGeom prst="rect">
            <a:avLst/>
          </a:prstGeom>
          <a:noFill/>
        </p:spPr>
        <p:txBody>
          <a:bodyPr wrap="square" rtlCol="0">
            <a:spAutoFit/>
          </a:bodyPr>
          <a:lstStyle/>
          <a:p>
            <a:r>
              <a:rPr kumimoji="1" lang="en-US" altLang="ja-JP" dirty="0">
                <a:solidFill>
                  <a:srgbClr val="0000FF"/>
                </a:solidFill>
              </a:rPr>
              <a:t>On-body to On-body</a:t>
            </a:r>
            <a:endParaRPr kumimoji="1" lang="ja-JP" altLang="en-US" dirty="0">
              <a:solidFill>
                <a:srgbClr val="0000FF"/>
              </a:solidFill>
            </a:endParaRPr>
          </a:p>
        </p:txBody>
      </p:sp>
      <p:sp>
        <p:nvSpPr>
          <p:cNvPr id="32" name="テキスト ボックス 31">
            <a:extLst>
              <a:ext uri="{FF2B5EF4-FFF2-40B4-BE49-F238E27FC236}">
                <a16:creationId xmlns:a16="http://schemas.microsoft.com/office/drawing/2014/main" id="{CC910346-DCA9-4112-93AC-48115196289C}"/>
              </a:ext>
            </a:extLst>
          </p:cNvPr>
          <p:cNvSpPr txBox="1"/>
          <p:nvPr/>
        </p:nvSpPr>
        <p:spPr>
          <a:xfrm>
            <a:off x="3694686" y="3744118"/>
            <a:ext cx="1473638" cy="646331"/>
          </a:xfrm>
          <a:prstGeom prst="rect">
            <a:avLst/>
          </a:prstGeom>
          <a:solidFill>
            <a:schemeClr val="tx2">
              <a:lumMod val="20000"/>
              <a:lumOff val="80000"/>
            </a:schemeClr>
          </a:solidFill>
        </p:spPr>
        <p:txBody>
          <a:bodyPr wrap="square" rtlCol="0">
            <a:spAutoFit/>
          </a:bodyPr>
          <a:lstStyle/>
          <a:p>
            <a:r>
              <a:rPr kumimoji="1" lang="en-US" altLang="ja-JP" dirty="0">
                <a:solidFill>
                  <a:srgbClr val="0000FF"/>
                </a:solidFill>
              </a:rPr>
              <a:t>In-Vehicle to On-body</a:t>
            </a:r>
            <a:endParaRPr kumimoji="1" lang="ja-JP" altLang="en-US" dirty="0">
              <a:solidFill>
                <a:srgbClr val="0000FF"/>
              </a:solidFill>
            </a:endParaRPr>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8761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January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7</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3</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4" y="1284768"/>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04957" y="4004100"/>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p>
          <a:p>
            <a:pPr marL="742950" lvl="1" indent="-285750">
              <a:buFontTx/>
              <a:buChar char="-"/>
            </a:pPr>
            <a:r>
              <a:rPr lang="en-US" altLang="ja-JP" b="0" dirty="0"/>
              <a:t>Symmetric environmental model</a:t>
            </a:r>
          </a:p>
          <a:p>
            <a:pPr marL="742950" lvl="1" indent="-285750">
              <a:buFontTx/>
              <a:buChar char="-"/>
            </a:pPr>
            <a:r>
              <a:rPr lang="en-US" altLang="ja-JP" b="0" dirty="0"/>
              <a:t>EMI from </a:t>
            </a:r>
            <a:r>
              <a:rPr lang="en-US" altLang="ja-JP" b="0" dirty="0">
                <a:effectLst/>
              </a:rPr>
              <a:t>engine and electric system are negligible. =&gt; channel model</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4" y="3748492"/>
            <a:ext cx="3510435" cy="369332"/>
          </a:xfrm>
          <a:prstGeom prst="rect">
            <a:avLst/>
          </a:prstGeom>
          <a:noFill/>
        </p:spPr>
        <p:txBody>
          <a:bodyPr wrap="square">
            <a:spAutoFit/>
          </a:bodyPr>
          <a:lstStyle/>
          <a:p>
            <a:r>
              <a:rPr lang="en-US" altLang="ja-JP" u="sng" dirty="0"/>
              <a:t>Use case 3</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pSp>
        <p:nvGrpSpPr>
          <p:cNvPr id="49" name="グループ化 48">
            <a:extLst>
              <a:ext uri="{FF2B5EF4-FFF2-40B4-BE49-F238E27FC236}">
                <a16:creationId xmlns:a16="http://schemas.microsoft.com/office/drawing/2014/main" id="{D318F0FB-54E8-4B90-A43A-315A81C6A608}"/>
              </a:ext>
            </a:extLst>
          </p:cNvPr>
          <p:cNvGrpSpPr/>
          <p:nvPr/>
        </p:nvGrpSpPr>
        <p:grpSpPr>
          <a:xfrm>
            <a:off x="1990817" y="1702260"/>
            <a:ext cx="5380855" cy="2042941"/>
            <a:chOff x="914400" y="1593575"/>
            <a:chExt cx="7599285" cy="2885209"/>
          </a:xfrm>
        </p:grpSpPr>
        <p:cxnSp>
          <p:nvCxnSpPr>
            <p:cNvPr id="50" name="直線コネクタ 49">
              <a:extLst>
                <a:ext uri="{FF2B5EF4-FFF2-40B4-BE49-F238E27FC236}">
                  <a16:creationId xmlns:a16="http://schemas.microsoft.com/office/drawing/2014/main" id="{25BFC092-213A-490E-A03F-606B965798C9}"/>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9D50F3-74F7-427D-84D9-018B883E33E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FC55AFC1-CD00-4D34-A709-5D56BCB9453A}"/>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D96878D-E1E3-4DF8-A832-928FFBF4B935}"/>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4328424-02F5-4162-8900-32C4E3442137}"/>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D14D5B13-F8FE-45A7-AEF1-F9F08597235C}"/>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380318C4-015A-4DBC-AC01-3D1950B8953A}"/>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6996489E-9019-4B15-99CC-62516BCF67DE}"/>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8" name="楕円 57">
              <a:extLst>
                <a:ext uri="{FF2B5EF4-FFF2-40B4-BE49-F238E27FC236}">
                  <a16:creationId xmlns:a16="http://schemas.microsoft.com/office/drawing/2014/main" id="{692ECCC4-B654-4952-A18E-37D47BEFC7F7}"/>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楕円 60">
              <a:extLst>
                <a:ext uri="{FF2B5EF4-FFF2-40B4-BE49-F238E27FC236}">
                  <a16:creationId xmlns:a16="http://schemas.microsoft.com/office/drawing/2014/main" id="{CB1D60F3-40DE-4412-B2D9-8B71FB3C3751}"/>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63" name="楕円 62">
            <a:extLst>
              <a:ext uri="{FF2B5EF4-FFF2-40B4-BE49-F238E27FC236}">
                <a16:creationId xmlns:a16="http://schemas.microsoft.com/office/drawing/2014/main" id="{7178CF9E-759C-4349-AC28-E429158B4DDD}"/>
              </a:ext>
            </a:extLst>
          </p:cNvPr>
          <p:cNvSpPr/>
          <p:nvPr/>
        </p:nvSpPr>
        <p:spPr>
          <a:xfrm>
            <a:off x="5604375" y="179824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3531794" y="211672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0" name="グループ化 69">
            <a:extLst>
              <a:ext uri="{FF2B5EF4-FFF2-40B4-BE49-F238E27FC236}">
                <a16:creationId xmlns:a16="http://schemas.microsoft.com/office/drawing/2014/main" id="{FD3E75BC-08ED-496B-9726-573A7CB9872B}"/>
              </a:ext>
            </a:extLst>
          </p:cNvPr>
          <p:cNvGrpSpPr/>
          <p:nvPr/>
        </p:nvGrpSpPr>
        <p:grpSpPr>
          <a:xfrm>
            <a:off x="3828169" y="1770375"/>
            <a:ext cx="791286" cy="1260246"/>
            <a:chOff x="3233366" y="3967563"/>
            <a:chExt cx="791286" cy="1260246"/>
          </a:xfrm>
        </p:grpSpPr>
        <p:sp>
          <p:nvSpPr>
            <p:cNvPr id="71" name="楕円 70">
              <a:extLst>
                <a:ext uri="{FF2B5EF4-FFF2-40B4-BE49-F238E27FC236}">
                  <a16:creationId xmlns:a16="http://schemas.microsoft.com/office/drawing/2014/main" id="{7DACB3E2-39C0-477C-A07A-5E270F0E259A}"/>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72" name="四角形: 角を丸くする 71">
              <a:extLst>
                <a:ext uri="{FF2B5EF4-FFF2-40B4-BE49-F238E27FC236}">
                  <a16:creationId xmlns:a16="http://schemas.microsoft.com/office/drawing/2014/main" id="{39EF214D-2AFE-425E-8D68-291C89E95315}"/>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3" name="四角形: 角を丸くする 72">
              <a:extLst>
                <a:ext uri="{FF2B5EF4-FFF2-40B4-BE49-F238E27FC236}">
                  <a16:creationId xmlns:a16="http://schemas.microsoft.com/office/drawing/2014/main" id="{CD54F5B6-2A87-4F77-913C-577497E019D9}"/>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4" name="四角形: 角を丸くする 73">
              <a:extLst>
                <a:ext uri="{FF2B5EF4-FFF2-40B4-BE49-F238E27FC236}">
                  <a16:creationId xmlns:a16="http://schemas.microsoft.com/office/drawing/2014/main" id="{E0E290BD-289B-49C4-85F6-EACDBA263BE7}"/>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75" name="グループ化 74">
            <a:extLst>
              <a:ext uri="{FF2B5EF4-FFF2-40B4-BE49-F238E27FC236}">
                <a16:creationId xmlns:a16="http://schemas.microsoft.com/office/drawing/2014/main" id="{4035AA6E-7BDA-445C-9CD9-503DDB092989}"/>
              </a:ext>
            </a:extLst>
          </p:cNvPr>
          <p:cNvGrpSpPr/>
          <p:nvPr/>
        </p:nvGrpSpPr>
        <p:grpSpPr>
          <a:xfrm>
            <a:off x="930128" y="1770375"/>
            <a:ext cx="2111850" cy="618568"/>
            <a:chOff x="305560" y="1187099"/>
            <a:chExt cx="2111850" cy="618568"/>
          </a:xfrm>
        </p:grpSpPr>
        <p:sp>
          <p:nvSpPr>
            <p:cNvPr id="76" name="楕円 75">
              <a:extLst>
                <a:ext uri="{FF2B5EF4-FFF2-40B4-BE49-F238E27FC236}">
                  <a16:creationId xmlns:a16="http://schemas.microsoft.com/office/drawing/2014/main" id="{4D6A4A04-EA38-45A8-AE6A-2BC1E9EF5123}"/>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305560" y="1574532"/>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graphicFrame>
        <p:nvGraphicFramePr>
          <p:cNvPr id="84" name="表 8">
            <a:extLst>
              <a:ext uri="{FF2B5EF4-FFF2-40B4-BE49-F238E27FC236}">
                <a16:creationId xmlns:a16="http://schemas.microsoft.com/office/drawing/2014/main" id="{EC5DC741-A522-4D88-A584-F8FA71F62569}"/>
              </a:ext>
            </a:extLst>
          </p:cNvPr>
          <p:cNvGraphicFramePr>
            <a:graphicFrameLocks noGrp="1"/>
          </p:cNvGraphicFramePr>
          <p:nvPr>
            <p:extLst>
              <p:ext uri="{D42A27DB-BD31-4B8C-83A1-F6EECF244321}">
                <p14:modId xmlns:p14="http://schemas.microsoft.com/office/powerpoint/2010/main" val="83346867"/>
              </p:ext>
            </p:extLst>
          </p:nvPr>
        </p:nvGraphicFramePr>
        <p:xfrm>
          <a:off x="234355" y="5212174"/>
          <a:ext cx="8834830" cy="105833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bl>
          </a:graphicData>
        </a:graphic>
      </p:graphicFrame>
      <p:sp>
        <p:nvSpPr>
          <p:cNvPr id="36" name="楕円 55">
            <a:extLst>
              <a:ext uri="{FF2B5EF4-FFF2-40B4-BE49-F238E27FC236}">
                <a16:creationId xmlns:a16="http://schemas.microsoft.com/office/drawing/2014/main" id="{11C1C7DF-BB0F-493D-8663-A4CAACC52AF3}"/>
              </a:ext>
            </a:extLst>
          </p:cNvPr>
          <p:cNvSpPr/>
          <p:nvPr/>
        </p:nvSpPr>
        <p:spPr>
          <a:xfrm>
            <a:off x="2426869" y="2636266"/>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2727769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図形 が含まれている画像&#10;&#10;自動的に生成された説明">
            <a:extLst>
              <a:ext uri="{FF2B5EF4-FFF2-40B4-BE49-F238E27FC236}">
                <a16:creationId xmlns:a16="http://schemas.microsoft.com/office/drawing/2014/main" id="{9366FC79-458D-4DC6-A9E2-4771F4907B76}"/>
              </a:ext>
            </a:extLst>
          </p:cNvPr>
          <p:cNvPicPr>
            <a:picLocks noChangeAspect="1"/>
          </p:cNvPicPr>
          <p:nvPr/>
        </p:nvPicPr>
        <p:blipFill rotWithShape="1">
          <a:blip r:embed="rId2">
            <a:extLst>
              <a:ext uri="{28A0092B-C50C-407E-A947-70E740481C1C}">
                <a14:useLocalDpi xmlns:a14="http://schemas.microsoft.com/office/drawing/2010/main" val="0"/>
              </a:ext>
            </a:extLst>
          </a:blip>
          <a:srcRect l="-910" t="-1499" r="38428" b="68441"/>
          <a:stretch/>
        </p:blipFill>
        <p:spPr>
          <a:xfrm>
            <a:off x="2617065" y="1618079"/>
            <a:ext cx="6022340" cy="2202049"/>
          </a:xfrm>
          <a:prstGeom prst="rect">
            <a:avLst/>
          </a:prstGeom>
        </p:spPr>
      </p:pic>
      <p:pic>
        <p:nvPicPr>
          <p:cNvPr id="35" name="図 34" descr="図形&#10;&#10;中程度の精度で自動的に生成された説明">
            <a:extLst>
              <a:ext uri="{FF2B5EF4-FFF2-40B4-BE49-F238E27FC236}">
                <a16:creationId xmlns:a16="http://schemas.microsoft.com/office/drawing/2014/main" id="{49259186-34C6-4DA2-B9A2-42C3EE4E96DB}"/>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3795011" y="1737632"/>
            <a:ext cx="548111" cy="1397177"/>
          </a:xfrm>
          <a:prstGeom prst="rect">
            <a:avLst/>
          </a:prstGeom>
        </p:spPr>
      </p:pic>
      <p:pic>
        <p:nvPicPr>
          <p:cNvPr id="36" name="図 35" descr="図形&#10;&#10;中程度の精度で自動的に生成された説明">
            <a:extLst>
              <a:ext uri="{FF2B5EF4-FFF2-40B4-BE49-F238E27FC236}">
                <a16:creationId xmlns:a16="http://schemas.microsoft.com/office/drawing/2014/main" id="{16249745-1456-4F4A-9BD2-51A1A6B0C0E7}"/>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416251" y="1737632"/>
            <a:ext cx="548111" cy="1397177"/>
          </a:xfrm>
          <a:prstGeom prst="rect">
            <a:avLst/>
          </a:prstGeom>
        </p:spPr>
      </p:pic>
      <p:pic>
        <p:nvPicPr>
          <p:cNvPr id="37" name="図 36" descr="図形&#10;&#10;中程度の精度で自動的に生成された説明">
            <a:extLst>
              <a:ext uri="{FF2B5EF4-FFF2-40B4-BE49-F238E27FC236}">
                <a16:creationId xmlns:a16="http://schemas.microsoft.com/office/drawing/2014/main" id="{C50BAFE9-F49E-4D34-A665-EC67DCABA81D}"/>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100267" y="1744503"/>
            <a:ext cx="548111" cy="1397177"/>
          </a:xfrm>
          <a:prstGeom prst="rect">
            <a:avLst/>
          </a:prstGeom>
        </p:spPr>
      </p:pic>
      <p:pic>
        <p:nvPicPr>
          <p:cNvPr id="38" name="図 37" descr="図形&#10;&#10;中程度の精度で自動的に生成された説明">
            <a:extLst>
              <a:ext uri="{FF2B5EF4-FFF2-40B4-BE49-F238E27FC236}">
                <a16:creationId xmlns:a16="http://schemas.microsoft.com/office/drawing/2014/main" id="{7B1BE0E5-208D-4E99-BC25-3A5568D48B9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836157" y="1744503"/>
            <a:ext cx="548111" cy="1397177"/>
          </a:xfrm>
          <a:prstGeom prst="rect">
            <a:avLst/>
          </a:prstGeom>
        </p:spPr>
      </p:pic>
      <p:pic>
        <p:nvPicPr>
          <p:cNvPr id="39" name="図 38" descr="図形&#10;&#10;中程度の精度で自動的に生成された説明">
            <a:extLst>
              <a:ext uri="{FF2B5EF4-FFF2-40B4-BE49-F238E27FC236}">
                <a16:creationId xmlns:a16="http://schemas.microsoft.com/office/drawing/2014/main" id="{D49112CC-32CD-457D-AE6B-B7C9F7B98A3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552268" y="1744503"/>
            <a:ext cx="548111" cy="1397177"/>
          </a:xfrm>
          <a:prstGeom prst="rect">
            <a:avLst/>
          </a:prstGeom>
        </p:spPr>
      </p:pic>
      <p:pic>
        <p:nvPicPr>
          <p:cNvPr id="41" name="図 40" descr="図形&#10;&#10;中程度の精度で自動的に生成された説明">
            <a:extLst>
              <a:ext uri="{FF2B5EF4-FFF2-40B4-BE49-F238E27FC236}">
                <a16:creationId xmlns:a16="http://schemas.microsoft.com/office/drawing/2014/main" id="{8AA17CBB-508A-4618-989C-CB2131168B41}"/>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288008" y="1744503"/>
            <a:ext cx="548111" cy="1397177"/>
          </a:xfrm>
          <a:prstGeom prst="rect">
            <a:avLst/>
          </a:prstGeom>
        </p:spPr>
      </p:pic>
      <p:pic>
        <p:nvPicPr>
          <p:cNvPr id="42" name="図 41" descr="図形&#10;&#10;中程度の精度で自動的に生成された説明">
            <a:extLst>
              <a:ext uri="{FF2B5EF4-FFF2-40B4-BE49-F238E27FC236}">
                <a16:creationId xmlns:a16="http://schemas.microsoft.com/office/drawing/2014/main" id="{56C517EA-62C1-4C0B-9E43-6B97C1AD221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921832" y="1744503"/>
            <a:ext cx="548111" cy="1397177"/>
          </a:xfrm>
          <a:prstGeom prst="rect">
            <a:avLst/>
          </a:prstGeom>
        </p:spPr>
      </p:pic>
      <p:pic>
        <p:nvPicPr>
          <p:cNvPr id="106" name="図 105" descr="アイコン&#10;&#10;自動的に生成された説明">
            <a:extLst>
              <a:ext uri="{FF2B5EF4-FFF2-40B4-BE49-F238E27FC236}">
                <a16:creationId xmlns:a16="http://schemas.microsoft.com/office/drawing/2014/main" id="{72A1A470-1A05-404D-90E3-89C1A8D2671F}"/>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10645" r="44617" b="28057"/>
          <a:stretch/>
        </p:blipFill>
        <p:spPr>
          <a:xfrm>
            <a:off x="2928058" y="2221363"/>
            <a:ext cx="669708" cy="759870"/>
          </a:xfrm>
          <a:prstGeom prst="rect">
            <a:avLst/>
          </a:prstGeom>
        </p:spPr>
      </p:pic>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January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8</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299" y="651368"/>
            <a:ext cx="4020021" cy="373559"/>
          </a:xfrm>
        </p:spPr>
        <p:txBody>
          <a:bodyPr/>
          <a:lstStyle/>
          <a:p>
            <a:r>
              <a:rPr lang="en-US" altLang="ja-JP" dirty="0"/>
              <a:t>Scenario 3’ for BUS</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4" y="1284768"/>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959440"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63" name="楕円 62">
            <a:extLst>
              <a:ext uri="{FF2B5EF4-FFF2-40B4-BE49-F238E27FC236}">
                <a16:creationId xmlns:a16="http://schemas.microsoft.com/office/drawing/2014/main" id="{7178CF9E-759C-4349-AC28-E429158B4DDD}"/>
              </a:ext>
            </a:extLst>
          </p:cNvPr>
          <p:cNvSpPr/>
          <p:nvPr/>
        </p:nvSpPr>
        <p:spPr>
          <a:xfrm>
            <a:off x="5421669" y="182733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3648778" y="185364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 name="楕円 113">
            <a:extLst>
              <a:ext uri="{FF2B5EF4-FFF2-40B4-BE49-F238E27FC236}">
                <a16:creationId xmlns:a16="http://schemas.microsoft.com/office/drawing/2014/main" id="{A6662987-6A0E-4154-9FBB-6BF6FA14988F}"/>
              </a:ext>
            </a:extLst>
          </p:cNvPr>
          <p:cNvSpPr/>
          <p:nvPr/>
        </p:nvSpPr>
        <p:spPr>
          <a:xfrm>
            <a:off x="6974457" y="182935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16" name="直線コネクタ 115">
            <a:extLst>
              <a:ext uri="{FF2B5EF4-FFF2-40B4-BE49-F238E27FC236}">
                <a16:creationId xmlns:a16="http://schemas.microsoft.com/office/drawing/2014/main" id="{98E03BA4-6412-4F11-BD0B-C803F05C11C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20" name="楕円 119">
            <a:extLst>
              <a:ext uri="{FF2B5EF4-FFF2-40B4-BE49-F238E27FC236}">
                <a16:creationId xmlns:a16="http://schemas.microsoft.com/office/drawing/2014/main" id="{7D9D56F7-820A-4B15-ACF7-9187425758FA}"/>
              </a:ext>
            </a:extLst>
          </p:cNvPr>
          <p:cNvSpPr/>
          <p:nvPr/>
        </p:nvSpPr>
        <p:spPr>
          <a:xfrm>
            <a:off x="2778496" y="2748450"/>
            <a:ext cx="272947" cy="23665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 name="テキスト ボックス 120">
            <a:extLst>
              <a:ext uri="{FF2B5EF4-FFF2-40B4-BE49-F238E27FC236}">
                <a16:creationId xmlns:a16="http://schemas.microsoft.com/office/drawing/2014/main" id="{2DC0993A-378B-415B-8926-6C7FBD3E7EA4}"/>
              </a:ext>
            </a:extLst>
          </p:cNvPr>
          <p:cNvSpPr txBox="1"/>
          <p:nvPr/>
        </p:nvSpPr>
        <p:spPr>
          <a:xfrm>
            <a:off x="1157112" y="3120112"/>
            <a:ext cx="1426226" cy="369332"/>
          </a:xfrm>
          <a:prstGeom prst="rect">
            <a:avLst/>
          </a:prstGeom>
          <a:noFill/>
        </p:spPr>
        <p:txBody>
          <a:bodyPr wrap="square">
            <a:spAutoFit/>
          </a:bodyPr>
          <a:lstStyle/>
          <a:p>
            <a:r>
              <a:rPr lang="en-US" altLang="ja-JP" b="0" dirty="0"/>
              <a:t>coordinator</a:t>
            </a:r>
            <a:endParaRPr lang="ja-JP" altLang="en-US" dirty="0"/>
          </a:p>
        </p:txBody>
      </p:sp>
      <p:cxnSp>
        <p:nvCxnSpPr>
          <p:cNvPr id="8" name="直線矢印コネクタ 7">
            <a:extLst>
              <a:ext uri="{FF2B5EF4-FFF2-40B4-BE49-F238E27FC236}">
                <a16:creationId xmlns:a16="http://schemas.microsoft.com/office/drawing/2014/main" id="{65E99A52-A49A-440E-A950-B24B6559130E}"/>
              </a:ext>
            </a:extLst>
          </p:cNvPr>
          <p:cNvCxnSpPr/>
          <p:nvPr/>
        </p:nvCxnSpPr>
        <p:spPr>
          <a:xfrm flipV="1">
            <a:off x="2286000" y="2906564"/>
            <a:ext cx="434378" cy="27073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nvGrpSpPr>
          <p:cNvPr id="4" name="グループ化 3">
            <a:extLst>
              <a:ext uri="{FF2B5EF4-FFF2-40B4-BE49-F238E27FC236}">
                <a16:creationId xmlns:a16="http://schemas.microsoft.com/office/drawing/2014/main" id="{31494075-8939-424D-9418-6D6B883C879A}"/>
              </a:ext>
            </a:extLst>
          </p:cNvPr>
          <p:cNvGrpSpPr/>
          <p:nvPr/>
        </p:nvGrpSpPr>
        <p:grpSpPr>
          <a:xfrm>
            <a:off x="412763" y="1760835"/>
            <a:ext cx="2283343" cy="939276"/>
            <a:chOff x="474503" y="1759572"/>
            <a:chExt cx="2283343" cy="939276"/>
          </a:xfrm>
        </p:grpSpPr>
        <p:sp>
          <p:nvSpPr>
            <p:cNvPr id="76" name="楕円 75">
              <a:extLst>
                <a:ext uri="{FF2B5EF4-FFF2-40B4-BE49-F238E27FC236}">
                  <a16:creationId xmlns:a16="http://schemas.microsoft.com/office/drawing/2014/main" id="{4D6A4A04-EA38-45A8-AE6A-2BC1E9EF5123}"/>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44" name="楕円 43">
              <a:extLst>
                <a:ext uri="{FF2B5EF4-FFF2-40B4-BE49-F238E27FC236}">
                  <a16:creationId xmlns:a16="http://schemas.microsoft.com/office/drawing/2014/main" id="{E552C8F5-FBE2-494A-8728-6E6C4D7D5AD4}"/>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テキスト ボックス 44">
              <a:extLst>
                <a:ext uri="{FF2B5EF4-FFF2-40B4-BE49-F238E27FC236}">
                  <a16:creationId xmlns:a16="http://schemas.microsoft.com/office/drawing/2014/main" id="{B66355F9-A463-4CDB-B492-0216EAAE0B3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46" name="楕円 45">
            <a:extLst>
              <a:ext uri="{FF2B5EF4-FFF2-40B4-BE49-F238E27FC236}">
                <a16:creationId xmlns:a16="http://schemas.microsoft.com/office/drawing/2014/main" id="{7F03B057-62EF-457E-BFF4-964715827ED1}"/>
              </a:ext>
            </a:extLst>
          </p:cNvPr>
          <p:cNvSpPr/>
          <p:nvPr/>
        </p:nvSpPr>
        <p:spPr>
          <a:xfrm>
            <a:off x="3952523"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7" name="楕円 46">
            <a:extLst>
              <a:ext uri="{FF2B5EF4-FFF2-40B4-BE49-F238E27FC236}">
                <a16:creationId xmlns:a16="http://schemas.microsoft.com/office/drawing/2014/main" id="{3C67CF8F-9548-4FA0-A8EE-8F42FE8FD7DF}"/>
              </a:ext>
            </a:extLst>
          </p:cNvPr>
          <p:cNvSpPr/>
          <p:nvPr/>
        </p:nvSpPr>
        <p:spPr>
          <a:xfrm>
            <a:off x="4560791"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8" name="楕円 47">
            <a:extLst>
              <a:ext uri="{FF2B5EF4-FFF2-40B4-BE49-F238E27FC236}">
                <a16:creationId xmlns:a16="http://schemas.microsoft.com/office/drawing/2014/main" id="{1262E44A-5FBF-4A34-95DA-09471A84DDFA}"/>
              </a:ext>
            </a:extLst>
          </p:cNvPr>
          <p:cNvSpPr/>
          <p:nvPr/>
        </p:nvSpPr>
        <p:spPr>
          <a:xfrm>
            <a:off x="5236490"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9" name="楕円 48">
            <a:extLst>
              <a:ext uri="{FF2B5EF4-FFF2-40B4-BE49-F238E27FC236}">
                <a16:creationId xmlns:a16="http://schemas.microsoft.com/office/drawing/2014/main" id="{C14A1FCB-A646-4581-BF4F-ADB89A8CC159}"/>
              </a:ext>
            </a:extLst>
          </p:cNvPr>
          <p:cNvSpPr/>
          <p:nvPr/>
        </p:nvSpPr>
        <p:spPr>
          <a:xfrm>
            <a:off x="5972505"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0" name="楕円 49">
            <a:extLst>
              <a:ext uri="{FF2B5EF4-FFF2-40B4-BE49-F238E27FC236}">
                <a16:creationId xmlns:a16="http://schemas.microsoft.com/office/drawing/2014/main" id="{3069C149-AEF4-4683-A8FF-16D8404DE810}"/>
              </a:ext>
            </a:extLst>
          </p:cNvPr>
          <p:cNvSpPr/>
          <p:nvPr/>
        </p:nvSpPr>
        <p:spPr>
          <a:xfrm>
            <a:off x="6685473"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1" name="楕円 50">
            <a:extLst>
              <a:ext uri="{FF2B5EF4-FFF2-40B4-BE49-F238E27FC236}">
                <a16:creationId xmlns:a16="http://schemas.microsoft.com/office/drawing/2014/main" id="{C0E17CB4-C533-43F2-B282-202FE082B9DB}"/>
              </a:ext>
            </a:extLst>
          </p:cNvPr>
          <p:cNvSpPr/>
          <p:nvPr/>
        </p:nvSpPr>
        <p:spPr>
          <a:xfrm>
            <a:off x="7431444"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cxnSp>
        <p:nvCxnSpPr>
          <p:cNvPr id="9" name="直線コネクタ 8">
            <a:extLst>
              <a:ext uri="{FF2B5EF4-FFF2-40B4-BE49-F238E27FC236}">
                <a16:creationId xmlns:a16="http://schemas.microsoft.com/office/drawing/2014/main" id="{83F17398-AFB2-4C85-ACAB-DF4BE18A8254}"/>
              </a:ext>
            </a:extLst>
          </p:cNvPr>
          <p:cNvCxnSpPr>
            <a:stCxn id="68" idx="5"/>
            <a:endCxn id="46" idx="1"/>
          </p:cNvCxnSpPr>
          <p:nvPr/>
        </p:nvCxnSpPr>
        <p:spPr>
          <a:xfrm>
            <a:off x="3818462" y="1994257"/>
            <a:ext cx="163174" cy="301349"/>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B9638122-7B14-4145-B722-BB3DD99C50F5}"/>
              </a:ext>
            </a:extLst>
          </p:cNvPr>
          <p:cNvCxnSpPr>
            <a:cxnSpLocks/>
          </p:cNvCxnSpPr>
          <p:nvPr/>
        </p:nvCxnSpPr>
        <p:spPr>
          <a:xfrm>
            <a:off x="3889606" y="1992078"/>
            <a:ext cx="807065" cy="327588"/>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7EA07032-9D02-4D76-9E13-460CB583C2BA}"/>
              </a:ext>
            </a:extLst>
          </p:cNvPr>
          <p:cNvCxnSpPr>
            <a:cxnSpLocks/>
            <a:endCxn id="49" idx="1"/>
          </p:cNvCxnSpPr>
          <p:nvPr/>
        </p:nvCxnSpPr>
        <p:spPr>
          <a:xfrm>
            <a:off x="5555329" y="1975809"/>
            <a:ext cx="446289" cy="31979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C13BF501-5F91-4902-BC5B-6D791CD01C48}"/>
              </a:ext>
            </a:extLst>
          </p:cNvPr>
          <p:cNvCxnSpPr>
            <a:cxnSpLocks/>
            <a:stCxn id="63" idx="4"/>
          </p:cNvCxnSpPr>
          <p:nvPr/>
        </p:nvCxnSpPr>
        <p:spPr>
          <a:xfrm flipH="1">
            <a:off x="5347726" y="1992078"/>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8B6E4AD3-1781-42B6-ABB8-C2453AD89AE0}"/>
              </a:ext>
            </a:extLst>
          </p:cNvPr>
          <p:cNvCxnSpPr>
            <a:cxnSpLocks/>
          </p:cNvCxnSpPr>
          <p:nvPr/>
        </p:nvCxnSpPr>
        <p:spPr>
          <a:xfrm flipH="1">
            <a:off x="6844133" y="1992078"/>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BB3FB605-BE14-4870-93DD-08A630BCFBC4}"/>
              </a:ext>
            </a:extLst>
          </p:cNvPr>
          <p:cNvCxnSpPr>
            <a:cxnSpLocks/>
            <a:stCxn id="114" idx="5"/>
            <a:endCxn id="51" idx="0"/>
          </p:cNvCxnSpPr>
          <p:nvPr/>
        </p:nvCxnSpPr>
        <p:spPr>
          <a:xfrm>
            <a:off x="7144141" y="1969967"/>
            <a:ext cx="386702" cy="301513"/>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7E69C0C8-D118-4913-A429-A3D4591CA8E4}"/>
              </a:ext>
            </a:extLst>
          </p:cNvPr>
          <p:cNvCxnSpPr>
            <a:cxnSpLocks/>
            <a:endCxn id="68" idx="3"/>
          </p:cNvCxnSpPr>
          <p:nvPr/>
        </p:nvCxnSpPr>
        <p:spPr>
          <a:xfrm flipV="1">
            <a:off x="3006601" y="1994257"/>
            <a:ext cx="671290" cy="746448"/>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4D75A5D9-7CEB-4DA3-918D-9C995A36D1B3}"/>
              </a:ext>
            </a:extLst>
          </p:cNvPr>
          <p:cNvCxnSpPr>
            <a:cxnSpLocks/>
            <a:stCxn id="68" idx="6"/>
            <a:endCxn id="63" idx="2"/>
          </p:cNvCxnSpPr>
          <p:nvPr/>
        </p:nvCxnSpPr>
        <p:spPr>
          <a:xfrm flipV="1">
            <a:off x="3847575" y="1909708"/>
            <a:ext cx="1574094" cy="26305"/>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BB8294FB-9534-4F83-923D-8D7B7A3C545F}"/>
              </a:ext>
            </a:extLst>
          </p:cNvPr>
          <p:cNvCxnSpPr>
            <a:cxnSpLocks/>
            <a:endCxn id="114" idx="2"/>
          </p:cNvCxnSpPr>
          <p:nvPr/>
        </p:nvCxnSpPr>
        <p:spPr>
          <a:xfrm flipV="1">
            <a:off x="5644326" y="1911723"/>
            <a:ext cx="1330131" cy="16546"/>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4B8D72BF-9413-424F-9D6D-47D0D516BE66}"/>
              </a:ext>
            </a:extLst>
          </p:cNvPr>
          <p:cNvSpPr txBox="1"/>
          <p:nvPr/>
        </p:nvSpPr>
        <p:spPr>
          <a:xfrm>
            <a:off x="404957" y="4004100"/>
            <a:ext cx="8553603" cy="646331"/>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endParaRPr lang="en-US" altLang="ja-JP" b="0" dirty="0">
              <a:effectLst/>
            </a:endParaRPr>
          </a:p>
        </p:txBody>
      </p:sp>
      <p:sp>
        <p:nvSpPr>
          <p:cNvPr id="67" name="テキスト ボックス 66">
            <a:extLst>
              <a:ext uri="{FF2B5EF4-FFF2-40B4-BE49-F238E27FC236}">
                <a16:creationId xmlns:a16="http://schemas.microsoft.com/office/drawing/2014/main" id="{820A7E68-492D-4097-843B-76D42C3FDD8D}"/>
              </a:ext>
            </a:extLst>
          </p:cNvPr>
          <p:cNvSpPr txBox="1"/>
          <p:nvPr/>
        </p:nvSpPr>
        <p:spPr>
          <a:xfrm>
            <a:off x="274714" y="3748492"/>
            <a:ext cx="3510435" cy="369332"/>
          </a:xfrm>
          <a:prstGeom prst="rect">
            <a:avLst/>
          </a:prstGeom>
          <a:noFill/>
        </p:spPr>
        <p:txBody>
          <a:bodyPr wrap="square">
            <a:spAutoFit/>
          </a:bodyPr>
          <a:lstStyle/>
          <a:p>
            <a:r>
              <a:rPr lang="en-US" altLang="ja-JP" u="sng" dirty="0"/>
              <a:t>Use case 3</a:t>
            </a:r>
            <a:endParaRPr lang="ja-JP" altLang="en-US" u="sng" dirty="0"/>
          </a:p>
        </p:txBody>
      </p:sp>
      <p:graphicFrame>
        <p:nvGraphicFramePr>
          <p:cNvPr id="72" name="表 8">
            <a:extLst>
              <a:ext uri="{FF2B5EF4-FFF2-40B4-BE49-F238E27FC236}">
                <a16:creationId xmlns:a16="http://schemas.microsoft.com/office/drawing/2014/main" id="{078E2E87-1969-490B-BA24-38805556520E}"/>
              </a:ext>
            </a:extLst>
          </p:cNvPr>
          <p:cNvGraphicFramePr>
            <a:graphicFrameLocks noGrp="1"/>
          </p:cNvGraphicFramePr>
          <p:nvPr>
            <p:extLst>
              <p:ext uri="{D42A27DB-BD31-4B8C-83A1-F6EECF244321}">
                <p14:modId xmlns:p14="http://schemas.microsoft.com/office/powerpoint/2010/main" val="853023345"/>
              </p:ext>
            </p:extLst>
          </p:nvPr>
        </p:nvGraphicFramePr>
        <p:xfrm>
          <a:off x="131299" y="4624979"/>
          <a:ext cx="8834830" cy="1576493"/>
        </p:xfrm>
        <a:graphic>
          <a:graphicData uri="http://schemas.openxmlformats.org/drawingml/2006/table">
            <a:tbl>
              <a:tblPr firstRow="1" bandRow="1">
                <a:tableStyleId>{5C22544A-7EE6-4342-B048-85BDC9FD1C3A}</a:tableStyleId>
              </a:tblPr>
              <a:tblGrid>
                <a:gridCol w="623081">
                  <a:extLst>
                    <a:ext uri="{9D8B030D-6E8A-4147-A177-3AD203B41FA5}">
                      <a16:colId xmlns:a16="http://schemas.microsoft.com/office/drawing/2014/main" val="3229361360"/>
                    </a:ext>
                  </a:extLst>
                </a:gridCol>
                <a:gridCol w="2174934">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3’VV</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VBAN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3’VH</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HBAN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3.1b</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6350091"/>
                  </a:ext>
                </a:extLst>
              </a:tr>
            </a:tbl>
          </a:graphicData>
        </a:graphic>
      </p:graphicFrame>
      <p:sp>
        <p:nvSpPr>
          <p:cNvPr id="58" name="楕円 55">
            <a:extLst>
              <a:ext uri="{FF2B5EF4-FFF2-40B4-BE49-F238E27FC236}">
                <a16:creationId xmlns:a16="http://schemas.microsoft.com/office/drawing/2014/main" id="{89F29297-76DF-47DA-91D9-FA96306CFAE8}"/>
              </a:ext>
            </a:extLst>
          </p:cNvPr>
          <p:cNvSpPr/>
          <p:nvPr/>
        </p:nvSpPr>
        <p:spPr>
          <a:xfrm>
            <a:off x="2866848" y="3029625"/>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9" name="楕円 55">
            <a:extLst>
              <a:ext uri="{FF2B5EF4-FFF2-40B4-BE49-F238E27FC236}">
                <a16:creationId xmlns:a16="http://schemas.microsoft.com/office/drawing/2014/main" id="{66BDE3C9-A642-4FC0-8939-D998FF9AA5B1}"/>
              </a:ext>
            </a:extLst>
          </p:cNvPr>
          <p:cNvSpPr/>
          <p:nvPr/>
        </p:nvSpPr>
        <p:spPr>
          <a:xfrm>
            <a:off x="8252488" y="2816493"/>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3442453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January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9</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4</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108042" y="4396957"/>
            <a:ext cx="8822894" cy="923330"/>
          </a:xfrm>
          <a:prstGeom prst="rect">
            <a:avLst/>
          </a:prstGeom>
          <a:noFill/>
        </p:spPr>
        <p:txBody>
          <a:bodyPr wrap="square">
            <a:spAutoFit/>
          </a:bodyPr>
          <a:lstStyle/>
          <a:p>
            <a:pPr marL="285750" indent="-285750">
              <a:buFont typeface="Wingdings" panose="05000000000000000000" pitchFamily="2" charset="2"/>
              <a:buChar char="l"/>
            </a:pPr>
            <a:r>
              <a:rPr kumimoji="1" lang="en-US" altLang="ja-JP" dirty="0"/>
              <a:t>Key-less entry system</a:t>
            </a:r>
          </a:p>
          <a:p>
            <a:pPr marL="742950" lvl="1" indent="-285750">
              <a:buFontTx/>
              <a:buChar char="-"/>
            </a:pPr>
            <a:r>
              <a:rPr lang="en-US" altLang="ja-JP" b="0" dirty="0"/>
              <a:t>Node is around user outside of vehicle / coordinator is in Engine compartment</a:t>
            </a:r>
          </a:p>
          <a:p>
            <a:pPr marL="742950" lvl="1" indent="-285750">
              <a:buFontTx/>
              <a:buChar char="-"/>
            </a:pPr>
            <a:r>
              <a:rPr lang="en-US" altLang="ja-JP" dirty="0"/>
              <a:t>Asymmetric</a:t>
            </a:r>
            <a:r>
              <a:rPr lang="en-US" altLang="ja-JP" b="0" dirty="0"/>
              <a:t> environment. Two direction model should be defined separatory.</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5" y="3989462"/>
            <a:ext cx="3510435" cy="369332"/>
          </a:xfrm>
          <a:prstGeom prst="rect">
            <a:avLst/>
          </a:prstGeom>
          <a:noFill/>
        </p:spPr>
        <p:txBody>
          <a:bodyPr wrap="square">
            <a:spAutoFit/>
          </a:bodyPr>
          <a:lstStyle/>
          <a:p>
            <a:r>
              <a:rPr lang="en-US" altLang="ja-JP" u="sng" dirty="0"/>
              <a:t>Use case 4</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32" name="テキスト ボックス 31">
            <a:extLst>
              <a:ext uri="{FF2B5EF4-FFF2-40B4-BE49-F238E27FC236}">
                <a16:creationId xmlns:a16="http://schemas.microsoft.com/office/drawing/2014/main" id="{07A39774-D4E9-4745-94FB-30B46BD5348F}"/>
              </a:ext>
            </a:extLst>
          </p:cNvPr>
          <p:cNvSpPr txBox="1"/>
          <p:nvPr/>
        </p:nvSpPr>
        <p:spPr>
          <a:xfrm>
            <a:off x="444270" y="1055116"/>
            <a:ext cx="6391535" cy="369332"/>
          </a:xfrm>
          <a:prstGeom prst="rect">
            <a:avLst/>
          </a:prstGeom>
          <a:noFill/>
        </p:spPr>
        <p:txBody>
          <a:bodyPr wrap="square">
            <a:spAutoFit/>
          </a:bodyPr>
          <a:lstStyle/>
          <a:p>
            <a:r>
              <a:rPr lang="en-US" altLang="ja-JP" u="sng" dirty="0"/>
              <a:t>Engine compartment / body surface (outside)</a:t>
            </a:r>
            <a:endParaRPr lang="ja-JP" altLang="en-US" u="sng" dirty="0"/>
          </a:p>
        </p:txBody>
      </p:sp>
      <p:grpSp>
        <p:nvGrpSpPr>
          <p:cNvPr id="33" name="グループ化 32">
            <a:extLst>
              <a:ext uri="{FF2B5EF4-FFF2-40B4-BE49-F238E27FC236}">
                <a16:creationId xmlns:a16="http://schemas.microsoft.com/office/drawing/2014/main" id="{DE21B63B-0E2E-4DA6-AE2B-82455D6F9F3C}"/>
              </a:ext>
            </a:extLst>
          </p:cNvPr>
          <p:cNvGrpSpPr/>
          <p:nvPr/>
        </p:nvGrpSpPr>
        <p:grpSpPr>
          <a:xfrm>
            <a:off x="3413527" y="1878593"/>
            <a:ext cx="5380855" cy="2042941"/>
            <a:chOff x="914400" y="1593575"/>
            <a:chExt cx="7599285" cy="2885209"/>
          </a:xfrm>
        </p:grpSpPr>
        <p:cxnSp>
          <p:nvCxnSpPr>
            <p:cNvPr id="34" name="直線コネクタ 33">
              <a:extLst>
                <a:ext uri="{FF2B5EF4-FFF2-40B4-BE49-F238E27FC236}">
                  <a16:creationId xmlns:a16="http://schemas.microsoft.com/office/drawing/2014/main" id="{53DF1A44-E721-4625-8BBD-D898368652D3}"/>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B47483A-9F92-46B4-B546-BF6F00C0361A}"/>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7555CF5-E42E-46A7-8513-FA41271DFA22}"/>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E56251C-7C31-4137-BD9A-AACB85A80D9B}"/>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84FEAA3-A879-4880-9307-99AEBBB3EF82}"/>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562E339-96D6-4721-870B-95309D47A1B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672381A2-8210-4C57-A7F2-5975E35C2F02}"/>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C00657AD-A2CC-445A-983A-6E9B6DEE1B30}"/>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4C972328-6A05-4DBA-B109-BDF65CD3CDC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82E9808B-4B11-4CF2-9246-C1C877BF850C}"/>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DA725021-ECEE-4960-B452-0FFD25442D0A}"/>
              </a:ext>
            </a:extLst>
          </p:cNvPr>
          <p:cNvSpPr/>
          <p:nvPr/>
        </p:nvSpPr>
        <p:spPr>
          <a:xfrm>
            <a:off x="5069345" y="204974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3B702E7D-D28B-49A0-BF81-546B7978E93A}"/>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ABD7B075-B60E-48C9-87C8-B80C41242F47}"/>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B81D0181-6494-47C9-AA42-B98A98E14795}"/>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5DE45A6-0A66-4DF2-A03E-119E72D67838}"/>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DBC59873-E2D6-4AD0-AD6F-6DBE7F6957A5}"/>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760507DF-E3CB-4D17-81CA-B65350B563EB}"/>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74B85D61-FBAD-4D78-B004-5EB34CDF004E}"/>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11E7FD23-07EC-4D61-ADDD-459FF6597DCB}"/>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aphicFrame>
        <p:nvGraphicFramePr>
          <p:cNvPr id="70" name="表 8">
            <a:extLst>
              <a:ext uri="{FF2B5EF4-FFF2-40B4-BE49-F238E27FC236}">
                <a16:creationId xmlns:a16="http://schemas.microsoft.com/office/drawing/2014/main" id="{167FFC83-E1D6-4BA4-A2E0-A87BC461C723}"/>
              </a:ext>
            </a:extLst>
          </p:cNvPr>
          <p:cNvGraphicFramePr>
            <a:graphicFrameLocks noGrp="1"/>
          </p:cNvGraphicFramePr>
          <p:nvPr>
            <p:extLst>
              <p:ext uri="{D42A27DB-BD31-4B8C-83A1-F6EECF244321}">
                <p14:modId xmlns:p14="http://schemas.microsoft.com/office/powerpoint/2010/main" val="3126182103"/>
              </p:ext>
            </p:extLst>
          </p:nvPr>
        </p:nvGraphicFramePr>
        <p:xfrm>
          <a:off x="192685" y="5248072"/>
          <a:ext cx="8834830" cy="114977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bl>
          </a:graphicData>
        </a:graphic>
      </p:graphicFrame>
      <p:grpSp>
        <p:nvGrpSpPr>
          <p:cNvPr id="37" name="グループ化 36">
            <a:extLst>
              <a:ext uri="{FF2B5EF4-FFF2-40B4-BE49-F238E27FC236}">
                <a16:creationId xmlns:a16="http://schemas.microsoft.com/office/drawing/2014/main" id="{58BE728B-7050-49F7-818E-C9B1E99D62F5}"/>
              </a:ext>
            </a:extLst>
          </p:cNvPr>
          <p:cNvGrpSpPr/>
          <p:nvPr/>
        </p:nvGrpSpPr>
        <p:grpSpPr>
          <a:xfrm>
            <a:off x="2395238" y="1402126"/>
            <a:ext cx="2283343" cy="939276"/>
            <a:chOff x="474503" y="1759572"/>
            <a:chExt cx="2283343" cy="939276"/>
          </a:xfrm>
        </p:grpSpPr>
        <p:sp>
          <p:nvSpPr>
            <p:cNvPr id="38" name="楕円 37">
              <a:extLst>
                <a:ext uri="{FF2B5EF4-FFF2-40B4-BE49-F238E27FC236}">
                  <a16:creationId xmlns:a16="http://schemas.microsoft.com/office/drawing/2014/main" id="{AFD02B3E-A160-443B-817B-07B22D13662A}"/>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 name="楕円 59">
              <a:extLst>
                <a:ext uri="{FF2B5EF4-FFF2-40B4-BE49-F238E27FC236}">
                  <a16:creationId xmlns:a16="http://schemas.microsoft.com/office/drawing/2014/main" id="{D0F12A5E-9B1D-4533-968E-841F3701168A}"/>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2" name="テキスト ボックス 61">
              <a:extLst>
                <a:ext uri="{FF2B5EF4-FFF2-40B4-BE49-F238E27FC236}">
                  <a16:creationId xmlns:a16="http://schemas.microsoft.com/office/drawing/2014/main" id="{89212D43-B199-4CAF-844F-7AD3FC86F397}"/>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4" name="テキスト ボックス 63">
              <a:extLst>
                <a:ext uri="{FF2B5EF4-FFF2-40B4-BE49-F238E27FC236}">
                  <a16:creationId xmlns:a16="http://schemas.microsoft.com/office/drawing/2014/main" id="{713B7E76-D805-447F-B466-42516422166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5" name="楕円 64">
              <a:extLst>
                <a:ext uri="{FF2B5EF4-FFF2-40B4-BE49-F238E27FC236}">
                  <a16:creationId xmlns:a16="http://schemas.microsoft.com/office/drawing/2014/main" id="{1FC12EE1-1886-4C00-946D-8A697A97B39A}"/>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67" name="テキスト ボックス 66">
              <a:extLst>
                <a:ext uri="{FF2B5EF4-FFF2-40B4-BE49-F238E27FC236}">
                  <a16:creationId xmlns:a16="http://schemas.microsoft.com/office/drawing/2014/main" id="{F3101896-7F29-44FC-AD4D-686DBEDCEDB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Tree>
    <p:extLst>
      <p:ext uri="{BB962C8B-B14F-4D97-AF65-F5344CB8AC3E}">
        <p14:creationId xmlns:p14="http://schemas.microsoft.com/office/powerpoint/2010/main" val="2893489608"/>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9129</TotalTime>
  <Words>2470</Words>
  <Application>Microsoft Office PowerPoint</Application>
  <PresentationFormat>画面に合わせる (4:3)</PresentationFormat>
  <Paragraphs>355</Paragraphs>
  <Slides>23</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23</vt:i4>
      </vt:variant>
    </vt:vector>
  </HeadingPairs>
  <TitlesOfParts>
    <vt:vector size="32" baseType="lpstr">
      <vt:lpstr>HGSｺﾞｼｯｸE</vt:lpstr>
      <vt:lpstr>Times-Bold</vt:lpstr>
      <vt:lpstr>TimesNewRomanPS-BoldMT</vt:lpstr>
      <vt:lpstr>Times-Roman</vt:lpstr>
      <vt:lpstr>游ゴシック</vt:lpstr>
      <vt:lpstr>Arial</vt:lpstr>
      <vt:lpstr>Times New Roman</vt:lpstr>
      <vt:lpstr>Wingdings</vt:lpstr>
      <vt:lpstr>Default Design</vt:lpstr>
      <vt:lpstr>PowerPoint プレゼンテーション</vt:lpstr>
      <vt:lpstr>Dynamic Channel and Environmental Modeling Scheme for BANs on TG15.6a</vt:lpstr>
      <vt:lpstr>Channel models and scenarios in IEEE802.15.6-2012</vt:lpstr>
      <vt:lpstr>Classification of Channel and Environment Models for Human and Vehicle Body Area Networks (HBAN&amp;VBAN)</vt:lpstr>
      <vt:lpstr>PowerPoint プレゼンテーション</vt:lpstr>
      <vt:lpstr>Channel and Environmental models between VBAN and HBAN</vt:lpstr>
      <vt:lpstr>Scenario 3</vt:lpstr>
      <vt:lpstr>Scenario 3’ for BUS</vt:lpstr>
      <vt:lpstr>Scenario 4</vt:lpstr>
      <vt:lpstr>Scenario 5</vt:lpstr>
      <vt:lpstr>Dynamic Channel Models Situations</vt:lpstr>
      <vt:lpstr>Dynamic on-body channel modeling</vt:lpstr>
      <vt:lpstr>Measured Characteristics</vt:lpstr>
      <vt:lpstr>Measured characteristics</vt:lpstr>
      <vt:lpstr>Distribution fitting and CDF</vt:lpstr>
      <vt:lpstr>Dynamic off-body channel modeling</vt:lpstr>
      <vt:lpstr>Measured characteristics</vt:lpstr>
      <vt:lpstr>Measured characteristics</vt:lpstr>
      <vt:lpstr>Summary</vt:lpstr>
      <vt:lpstr>Thank you for your attention</vt:lpstr>
      <vt:lpstr>Use case : On-vehicle  Secure Key-less entry system</vt:lpstr>
      <vt:lpstr>PowerPoint プレゼンテーション</vt:lpstr>
      <vt:lpstr>Engine/Motor Compartment Environment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Kobayashi Takumi</cp:lastModifiedBy>
  <cp:revision>357</cp:revision>
  <dcterms:created xsi:type="dcterms:W3CDTF">2021-04-23T05:27:11Z</dcterms:created>
  <dcterms:modified xsi:type="dcterms:W3CDTF">2022-01-19T07:13:00Z</dcterms:modified>
</cp:coreProperties>
</file>