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sldIdLst>
    <p:sldId id="287" r:id="rId2"/>
    <p:sldId id="363" r:id="rId3"/>
    <p:sldId id="322" r:id="rId4"/>
    <p:sldId id="2385" r:id="rId5"/>
    <p:sldId id="361" r:id="rId6"/>
    <p:sldId id="2388" r:id="rId7"/>
    <p:sldId id="2389" r:id="rId8"/>
    <p:sldId id="2368"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46" autoAdjust="0"/>
  </p:normalViewPr>
  <p:slideViewPr>
    <p:cSldViewPr>
      <p:cViewPr varScale="1">
        <p:scale>
          <a:sx n="133" d="100"/>
          <a:sy n="133" d="100"/>
        </p:scale>
        <p:origin x="929"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15-22-0021-00-04ab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 et al)</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644-02-04ab-tg-4ab-agenda-jan-2022.xlsx"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Task Group 15.4ab Opening Report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November 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UWB Next Generation for 802.15.4</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Interim Session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to progress the project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Task Group 15.4ab</a:t>
            </a:r>
            <a:br>
              <a:rPr lang="en-US" dirty="0"/>
            </a:br>
            <a:r>
              <a:rPr lang="en-US" sz="3600" dirty="0"/>
              <a:t>Next Generation UWB Amendment</a:t>
            </a:r>
            <a:br>
              <a:rPr lang="en-US" sz="3600" dirty="0"/>
            </a:br>
            <a:endParaRPr lang="en-US" sz="3600" dirty="0"/>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Subtitle 5">
            <a:extLst>
              <a:ext uri="{FF2B5EF4-FFF2-40B4-BE49-F238E27FC236}">
                <a16:creationId xmlns:a16="http://schemas.microsoft.com/office/drawing/2014/main" id="{C33FF824-0464-4E15-8097-3AC1C96450D9}"/>
              </a:ext>
            </a:extLst>
          </p:cNvPr>
          <p:cNvSpPr>
            <a:spLocks noGrp="1"/>
          </p:cNvSpPr>
          <p:nvPr>
            <p:ph type="subTitle" idx="1"/>
          </p:nvPr>
        </p:nvSpPr>
        <p:spPr/>
        <p:txBody>
          <a:bodyPr/>
          <a:lstStyle/>
          <a:p>
            <a:r>
              <a:rPr lang="en-US" sz="3200" dirty="0"/>
              <a:t>Opening Report</a:t>
            </a:r>
            <a:endParaRPr lang="en-US" dirty="0"/>
          </a:p>
        </p:txBody>
      </p:sp>
    </p:spTree>
    <p:extLst>
      <p:ext uri="{BB962C8B-B14F-4D97-AF65-F5344CB8AC3E}">
        <p14:creationId xmlns:p14="http://schemas.microsoft.com/office/powerpoint/2010/main" val="124547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1691680" y="4221088"/>
            <a:ext cx="5760640" cy="804861"/>
          </a:xfrm>
        </p:spPr>
        <p:txBody>
          <a:bodyPr wrap="square" anchor="b">
            <a:noAutofit/>
          </a:bodyPr>
          <a:lstStyle/>
          <a:p>
            <a:pPr algn="ctr">
              <a:lnSpc>
                <a:spcPct val="90000"/>
              </a:lnSpc>
            </a:pPr>
            <a:r>
              <a:rPr lang="en-US" sz="2400" dirty="0"/>
              <a:t>Task Group 15.4ab Virtual Interim January 2022</a:t>
            </a:r>
          </a:p>
        </p:txBody>
      </p:sp>
      <p:sp>
        <p:nvSpPr>
          <p:cNvPr id="4" name="Subtitle 3">
            <a:extLst>
              <a:ext uri="{FF2B5EF4-FFF2-40B4-BE49-F238E27FC236}">
                <a16:creationId xmlns:a16="http://schemas.microsoft.com/office/drawing/2014/main" id="{D457DDDA-2EC7-4A5E-95DB-E9907484AFBA}"/>
              </a:ext>
            </a:extLst>
          </p:cNvPr>
          <p:cNvSpPr>
            <a:spLocks noGrp="1"/>
          </p:cNvSpPr>
          <p:nvPr>
            <p:ph type="body" sz="half" idx="2"/>
          </p:nvPr>
        </p:nvSpPr>
        <p:spPr>
          <a:xfrm>
            <a:off x="1828800" y="5301208"/>
            <a:ext cx="5486400" cy="804862"/>
          </a:xfrm>
        </p:spPr>
        <p:txBody>
          <a:bodyPr wrap="square" anchor="t">
            <a:normAutofit/>
          </a:bodyPr>
          <a:lstStyle/>
          <a:p>
            <a:pPr algn="ctr"/>
            <a:r>
              <a:rPr lang="en-US" sz="1600" dirty="0"/>
              <a:t>January 18</a:t>
            </a:r>
            <a:r>
              <a:rPr lang="en-US" sz="1600" baseline="30000" dirty="0"/>
              <a:t>th</a:t>
            </a:r>
            <a:r>
              <a:rPr lang="en-US" sz="1600" dirty="0"/>
              <a:t> through January 26</a:t>
            </a:r>
            <a:r>
              <a:rPr lang="en-US" sz="1600" baseline="30000" dirty="0"/>
              <a:t>th</a:t>
            </a:r>
            <a:r>
              <a:rPr lang="en-US" sz="1600" dirty="0"/>
              <a:t>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a:t>
            </a:r>
            <a:fld id="{0F04E8E9-279B-42CA-B6E8-61A287E0027B}" type="slidenum">
              <a:rPr lang="en-US" altLang="en-US" smtClean="0"/>
              <a:pPr>
                <a:spcAft>
                  <a:spcPts val="600"/>
                </a:spcAft>
                <a:defRPr/>
              </a:pPr>
              <a:t>3</a:t>
            </a:fld>
            <a:endParaRPr lang="en-US" altLang="en-US"/>
          </a:p>
        </p:txBody>
      </p:sp>
      <p:pic>
        <p:nvPicPr>
          <p:cNvPr id="6" name="Picture 5" descr="A crowd of people at a concert&#10;&#10;Description automatically generated with low confidence">
            <a:extLst>
              <a:ext uri="{FF2B5EF4-FFF2-40B4-BE49-F238E27FC236}">
                <a16:creationId xmlns:a16="http://schemas.microsoft.com/office/drawing/2014/main" id="{9C33F728-97D8-4795-95B0-DA192E3B5C85}"/>
              </a:ext>
            </a:extLst>
          </p:cNvPr>
          <p:cNvPicPr>
            <a:picLocks noChangeAspect="1"/>
          </p:cNvPicPr>
          <p:nvPr/>
        </p:nvPicPr>
        <p:blipFill>
          <a:blip r:embed="rId2"/>
          <a:stretch>
            <a:fillRect/>
          </a:stretch>
        </p:blipFill>
        <p:spPr>
          <a:xfrm>
            <a:off x="3440630" y="1065939"/>
            <a:ext cx="2262739" cy="3017520"/>
          </a:xfrm>
          <a:prstGeom prst="rect">
            <a:avLst/>
          </a:prstGeom>
        </p:spPr>
      </p:pic>
    </p:spTree>
    <p:extLst>
      <p:ext uri="{BB962C8B-B14F-4D97-AF65-F5344CB8AC3E}">
        <p14:creationId xmlns:p14="http://schemas.microsoft.com/office/powerpoint/2010/main" val="119055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4</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a:bodyPr>
          <a:lstStyle/>
          <a:p>
            <a:pPr marL="457200" indent="-457200">
              <a:buFont typeface="Arial" panose="020B0604020202020204" pitchFamily="34" charset="0"/>
              <a:buChar char="•"/>
            </a:pPr>
            <a:r>
              <a:rPr lang="en-US" dirty="0"/>
              <a:t>Hear technical contributions and develop technical content for TFD</a:t>
            </a:r>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043093"/>
            <a:ext cx="7772400" cy="1362075"/>
          </a:xfrm>
        </p:spPr>
        <p:txBody>
          <a:bodyPr/>
          <a:lstStyle/>
          <a:p>
            <a:pPr algn="ctr"/>
            <a:r>
              <a:rPr lang="en-US" dirty="0"/>
              <a:t>January Agenda</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7" name="TextBox 6">
            <a:extLst>
              <a:ext uri="{FF2B5EF4-FFF2-40B4-BE49-F238E27FC236}">
                <a16:creationId xmlns:a16="http://schemas.microsoft.com/office/drawing/2014/main" id="{32DE93CD-2F9C-4055-B86A-858F581C3A62}"/>
              </a:ext>
            </a:extLst>
          </p:cNvPr>
          <p:cNvSpPr txBox="1"/>
          <p:nvPr/>
        </p:nvSpPr>
        <p:spPr>
          <a:xfrm>
            <a:off x="755575" y="2339237"/>
            <a:ext cx="7764455" cy="307777"/>
          </a:xfrm>
          <a:prstGeom prst="rect">
            <a:avLst/>
          </a:prstGeom>
          <a:noFill/>
        </p:spPr>
        <p:txBody>
          <a:bodyPr wrap="square">
            <a:spAutoFit/>
          </a:bodyPr>
          <a:lstStyle/>
          <a:p>
            <a:pPr algn="ctr"/>
            <a:r>
              <a:rPr lang="en-US" sz="1400" dirty="0">
                <a:solidFill>
                  <a:schemeClr val="accent2">
                    <a:lumMod val="75000"/>
                  </a:schemeClr>
                </a:solidFill>
                <a:latin typeface="+mj-lt"/>
                <a:hlinkClick r:id="rId2">
                  <a:extLst>
                    <a:ext uri="{A12FA001-AC4F-418D-AE19-62706E023703}">
                      <ahyp:hlinkClr xmlns:ahyp="http://schemas.microsoft.com/office/drawing/2018/hyperlinkcolor" val="tx"/>
                    </a:ext>
                  </a:extLst>
                </a:hlinkClick>
              </a:rPr>
              <a:t>https://mentor.ieee.org/802.15/dcn/21/15-21-0644-05-04ab-tg-4ab-agenda-jan-2022.xlsx</a:t>
            </a:r>
            <a:endParaRPr lang="en-US" sz="1400" dirty="0">
              <a:solidFill>
                <a:schemeClr val="accent2">
                  <a:lumMod val="75000"/>
                </a:schemeClr>
              </a:solidFill>
              <a:latin typeface="+mj-lt"/>
            </a:endParaRPr>
          </a:p>
        </p:txBody>
      </p:sp>
      <p:graphicFrame>
        <p:nvGraphicFramePr>
          <p:cNvPr id="3" name="Table 2">
            <a:extLst>
              <a:ext uri="{FF2B5EF4-FFF2-40B4-BE49-F238E27FC236}">
                <a16:creationId xmlns:a16="http://schemas.microsoft.com/office/drawing/2014/main" id="{61FB3E81-AC70-432B-B344-E7DDC2669E28}"/>
              </a:ext>
            </a:extLst>
          </p:cNvPr>
          <p:cNvGraphicFramePr>
            <a:graphicFrameLocks noGrp="1"/>
          </p:cNvGraphicFramePr>
          <p:nvPr>
            <p:extLst>
              <p:ext uri="{D42A27DB-BD31-4B8C-83A1-F6EECF244321}">
                <p14:modId xmlns:p14="http://schemas.microsoft.com/office/powerpoint/2010/main" val="2269880393"/>
              </p:ext>
            </p:extLst>
          </p:nvPr>
        </p:nvGraphicFramePr>
        <p:xfrm>
          <a:off x="755575" y="2924944"/>
          <a:ext cx="7764456" cy="2870695"/>
        </p:xfrm>
        <a:graphic>
          <a:graphicData uri="http://schemas.openxmlformats.org/drawingml/2006/table">
            <a:tbl>
              <a:tblPr/>
              <a:tblGrid>
                <a:gridCol w="369736">
                  <a:extLst>
                    <a:ext uri="{9D8B030D-6E8A-4147-A177-3AD203B41FA5}">
                      <a16:colId xmlns:a16="http://schemas.microsoft.com/office/drawing/2014/main" val="1743278293"/>
                    </a:ext>
                  </a:extLst>
                </a:gridCol>
                <a:gridCol w="369736">
                  <a:extLst>
                    <a:ext uri="{9D8B030D-6E8A-4147-A177-3AD203B41FA5}">
                      <a16:colId xmlns:a16="http://schemas.microsoft.com/office/drawing/2014/main" val="3940074348"/>
                    </a:ext>
                  </a:extLst>
                </a:gridCol>
                <a:gridCol w="369736">
                  <a:extLst>
                    <a:ext uri="{9D8B030D-6E8A-4147-A177-3AD203B41FA5}">
                      <a16:colId xmlns:a16="http://schemas.microsoft.com/office/drawing/2014/main" val="2692691332"/>
                    </a:ext>
                  </a:extLst>
                </a:gridCol>
                <a:gridCol w="369736">
                  <a:extLst>
                    <a:ext uri="{9D8B030D-6E8A-4147-A177-3AD203B41FA5}">
                      <a16:colId xmlns:a16="http://schemas.microsoft.com/office/drawing/2014/main" val="1591419293"/>
                    </a:ext>
                  </a:extLst>
                </a:gridCol>
                <a:gridCol w="369736">
                  <a:extLst>
                    <a:ext uri="{9D8B030D-6E8A-4147-A177-3AD203B41FA5}">
                      <a16:colId xmlns:a16="http://schemas.microsoft.com/office/drawing/2014/main" val="114912047"/>
                    </a:ext>
                  </a:extLst>
                </a:gridCol>
                <a:gridCol w="369736">
                  <a:extLst>
                    <a:ext uri="{9D8B030D-6E8A-4147-A177-3AD203B41FA5}">
                      <a16:colId xmlns:a16="http://schemas.microsoft.com/office/drawing/2014/main" val="827406705"/>
                    </a:ext>
                  </a:extLst>
                </a:gridCol>
                <a:gridCol w="369736">
                  <a:extLst>
                    <a:ext uri="{9D8B030D-6E8A-4147-A177-3AD203B41FA5}">
                      <a16:colId xmlns:a16="http://schemas.microsoft.com/office/drawing/2014/main" val="620507303"/>
                    </a:ext>
                  </a:extLst>
                </a:gridCol>
                <a:gridCol w="369736">
                  <a:extLst>
                    <a:ext uri="{9D8B030D-6E8A-4147-A177-3AD203B41FA5}">
                      <a16:colId xmlns:a16="http://schemas.microsoft.com/office/drawing/2014/main" val="2982860372"/>
                    </a:ext>
                  </a:extLst>
                </a:gridCol>
                <a:gridCol w="369736">
                  <a:extLst>
                    <a:ext uri="{9D8B030D-6E8A-4147-A177-3AD203B41FA5}">
                      <a16:colId xmlns:a16="http://schemas.microsoft.com/office/drawing/2014/main" val="925603807"/>
                    </a:ext>
                  </a:extLst>
                </a:gridCol>
                <a:gridCol w="369736">
                  <a:extLst>
                    <a:ext uri="{9D8B030D-6E8A-4147-A177-3AD203B41FA5}">
                      <a16:colId xmlns:a16="http://schemas.microsoft.com/office/drawing/2014/main" val="3269662063"/>
                    </a:ext>
                  </a:extLst>
                </a:gridCol>
                <a:gridCol w="369736">
                  <a:extLst>
                    <a:ext uri="{9D8B030D-6E8A-4147-A177-3AD203B41FA5}">
                      <a16:colId xmlns:a16="http://schemas.microsoft.com/office/drawing/2014/main" val="1898894954"/>
                    </a:ext>
                  </a:extLst>
                </a:gridCol>
                <a:gridCol w="369736">
                  <a:extLst>
                    <a:ext uri="{9D8B030D-6E8A-4147-A177-3AD203B41FA5}">
                      <a16:colId xmlns:a16="http://schemas.microsoft.com/office/drawing/2014/main" val="854298722"/>
                    </a:ext>
                  </a:extLst>
                </a:gridCol>
                <a:gridCol w="369736">
                  <a:extLst>
                    <a:ext uri="{9D8B030D-6E8A-4147-A177-3AD203B41FA5}">
                      <a16:colId xmlns:a16="http://schemas.microsoft.com/office/drawing/2014/main" val="1546607736"/>
                    </a:ext>
                  </a:extLst>
                </a:gridCol>
                <a:gridCol w="369736">
                  <a:extLst>
                    <a:ext uri="{9D8B030D-6E8A-4147-A177-3AD203B41FA5}">
                      <a16:colId xmlns:a16="http://schemas.microsoft.com/office/drawing/2014/main" val="3479624101"/>
                    </a:ext>
                  </a:extLst>
                </a:gridCol>
                <a:gridCol w="369736">
                  <a:extLst>
                    <a:ext uri="{9D8B030D-6E8A-4147-A177-3AD203B41FA5}">
                      <a16:colId xmlns:a16="http://schemas.microsoft.com/office/drawing/2014/main" val="437587183"/>
                    </a:ext>
                  </a:extLst>
                </a:gridCol>
                <a:gridCol w="369736">
                  <a:extLst>
                    <a:ext uri="{9D8B030D-6E8A-4147-A177-3AD203B41FA5}">
                      <a16:colId xmlns:a16="http://schemas.microsoft.com/office/drawing/2014/main" val="3597872667"/>
                    </a:ext>
                  </a:extLst>
                </a:gridCol>
                <a:gridCol w="369736">
                  <a:extLst>
                    <a:ext uri="{9D8B030D-6E8A-4147-A177-3AD203B41FA5}">
                      <a16:colId xmlns:a16="http://schemas.microsoft.com/office/drawing/2014/main" val="4046674552"/>
                    </a:ext>
                  </a:extLst>
                </a:gridCol>
                <a:gridCol w="369736">
                  <a:extLst>
                    <a:ext uri="{9D8B030D-6E8A-4147-A177-3AD203B41FA5}">
                      <a16:colId xmlns:a16="http://schemas.microsoft.com/office/drawing/2014/main" val="1099470618"/>
                    </a:ext>
                  </a:extLst>
                </a:gridCol>
                <a:gridCol w="369736">
                  <a:extLst>
                    <a:ext uri="{9D8B030D-6E8A-4147-A177-3AD203B41FA5}">
                      <a16:colId xmlns:a16="http://schemas.microsoft.com/office/drawing/2014/main" val="4032749695"/>
                    </a:ext>
                  </a:extLst>
                </a:gridCol>
                <a:gridCol w="369736">
                  <a:extLst>
                    <a:ext uri="{9D8B030D-6E8A-4147-A177-3AD203B41FA5}">
                      <a16:colId xmlns:a16="http://schemas.microsoft.com/office/drawing/2014/main" val="3577013282"/>
                    </a:ext>
                  </a:extLst>
                </a:gridCol>
                <a:gridCol w="369736">
                  <a:extLst>
                    <a:ext uri="{9D8B030D-6E8A-4147-A177-3AD203B41FA5}">
                      <a16:colId xmlns:a16="http://schemas.microsoft.com/office/drawing/2014/main" val="1635457832"/>
                    </a:ext>
                  </a:extLst>
                </a:gridCol>
              </a:tblGrid>
              <a:tr h="211899">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Wednesday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Friday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Tuesday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Wednesday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dirty="0">
                          <a:effectLst/>
                          <a:latin typeface="Arial" panose="020B0604020202020204" pitchFamily="34" charset="0"/>
                        </a:rPr>
                        <a:t>Thursday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Friday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Sunday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Monday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Tuesday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Wednesday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62842801"/>
                  </a:ext>
                </a:extLst>
              </a:tr>
              <a:tr h="112008">
                <a:tc>
                  <a:txBody>
                    <a:bodyPr/>
                    <a:lstStyle/>
                    <a:p>
                      <a:pPr algn="r" fontAlgn="b"/>
                      <a:r>
                        <a:rPr lang="en-US" sz="700" b="1" i="0" u="none" strike="noStrike">
                          <a:effectLst/>
                          <a:latin typeface="Arial" panose="020B0604020202020204" pitchFamily="34" charset="0"/>
                        </a:rPr>
                        <a:t>EST</a:t>
                      </a:r>
                    </a:p>
                  </a:txBody>
                  <a:tcPr marL="3107" marR="3107" marT="310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PST</a:t>
                      </a:r>
                    </a:p>
                  </a:txBody>
                  <a:tcPr marL="3107" marR="3107" marT="310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12-Jan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14-Jan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18-Jan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19-Jan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20-Jan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21-Jan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UTC</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23-Jan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24-Jan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25-Jan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26-Jan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JST</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5960099"/>
                  </a:ext>
                </a:extLst>
              </a:tr>
              <a:tr h="112008">
                <a:tc>
                  <a:txBody>
                    <a:bodyPr/>
                    <a:lstStyle/>
                    <a:p>
                      <a:pPr algn="r" fontAlgn="b"/>
                      <a:r>
                        <a:rPr lang="en-US" sz="700" b="1" i="0" u="none" strike="noStrike">
                          <a:effectLst/>
                          <a:latin typeface="Arial" panose="020B0604020202020204" pitchFamily="34" charset="0"/>
                        </a:rPr>
                        <a:t>5:00</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2:00</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19:00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69374328"/>
                  </a:ext>
                </a:extLst>
              </a:tr>
              <a:tr h="112008">
                <a:tc>
                  <a:txBody>
                    <a:bodyPr/>
                    <a:lstStyle/>
                    <a:p>
                      <a:pPr algn="r" fontAlgn="b"/>
                      <a:r>
                        <a:rPr lang="en-US" sz="700" b="1" i="0" u="none" strike="noStrike">
                          <a:effectLst/>
                          <a:latin typeface="Arial" panose="020B0604020202020204" pitchFamily="34" charset="0"/>
                        </a:rPr>
                        <a:t>6:00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3:00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99990859"/>
                  </a:ext>
                </a:extLst>
              </a:tr>
              <a:tr h="112008">
                <a:tc>
                  <a:txBody>
                    <a:bodyPr/>
                    <a:lstStyle/>
                    <a:p>
                      <a:pPr algn="r" fontAlgn="b"/>
                      <a:r>
                        <a:rPr lang="en-US" sz="700" b="1" i="0" u="none" strike="noStrike">
                          <a:effectLst/>
                          <a:latin typeface="Arial" panose="020B0604020202020204" pitchFamily="34" charset="0"/>
                        </a:rPr>
                        <a:t>7:00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4:00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3ma/THz</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86789089"/>
                  </a:ext>
                </a:extLst>
              </a:tr>
              <a:tr h="112008">
                <a:tc>
                  <a:txBody>
                    <a:bodyPr/>
                    <a:lstStyle/>
                    <a:p>
                      <a:pPr algn="r" fontAlgn="b"/>
                      <a:r>
                        <a:rPr lang="en-US" sz="700" b="1" i="0" u="none" strike="noStrike">
                          <a:effectLst/>
                          <a:latin typeface="Arial" panose="020B0604020202020204" pitchFamily="34" charset="0"/>
                        </a:rPr>
                        <a:t>8:00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5:00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22:00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36940018"/>
                  </a:ext>
                </a:extLst>
              </a:tr>
              <a:tr h="113458">
                <a:tc>
                  <a:txBody>
                    <a:bodyPr/>
                    <a:lstStyle/>
                    <a:p>
                      <a:pPr algn="r" fontAlgn="b"/>
                      <a:r>
                        <a:rPr lang="en-US" sz="700" b="1" i="0" u="none" strike="noStrike">
                          <a:effectLst/>
                          <a:latin typeface="Arial" panose="020B0604020202020204" pitchFamily="34" charset="0"/>
                        </a:rPr>
                        <a:t>9:00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6:00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Opening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Joint 6a/4ab/14</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1" i="0" u="none" strike="noStrike">
                          <a:effectLst/>
                          <a:latin typeface="Arial" panose="020B0604020202020204" pitchFamily="34" charset="0"/>
                        </a:rPr>
                        <a:t>Joint 3ma/THz</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14:00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Closing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86871779"/>
                  </a:ext>
                </a:extLst>
              </a:tr>
              <a:tr h="202837">
                <a:tc>
                  <a:txBody>
                    <a:bodyPr/>
                    <a:lstStyle/>
                    <a:p>
                      <a:pPr algn="r" fontAlgn="b"/>
                      <a:r>
                        <a:rPr lang="en-US" sz="700" b="1" i="0" u="none" strike="noStrike">
                          <a:effectLst/>
                          <a:latin typeface="Arial" panose="020B0604020202020204" pitchFamily="34" charset="0"/>
                        </a:rPr>
                        <a:t>10:00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7:00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1" i="0" u="none" strike="noStrike">
                          <a:solidFill>
                            <a:srgbClr val="0000FF"/>
                          </a:solidFill>
                          <a:effectLst/>
                          <a:latin typeface="Calibri" panose="020F0502020204030204" pitchFamily="34" charset="0"/>
                        </a:rPr>
                        <a:t>802.15 CAC</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15:00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700" b="1" i="0" u="none" strike="noStrike">
                          <a:effectLst/>
                          <a:latin typeface="Arial" panose="020B0604020202020204" pitchFamily="34" charset="0"/>
                        </a:rPr>
                        <a:t>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005423363"/>
                  </a:ext>
                </a:extLst>
              </a:tr>
              <a:tr h="114183">
                <a:tc>
                  <a:txBody>
                    <a:bodyPr/>
                    <a:lstStyle/>
                    <a:p>
                      <a:pPr algn="r" fontAlgn="b"/>
                      <a:r>
                        <a:rPr lang="en-US" sz="700" b="1" i="0" u="none" strike="noStrike">
                          <a:effectLst/>
                          <a:latin typeface="Arial" panose="020B0604020202020204" pitchFamily="34" charset="0"/>
                        </a:rPr>
                        <a:t>11:00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8:00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none" strike="noStrike">
                          <a:effectLst/>
                          <a:latin typeface="Arial" panose="020B0604020202020204" pitchFamily="34" charset="0"/>
                        </a:rPr>
                        <a:t>SC Maint</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Joint 802.15/802.1</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WNG</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AM2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16:00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AM2</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AM2</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en-US" sz="700" b="1" i="0" u="none" strike="noStrike">
                          <a:effectLst/>
                          <a:latin typeface="Arial" panose="020B0604020202020204" pitchFamily="34" charset="0"/>
                        </a:rPr>
                        <a:t>SC IETF</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593774014"/>
                  </a:ext>
                </a:extLst>
              </a:tr>
              <a:tr h="112008">
                <a:tc>
                  <a:txBody>
                    <a:bodyPr/>
                    <a:lstStyle/>
                    <a:p>
                      <a:pPr algn="r" fontAlgn="b"/>
                      <a:r>
                        <a:rPr lang="en-US" sz="700" b="1" i="0" u="none" strike="noStrike">
                          <a:effectLst/>
                          <a:latin typeface="Arial" panose="020B0604020202020204" pitchFamily="34" charset="0"/>
                        </a:rPr>
                        <a:t>12:00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9:00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17:00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020987806"/>
                  </a:ext>
                </a:extLst>
              </a:tr>
              <a:tr h="113458">
                <a:tc>
                  <a:txBody>
                    <a:bodyPr/>
                    <a:lstStyle/>
                    <a:p>
                      <a:pPr algn="r" fontAlgn="b"/>
                      <a:r>
                        <a:rPr lang="en-US" sz="700" b="1" i="0" u="none" strike="noStrike">
                          <a:effectLst/>
                          <a:latin typeface="Arial" panose="020B0604020202020204" pitchFamily="34" charset="0"/>
                        </a:rPr>
                        <a:t>13:00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10:00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TG15</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TG16t</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TG15</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Joint 14/15/4ab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18:00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TG15</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TG16t</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376281445"/>
                  </a:ext>
                </a:extLst>
              </a:tr>
              <a:tr h="202837">
                <a:tc>
                  <a:txBody>
                    <a:bodyPr/>
                    <a:lstStyle/>
                    <a:p>
                      <a:pPr algn="r" fontAlgn="b"/>
                      <a:r>
                        <a:rPr lang="en-US" sz="700" b="1" i="0" u="none" strike="noStrike">
                          <a:effectLst/>
                          <a:latin typeface="Arial" panose="020B0604020202020204" pitchFamily="34" charset="0"/>
                        </a:rPr>
                        <a:t>14:00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11:00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19:00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347389991"/>
                  </a:ext>
                </a:extLst>
              </a:tr>
              <a:tr h="113458">
                <a:tc>
                  <a:txBody>
                    <a:bodyPr/>
                    <a:lstStyle/>
                    <a:p>
                      <a:pPr algn="r" fontAlgn="b"/>
                      <a:r>
                        <a:rPr lang="en-US" sz="700" b="1" i="0" u="none" strike="noStrike">
                          <a:effectLst/>
                          <a:latin typeface="Arial" panose="020B0604020202020204" pitchFamily="34" charset="0"/>
                        </a:rPr>
                        <a:t>15:00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12:00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TG4aa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TG14</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TG14</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5:00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158316611"/>
                  </a:ext>
                </a:extLst>
              </a:tr>
              <a:tr h="112008">
                <a:tc>
                  <a:txBody>
                    <a:bodyPr/>
                    <a:lstStyle/>
                    <a:p>
                      <a:pPr algn="r" fontAlgn="b"/>
                      <a:r>
                        <a:rPr lang="en-US" sz="700" b="1" i="0" u="none" strike="noStrike">
                          <a:effectLst/>
                          <a:latin typeface="Arial" panose="020B0604020202020204" pitchFamily="34" charset="0"/>
                        </a:rPr>
                        <a:t>16:00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13:00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6:00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78619735"/>
                  </a:ext>
                </a:extLst>
              </a:tr>
              <a:tr h="112008">
                <a:tc>
                  <a:txBody>
                    <a:bodyPr/>
                    <a:lstStyle/>
                    <a:p>
                      <a:pPr algn="r" fontAlgn="b"/>
                      <a:r>
                        <a:rPr lang="en-US" sz="700" b="1" i="0" u="none" strike="noStrike">
                          <a:effectLst/>
                          <a:latin typeface="Arial" panose="020B0604020202020204" pitchFamily="34" charset="0"/>
                        </a:rPr>
                        <a:t>17:00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14:00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7:00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198057171"/>
                  </a:ext>
                </a:extLst>
              </a:tr>
              <a:tr h="112008">
                <a:tc>
                  <a:txBody>
                    <a:bodyPr/>
                    <a:lstStyle/>
                    <a:p>
                      <a:pPr algn="r" fontAlgn="b"/>
                      <a:r>
                        <a:rPr lang="en-US" sz="700" b="1" i="0" u="none" strike="noStrike">
                          <a:effectLst/>
                          <a:latin typeface="Arial" panose="020B0604020202020204" pitchFamily="34" charset="0"/>
                        </a:rPr>
                        <a:t>18:00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15:00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8:00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448594787"/>
                  </a:ext>
                </a:extLst>
              </a:tr>
              <a:tr h="112008">
                <a:tc>
                  <a:txBody>
                    <a:bodyPr/>
                    <a:lstStyle/>
                    <a:p>
                      <a:pPr algn="r" fontAlgn="b"/>
                      <a:r>
                        <a:rPr lang="en-US" sz="700" b="1" i="0" u="none" strike="noStrike">
                          <a:effectLst/>
                          <a:latin typeface="Arial" panose="020B0604020202020204" pitchFamily="34" charset="0"/>
                        </a:rPr>
                        <a:t>19:00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16:00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777019219"/>
                  </a:ext>
                </a:extLst>
              </a:tr>
              <a:tr h="112008">
                <a:tc>
                  <a:txBody>
                    <a:bodyPr/>
                    <a:lstStyle/>
                    <a:p>
                      <a:pPr algn="r" fontAlgn="b"/>
                      <a:r>
                        <a:rPr lang="en-US" sz="700" b="1" i="0" u="none" strike="noStrike">
                          <a:effectLst/>
                          <a:latin typeface="Arial" panose="020B0604020202020204" pitchFamily="34" charset="0"/>
                        </a:rPr>
                        <a:t>20:00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17:00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784368932"/>
                  </a:ext>
                </a:extLst>
              </a:tr>
              <a:tr h="112008">
                <a:tc>
                  <a:txBody>
                    <a:bodyPr/>
                    <a:lstStyle/>
                    <a:p>
                      <a:pPr algn="r" fontAlgn="b"/>
                      <a:r>
                        <a:rPr lang="en-US" sz="700" b="1" i="0" u="none" strike="noStrike">
                          <a:effectLst/>
                          <a:latin typeface="Arial" panose="020B0604020202020204" pitchFamily="34" charset="0"/>
                        </a:rPr>
                        <a:t>21:00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18:00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045746615"/>
                  </a:ext>
                </a:extLst>
              </a:tr>
              <a:tr h="112008">
                <a:tc>
                  <a:txBody>
                    <a:bodyPr/>
                    <a:lstStyle/>
                    <a:p>
                      <a:pPr algn="r" fontAlgn="b"/>
                      <a:r>
                        <a:rPr lang="en-US" sz="700" b="1" i="0" u="none" strike="noStrike">
                          <a:effectLst/>
                          <a:latin typeface="Arial" panose="020B0604020202020204" pitchFamily="34" charset="0"/>
                        </a:rPr>
                        <a:t>22:00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19:00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972893229"/>
                  </a:ext>
                </a:extLst>
              </a:tr>
              <a:tr h="115271">
                <a:tc>
                  <a:txBody>
                    <a:bodyPr/>
                    <a:lstStyle/>
                    <a:p>
                      <a:pPr algn="r" fontAlgn="b"/>
                      <a:r>
                        <a:rPr lang="en-US" sz="700" b="1" i="0" u="none" strike="noStrike">
                          <a:effectLst/>
                          <a:latin typeface="Arial" panose="020B0604020202020204" pitchFamily="34" charset="0"/>
                        </a:rPr>
                        <a:t>23:00</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13:00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extLst>
                  <a:ext uri="{0D108BD9-81ED-4DB2-BD59-A6C34878D82A}">
                    <a16:rowId xmlns:a16="http://schemas.microsoft.com/office/drawing/2014/main" val="3105260688"/>
                  </a:ext>
                </a:extLst>
              </a:tr>
              <a:tr h="108746">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dirty="0">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dirty="0">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dirty="0">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38092978"/>
                  </a:ext>
                </a:extLst>
              </a:tr>
            </a:tbl>
          </a:graphicData>
        </a:graphic>
      </p:graphicFrame>
      <p:sp>
        <p:nvSpPr>
          <p:cNvPr id="9" name="TextBox 8">
            <a:extLst>
              <a:ext uri="{FF2B5EF4-FFF2-40B4-BE49-F238E27FC236}">
                <a16:creationId xmlns:a16="http://schemas.microsoft.com/office/drawing/2014/main" id="{2CEDB791-D852-41C6-B32E-4A39F1BDBA5C}"/>
              </a:ext>
            </a:extLst>
          </p:cNvPr>
          <p:cNvSpPr txBox="1"/>
          <p:nvPr/>
        </p:nvSpPr>
        <p:spPr>
          <a:xfrm>
            <a:off x="1433446" y="6042774"/>
            <a:ext cx="6408712" cy="338554"/>
          </a:xfrm>
          <a:prstGeom prst="rect">
            <a:avLst/>
          </a:prstGeom>
          <a:noFill/>
        </p:spPr>
        <p:txBody>
          <a:bodyPr wrap="square">
            <a:spAutoFit/>
          </a:bodyPr>
          <a:lstStyle/>
          <a:p>
            <a:pPr marL="400050" lvl="1" indent="0" algn="ctr"/>
            <a:r>
              <a:rPr lang="en-US" sz="1600" dirty="0">
                <a:solidFill>
                  <a:schemeClr val="accent5">
                    <a:lumMod val="50000"/>
                  </a:schemeClr>
                </a:solidFill>
                <a:latin typeface="+mn-lt"/>
              </a:rPr>
              <a:t>Current Agenda includes 19 Technical presentations </a:t>
            </a:r>
          </a:p>
        </p:txBody>
      </p:sp>
    </p:spTree>
    <p:extLst>
      <p:ext uri="{BB962C8B-B14F-4D97-AF65-F5344CB8AC3E}">
        <p14:creationId xmlns:p14="http://schemas.microsoft.com/office/powerpoint/2010/main" val="2031430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1691680" y="4221088"/>
            <a:ext cx="5760640" cy="804861"/>
          </a:xfrm>
        </p:spPr>
        <p:txBody>
          <a:bodyPr wrap="square" anchor="b">
            <a:noAutofit/>
          </a:bodyPr>
          <a:lstStyle/>
          <a:p>
            <a:pPr algn="ctr">
              <a:lnSpc>
                <a:spcPct val="90000"/>
              </a:lnSpc>
            </a:pPr>
            <a:r>
              <a:rPr lang="en-US" sz="2400" dirty="0"/>
              <a:t>Thanks!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a:t>
            </a:r>
            <a:fld id="{0F04E8E9-279B-42CA-B6E8-61A287E0027B}" type="slidenum">
              <a:rPr lang="en-US" altLang="en-US" smtClean="0"/>
              <a:pPr>
                <a:spcAft>
                  <a:spcPts val="600"/>
                </a:spcAft>
                <a:defRPr/>
              </a:pPr>
              <a:t>7</a:t>
            </a:fld>
            <a:endParaRPr lang="en-US" altLang="en-US"/>
          </a:p>
        </p:txBody>
      </p:sp>
      <p:pic>
        <p:nvPicPr>
          <p:cNvPr id="6" name="Picture 5" descr="A crowd of people at a concert&#10;&#10;Description automatically generated with low confidence">
            <a:extLst>
              <a:ext uri="{FF2B5EF4-FFF2-40B4-BE49-F238E27FC236}">
                <a16:creationId xmlns:a16="http://schemas.microsoft.com/office/drawing/2014/main" id="{9C33F728-97D8-4795-95B0-DA192E3B5C85}"/>
              </a:ext>
            </a:extLst>
          </p:cNvPr>
          <p:cNvPicPr>
            <a:picLocks noChangeAspect="1"/>
          </p:cNvPicPr>
          <p:nvPr/>
        </p:nvPicPr>
        <p:blipFill>
          <a:blip r:embed="rId2"/>
          <a:stretch>
            <a:fillRect/>
          </a:stretch>
        </p:blipFill>
        <p:spPr>
          <a:xfrm>
            <a:off x="3440630" y="1065939"/>
            <a:ext cx="2262739" cy="3017520"/>
          </a:xfrm>
          <a:prstGeom prst="rect">
            <a:avLst/>
          </a:prstGeom>
        </p:spPr>
      </p:pic>
    </p:spTree>
    <p:extLst>
      <p:ext uri="{BB962C8B-B14F-4D97-AF65-F5344CB8AC3E}">
        <p14:creationId xmlns:p14="http://schemas.microsoft.com/office/powerpoint/2010/main" val="147995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2C9D-152D-4F27-BAA4-FEDCD00778D4}"/>
              </a:ext>
            </a:extLst>
          </p:cNvPr>
          <p:cNvSpPr>
            <a:spLocks noGrp="1"/>
          </p:cNvSpPr>
          <p:nvPr>
            <p:ph type="title"/>
          </p:nvPr>
        </p:nvSpPr>
        <p:spPr/>
        <p:txBody>
          <a:bodyPr/>
          <a:lstStyle/>
          <a:p>
            <a:r>
              <a:rPr lang="en-US" dirty="0"/>
              <a:t>Task Group Organization	</a:t>
            </a:r>
          </a:p>
        </p:txBody>
      </p:sp>
      <p:sp>
        <p:nvSpPr>
          <p:cNvPr id="3" name="Content Placeholder 2">
            <a:extLst>
              <a:ext uri="{FF2B5EF4-FFF2-40B4-BE49-F238E27FC236}">
                <a16:creationId xmlns:a16="http://schemas.microsoft.com/office/drawing/2014/main" id="{91D8C29A-7470-4309-A169-2725A45D83A1}"/>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Chair: Benjamin Rolfe (BCA)</a:t>
            </a:r>
          </a:p>
          <a:p>
            <a:pPr marL="457200" indent="-457200">
              <a:buFont typeface="Arial" panose="020B0604020202020204" pitchFamily="34" charset="0"/>
              <a:buChar char="•"/>
            </a:pPr>
            <a:r>
              <a:rPr lang="en-US" dirty="0"/>
              <a:t>Vice Chair and Recording Secretary: David </a:t>
            </a:r>
            <a:r>
              <a:rPr lang="en-US" dirty="0" err="1"/>
              <a:t>Xun</a:t>
            </a:r>
            <a:r>
              <a:rPr lang="en-US" dirty="0"/>
              <a:t> Yang (Huawei) </a:t>
            </a:r>
          </a:p>
          <a:p>
            <a:pPr marL="457200" indent="-457200">
              <a:buFont typeface="Arial" panose="020B0604020202020204" pitchFamily="34" charset="0"/>
              <a:buChar char="•"/>
            </a:pPr>
            <a:r>
              <a:rPr lang="en-US" dirty="0"/>
              <a:t>Vice Chair: Clint Powell (PWCC)</a:t>
            </a:r>
          </a:p>
          <a:p>
            <a:pPr marL="457200" indent="-457200">
              <a:buFont typeface="Arial" panose="020B0604020202020204" pitchFamily="34" charset="0"/>
              <a:buChar char="•"/>
            </a:pPr>
            <a:r>
              <a:rPr lang="en-US" dirty="0"/>
              <a:t>Vice Chair: Clint Chaplin (SRA)</a:t>
            </a:r>
          </a:p>
          <a:p>
            <a:pPr marL="457200" indent="-457200">
              <a:buFont typeface="Arial" panose="020B0604020202020204" pitchFamily="34" charset="0"/>
              <a:buChar char="•"/>
            </a:pPr>
            <a:r>
              <a:rPr lang="en-US" dirty="0"/>
              <a:t>Lead Technical Editor: Billy Verso</a:t>
            </a:r>
          </a:p>
          <a:p>
            <a:pPr marL="400050" lvl="1" indent="0"/>
            <a:endParaRPr lang="en-US" dirty="0"/>
          </a:p>
          <a:p>
            <a:pPr marL="400050" lvl="1" indent="0" algn="ctr"/>
            <a:r>
              <a:rPr lang="en-US" dirty="0"/>
              <a:t>Thank you to all the volunteers!</a:t>
            </a:r>
          </a:p>
          <a:p>
            <a:endParaRPr lang="en-US" dirty="0"/>
          </a:p>
        </p:txBody>
      </p:sp>
      <p:sp>
        <p:nvSpPr>
          <p:cNvPr id="4" name="Slide Number Placeholder 3">
            <a:extLst>
              <a:ext uri="{FF2B5EF4-FFF2-40B4-BE49-F238E27FC236}">
                <a16:creationId xmlns:a16="http://schemas.microsoft.com/office/drawing/2014/main" id="{D179214E-044D-456E-A425-F1E982EB74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5682745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43120</TotalTime>
  <Words>928</Words>
  <Application>Microsoft Office PowerPoint</Application>
  <PresentationFormat>On-screen Show (4:3)</PresentationFormat>
  <Paragraphs>389</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Open Sans</vt:lpstr>
      <vt:lpstr>Times New Roman</vt:lpstr>
      <vt:lpstr>Verdana-Bold</vt:lpstr>
      <vt:lpstr>Office Theme</vt:lpstr>
      <vt:lpstr>PowerPoint Presentation</vt:lpstr>
      <vt:lpstr>Task Group 15.4ab Next Generation UWB Amendment </vt:lpstr>
      <vt:lpstr>Task Group 15.4ab Virtual Interim January 2022</vt:lpstr>
      <vt:lpstr>5.2.b Scope of the project (As approved): </vt:lpstr>
      <vt:lpstr>Session Objectives</vt:lpstr>
      <vt:lpstr>January Agenda</vt:lpstr>
      <vt:lpstr>Thanks!</vt:lpstr>
      <vt:lpstr>Task Group Organization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219</cp:revision>
  <cp:lastPrinted>2000-03-07T00:55:37Z</cp:lastPrinted>
  <dcterms:created xsi:type="dcterms:W3CDTF">2016-01-17T22:48:36Z</dcterms:created>
  <dcterms:modified xsi:type="dcterms:W3CDTF">2022-01-18T01:53:19Z</dcterms:modified>
  <cp:category/>
</cp:coreProperties>
</file>