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87" r:id="rId2"/>
    <p:sldId id="363" r:id="rId3"/>
    <p:sldId id="2366" r:id="rId4"/>
    <p:sldId id="339" r:id="rId5"/>
    <p:sldId id="368" r:id="rId6"/>
    <p:sldId id="322" r:id="rId7"/>
    <p:sldId id="366" r:id="rId8"/>
    <p:sldId id="304" r:id="rId9"/>
    <p:sldId id="317" r:id="rId10"/>
    <p:sldId id="2388" r:id="rId11"/>
    <p:sldId id="2372" r:id="rId12"/>
    <p:sldId id="361" r:id="rId13"/>
    <p:sldId id="365" r:id="rId14"/>
    <p:sldId id="2367" r:id="rId15"/>
    <p:sldId id="2385" r:id="rId16"/>
    <p:sldId id="2368" r:id="rId17"/>
    <p:sldId id="2375" r:id="rId18"/>
    <p:sldId id="2377" r:id="rId19"/>
    <p:sldId id="326" r:id="rId20"/>
    <p:sldId id="364" r:id="rId21"/>
    <p:sldId id="330" r:id="rId22"/>
    <p:sldId id="2384" r:id="rId23"/>
    <p:sldId id="298" r:id="rId24"/>
    <p:sldId id="296" r:id="rId2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33" d="100"/>
          <a:sy n="133" d="100"/>
        </p:scale>
        <p:origin x="929"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15-22-0020-00-04ab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1/15-21-0644-02-04ab-tg-4ab-agenda-jan-2022.xls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22/15-22-0009-00-04ab-tg4ab-conf-call-mins-nov-2021-to-jan-2022.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January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January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755575" y="2339237"/>
            <a:ext cx="7764455" cy="307777"/>
          </a:xfrm>
          <a:prstGeom prst="rect">
            <a:avLst/>
          </a:prstGeom>
          <a:noFill/>
        </p:spPr>
        <p:txBody>
          <a:bodyPr wrap="square">
            <a:spAutoFit/>
          </a:bodyPr>
          <a:lstStyle/>
          <a:p>
            <a:pPr algn="ctr"/>
            <a:r>
              <a:rPr lang="en-US" sz="1400" dirty="0">
                <a:solidFill>
                  <a:schemeClr val="accent2">
                    <a:lumMod val="75000"/>
                  </a:schemeClr>
                </a:solidFill>
                <a:latin typeface="+mj-lt"/>
                <a:hlinkClick r:id="rId2">
                  <a:extLst>
                    <a:ext uri="{A12FA001-AC4F-418D-AE19-62706E023703}">
                      <ahyp:hlinkClr xmlns:ahyp="http://schemas.microsoft.com/office/drawing/2018/hyperlinkcolor" val="tx"/>
                    </a:ext>
                  </a:extLst>
                </a:hlinkClick>
              </a:rPr>
              <a:t>https://mentor.ieee.org/802.15/dcn/21/15-21-0644-04-04ab-tg-4ab-agenda-jan-2022.xlsx</a:t>
            </a:r>
            <a:endParaRPr lang="en-US" sz="1400" dirty="0">
              <a:solidFill>
                <a:schemeClr val="accent2">
                  <a:lumMod val="75000"/>
                </a:schemeClr>
              </a:solidFill>
              <a:latin typeface="+mj-lt"/>
            </a:endParaRPr>
          </a:p>
        </p:txBody>
      </p:sp>
      <p:graphicFrame>
        <p:nvGraphicFramePr>
          <p:cNvPr id="3" name="Table 2">
            <a:extLst>
              <a:ext uri="{FF2B5EF4-FFF2-40B4-BE49-F238E27FC236}">
                <a16:creationId xmlns:a16="http://schemas.microsoft.com/office/drawing/2014/main" id="{61FB3E81-AC70-432B-B344-E7DDC2669E28}"/>
              </a:ext>
            </a:extLst>
          </p:cNvPr>
          <p:cNvGraphicFramePr>
            <a:graphicFrameLocks noGrp="1"/>
          </p:cNvGraphicFramePr>
          <p:nvPr>
            <p:extLst>
              <p:ext uri="{D42A27DB-BD31-4B8C-83A1-F6EECF244321}">
                <p14:modId xmlns:p14="http://schemas.microsoft.com/office/powerpoint/2010/main" val="1347862415"/>
              </p:ext>
            </p:extLst>
          </p:nvPr>
        </p:nvGraphicFramePr>
        <p:xfrm>
          <a:off x="755575" y="3140968"/>
          <a:ext cx="7764456" cy="2870695"/>
        </p:xfrm>
        <a:graphic>
          <a:graphicData uri="http://schemas.openxmlformats.org/drawingml/2006/table">
            <a:tbl>
              <a:tblPr/>
              <a:tblGrid>
                <a:gridCol w="369736">
                  <a:extLst>
                    <a:ext uri="{9D8B030D-6E8A-4147-A177-3AD203B41FA5}">
                      <a16:colId xmlns:a16="http://schemas.microsoft.com/office/drawing/2014/main" val="1743278293"/>
                    </a:ext>
                  </a:extLst>
                </a:gridCol>
                <a:gridCol w="369736">
                  <a:extLst>
                    <a:ext uri="{9D8B030D-6E8A-4147-A177-3AD203B41FA5}">
                      <a16:colId xmlns:a16="http://schemas.microsoft.com/office/drawing/2014/main" val="3940074348"/>
                    </a:ext>
                  </a:extLst>
                </a:gridCol>
                <a:gridCol w="369736">
                  <a:extLst>
                    <a:ext uri="{9D8B030D-6E8A-4147-A177-3AD203B41FA5}">
                      <a16:colId xmlns:a16="http://schemas.microsoft.com/office/drawing/2014/main" val="2692691332"/>
                    </a:ext>
                  </a:extLst>
                </a:gridCol>
                <a:gridCol w="369736">
                  <a:extLst>
                    <a:ext uri="{9D8B030D-6E8A-4147-A177-3AD203B41FA5}">
                      <a16:colId xmlns:a16="http://schemas.microsoft.com/office/drawing/2014/main" val="1591419293"/>
                    </a:ext>
                  </a:extLst>
                </a:gridCol>
                <a:gridCol w="369736">
                  <a:extLst>
                    <a:ext uri="{9D8B030D-6E8A-4147-A177-3AD203B41FA5}">
                      <a16:colId xmlns:a16="http://schemas.microsoft.com/office/drawing/2014/main" val="114912047"/>
                    </a:ext>
                  </a:extLst>
                </a:gridCol>
                <a:gridCol w="369736">
                  <a:extLst>
                    <a:ext uri="{9D8B030D-6E8A-4147-A177-3AD203B41FA5}">
                      <a16:colId xmlns:a16="http://schemas.microsoft.com/office/drawing/2014/main" val="827406705"/>
                    </a:ext>
                  </a:extLst>
                </a:gridCol>
                <a:gridCol w="369736">
                  <a:extLst>
                    <a:ext uri="{9D8B030D-6E8A-4147-A177-3AD203B41FA5}">
                      <a16:colId xmlns:a16="http://schemas.microsoft.com/office/drawing/2014/main" val="620507303"/>
                    </a:ext>
                  </a:extLst>
                </a:gridCol>
                <a:gridCol w="369736">
                  <a:extLst>
                    <a:ext uri="{9D8B030D-6E8A-4147-A177-3AD203B41FA5}">
                      <a16:colId xmlns:a16="http://schemas.microsoft.com/office/drawing/2014/main" val="2982860372"/>
                    </a:ext>
                  </a:extLst>
                </a:gridCol>
                <a:gridCol w="369736">
                  <a:extLst>
                    <a:ext uri="{9D8B030D-6E8A-4147-A177-3AD203B41FA5}">
                      <a16:colId xmlns:a16="http://schemas.microsoft.com/office/drawing/2014/main" val="925603807"/>
                    </a:ext>
                  </a:extLst>
                </a:gridCol>
                <a:gridCol w="369736">
                  <a:extLst>
                    <a:ext uri="{9D8B030D-6E8A-4147-A177-3AD203B41FA5}">
                      <a16:colId xmlns:a16="http://schemas.microsoft.com/office/drawing/2014/main" val="3269662063"/>
                    </a:ext>
                  </a:extLst>
                </a:gridCol>
                <a:gridCol w="369736">
                  <a:extLst>
                    <a:ext uri="{9D8B030D-6E8A-4147-A177-3AD203B41FA5}">
                      <a16:colId xmlns:a16="http://schemas.microsoft.com/office/drawing/2014/main" val="1898894954"/>
                    </a:ext>
                  </a:extLst>
                </a:gridCol>
                <a:gridCol w="369736">
                  <a:extLst>
                    <a:ext uri="{9D8B030D-6E8A-4147-A177-3AD203B41FA5}">
                      <a16:colId xmlns:a16="http://schemas.microsoft.com/office/drawing/2014/main" val="854298722"/>
                    </a:ext>
                  </a:extLst>
                </a:gridCol>
                <a:gridCol w="369736">
                  <a:extLst>
                    <a:ext uri="{9D8B030D-6E8A-4147-A177-3AD203B41FA5}">
                      <a16:colId xmlns:a16="http://schemas.microsoft.com/office/drawing/2014/main" val="1546607736"/>
                    </a:ext>
                  </a:extLst>
                </a:gridCol>
                <a:gridCol w="369736">
                  <a:extLst>
                    <a:ext uri="{9D8B030D-6E8A-4147-A177-3AD203B41FA5}">
                      <a16:colId xmlns:a16="http://schemas.microsoft.com/office/drawing/2014/main" val="3479624101"/>
                    </a:ext>
                  </a:extLst>
                </a:gridCol>
                <a:gridCol w="369736">
                  <a:extLst>
                    <a:ext uri="{9D8B030D-6E8A-4147-A177-3AD203B41FA5}">
                      <a16:colId xmlns:a16="http://schemas.microsoft.com/office/drawing/2014/main" val="437587183"/>
                    </a:ext>
                  </a:extLst>
                </a:gridCol>
                <a:gridCol w="369736">
                  <a:extLst>
                    <a:ext uri="{9D8B030D-6E8A-4147-A177-3AD203B41FA5}">
                      <a16:colId xmlns:a16="http://schemas.microsoft.com/office/drawing/2014/main" val="3597872667"/>
                    </a:ext>
                  </a:extLst>
                </a:gridCol>
                <a:gridCol w="369736">
                  <a:extLst>
                    <a:ext uri="{9D8B030D-6E8A-4147-A177-3AD203B41FA5}">
                      <a16:colId xmlns:a16="http://schemas.microsoft.com/office/drawing/2014/main" val="4046674552"/>
                    </a:ext>
                  </a:extLst>
                </a:gridCol>
                <a:gridCol w="369736">
                  <a:extLst>
                    <a:ext uri="{9D8B030D-6E8A-4147-A177-3AD203B41FA5}">
                      <a16:colId xmlns:a16="http://schemas.microsoft.com/office/drawing/2014/main" val="1099470618"/>
                    </a:ext>
                  </a:extLst>
                </a:gridCol>
                <a:gridCol w="369736">
                  <a:extLst>
                    <a:ext uri="{9D8B030D-6E8A-4147-A177-3AD203B41FA5}">
                      <a16:colId xmlns:a16="http://schemas.microsoft.com/office/drawing/2014/main" val="4032749695"/>
                    </a:ext>
                  </a:extLst>
                </a:gridCol>
                <a:gridCol w="369736">
                  <a:extLst>
                    <a:ext uri="{9D8B030D-6E8A-4147-A177-3AD203B41FA5}">
                      <a16:colId xmlns:a16="http://schemas.microsoft.com/office/drawing/2014/main" val="3577013282"/>
                    </a:ext>
                  </a:extLst>
                </a:gridCol>
                <a:gridCol w="369736">
                  <a:extLst>
                    <a:ext uri="{9D8B030D-6E8A-4147-A177-3AD203B41FA5}">
                      <a16:colId xmlns:a16="http://schemas.microsoft.com/office/drawing/2014/main" val="1635457832"/>
                    </a:ext>
                  </a:extLst>
                </a:gridCol>
              </a:tblGrid>
              <a:tr h="211899">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dirty="0">
                          <a:effectLst/>
                          <a:latin typeface="Arial" panose="020B0604020202020204" pitchFamily="34" charset="0"/>
                        </a:rPr>
                        <a:t>Thursday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2842801"/>
                  </a:ext>
                </a:extLst>
              </a:tr>
              <a:tr h="112008">
                <a:tc>
                  <a:txBody>
                    <a:bodyPr/>
                    <a:lstStyle/>
                    <a:p>
                      <a:pPr algn="r" fontAlgn="b"/>
                      <a:r>
                        <a:rPr lang="en-US" sz="700" b="1" i="0" u="none" strike="noStrike">
                          <a:effectLst/>
                          <a:latin typeface="Arial" panose="020B0604020202020204" pitchFamily="34" charset="0"/>
                        </a:rPr>
                        <a:t>EST</a:t>
                      </a:r>
                    </a:p>
                  </a:txBody>
                  <a:tcPr marL="3107" marR="3107" marT="3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3107" marR="3107" marT="3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18-Jan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19-Jan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20-Jan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21-Jan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24-Jan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25-Jan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26-Jan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960099"/>
                  </a:ext>
                </a:extLst>
              </a:tr>
              <a:tr h="112008">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374328"/>
                  </a:ext>
                </a:extLst>
              </a:tr>
              <a:tr h="112008">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9990859"/>
                  </a:ext>
                </a:extLst>
              </a:tr>
              <a:tr h="112008">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6789089"/>
                  </a:ext>
                </a:extLst>
              </a:tr>
              <a:tr h="112008">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940018"/>
                  </a:ext>
                </a:extLst>
              </a:tr>
              <a:tr h="113458">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Joint 6a/4ab/14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Joint 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6871779"/>
                  </a:ext>
                </a:extLst>
              </a:tr>
              <a:tr h="202837">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05423363"/>
                  </a:ext>
                </a:extLst>
              </a:tr>
              <a:tr h="114183">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Joint 802.15/802.1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700" b="1" i="0" u="none" strike="noStrike">
                          <a:effectLst/>
                          <a:latin typeface="Arial" panose="020B0604020202020204" pitchFamily="34" charset="0"/>
                        </a:rPr>
                        <a:t>SC IETF</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593774014"/>
                  </a:ext>
                </a:extLst>
              </a:tr>
              <a:tr h="112008">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20987806"/>
                  </a:ext>
                </a:extLst>
              </a:tr>
              <a:tr h="113458">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76281445"/>
                  </a:ext>
                </a:extLst>
              </a:tr>
              <a:tr h="202837">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7389991"/>
                  </a:ext>
                </a:extLst>
              </a:tr>
              <a:tr h="113458">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58316611"/>
                  </a:ext>
                </a:extLst>
              </a:tr>
              <a:tr h="112008">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8619735"/>
                  </a:ext>
                </a:extLst>
              </a:tr>
              <a:tr h="112008">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198057171"/>
                  </a:ext>
                </a:extLst>
              </a:tr>
              <a:tr h="112008">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48594787"/>
                  </a:ext>
                </a:extLst>
              </a:tr>
              <a:tr h="112008">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777019219"/>
                  </a:ext>
                </a:extLst>
              </a:tr>
              <a:tr h="112008">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784368932"/>
                  </a:ext>
                </a:extLst>
              </a:tr>
              <a:tr h="112008">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045746615"/>
                  </a:ext>
                </a:extLst>
              </a:tr>
              <a:tr h="112008">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72893229"/>
                  </a:ext>
                </a:extLst>
              </a:tr>
              <a:tr h="115271">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105260688"/>
                  </a:ext>
                </a:extLst>
              </a:tr>
              <a:tr h="108746">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8092978"/>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0000" lnSpcReduction="20000"/>
          </a:bodyPr>
          <a:lstStyle/>
          <a:p>
            <a:r>
              <a:rPr lang="en-US" dirty="0"/>
              <a:t>Motion to approve November plenary session minutes, document # 15-21-0628, and Conference Call minutes (November 2021 through January 2022) document # 15-22-0009-00</a:t>
            </a:r>
          </a:p>
          <a:p>
            <a:pPr lvl="1"/>
            <a:r>
              <a:rPr lang="en-US" dirty="0"/>
              <a:t>Moved by: David </a:t>
            </a:r>
            <a:r>
              <a:rPr lang="en-US" dirty="0" err="1"/>
              <a:t>Xun</a:t>
            </a:r>
            <a:r>
              <a:rPr lang="en-US" dirty="0"/>
              <a:t> Yang (Huawei)</a:t>
            </a:r>
          </a:p>
          <a:p>
            <a:pPr lvl="1"/>
            <a:r>
              <a:rPr lang="en-US" dirty="0"/>
              <a:t>Second by: Clint Powell (PWCC)</a:t>
            </a:r>
          </a:p>
          <a:p>
            <a:pPr lvl="1"/>
            <a:endParaRPr lang="en-US" dirty="0"/>
          </a:p>
          <a:p>
            <a:r>
              <a:rPr lang="en-US" dirty="0"/>
              <a:t>Links:</a:t>
            </a:r>
            <a:endParaRPr lang="en-US" dirty="0">
              <a:hlinkClick r:id="rId2"/>
            </a:endParaRPr>
          </a:p>
          <a:p>
            <a:r>
              <a:rPr lang="en-US" dirty="0">
                <a:hlinkClick r:id="rId2"/>
              </a:rPr>
              <a:t>https://mentor.ieee.org/802.15/dcn/21/15-21-0628-00-04ab-tg15-4ab-nov-plenary-mtg-mins.docx</a:t>
            </a:r>
            <a:endParaRPr lang="en-US" dirty="0"/>
          </a:p>
          <a:p>
            <a:r>
              <a:rPr lang="en-US" dirty="0">
                <a:hlinkClick r:id="rId3"/>
              </a:rPr>
              <a:t>https://mentor.ieee.org/802.15/dcn/22/15-22-0009-00-04ab-tg4ab-conf-call-mins-nov-2021-to-jan-2022.docx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 for TFD</a:t>
            </a:r>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(PWCC)</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827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11" name="TextBox 10">
            <a:extLst>
              <a:ext uri="{FF2B5EF4-FFF2-40B4-BE49-F238E27FC236}">
                <a16:creationId xmlns:a16="http://schemas.microsoft.com/office/drawing/2014/main" id="{C8F4366F-7AF3-41F9-9BA9-F35BF065D26E}"/>
              </a:ext>
            </a:extLst>
          </p:cNvPr>
          <p:cNvSpPr txBox="1"/>
          <p:nvPr/>
        </p:nvSpPr>
        <p:spPr>
          <a:xfrm>
            <a:off x="4955311" y="1124744"/>
            <a:ext cx="3865161"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As Presented in November</a:t>
            </a: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2808822338"/>
              </p:ext>
            </p:extLst>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[questionable]</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 (post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June/July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dirty="0">
                          <a:effectLst/>
                        </a:rPr>
                        <a:t>Conditional or unconditional approval to </a:t>
                      </a:r>
                      <a:r>
                        <a:rPr lang="en-US" sz="1400" u="none" strike="noStrike" dirty="0" err="1">
                          <a:effectLst/>
                        </a:rPr>
                        <a:t>RevCom</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03137776"/>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951096" y="1676988"/>
            <a:ext cx="3547766" cy="584775"/>
          </a:xfrm>
          <a:prstGeom prst="rect">
            <a:avLst/>
          </a:prstGeom>
          <a:solidFill>
            <a:schemeClr val="bg1">
              <a:lumMod val="85000"/>
            </a:schemeClr>
          </a:solidFill>
        </p:spPr>
        <p:txBody>
          <a:bodyPr wrap="none" rtlCol="0">
            <a:spAutoFit/>
          </a:bodyPr>
          <a:lstStyle/>
          <a:p>
            <a:r>
              <a:rPr lang="en-US" sz="3200" dirty="0">
                <a:solidFill>
                  <a:srgbClr val="C00000"/>
                </a:solidFill>
                <a:latin typeface="Aharoni" panose="02010803020104030203" pitchFamily="2" charset="-79"/>
                <a:cs typeface="Aharoni" panose="02010803020104030203" pitchFamily="2" charset="-79"/>
              </a:rPr>
              <a:t>Work in Progress</a:t>
            </a:r>
          </a:p>
        </p:txBody>
      </p:sp>
      <p:sp>
        <p:nvSpPr>
          <p:cNvPr id="10" name="TextBox 9">
            <a:extLst>
              <a:ext uri="{FF2B5EF4-FFF2-40B4-BE49-F238E27FC236}">
                <a16:creationId xmlns:a16="http://schemas.microsoft.com/office/drawing/2014/main" id="{D2DA29CD-2868-4D15-957B-70F8C66268CC}"/>
              </a:ext>
            </a:extLst>
          </p:cNvPr>
          <p:cNvSpPr txBox="1"/>
          <p:nvPr/>
        </p:nvSpPr>
        <p:spPr>
          <a:xfrm>
            <a:off x="7380312" y="2636912"/>
            <a:ext cx="288032" cy="400110"/>
          </a:xfrm>
          <a:prstGeom prst="rect">
            <a:avLst/>
          </a:prstGeom>
          <a:noFill/>
        </p:spPr>
        <p:txBody>
          <a:bodyPr wrap="square">
            <a:spAutoFit/>
          </a:bodyPr>
          <a:lstStyle/>
          <a:p>
            <a:pPr algn="ctr"/>
            <a:r>
              <a:rPr lang="en-US" sz="2000" b="1" i="0" u="none" strike="noStrike" dirty="0">
                <a:solidFill>
                  <a:schemeClr val="accent5">
                    <a:lumMod val="50000"/>
                  </a:schemeClr>
                </a:solidFill>
                <a:effectLst/>
                <a:latin typeface="Calibri" panose="020F0502020204030204" pitchFamily="34" charset="0"/>
              </a:rPr>
              <a:t>√</a:t>
            </a:r>
            <a:endParaRPr lang="en-US" sz="2000" b="1" dirty="0">
              <a:solidFill>
                <a:schemeClr val="accent5">
                  <a:lumMod val="50000"/>
                </a:schemeClr>
              </a:solidFill>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59C-D110-425E-995A-8D3B69A10060}"/>
              </a:ext>
            </a:extLst>
          </p:cNvPr>
          <p:cNvSpPr>
            <a:spLocks noGrp="1"/>
          </p:cNvSpPr>
          <p:nvPr>
            <p:ph type="title"/>
          </p:nvPr>
        </p:nvSpPr>
        <p:spPr>
          <a:xfrm>
            <a:off x="755576" y="685801"/>
            <a:ext cx="7764463" cy="510952"/>
          </a:xfrm>
        </p:spPr>
        <p:txBody>
          <a:bodyPr/>
          <a:lstStyle/>
          <a:p>
            <a:r>
              <a:rPr lang="en-US" altLang="en-US" dirty="0"/>
              <a:t>Teleconference Schedule</a:t>
            </a:r>
            <a:endParaRPr lang="en-US" dirty="0"/>
          </a:p>
        </p:txBody>
      </p:sp>
      <p:sp>
        <p:nvSpPr>
          <p:cNvPr id="4" name="Slide Number Placeholder 3">
            <a:extLst>
              <a:ext uri="{FF2B5EF4-FFF2-40B4-BE49-F238E27FC236}">
                <a16:creationId xmlns:a16="http://schemas.microsoft.com/office/drawing/2014/main" id="{BCF80C0C-2FF3-48B1-BCED-69E0ECE21E0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0" name="Content Placeholder 2">
            <a:extLst>
              <a:ext uri="{FF2B5EF4-FFF2-40B4-BE49-F238E27FC236}">
                <a16:creationId xmlns:a16="http://schemas.microsoft.com/office/drawing/2014/main" id="{F241F66D-1F9D-4500-AB91-3640CE3DF46E}"/>
              </a:ext>
            </a:extLst>
          </p:cNvPr>
          <p:cNvSpPr>
            <a:spLocks noGrp="1"/>
          </p:cNvSpPr>
          <p:nvPr>
            <p:ph idx="1"/>
          </p:nvPr>
        </p:nvSpPr>
        <p:spPr>
          <a:xfrm>
            <a:off x="319283" y="1221892"/>
            <a:ext cx="3316614" cy="2495139"/>
          </a:xfrm>
        </p:spPr>
        <p:txBody>
          <a:bodyPr>
            <a:normAutofit fontScale="55000" lnSpcReduction="20000"/>
          </a:bodyPr>
          <a:lstStyle/>
          <a:p>
            <a:pPr marL="0" indent="0">
              <a:defRPr/>
            </a:pPr>
            <a:r>
              <a:rPr lang="en-US" dirty="0"/>
              <a:t>Usual pattern:</a:t>
            </a:r>
          </a:p>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Feb 8th</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3" name="Table 12">
            <a:extLst>
              <a:ext uri="{FF2B5EF4-FFF2-40B4-BE49-F238E27FC236}">
                <a16:creationId xmlns:a16="http://schemas.microsoft.com/office/drawing/2014/main" id="{25D6519F-24C8-4833-A86B-E809DD9BFC5F}"/>
              </a:ext>
            </a:extLst>
          </p:cNvPr>
          <p:cNvGraphicFramePr>
            <a:graphicFrameLocks noGrp="1"/>
          </p:cNvGraphicFramePr>
          <p:nvPr>
            <p:extLst>
              <p:ext uri="{D42A27DB-BD31-4B8C-83A1-F6EECF244321}">
                <p14:modId xmlns:p14="http://schemas.microsoft.com/office/powerpoint/2010/main" val="1979322156"/>
              </p:ext>
            </p:extLst>
          </p:nvPr>
        </p:nvGraphicFramePr>
        <p:xfrm>
          <a:off x="3986139" y="1340768"/>
          <a:ext cx="4533900" cy="1314450"/>
        </p:xfrm>
        <a:graphic>
          <a:graphicData uri="http://schemas.openxmlformats.org/drawingml/2006/table">
            <a:tbl>
              <a:tblPr/>
              <a:tblGrid>
                <a:gridCol w="647700">
                  <a:extLst>
                    <a:ext uri="{9D8B030D-6E8A-4147-A177-3AD203B41FA5}">
                      <a16:colId xmlns:a16="http://schemas.microsoft.com/office/drawing/2014/main" val="202077425"/>
                    </a:ext>
                  </a:extLst>
                </a:gridCol>
                <a:gridCol w="647700">
                  <a:extLst>
                    <a:ext uri="{9D8B030D-6E8A-4147-A177-3AD203B41FA5}">
                      <a16:colId xmlns:a16="http://schemas.microsoft.com/office/drawing/2014/main" val="3616533542"/>
                    </a:ext>
                  </a:extLst>
                </a:gridCol>
                <a:gridCol w="647700">
                  <a:extLst>
                    <a:ext uri="{9D8B030D-6E8A-4147-A177-3AD203B41FA5}">
                      <a16:colId xmlns:a16="http://schemas.microsoft.com/office/drawing/2014/main" val="3404558622"/>
                    </a:ext>
                  </a:extLst>
                </a:gridCol>
                <a:gridCol w="647700">
                  <a:extLst>
                    <a:ext uri="{9D8B030D-6E8A-4147-A177-3AD203B41FA5}">
                      <a16:colId xmlns:a16="http://schemas.microsoft.com/office/drawing/2014/main" val="1195586710"/>
                    </a:ext>
                  </a:extLst>
                </a:gridCol>
                <a:gridCol w="647700">
                  <a:extLst>
                    <a:ext uri="{9D8B030D-6E8A-4147-A177-3AD203B41FA5}">
                      <a16:colId xmlns:a16="http://schemas.microsoft.com/office/drawing/2014/main" val="1286622600"/>
                    </a:ext>
                  </a:extLst>
                </a:gridCol>
                <a:gridCol w="647700">
                  <a:extLst>
                    <a:ext uri="{9D8B030D-6E8A-4147-A177-3AD203B41FA5}">
                      <a16:colId xmlns:a16="http://schemas.microsoft.com/office/drawing/2014/main" val="3554312054"/>
                    </a:ext>
                  </a:extLst>
                </a:gridCol>
                <a:gridCol w="647700">
                  <a:extLst>
                    <a:ext uri="{9D8B030D-6E8A-4147-A177-3AD203B41FA5}">
                      <a16:colId xmlns:a16="http://schemas.microsoft.com/office/drawing/2014/main" val="1823177452"/>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Jan-22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483447"/>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26468228"/>
                  </a:ext>
                </a:extLst>
              </a:tr>
              <a:tr h="185420">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74252544"/>
                  </a:ext>
                </a:extLst>
              </a:tr>
              <a:tr h="185420">
                <a:tc>
                  <a:txBody>
                    <a:bodyPr/>
                    <a:lstStyle/>
                    <a:p>
                      <a:pPr algn="ctr" fontAlgn="b"/>
                      <a:r>
                        <a:rPr lang="en-US" sz="1100" b="0" i="0" u="none" strike="noStrike">
                          <a:solidFill>
                            <a:srgbClr val="000000"/>
                          </a:solidFill>
                          <a:effectLst/>
                          <a:latin typeface="Calibri" panose="020F0502020204030204" pitchFamily="34" charset="0"/>
                        </a:rPr>
                        <a:t>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extLst>
                  <a:ext uri="{0D108BD9-81ED-4DB2-BD59-A6C34878D82A}">
                    <a16:rowId xmlns:a16="http://schemas.microsoft.com/office/drawing/2014/main" val="2557478921"/>
                  </a:ext>
                </a:extLst>
              </a:tr>
              <a:tr h="185420">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19</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20</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21</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22</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87247490"/>
                  </a:ext>
                </a:extLst>
              </a:tr>
              <a:tr h="185420">
                <a:tc>
                  <a:txBody>
                    <a:bodyPr/>
                    <a:lstStyle/>
                    <a:p>
                      <a:pPr algn="ctr" fontAlgn="b"/>
                      <a:r>
                        <a:rPr lang="en-US" sz="1100" b="0" i="0" u="none" strike="noStrike">
                          <a:solidFill>
                            <a:srgbClr val="3F3F76"/>
                          </a:solidFill>
                          <a:effectLst/>
                          <a:latin typeface="Calibri" panose="020F0502020204030204" pitchFamily="34" charset="0"/>
                        </a:rPr>
                        <a:t>23</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75296834"/>
                  </a:ext>
                </a:extLst>
              </a:tr>
              <a:tr h="185420">
                <a:tc>
                  <a:txBody>
                    <a:bodyPr/>
                    <a:lstStyle/>
                    <a:p>
                      <a:pPr algn="ctr" fontAlgn="b"/>
                      <a:r>
                        <a:rPr lang="en-US" sz="1100" b="0" i="0" u="none" strike="noStrike">
                          <a:solidFill>
                            <a:srgbClr val="000000"/>
                          </a:solidFill>
                          <a:effectLst/>
                          <a:latin typeface="Calibri" panose="020F0502020204030204" pitchFamily="34" charset="0"/>
                        </a:rPr>
                        <a:t>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20438693"/>
                  </a:ext>
                </a:extLst>
              </a:tr>
            </a:tbl>
          </a:graphicData>
        </a:graphic>
      </p:graphicFrame>
      <p:graphicFrame>
        <p:nvGraphicFramePr>
          <p:cNvPr id="15" name="Table 14">
            <a:extLst>
              <a:ext uri="{FF2B5EF4-FFF2-40B4-BE49-F238E27FC236}">
                <a16:creationId xmlns:a16="http://schemas.microsoft.com/office/drawing/2014/main" id="{D04669CE-EDF1-4689-8F4F-A3C05CD514F4}"/>
              </a:ext>
            </a:extLst>
          </p:cNvPr>
          <p:cNvGraphicFramePr>
            <a:graphicFrameLocks noGrp="1"/>
          </p:cNvGraphicFramePr>
          <p:nvPr>
            <p:extLst>
              <p:ext uri="{D42A27DB-BD31-4B8C-83A1-F6EECF244321}">
                <p14:modId xmlns:p14="http://schemas.microsoft.com/office/powerpoint/2010/main" val="1380116065"/>
              </p:ext>
            </p:extLst>
          </p:nvPr>
        </p:nvGraphicFramePr>
        <p:xfrm>
          <a:off x="3965539" y="2799233"/>
          <a:ext cx="4533900" cy="1314450"/>
        </p:xfrm>
        <a:graphic>
          <a:graphicData uri="http://schemas.openxmlformats.org/drawingml/2006/table">
            <a:tbl>
              <a:tblPr/>
              <a:tblGrid>
                <a:gridCol w="647700">
                  <a:extLst>
                    <a:ext uri="{9D8B030D-6E8A-4147-A177-3AD203B41FA5}">
                      <a16:colId xmlns:a16="http://schemas.microsoft.com/office/drawing/2014/main" val="2367047217"/>
                    </a:ext>
                  </a:extLst>
                </a:gridCol>
                <a:gridCol w="647700">
                  <a:extLst>
                    <a:ext uri="{9D8B030D-6E8A-4147-A177-3AD203B41FA5}">
                      <a16:colId xmlns:a16="http://schemas.microsoft.com/office/drawing/2014/main" val="3781247499"/>
                    </a:ext>
                  </a:extLst>
                </a:gridCol>
                <a:gridCol w="647700">
                  <a:extLst>
                    <a:ext uri="{9D8B030D-6E8A-4147-A177-3AD203B41FA5}">
                      <a16:colId xmlns:a16="http://schemas.microsoft.com/office/drawing/2014/main" val="2913509767"/>
                    </a:ext>
                  </a:extLst>
                </a:gridCol>
                <a:gridCol w="647700">
                  <a:extLst>
                    <a:ext uri="{9D8B030D-6E8A-4147-A177-3AD203B41FA5}">
                      <a16:colId xmlns:a16="http://schemas.microsoft.com/office/drawing/2014/main" val="133124974"/>
                    </a:ext>
                  </a:extLst>
                </a:gridCol>
                <a:gridCol w="647700">
                  <a:extLst>
                    <a:ext uri="{9D8B030D-6E8A-4147-A177-3AD203B41FA5}">
                      <a16:colId xmlns:a16="http://schemas.microsoft.com/office/drawing/2014/main" val="468811635"/>
                    </a:ext>
                  </a:extLst>
                </a:gridCol>
                <a:gridCol w="647700">
                  <a:extLst>
                    <a:ext uri="{9D8B030D-6E8A-4147-A177-3AD203B41FA5}">
                      <a16:colId xmlns:a16="http://schemas.microsoft.com/office/drawing/2014/main" val="802700674"/>
                    </a:ext>
                  </a:extLst>
                </a:gridCol>
                <a:gridCol w="647700">
                  <a:extLst>
                    <a:ext uri="{9D8B030D-6E8A-4147-A177-3AD203B41FA5}">
                      <a16:colId xmlns:a16="http://schemas.microsoft.com/office/drawing/2014/main" val="3356666164"/>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Feb-22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354297"/>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83155243"/>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4609201"/>
                  </a:ext>
                </a:extLst>
              </a:tr>
              <a:tr h="185420">
                <a:tc>
                  <a:txBody>
                    <a:bodyPr/>
                    <a:lstStyle/>
                    <a:p>
                      <a:pPr algn="ctr" fontAlgn="b"/>
                      <a:r>
                        <a:rPr lang="en-US" sz="1100" b="0" i="0" u="none" strike="noStrike">
                          <a:solidFill>
                            <a:srgbClr val="000000"/>
                          </a:solidFill>
                          <a:effectLst/>
                          <a:latin typeface="Calibri" panose="020F0502020204030204" pitchFamily="34" charset="0"/>
                        </a:rPr>
                        <a:t>6</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04745469"/>
                  </a:ext>
                </a:extLst>
              </a:tr>
              <a:tr h="185420">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446101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8680606"/>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48874389"/>
                  </a:ext>
                </a:extLst>
              </a:tr>
            </a:tbl>
          </a:graphicData>
        </a:graphic>
      </p:graphicFrame>
      <p:graphicFrame>
        <p:nvGraphicFramePr>
          <p:cNvPr id="17" name="Table 16">
            <a:extLst>
              <a:ext uri="{FF2B5EF4-FFF2-40B4-BE49-F238E27FC236}">
                <a16:creationId xmlns:a16="http://schemas.microsoft.com/office/drawing/2014/main" id="{5DAA6A17-3DE8-444E-AB46-DFDAAAEB46B7}"/>
              </a:ext>
            </a:extLst>
          </p:cNvPr>
          <p:cNvGraphicFramePr>
            <a:graphicFrameLocks noGrp="1"/>
          </p:cNvGraphicFramePr>
          <p:nvPr>
            <p:extLst>
              <p:ext uri="{D42A27DB-BD31-4B8C-83A1-F6EECF244321}">
                <p14:modId xmlns:p14="http://schemas.microsoft.com/office/powerpoint/2010/main" val="1037920829"/>
              </p:ext>
            </p:extLst>
          </p:nvPr>
        </p:nvGraphicFramePr>
        <p:xfrm>
          <a:off x="3965539" y="4251268"/>
          <a:ext cx="4533900" cy="1314450"/>
        </p:xfrm>
        <a:graphic>
          <a:graphicData uri="http://schemas.openxmlformats.org/drawingml/2006/table">
            <a:tbl>
              <a:tblPr/>
              <a:tblGrid>
                <a:gridCol w="647700">
                  <a:extLst>
                    <a:ext uri="{9D8B030D-6E8A-4147-A177-3AD203B41FA5}">
                      <a16:colId xmlns:a16="http://schemas.microsoft.com/office/drawing/2014/main" val="3934154458"/>
                    </a:ext>
                  </a:extLst>
                </a:gridCol>
                <a:gridCol w="647700">
                  <a:extLst>
                    <a:ext uri="{9D8B030D-6E8A-4147-A177-3AD203B41FA5}">
                      <a16:colId xmlns:a16="http://schemas.microsoft.com/office/drawing/2014/main" val="643884135"/>
                    </a:ext>
                  </a:extLst>
                </a:gridCol>
                <a:gridCol w="647700">
                  <a:extLst>
                    <a:ext uri="{9D8B030D-6E8A-4147-A177-3AD203B41FA5}">
                      <a16:colId xmlns:a16="http://schemas.microsoft.com/office/drawing/2014/main" val="1496570989"/>
                    </a:ext>
                  </a:extLst>
                </a:gridCol>
                <a:gridCol w="647700">
                  <a:extLst>
                    <a:ext uri="{9D8B030D-6E8A-4147-A177-3AD203B41FA5}">
                      <a16:colId xmlns:a16="http://schemas.microsoft.com/office/drawing/2014/main" val="2175550003"/>
                    </a:ext>
                  </a:extLst>
                </a:gridCol>
                <a:gridCol w="647700">
                  <a:extLst>
                    <a:ext uri="{9D8B030D-6E8A-4147-A177-3AD203B41FA5}">
                      <a16:colId xmlns:a16="http://schemas.microsoft.com/office/drawing/2014/main" val="2050009053"/>
                    </a:ext>
                  </a:extLst>
                </a:gridCol>
                <a:gridCol w="647700">
                  <a:extLst>
                    <a:ext uri="{9D8B030D-6E8A-4147-A177-3AD203B41FA5}">
                      <a16:colId xmlns:a16="http://schemas.microsoft.com/office/drawing/2014/main" val="3979496600"/>
                    </a:ext>
                  </a:extLst>
                </a:gridCol>
                <a:gridCol w="647700">
                  <a:extLst>
                    <a:ext uri="{9D8B030D-6E8A-4147-A177-3AD203B41FA5}">
                      <a16:colId xmlns:a16="http://schemas.microsoft.com/office/drawing/2014/main" val="3961043248"/>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Mar-22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69526"/>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extLst>
                  <a:ext uri="{0D108BD9-81ED-4DB2-BD59-A6C34878D82A}">
                    <a16:rowId xmlns:a16="http://schemas.microsoft.com/office/drawing/2014/main" val="941597714"/>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3F3F76"/>
                          </a:solidFill>
                          <a:effectLst/>
                          <a:latin typeface="Calibri" panose="020F0502020204030204" pitchFamily="34" charset="0"/>
                        </a:rPr>
                        <a:t>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010702742"/>
                  </a:ext>
                </a:extLst>
              </a:tr>
              <a:tr h="185420">
                <a:tc>
                  <a:txBody>
                    <a:bodyPr/>
                    <a:lstStyle/>
                    <a:p>
                      <a:pPr algn="ctr" fontAlgn="b"/>
                      <a:r>
                        <a:rPr lang="en-US" sz="1100" b="0" i="0" u="none" strike="noStrike">
                          <a:solidFill>
                            <a:srgbClr val="3F3F76"/>
                          </a:solidFill>
                          <a:effectLst/>
                          <a:latin typeface="Calibri" panose="020F0502020204030204" pitchFamily="34" charset="0"/>
                        </a:rPr>
                        <a:t>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9</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10</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11</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12</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036302077"/>
                  </a:ext>
                </a:extLst>
              </a:tr>
              <a:tr h="185420">
                <a:tc>
                  <a:txBody>
                    <a:bodyPr/>
                    <a:lstStyle/>
                    <a:p>
                      <a:pPr algn="ctr" fontAlgn="b"/>
                      <a:r>
                        <a:rPr lang="en-US" sz="1100" b="0" i="0" u="none" strike="noStrike">
                          <a:solidFill>
                            <a:srgbClr val="3F3F76"/>
                          </a:solidFill>
                          <a:effectLst/>
                          <a:latin typeface="Calibri" panose="020F0502020204030204" pitchFamily="34" charset="0"/>
                        </a:rPr>
                        <a:t>13</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040834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5650352"/>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211954"/>
                  </a:ext>
                </a:extLst>
              </a:tr>
            </a:tbl>
          </a:graphicData>
        </a:graphic>
      </p:graphicFrame>
    </p:spTree>
    <p:extLst>
      <p:ext uri="{BB962C8B-B14F-4D97-AF65-F5344CB8AC3E}">
        <p14:creationId xmlns:p14="http://schemas.microsoft.com/office/powerpoint/2010/main" val="287871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24</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lvl="1">
              <a:buFont typeface="Arial" panose="020B0604020202020204" pitchFamily="34" charset="0"/>
              <a:buChar char="•"/>
            </a:pPr>
            <a:r>
              <a:rPr lang="en-US" sz="1600" dirty="0">
                <a:hlinkClick r:id="rId2"/>
              </a:rPr>
              <a:t>https://touchpoint.eventsair.com/ieee-802-wireless-interim-session-jan-2022</a:t>
            </a: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85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23:59 PM Eastern Time, Friday January 14, 2022</a:t>
            </a:r>
          </a:p>
          <a:p>
            <a:pPr algn="ctr"/>
            <a:r>
              <a:rPr lang="en-US" sz="3200" b="1" dirty="0">
                <a:solidFill>
                  <a:schemeClr val="accent1">
                    <a:lumMod val="50000"/>
                  </a:schemeClr>
                </a:solidFill>
              </a:rPr>
              <a:t>US$125.00)</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https://touchpoint.eventsair.com/ieee-802-wireless-interim-session-jan-2022</a:t>
            </a: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Interim January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January 18</a:t>
            </a:r>
            <a:r>
              <a:rPr lang="en-US" sz="1600" baseline="30000" dirty="0"/>
              <a:t>th</a:t>
            </a:r>
            <a:r>
              <a:rPr lang="en-US" sz="1600" dirty="0"/>
              <a:t> through January 26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43112</TotalTime>
  <Words>2145</Words>
  <Application>Microsoft Office PowerPoint</Application>
  <PresentationFormat>On-screen Show (4:3)</PresentationFormat>
  <Paragraphs>762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Aharoni</vt:lpstr>
      <vt:lpstr>Arial</vt:lpstr>
      <vt:lpstr>Calibri</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Interim January 2022</vt:lpstr>
      <vt:lpstr>Task Group Rules</vt:lpstr>
      <vt:lpstr>IEEE-SA Patent, Copyright, and Participation Policies</vt:lpstr>
      <vt:lpstr>IEEE 802 Ground Rules</vt:lpstr>
      <vt:lpstr>January Agenda</vt:lpstr>
      <vt:lpstr>Approval of Minutes </vt:lpstr>
      <vt:lpstr>Session Objectives</vt:lpstr>
      <vt:lpstr>General Announcements</vt:lpstr>
      <vt:lpstr>Recap and TG Operation</vt:lpstr>
      <vt:lpstr>5.2.b Scope of the project (As approved): </vt:lpstr>
      <vt:lpstr>Task Group Organization </vt:lpstr>
      <vt:lpstr>Proposed Project Schedule (baseline)</vt:lpstr>
      <vt:lpstr>Schedule Major Milestones</vt:lpstr>
      <vt:lpstr>Technical Contributions</vt:lpstr>
      <vt:lpstr>List of presentations</vt:lpstr>
      <vt:lpstr>Next Steps</vt:lpstr>
      <vt:lpstr>Teleconference Schedule</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217</cp:revision>
  <cp:lastPrinted>2000-03-07T00:55:37Z</cp:lastPrinted>
  <dcterms:created xsi:type="dcterms:W3CDTF">2016-01-17T22:48:36Z</dcterms:created>
  <dcterms:modified xsi:type="dcterms:W3CDTF">2022-01-18T01:44:41Z</dcterms:modified>
  <cp:category/>
</cp:coreProperties>
</file>