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3" r:id="rId2"/>
    <p:sldId id="264" r:id="rId3"/>
    <p:sldId id="402" r:id="rId4"/>
    <p:sldId id="478" r:id="rId5"/>
    <p:sldId id="384" r:id="rId6"/>
    <p:sldId id="410" r:id="rId7"/>
    <p:sldId id="293" r:id="rId8"/>
    <p:sldId id="275" r:id="rId9"/>
    <p:sldId id="408" r:id="rId10"/>
    <p:sldId id="481" r:id="rId11"/>
    <p:sldId id="47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US"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7</a:t>
            </a:fld>
            <a:endParaRPr lang="en-US" altLang="ja-JP"/>
          </a:p>
        </p:txBody>
      </p:sp>
    </p:spTree>
    <p:extLst>
      <p:ext uri="{BB962C8B-B14F-4D97-AF65-F5344CB8AC3E}">
        <p14:creationId xmlns:p14="http://schemas.microsoft.com/office/powerpoint/2010/main" val="3527851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11</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7" name="日付プレースホルダー 3">
            <a:extLst>
              <a:ext uri="{FF2B5EF4-FFF2-40B4-BE49-F238E27FC236}">
                <a16:creationId xmlns:a16="http://schemas.microsoft.com/office/drawing/2014/main" id="{40C5D694-5ED3-4F22-9CDA-259B9D72375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&lt;January,2022&gt;</a:t>
            </a:r>
            <a:endParaRPr lang="en-001"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7" name="日付プレースホルダー 3">
            <a:extLst>
              <a:ext uri="{FF2B5EF4-FFF2-40B4-BE49-F238E27FC236}">
                <a16:creationId xmlns:a16="http://schemas.microsoft.com/office/drawing/2014/main" id="{760D64D9-58AA-4A2C-A14B-F0477101EE8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&lt;January,2022&gt;</a:t>
            </a:r>
            <a:endParaRPr lang="en-001"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6" name="日付プレースホルダー 3">
            <a:extLst>
              <a:ext uri="{FF2B5EF4-FFF2-40B4-BE49-F238E27FC236}">
                <a16:creationId xmlns:a16="http://schemas.microsoft.com/office/drawing/2014/main" id="{3C96CF75-7000-4F6C-999D-00BCAEC21E8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&lt;January,2022&gt;</a:t>
            </a:r>
            <a:endParaRPr lang="en-001"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&lt;January,2022&gt;</a:t>
            </a:r>
            <a:endParaRPr lang="en-001"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7" name="日付プレースホルダー 3">
            <a:extLst>
              <a:ext uri="{FF2B5EF4-FFF2-40B4-BE49-F238E27FC236}">
                <a16:creationId xmlns:a16="http://schemas.microsoft.com/office/drawing/2014/main" id="{2B37FCD4-5AB7-46CE-ACC5-B0D4CFBDAC74}"/>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&lt;January,2022&gt;</a:t>
            </a:r>
            <a:endParaRPr lang="en-001"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ysClr val="windowText" lastClr="000000"/>
                </a:solidFill>
                <a:latin typeface="+mn-lt"/>
                <a:ea typeface="ＭＳ Ｐゴシック" charset="-128"/>
              </a:rPr>
              <a:t>doc.: IEEE 802. 15-22-0017-00-04aa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4" name="日付プレースホルダー 3">
            <a:extLst>
              <a:ext uri="{FF2B5EF4-FFF2-40B4-BE49-F238E27FC236}">
                <a16:creationId xmlns:a16="http://schemas.microsoft.com/office/drawing/2014/main" id="{16A26C6F-B2A6-4AAD-AACC-98344C9241B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b="1">
                <a:solidFill>
                  <a:schemeClr val="tx1"/>
                </a:solidFill>
              </a:defRPr>
            </a:lvl1pPr>
          </a:lstStyle>
          <a:p>
            <a:r>
              <a:rPr lang="en-US"/>
              <a:t>&lt;January,2022&gt;</a:t>
            </a:r>
            <a:endParaRPr lang="en-00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January Virtual Interim 2022 Closing report]</a:t>
            </a:r>
            <a:r>
              <a:rPr lang="en-US" altLang="ja-JP" sz="1600" dirty="0">
                <a:ea typeface="ＭＳ Ｐゴシック" charset="-128"/>
              </a:rPr>
              <a:t>	</a:t>
            </a:r>
          </a:p>
          <a:p>
            <a:r>
              <a:rPr lang="en-US" altLang="ja-JP" sz="1600" b="1" dirty="0">
                <a:ea typeface="ＭＳ Ｐゴシック" charset="-128"/>
              </a:rPr>
              <a:t>Date Submitted: [21</a:t>
            </a:r>
            <a:r>
              <a:rPr lang="en-US" altLang="ja-JP" sz="1600" b="1" baseline="30000" dirty="0">
                <a:ea typeface="ＭＳ Ｐゴシック" charset="-128"/>
              </a:rPr>
              <a:t>th</a:t>
            </a:r>
            <a:r>
              <a:rPr lang="en-US" altLang="ja-JP" sz="1600" b="1" dirty="0">
                <a:ea typeface="ＭＳ Ｐゴシック" charset="-128"/>
              </a:rPr>
              <a:t> January, 2022]</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January Interim sessions,2022]</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0F71FEEF-3021-42D6-81BA-5FF5A0055261}"/>
              </a:ext>
            </a:extLst>
          </p:cNvPr>
          <p:cNvSpPr>
            <a:spLocks noGrp="1"/>
          </p:cNvSpPr>
          <p:nvPr>
            <p:ph type="dt" sz="half" idx="2"/>
          </p:nvPr>
        </p:nvSpPr>
        <p:spPr/>
        <p:txBody>
          <a:bodyPr/>
          <a:lstStyle/>
          <a:p>
            <a:r>
              <a:rPr lang="en-US"/>
              <a:t>&lt;January,2022&gt;</a:t>
            </a:r>
            <a:endParaRPr lang="en-001"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Agenda for March Plenary</a:t>
            </a:r>
            <a:endParaRPr kumimoji="1" lang="ja-JP" altLang="en-US" b="1" dirty="0"/>
          </a:p>
        </p:txBody>
      </p:sp>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dirty="0"/>
              <a:t>&lt;January,2022&gt;</a:t>
            </a:r>
          </a:p>
        </p:txBody>
      </p:sp>
      <p:graphicFrame>
        <p:nvGraphicFramePr>
          <p:cNvPr id="7" name="コンテンツ プレースホルダー 8">
            <a:extLst>
              <a:ext uri="{FF2B5EF4-FFF2-40B4-BE49-F238E27FC236}">
                <a16:creationId xmlns:a16="http://schemas.microsoft.com/office/drawing/2014/main" id="{553240F1-12C7-44FB-8047-AEDAF9C118BE}"/>
              </a:ext>
            </a:extLst>
          </p:cNvPr>
          <p:cNvGraphicFramePr>
            <a:graphicFrameLocks noGrp="1"/>
          </p:cNvGraphicFramePr>
          <p:nvPr>
            <p:ph idx="1"/>
          </p:nvPr>
        </p:nvGraphicFramePr>
        <p:xfrm>
          <a:off x="257674" y="3063241"/>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  </a:t>
                      </a:r>
                    </a:p>
                    <a:p>
                      <a:pPr algn="ctr"/>
                      <a:r>
                        <a:rPr kumimoji="1" lang="en-US" altLang="ja-JP" sz="1400" dirty="0"/>
                        <a:t>7</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Tuesday </a:t>
                      </a:r>
                    </a:p>
                    <a:p>
                      <a:pPr algn="ctr"/>
                      <a:r>
                        <a:rPr kumimoji="1" lang="en-US" altLang="ja-JP" sz="1400" dirty="0"/>
                        <a:t>8</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Wednesday </a:t>
                      </a:r>
                    </a:p>
                    <a:p>
                      <a:pPr algn="ctr"/>
                      <a:r>
                        <a:rPr kumimoji="1" lang="en-US" altLang="ja-JP" sz="1400" dirty="0"/>
                        <a:t>9</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Thursday </a:t>
                      </a:r>
                    </a:p>
                    <a:p>
                      <a:pPr algn="ctr"/>
                      <a:r>
                        <a:rPr kumimoji="1" lang="en-US" altLang="ja-JP" sz="1400" dirty="0"/>
                        <a:t>10</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Friday </a:t>
                      </a:r>
                    </a:p>
                    <a:p>
                      <a:pPr algn="ctr"/>
                      <a:r>
                        <a:rPr kumimoji="1" lang="en-US" altLang="ja-JP" sz="1400" dirty="0"/>
                        <a:t>11</a:t>
                      </a:r>
                      <a:r>
                        <a:rPr kumimoji="1" lang="en-US" altLang="ja-JP" sz="1400" baseline="30000" dirty="0"/>
                        <a:t>th</a:t>
                      </a:r>
                      <a:r>
                        <a:rPr kumimoji="1" lang="en-US" altLang="ja-JP" sz="1400" dirty="0"/>
                        <a:t> March</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10" name="Inhaltsplatzhalter 2">
            <a:extLst>
              <a:ext uri="{FF2B5EF4-FFF2-40B4-BE49-F238E27FC236}">
                <a16:creationId xmlns:a16="http://schemas.microsoft.com/office/drawing/2014/main" id="{45DBDE3F-F814-4E5D-9461-2B2D0A2E27F8}"/>
              </a:ext>
            </a:extLst>
          </p:cNvPr>
          <p:cNvSpPr txBox="1">
            <a:spLocks/>
          </p:cNvSpPr>
          <p:nvPr/>
        </p:nvSpPr>
        <p:spPr bwMode="auto">
          <a:xfrm>
            <a:off x="844116" y="1810394"/>
            <a:ext cx="7772400" cy="1252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1800">
                <a:solidFill>
                  <a:schemeClr val="tx1"/>
                </a:solidFill>
                <a:latin typeface="+mn-lt"/>
              </a:defRPr>
            </a:lvl2pPr>
            <a:lvl3pPr marL="1085850" indent="-228600" algn="l" rtl="0" eaLnBrk="1" fontAlgn="base" hangingPunct="1">
              <a:spcBef>
                <a:spcPct val="20000"/>
              </a:spcBef>
              <a:spcAft>
                <a:spcPct val="0"/>
              </a:spcAft>
              <a:buChar char="•"/>
              <a:defRPr kumimoji="1" sz="1600">
                <a:solidFill>
                  <a:schemeClr val="tx1"/>
                </a:solidFill>
                <a:latin typeface="+mn-lt"/>
              </a:defRPr>
            </a:lvl3pPr>
            <a:lvl4pPr marL="1428750" indent="-228600" algn="l" rtl="0" eaLnBrk="1" fontAlgn="base" hangingPunct="1">
              <a:spcBef>
                <a:spcPct val="20000"/>
              </a:spcBef>
              <a:spcAft>
                <a:spcPct val="0"/>
              </a:spcAft>
              <a:buChar char="–"/>
              <a:defRPr kumimoji="1" sz="1400">
                <a:solidFill>
                  <a:schemeClr val="tx1"/>
                </a:solidFill>
                <a:latin typeface="+mn-lt"/>
              </a:defRPr>
            </a:lvl4pPr>
            <a:lvl5pPr marL="1771650" indent="-228600" algn="l" rtl="0" eaLnBrk="1" fontAlgn="base" hangingPunct="1">
              <a:spcBef>
                <a:spcPct val="20000"/>
              </a:spcBef>
              <a:spcAft>
                <a:spcPct val="0"/>
              </a:spcAft>
              <a:buChar char="•"/>
              <a:defRPr kumimoji="1" sz="12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indent="0">
              <a:spcBef>
                <a:spcPts val="375"/>
              </a:spcBef>
              <a:buSzPct val="100000"/>
              <a:buNone/>
            </a:pPr>
            <a:r>
              <a:rPr lang="en-US" dirty="0">
                <a:latin typeface="Meiryo UI" panose="020B0604030504040204" pitchFamily="50" charset="-128"/>
                <a:ea typeface="Meiryo UI" panose="020B0604030504040204" pitchFamily="50" charset="-128"/>
              </a:rPr>
              <a:t>One slot will be planned.</a:t>
            </a:r>
            <a:endParaRPr lang="en-US" altLang="en-US" kern="0" dirty="0">
              <a:solidFill>
                <a:srgbClr val="000000"/>
              </a:solidFill>
            </a:endParaRPr>
          </a:p>
          <a:p>
            <a:pPr marL="800100" indent="-457200">
              <a:spcBef>
                <a:spcPts val="375"/>
              </a:spcBef>
              <a:buSzPct val="100000"/>
            </a:pPr>
            <a:r>
              <a:rPr lang="en-US" altLang="en-US" kern="0" dirty="0">
                <a:solidFill>
                  <a:srgbClr val="000000"/>
                </a:solidFill>
              </a:rPr>
              <a:t>Reformulate the CRG (just in case)</a:t>
            </a:r>
          </a:p>
          <a:p>
            <a:pPr marL="800100" indent="-457200">
              <a:spcBef>
                <a:spcPts val="375"/>
              </a:spcBef>
              <a:buSzPct val="100000"/>
            </a:pPr>
            <a:r>
              <a:rPr lang="en-US" altLang="en-US" kern="0" dirty="0">
                <a:solidFill>
                  <a:srgbClr val="000000"/>
                </a:solidFill>
              </a:rPr>
              <a:t>Wrap up work on 4aa and close</a:t>
            </a:r>
          </a:p>
          <a:p>
            <a:pPr marL="0" indent="0">
              <a:buFontTx/>
              <a:buNone/>
            </a:pPr>
            <a:endParaRPr lang="en-US" kern="0" dirty="0"/>
          </a:p>
        </p:txBody>
      </p:sp>
    </p:spTree>
    <p:extLst>
      <p:ext uri="{BB962C8B-B14F-4D97-AF65-F5344CB8AC3E}">
        <p14:creationId xmlns:p14="http://schemas.microsoft.com/office/powerpoint/2010/main" val="1275707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744580"/>
            <a:ext cx="7772400" cy="925768"/>
          </a:xfrm>
        </p:spPr>
        <p:txBody>
          <a:bodyPr/>
          <a:lstStyle/>
          <a:p>
            <a:r>
              <a:rPr lang="en-US" dirty="0"/>
              <a:t>P802.15.4aa Timeline</a:t>
            </a:r>
          </a:p>
        </p:txBody>
      </p:sp>
      <p:sp>
        <p:nvSpPr>
          <p:cNvPr id="5" name="Date Placeholder 4"/>
          <p:cNvSpPr>
            <a:spLocks noGrp="1"/>
          </p:cNvSpPr>
          <p:nvPr>
            <p:ph type="dt" sz="half" idx="10"/>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t>&lt;January,2022&gt;</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11</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2220189414"/>
              </p:ext>
            </p:extLst>
          </p:nvPr>
        </p:nvGraphicFramePr>
        <p:xfrm>
          <a:off x="400050" y="1562399"/>
          <a:ext cx="8420100" cy="2226641"/>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18 Nov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 Dec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25 Jan 2022</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SASB meeting</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23 Mar 2022</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9" name="テキスト ボックス 8">
            <a:extLst>
              <a:ext uri="{FF2B5EF4-FFF2-40B4-BE49-F238E27FC236}">
                <a16:creationId xmlns:a16="http://schemas.microsoft.com/office/drawing/2014/main" id="{9390E619-71D6-4799-9AB6-0FB7EAFE8706}"/>
              </a:ext>
            </a:extLst>
          </p:cNvPr>
          <p:cNvSpPr txBox="1"/>
          <p:nvPr/>
        </p:nvSpPr>
        <p:spPr>
          <a:xfrm>
            <a:off x="223402" y="4356721"/>
            <a:ext cx="8773396" cy="400110"/>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CRG meeting will be planned according to the feedbacks</a:t>
            </a:r>
          </a:p>
        </p:txBody>
      </p:sp>
      <p:sp>
        <p:nvSpPr>
          <p:cNvPr id="11" name="フッター プレースホルダー 1">
            <a:extLst>
              <a:ext uri="{FF2B5EF4-FFF2-40B4-BE49-F238E27FC236}">
                <a16:creationId xmlns:a16="http://schemas.microsoft.com/office/drawing/2014/main" id="{731D3B5A-D7A2-4BD0-A0C8-826C1C747ECB}"/>
              </a:ext>
            </a:extLst>
          </p:cNvPr>
          <p:cNvSpPr>
            <a:spLocks noGrp="1"/>
          </p:cNvSpPr>
          <p:nvPr>
            <p:ph type="ftr" sz="quarter" idx="13"/>
          </p:nvPr>
        </p:nvSpPr>
        <p:spPr>
          <a:xfrm>
            <a:off x="5004048" y="6475413"/>
            <a:ext cx="3606552" cy="184666"/>
          </a:xfrm>
        </p:spPr>
        <p:txBody>
          <a:bodyPr/>
          <a:lstStyle/>
          <a:p>
            <a:r>
              <a:rPr lang="en-US" altLang="ja-JP"/>
              <a:t>Takashi Kuramochi, LAPIS TECHNOLOGY</a:t>
            </a:r>
            <a:endParaRPr lang="en-US" altLang="ja-JP" dirty="0"/>
          </a:p>
        </p:txBody>
      </p:sp>
    </p:spTree>
    <p:extLst>
      <p:ext uri="{BB962C8B-B14F-4D97-AF65-F5344CB8AC3E}">
        <p14:creationId xmlns:p14="http://schemas.microsoft.com/office/powerpoint/2010/main" val="2185433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r>
              <a:rPr lang="en-US" altLang="ja-JP" dirty="0"/>
              <a:t>Virtual January Interim</a:t>
            </a:r>
            <a:br>
              <a:rPr lang="en-US" altLang="ja-JP" dirty="0"/>
            </a:br>
            <a:r>
              <a:rPr lang="en-US" altLang="ja-JP" dirty="0"/>
              <a:t>Closing report </a:t>
            </a:r>
            <a:br>
              <a:rPr lang="en-US" altLang="ja-JP" dirty="0"/>
            </a:br>
            <a:r>
              <a:rPr lang="en-US" altLang="ja-JP" dirty="0"/>
              <a:t>on</a:t>
            </a:r>
            <a:br>
              <a:rPr lang="en-US" altLang="ja-JP" dirty="0"/>
            </a:br>
            <a:r>
              <a:rPr lang="en-US" altLang="ja-JP" dirty="0"/>
              <a:t>January 18</a:t>
            </a:r>
            <a:r>
              <a:rPr lang="en-US" altLang="ja-JP" baseline="30000" dirty="0"/>
              <a:t>th</a:t>
            </a:r>
            <a:r>
              <a:rPr lang="en-US" altLang="ja-JP" dirty="0"/>
              <a:t> ,2022</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p:txBody>
          <a:bodyPr/>
          <a:lstStyle/>
          <a:p>
            <a:r>
              <a:rPr lang="en-US"/>
              <a:t>&lt;January,2022&gt;</a:t>
            </a:r>
            <a:endParaRPr lang="en-001"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About TG4aa</a:t>
            </a:r>
            <a:endParaRPr kumimoji="1" lang="ja-JP" altLang="en-US" b="1" u="sng" dirty="0"/>
          </a:p>
        </p:txBody>
      </p:sp>
      <p:sp>
        <p:nvSpPr>
          <p:cNvPr id="3" name="コンテンツ プレースホルダー 2"/>
          <p:cNvSpPr>
            <a:spLocks noGrp="1"/>
          </p:cNvSpPr>
          <p:nvPr>
            <p:ph idx="1"/>
          </p:nvPr>
        </p:nvSpPr>
        <p:spPr>
          <a:xfrm>
            <a:off x="0" y="2924944"/>
            <a:ext cx="8964488" cy="3171056"/>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p:txBody>
          <a:bodyPr/>
          <a:lstStyle/>
          <a:p>
            <a:r>
              <a:rPr lang="en-US"/>
              <a:t>&lt;January,2022&gt;</a:t>
            </a:r>
            <a:endParaRPr lang="en-001" dirty="0"/>
          </a:p>
        </p:txBody>
      </p:sp>
      <p:sp>
        <p:nvSpPr>
          <p:cNvPr id="5" name="テキスト ボックス 4">
            <a:extLst>
              <a:ext uri="{FF2B5EF4-FFF2-40B4-BE49-F238E27FC236}">
                <a16:creationId xmlns:a16="http://schemas.microsoft.com/office/drawing/2014/main" id="{EC18CA8E-6BF0-4B5B-B539-F6C01FFB3B73}"/>
              </a:ext>
            </a:extLst>
          </p:cNvPr>
          <p:cNvSpPr txBox="1"/>
          <p:nvPr/>
        </p:nvSpPr>
        <p:spPr>
          <a:xfrm>
            <a:off x="251520" y="1916832"/>
            <a:ext cx="8496944" cy="1292662"/>
          </a:xfrm>
          <a:prstGeom prst="rect">
            <a:avLst/>
          </a:prstGeom>
          <a:noFill/>
        </p:spPr>
        <p:txBody>
          <a:bodyPr wrap="square" rtlCol="0">
            <a:spAutoFit/>
          </a:bodyPr>
          <a:lstStyle/>
          <a:p>
            <a:pPr marL="644525" indent="-644525" fontAlgn="b">
              <a:lnSpc>
                <a:spcPct val="80000"/>
              </a:lnSpc>
              <a:spcAft>
                <a:spcPts val="600"/>
              </a:spcAft>
              <a:buFontTx/>
              <a:buNone/>
              <a:tabLst>
                <a:tab pos="446088" algn="l"/>
              </a:tabLst>
              <a:defRPr/>
            </a:pPr>
            <a:r>
              <a:rPr lang="en-US" sz="2000" dirty="0">
                <a:latin typeface="Arial Rounded MT Bold" pitchFamily="34" charset="0"/>
                <a:cs typeface="Arial" charset="0"/>
              </a:rPr>
              <a:t>TG 4aa – Japanese Rate Enhancement (JRE) amendment</a:t>
            </a:r>
          </a:p>
          <a:p>
            <a:pPr marL="457200" indent="-457200" fontAlgn="b">
              <a:lnSpc>
                <a:spcPct val="80000"/>
              </a:lnSpc>
              <a:spcAft>
                <a:spcPts val="600"/>
              </a:spcAft>
              <a:buFontTx/>
              <a:buNone/>
              <a:tabLst>
                <a:tab pos="446088" algn="l"/>
              </a:tabLst>
              <a:defRPr/>
            </a:pPr>
            <a:r>
              <a:rPr lang="en-US" sz="2000" dirty="0">
                <a:latin typeface="Arial Rounded MT Bold" pitchFamily="34" charset="0"/>
                <a:cs typeface="Arial" charset="0"/>
              </a:rPr>
              <a:t>	Objective: data rate extensions for the SUN FSK modulation and channel parameters focusing on the Japanese frequency band</a:t>
            </a:r>
          </a:p>
          <a:p>
            <a:endParaRPr lang="en-US" sz="2000" dirty="0"/>
          </a:p>
        </p:txBody>
      </p:sp>
    </p:spTree>
    <p:extLst>
      <p:ext uri="{BB962C8B-B14F-4D97-AF65-F5344CB8AC3E}">
        <p14:creationId xmlns:p14="http://schemas.microsoft.com/office/powerpoint/2010/main" val="241394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January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17</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Tuesday </a:t>
                      </a:r>
                    </a:p>
                    <a:p>
                      <a:pPr algn="ctr"/>
                      <a:r>
                        <a:rPr kumimoji="1" lang="en-US" altLang="ja-JP" sz="1400" dirty="0"/>
                        <a:t>18</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19</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20</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21</a:t>
                      </a:r>
                      <a:r>
                        <a:rPr kumimoji="1" lang="en-US" altLang="ja-JP" sz="1400" baseline="30000" dirty="0"/>
                        <a:t>th</a:t>
                      </a:r>
                      <a:r>
                        <a:rPr kumimoji="1" lang="en-US" altLang="ja-JP" sz="1400" dirty="0"/>
                        <a:t> January</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905699"/>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24</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Tuesday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25</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26</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27</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28</a:t>
                      </a:r>
                      <a:r>
                        <a:rPr kumimoji="1" lang="en-US" altLang="ja-JP" sz="1400" baseline="30000" dirty="0"/>
                        <a:t>th</a:t>
                      </a:r>
                      <a:r>
                        <a:rPr kumimoji="1" lang="en-US" altLang="ja-JP" sz="1400" dirty="0"/>
                        <a:t> January</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Closing</a:t>
                      </a: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3444776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Update Status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5</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&lt;January,2022&gt;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40352" y="2564889"/>
            <a:ext cx="544415" cy="544415"/>
          </a:xfrm>
          <a:prstGeom prst="rect">
            <a:avLst/>
          </a:prstGeom>
        </p:spPr>
      </p:pic>
      <p:sp>
        <p:nvSpPr>
          <p:cNvPr id="22" name="テキスト ボックス 21">
            <a:extLst>
              <a:ext uri="{FF2B5EF4-FFF2-40B4-BE49-F238E27FC236}">
                <a16:creationId xmlns:a16="http://schemas.microsoft.com/office/drawing/2014/main" id="{D9DDD1E3-5A78-4698-AB48-66132FCA6D0B}"/>
              </a:ext>
            </a:extLst>
          </p:cNvPr>
          <p:cNvSpPr txBox="1"/>
          <p:nvPr/>
        </p:nvSpPr>
        <p:spPr>
          <a:xfrm>
            <a:off x="8081507" y="2837096"/>
            <a:ext cx="1011136"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Agenda </a:t>
            </a:r>
            <a:r>
              <a:rPr kumimoji="1" lang="en-US" altLang="ja-JP" dirty="0"/>
              <a:t>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6</a:t>
            </a:fld>
            <a:endParaRPr lang="en-US" altLang="ja-JP"/>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&lt;January,2022&gt;</a:t>
            </a:r>
            <a:endParaRPr lang="en-US" altLang="ja-JP" dirty="0"/>
          </a:p>
        </p:txBody>
      </p:sp>
      <p:sp>
        <p:nvSpPr>
          <p:cNvPr id="8" name="Inhaltsplatzhalter 2">
            <a:extLst>
              <a:ext uri="{FF2B5EF4-FFF2-40B4-BE49-F238E27FC236}">
                <a16:creationId xmlns:a16="http://schemas.microsoft.com/office/drawing/2014/main" id="{471DC4FE-E3D5-47E0-87D0-1421E368A3AD}"/>
              </a:ext>
            </a:extLst>
          </p:cNvPr>
          <p:cNvSpPr txBox="1">
            <a:spLocks/>
          </p:cNvSpPr>
          <p:nvPr/>
        </p:nvSpPr>
        <p:spPr bwMode="auto">
          <a:xfrm>
            <a:off x="838200" y="2133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800100" indent="-457200">
              <a:spcBef>
                <a:spcPts val="375"/>
              </a:spcBef>
              <a:buSzPct val="100000"/>
            </a:pPr>
            <a:r>
              <a:rPr lang="en-US" altLang="en-US" kern="0" dirty="0">
                <a:solidFill>
                  <a:srgbClr val="000000"/>
                </a:solidFill>
              </a:rPr>
              <a:t>Update status</a:t>
            </a:r>
          </a:p>
          <a:p>
            <a:pPr marL="800100" indent="-457200">
              <a:spcBef>
                <a:spcPts val="375"/>
              </a:spcBef>
              <a:buSzPct val="100000"/>
            </a:pPr>
            <a:r>
              <a:rPr lang="en-US" altLang="en-US" kern="0" dirty="0">
                <a:solidFill>
                  <a:srgbClr val="000000"/>
                </a:solidFill>
              </a:rPr>
              <a:t>Create CRG</a:t>
            </a:r>
          </a:p>
          <a:p>
            <a:pPr marL="800100" indent="-457200">
              <a:spcBef>
                <a:spcPts val="375"/>
              </a:spcBef>
              <a:buSzPct val="100000"/>
            </a:pPr>
            <a:r>
              <a:rPr lang="en-US" kern="0" dirty="0"/>
              <a:t>Update timeline and create closing report</a:t>
            </a:r>
          </a:p>
          <a:p>
            <a:pPr marL="0" indent="0">
              <a:buFontTx/>
              <a:buNone/>
            </a:pPr>
            <a:endParaRPr lang="en-US" kern="0" dirty="0"/>
          </a:p>
        </p:txBody>
      </p:sp>
    </p:spTree>
    <p:extLst>
      <p:ext uri="{BB962C8B-B14F-4D97-AF65-F5344CB8AC3E}">
        <p14:creationId xmlns:p14="http://schemas.microsoft.com/office/powerpoint/2010/main" val="1739909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916832"/>
            <a:ext cx="9144000" cy="3569568"/>
          </a:xfrm>
        </p:spPr>
        <p:txBody>
          <a:bodyPr/>
          <a:lstStyle/>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One TG motions were moved to create CRG.</a:t>
            </a:r>
            <a:br>
              <a:rPr lang="en-US" altLang="ja-JP" dirty="0">
                <a:solidFill>
                  <a:schemeClr val="tx2"/>
                </a:solidFill>
                <a:latin typeface="Meiryo UI" panose="020B0604030504040204" pitchFamily="50" charset="-128"/>
                <a:ea typeface="Meiryo UI" panose="020B0604030504040204" pitchFamily="50" charset="-128"/>
              </a:rPr>
            </a:b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Planned March Plenary(# of Sessions)</a:t>
            </a:r>
          </a:p>
          <a:p>
            <a:pPr marL="514350" indent="-514350">
              <a:buFont typeface="+mj-lt"/>
              <a:buAutoNum type="arabicPeriod"/>
            </a:pP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Minutes posted(15-22-0016-00-04aa)</a:t>
            </a:r>
            <a:br>
              <a:rPr lang="en-US" altLang="ja-JP" dirty="0">
                <a:solidFill>
                  <a:schemeClr val="tx2"/>
                </a:solidFill>
                <a:latin typeface="Meiryo UI" panose="020B0604030504040204" pitchFamily="50" charset="-128"/>
                <a:ea typeface="Meiryo UI" panose="020B0604030504040204" pitchFamily="50" charset="-128"/>
              </a:rPr>
            </a:br>
            <a:endParaRPr kumimoji="1" lang="ja-JP" altLang="en-US" dirty="0">
              <a:solidFill>
                <a:schemeClr val="tx2"/>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p:txBody>
          <a:bodyPr/>
          <a:lstStyle/>
          <a:p>
            <a:r>
              <a:rPr lang="en-US"/>
              <a:t>&lt;January,2022&gt;</a:t>
            </a:r>
            <a:endParaRPr lang="en-001" dirty="0"/>
          </a:p>
        </p:txBody>
      </p:sp>
    </p:spTree>
    <p:extLst>
      <p:ext uri="{BB962C8B-B14F-4D97-AF65-F5344CB8AC3E}">
        <p14:creationId xmlns:p14="http://schemas.microsoft.com/office/powerpoint/2010/main" val="420239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8</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&lt;January,2022&gt;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a:t>
            </a:r>
            <a:r>
              <a:rPr lang="en-US" sz="2200" i="1" kern="0" dirty="0">
                <a:solidFill>
                  <a:schemeClr val="tx2"/>
                </a:solidFill>
              </a:rPr>
              <a:t>for the Standards Association Recirculation balloting of the P802.15.4aa_D10 or latest draft with the following membership: Takashi </a:t>
            </a:r>
            <a:r>
              <a:rPr lang="en-US" sz="2200" i="1" kern="0" dirty="0" err="1">
                <a:solidFill>
                  <a:schemeClr val="tx2"/>
                </a:solidFill>
              </a:rPr>
              <a:t>Kuramochi</a:t>
            </a:r>
            <a:r>
              <a:rPr lang="en-US" sz="2200" i="1" kern="0" dirty="0">
                <a:solidFill>
                  <a:schemeClr val="tx2"/>
                </a:solidFill>
              </a:rPr>
              <a:t>(Chair), Hiroshi Harada, Don Sturek, Henk De Ruijter, and Kiyoshi Fukui. The 802.15.4aa CRG is authorized to approve comment resolutions, edit the draft according to the comment resolutions, and to approve the start of recirculation ballots of the revised draft on behalf of the 802.15 WG</a:t>
            </a:r>
            <a:r>
              <a:rPr lang="en-US" sz="2200" i="1" kern="0" dirty="0"/>
              <a:t>.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None/>
              <a:defRPr/>
            </a:pPr>
            <a:r>
              <a:rPr lang="en-US" sz="2400" i="1" kern="0" dirty="0"/>
              <a:t>Moved: Phil Beecher(Wi-SUN Alliance)</a:t>
            </a:r>
          </a:p>
          <a:p>
            <a:pPr fontAlgn="auto">
              <a:spcAft>
                <a:spcPts val="0"/>
              </a:spcAft>
              <a:buNone/>
              <a:defRPr/>
            </a:pPr>
            <a:r>
              <a:rPr lang="en-US" sz="2400" i="1" kern="0" dirty="0"/>
              <a:t>Seconded: Don Sturek(ITRON)</a:t>
            </a:r>
          </a:p>
          <a:p>
            <a:pPr fontAlgn="auto">
              <a:spcAft>
                <a:spcPts val="0"/>
              </a:spcAft>
              <a:buNone/>
              <a:defRPr/>
            </a:pPr>
            <a:r>
              <a:rPr lang="en-US" sz="2400" i="1" dirty="0"/>
              <a:t>There is no discussion or objections.</a:t>
            </a:r>
          </a:p>
          <a:p>
            <a:pPr marL="0" indent="0">
              <a:buNone/>
            </a:pPr>
            <a:r>
              <a:rPr lang="en-US" sz="2400" i="1" dirty="0"/>
              <a:t>The motion is approved  unanimous consent</a:t>
            </a:r>
            <a:endParaRPr lang="en-US" sz="2400" i="1" kern="0" dirty="0"/>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Approve the CRG formation</a:t>
            </a:r>
          </a:p>
        </p:txBody>
      </p:sp>
    </p:spTree>
    <p:extLst>
      <p:ext uri="{BB962C8B-B14F-4D97-AF65-F5344CB8AC3E}">
        <p14:creationId xmlns:p14="http://schemas.microsoft.com/office/powerpoint/2010/main" val="285133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9</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&lt;January,2022&gt;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None/>
            </a:pPr>
            <a:r>
              <a:rPr lang="en-US" sz="2400" i="1" u="sng" dirty="0"/>
              <a:t>WG Motion to form TG4aa CRG:</a:t>
            </a:r>
            <a:endParaRPr lang="en-US" sz="2400" i="1" dirty="0"/>
          </a:p>
          <a:p>
            <a:pPr marL="0" indent="0">
              <a:buNone/>
            </a:pPr>
            <a:r>
              <a:rPr lang="en-US" sz="2400" i="1" dirty="0"/>
              <a:t>Move that 802.15 WG approve the formation of a Comment Resolution Group (CRG) </a:t>
            </a:r>
            <a:r>
              <a:rPr lang="en-US" sz="2400" i="1" dirty="0">
                <a:solidFill>
                  <a:schemeClr val="tx2"/>
                </a:solidFill>
              </a:rPr>
              <a:t>for the Standards Association Recirculation balloting of the P802.15.4aa_D10 or latest draft with the following membership: Takashi </a:t>
            </a:r>
            <a:r>
              <a:rPr lang="en-US" sz="2400" i="1" dirty="0" err="1">
                <a:solidFill>
                  <a:schemeClr val="tx2"/>
                </a:solidFill>
              </a:rPr>
              <a:t>Kuramochi</a:t>
            </a:r>
            <a:r>
              <a:rPr lang="en-US" sz="2400" i="1" dirty="0">
                <a:solidFill>
                  <a:schemeClr val="tx2"/>
                </a:solidFill>
              </a:rPr>
              <a:t>(Chair), Hiroshi Harada, Don Sturek, Henk De Ruijter, and Kiyoshi Fukui. The 802.15.4aa CRG is authorized to approve comment resolutions, edit the draft according to the comment resolutions, and to approve the start of recirculation ballots of the revised </a:t>
            </a:r>
            <a:r>
              <a:rPr lang="en-US" sz="2400" i="1" dirty="0"/>
              <a:t>draft on behalf of the 802.15 WG. Comment resolution on recirculation ballots between sessions will be conducted via reflector email and via teleconferences announced to the reflector as per the LMSC 802 WG P&amp;P.</a:t>
            </a:r>
          </a:p>
          <a:p>
            <a:pPr marL="0" indent="0">
              <a:buNone/>
            </a:pPr>
            <a:r>
              <a:rPr lang="en-US" sz="2400" i="1" dirty="0"/>
              <a:t> </a:t>
            </a:r>
          </a:p>
          <a:p>
            <a:pPr marL="0" indent="0">
              <a:buNone/>
            </a:pPr>
            <a:r>
              <a:rPr lang="en-US" sz="2400" i="1" dirty="0"/>
              <a:t>Moved by: Takashi </a:t>
            </a:r>
            <a:r>
              <a:rPr lang="en-US" sz="2400" i="1" dirty="0" err="1"/>
              <a:t>Kuramochi</a:t>
            </a:r>
            <a:endParaRPr lang="en-US" sz="2400" i="1" dirty="0"/>
          </a:p>
          <a:p>
            <a:pPr marL="0" indent="0">
              <a:buNone/>
            </a:pPr>
            <a:r>
              <a:rPr lang="en-US" sz="2400" i="1" dirty="0"/>
              <a:t>Second by:</a:t>
            </a:r>
            <a:endParaRPr lang="en-US" sz="2400" i="1" kern="0" dirty="0">
              <a:solidFill>
                <a:schemeClr val="bg1"/>
              </a:solidFill>
            </a:endParaRPr>
          </a:p>
          <a:p>
            <a:pPr marL="0" indent="0">
              <a:buNone/>
            </a:pPr>
            <a:r>
              <a:rPr lang="en-US" sz="2400" i="1" dirty="0">
                <a:solidFill>
                  <a:schemeClr val="bg1"/>
                </a:solidFill>
              </a:rPr>
              <a:t>There is no discussion or objections.</a:t>
            </a:r>
          </a:p>
          <a:p>
            <a:pPr marL="0" indent="0">
              <a:buNone/>
            </a:pPr>
            <a:r>
              <a:rPr lang="en-US" sz="2400" i="1" dirty="0">
                <a:solidFill>
                  <a:schemeClr val="bg1"/>
                </a:solidFill>
              </a:rPr>
              <a:t>The motion is approved  unanimous consent</a:t>
            </a:r>
            <a:endParaRPr lang="en-US" sz="2400" i="1" kern="0" dirty="0">
              <a:solidFill>
                <a:schemeClr val="bg1"/>
              </a:solidFill>
            </a:endParaRPr>
          </a:p>
          <a:p>
            <a:pPr marL="0" indent="0" fontAlgn="auto">
              <a:spcAft>
                <a:spcPts val="0"/>
              </a:spcAft>
              <a:buNone/>
              <a:defRPr/>
            </a:pPr>
            <a:endParaRPr lang="en-US" sz="2400" i="1" kern="0" dirty="0">
              <a:solidFill>
                <a:schemeClr val="bg1"/>
              </a:solidFill>
            </a:endParaRPr>
          </a:p>
          <a:p>
            <a:pPr marL="0" indent="0" fontAlgn="auto">
              <a:spcAft>
                <a:spcPts val="0"/>
              </a:spcAft>
              <a:buNone/>
              <a:defRPr/>
            </a:pPr>
            <a:endParaRPr lang="en-US" sz="2400" i="1" kern="0" dirty="0"/>
          </a:p>
        </p:txBody>
      </p:sp>
    </p:spTree>
    <p:extLst>
      <p:ext uri="{BB962C8B-B14F-4D97-AF65-F5344CB8AC3E}">
        <p14:creationId xmlns:p14="http://schemas.microsoft.com/office/powerpoint/2010/main" val="2096369966"/>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2952</TotalTime>
  <Words>643</Words>
  <Application>Microsoft Office PowerPoint</Application>
  <PresentationFormat>画面に合わせる (4:3)</PresentationFormat>
  <Paragraphs>158</Paragraphs>
  <Slides>11</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Meiryo UI</vt:lpstr>
      <vt:lpstr>Arial</vt:lpstr>
      <vt:lpstr>Arial Rounded MT Bold</vt:lpstr>
      <vt:lpstr>Times New Roman</vt:lpstr>
      <vt:lpstr>15-20-xxxx-00-jre0-ig-jre-call-for-contributions</vt:lpstr>
      <vt:lpstr>PowerPoint プレゼンテーション</vt:lpstr>
      <vt:lpstr>IEEE 802.15 TG4aa JRE Virtual January Interim Closing report  on January 18th ,2022</vt:lpstr>
      <vt:lpstr>About TG4aa</vt:lpstr>
      <vt:lpstr>TG4aa JRE sessions in January Interim</vt:lpstr>
      <vt:lpstr>Update Status</vt:lpstr>
      <vt:lpstr>Agenda for TG4aa meetings</vt:lpstr>
      <vt:lpstr>Accomplishments:</vt:lpstr>
      <vt:lpstr>PowerPoint プレゼンテーション</vt:lpstr>
      <vt:lpstr>PowerPoint プレゼンテーション</vt:lpstr>
      <vt:lpstr>Agenda for March Plenary</vt:lpstr>
      <vt:lpstr>P802.15.4aa Timeline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275</cp:revision>
  <cp:lastPrinted>1998-02-10T13:28:06Z</cp:lastPrinted>
  <dcterms:created xsi:type="dcterms:W3CDTF">2020-02-10T05:27:43Z</dcterms:created>
  <dcterms:modified xsi:type="dcterms:W3CDTF">2022-01-21T07:42:19Z</dcterms:modified>
</cp:coreProperties>
</file>