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handoutMasterIdLst>
    <p:handoutMasterId r:id="rId6"/>
  </p:handoutMasterIdLst>
  <p:sldIdLst>
    <p:sldId id="263" r:id="rId2"/>
    <p:sldId id="275" r:id="rId3"/>
    <p:sldId id="408" r:id="rId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FF"/>
    <a:srgbClr val="00FFFF"/>
    <a:srgbClr val="00FF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8" d="100"/>
          <a:sy n="108" d="100"/>
        </p:scale>
        <p:origin x="1704"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79F9A28A-DB77-4775-B2E2-A1DD527BA933}"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8249342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8C5DB9EC-F8CF-4223-B88B-EAC89F4A2CEB}"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8495425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lang="en-001" dirty="0"/>
          </a:p>
        </p:txBody>
      </p:sp>
      <p:sp>
        <p:nvSpPr>
          <p:cNvPr id="4" name="ヘッダー プレースホルダー 3"/>
          <p:cNvSpPr>
            <a:spLocks noGrp="1"/>
          </p:cNvSpPr>
          <p:nvPr>
            <p:ph type="hdr" sz="quarter"/>
          </p:nvPr>
        </p:nvSpPr>
        <p:spPr/>
        <p:txBody>
          <a:bodyPr/>
          <a:lstStyle/>
          <a:p>
            <a:r>
              <a:rPr lang="en-US" altLang="ja-JP"/>
              <a:t>doc.: IEEE 802.15-&lt;doc#&gt;</a:t>
            </a:r>
          </a:p>
        </p:txBody>
      </p:sp>
      <p:sp>
        <p:nvSpPr>
          <p:cNvPr id="5" name="日付プレースホルダー 4"/>
          <p:cNvSpPr>
            <a:spLocks noGrp="1"/>
          </p:cNvSpPr>
          <p:nvPr>
            <p:ph type="dt" idx="1"/>
          </p:nvPr>
        </p:nvSpPr>
        <p:spPr/>
        <p:txBody>
          <a:bodyPr/>
          <a:lstStyle/>
          <a:p>
            <a:r>
              <a:rPr lang="en-US" altLang="ja-JP"/>
              <a:t>&lt;month year&gt;</a:t>
            </a:r>
          </a:p>
        </p:txBody>
      </p:sp>
      <p:sp>
        <p:nvSpPr>
          <p:cNvPr id="6" name="フッター プレースホルダー 5"/>
          <p:cNvSpPr>
            <a:spLocks noGrp="1"/>
          </p:cNvSpPr>
          <p:nvPr>
            <p:ph type="ftr" sz="quarter" idx="4"/>
          </p:nvPr>
        </p:nvSpPr>
        <p:spPr/>
        <p:txBody>
          <a:bodyPr/>
          <a:lstStyle/>
          <a:p>
            <a:pPr lvl="4"/>
            <a:r>
              <a:rPr lang="en-US" altLang="ja-JP"/>
              <a:t>&lt;author&gt;, &lt;company&gt;</a:t>
            </a:r>
          </a:p>
        </p:txBody>
      </p:sp>
      <p:sp>
        <p:nvSpPr>
          <p:cNvPr id="7" name="スライド番号プレースホルダー 6"/>
          <p:cNvSpPr>
            <a:spLocks noGrp="1"/>
          </p:cNvSpPr>
          <p:nvPr>
            <p:ph type="sldNum" sz="quarter" idx="5"/>
          </p:nvPr>
        </p:nvSpPr>
        <p:spPr/>
        <p:txBody>
          <a:bodyPr/>
          <a:lstStyle/>
          <a:p>
            <a:r>
              <a:rPr lang="en-US" altLang="ja-JP"/>
              <a:t>Page </a:t>
            </a:r>
            <a:fld id="{8C5DB9EC-F8CF-4223-B88B-EAC89F4A2CEB}" type="slidenum">
              <a:rPr lang="en-US" altLang="ja-JP" smtClean="0"/>
              <a:pPr/>
              <a:t>1</a:t>
            </a:fld>
            <a:endParaRPr lang="en-US" altLang="ja-JP"/>
          </a:p>
        </p:txBody>
      </p:sp>
    </p:spTree>
    <p:extLst>
      <p:ext uri="{BB962C8B-B14F-4D97-AF65-F5344CB8AC3E}">
        <p14:creationId xmlns:p14="http://schemas.microsoft.com/office/powerpoint/2010/main" val="3266659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lvl1pPr>
              <a:defRPr>
                <a:latin typeface="+mn-lt"/>
              </a:defRPr>
            </a:lvl1p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1EFF7E22-6222-4DB0-ACB6-8736BA83EEE4}" type="slidenum">
              <a:rPr lang="en-US" altLang="ja-JP"/>
              <a:pPr/>
              <a:t>‹#›</a:t>
            </a:fld>
            <a:endParaRPr lang="en-US" altLang="ja-JP"/>
          </a:p>
        </p:txBody>
      </p:sp>
      <p:sp>
        <p:nvSpPr>
          <p:cNvPr id="9" name="Rectangle 5">
            <a:extLst>
              <a:ext uri="{FF2B5EF4-FFF2-40B4-BE49-F238E27FC236}">
                <a16:creationId xmlns:a16="http://schemas.microsoft.com/office/drawing/2014/main" id="{6DAB10A3-B74E-4009-8522-80EACBB6775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a:t>Takashi Kuramochi, LAPIS TECHNOLOGY</a:t>
            </a:r>
            <a:endParaRPr lang="en-US" altLang="ja-JP" dirty="0"/>
          </a:p>
        </p:txBody>
      </p:sp>
      <p:sp>
        <p:nvSpPr>
          <p:cNvPr id="7" name="Rectangle 4">
            <a:extLst>
              <a:ext uri="{FF2B5EF4-FFF2-40B4-BE49-F238E27FC236}">
                <a16:creationId xmlns:a16="http://schemas.microsoft.com/office/drawing/2014/main" id="{8033A20D-1248-41DF-B483-0490CDC45063}"/>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&lt;January,2022&gt;</a:t>
            </a:r>
            <a:endParaRPr lang="en-US" altLang="ja-JP" dirty="0"/>
          </a:p>
        </p:txBody>
      </p:sp>
    </p:spTree>
    <p:extLst>
      <p:ext uri="{BB962C8B-B14F-4D97-AF65-F5344CB8AC3E}">
        <p14:creationId xmlns:p14="http://schemas.microsoft.com/office/powerpoint/2010/main" val="2130463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mn-lt"/>
              </a:defRPr>
            </a:lvl1pPr>
          </a:lstStyle>
          <a:p>
            <a:r>
              <a:rPr lang="ja-JP" altLang="en-US" dirty="0"/>
              <a:t>マスター タイトルの書式設定</a:t>
            </a:r>
          </a:p>
        </p:txBody>
      </p:sp>
      <p:sp>
        <p:nvSpPr>
          <p:cNvPr id="3" name="コンテンツ プレースホルダー 2"/>
          <p:cNvSpPr>
            <a:spLocks noGrp="1"/>
          </p:cNvSpPr>
          <p:nvPr>
            <p:ph idx="1"/>
          </p:nvPr>
        </p:nvSpPr>
        <p:spPr/>
        <p:txBody>
          <a:bodyPr/>
          <a:lstStyle>
            <a:lvl1pPr>
              <a:defRPr sz="2000">
                <a:latin typeface="+mn-lt"/>
              </a:defRPr>
            </a:lvl1pPr>
            <a:lvl2pPr>
              <a:defRPr sz="1800">
                <a:latin typeface="+mn-lt"/>
              </a:defRPr>
            </a:lvl2pPr>
            <a:lvl3pPr>
              <a:defRPr sz="1600">
                <a:latin typeface="+mn-lt"/>
              </a:defRPr>
            </a:lvl3pPr>
            <a:lvl4pPr>
              <a:defRPr sz="1400">
                <a:latin typeface="+mn-lt"/>
              </a:defRPr>
            </a:lvl4pPr>
            <a:lvl5pPr>
              <a:defRPr sz="1200">
                <a:latin typeface="+mn-lt"/>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A6DDE607-0C69-4706-A6D7-4AC89CFAEDDB}" type="slidenum">
              <a:rPr lang="en-US" altLang="ja-JP"/>
              <a:pPr/>
              <a:t>‹#›</a:t>
            </a:fld>
            <a:endParaRPr lang="en-US" altLang="ja-JP"/>
          </a:p>
        </p:txBody>
      </p:sp>
      <p:sp>
        <p:nvSpPr>
          <p:cNvPr id="9" name="Rectangle 5">
            <a:extLst>
              <a:ext uri="{FF2B5EF4-FFF2-40B4-BE49-F238E27FC236}">
                <a16:creationId xmlns:a16="http://schemas.microsoft.com/office/drawing/2014/main" id="{77C473BD-E53A-457F-A92B-D8BDFF79E1F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a:t>Takashi Kuramochi, LAPIS TECHNOLOGY</a:t>
            </a:r>
            <a:endParaRPr lang="en-US" altLang="ja-JP" dirty="0"/>
          </a:p>
        </p:txBody>
      </p:sp>
      <p:sp>
        <p:nvSpPr>
          <p:cNvPr id="7" name="Rectangle 4">
            <a:extLst>
              <a:ext uri="{FF2B5EF4-FFF2-40B4-BE49-F238E27FC236}">
                <a16:creationId xmlns:a16="http://schemas.microsoft.com/office/drawing/2014/main" id="{6BEEBE43-5925-446F-B73C-934D857372A4}"/>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&lt;January,2022&gt;</a:t>
            </a:r>
            <a:endParaRPr lang="en-US" altLang="ja-JP" dirty="0"/>
          </a:p>
        </p:txBody>
      </p:sp>
    </p:spTree>
    <p:extLst>
      <p:ext uri="{BB962C8B-B14F-4D97-AF65-F5344CB8AC3E}">
        <p14:creationId xmlns:p14="http://schemas.microsoft.com/office/powerpoint/2010/main" val="562453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BA69503D-1488-4314-8F51-45A19E142FA5}" type="slidenum">
              <a:rPr lang="en-US" altLang="ja-JP"/>
              <a:pPr/>
              <a:t>‹#›</a:t>
            </a:fld>
            <a:endParaRPr lang="en-US" altLang="ja-JP"/>
          </a:p>
        </p:txBody>
      </p:sp>
      <p:sp>
        <p:nvSpPr>
          <p:cNvPr id="8" name="Rectangle 5">
            <a:extLst>
              <a:ext uri="{FF2B5EF4-FFF2-40B4-BE49-F238E27FC236}">
                <a16:creationId xmlns:a16="http://schemas.microsoft.com/office/drawing/2014/main" id="{CDD64D37-4871-4F49-A15B-BF3D6ECC71AA}"/>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a:t>Takashi Kuramochi, LAPIS TECHNOLOGY</a:t>
            </a:r>
            <a:endParaRPr lang="en-US" altLang="ja-JP" dirty="0"/>
          </a:p>
        </p:txBody>
      </p:sp>
      <p:sp>
        <p:nvSpPr>
          <p:cNvPr id="6" name="Rectangle 4">
            <a:extLst>
              <a:ext uri="{FF2B5EF4-FFF2-40B4-BE49-F238E27FC236}">
                <a16:creationId xmlns:a16="http://schemas.microsoft.com/office/drawing/2014/main" id="{294C06EF-5DBD-4A17-9274-F076832BDE3C}"/>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&lt;January,2022&gt;</a:t>
            </a:r>
            <a:endParaRPr lang="en-US" altLang="ja-JP" dirty="0"/>
          </a:p>
        </p:txBody>
      </p:sp>
    </p:spTree>
    <p:extLst>
      <p:ext uri="{BB962C8B-B14F-4D97-AF65-F5344CB8AC3E}">
        <p14:creationId xmlns:p14="http://schemas.microsoft.com/office/powerpoint/2010/main" val="3315202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EED9155A-5036-44B5-A27C-97F620582CD6}" type="slidenum">
              <a:rPr lang="en-US" altLang="ja-JP"/>
              <a:pPr/>
              <a:t>‹#›</a:t>
            </a:fld>
            <a:endParaRPr lang="en-US" altLang="ja-JP" dirty="0"/>
          </a:p>
        </p:txBody>
      </p:sp>
      <p:sp>
        <p:nvSpPr>
          <p:cNvPr id="6" name="Rectangle 4">
            <a:extLst>
              <a:ext uri="{FF2B5EF4-FFF2-40B4-BE49-F238E27FC236}">
                <a16:creationId xmlns:a16="http://schemas.microsoft.com/office/drawing/2014/main" id="{A6E3FB69-BB12-49B9-A697-710D607BDCD9}"/>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&lt;January,2022&gt;</a:t>
            </a:r>
            <a:endParaRPr lang="en-US" altLang="ja-JP" dirty="0"/>
          </a:p>
        </p:txBody>
      </p:sp>
      <p:sp>
        <p:nvSpPr>
          <p:cNvPr id="7" name="Rectangle 5">
            <a:extLst>
              <a:ext uri="{FF2B5EF4-FFF2-40B4-BE49-F238E27FC236}">
                <a16:creationId xmlns:a16="http://schemas.microsoft.com/office/drawing/2014/main" id="{34BDF3CA-DAB7-414F-92BD-11A4C10454DB}"/>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a:t>Takashi Kuramochi, LAPIS TECHNOLOGY</a:t>
            </a:r>
            <a:endParaRPr lang="en-US" altLang="ja-JP" dirty="0"/>
          </a:p>
        </p:txBody>
      </p:sp>
    </p:spTree>
    <p:extLst>
      <p:ext uri="{BB962C8B-B14F-4D97-AF65-F5344CB8AC3E}">
        <p14:creationId xmlns:p14="http://schemas.microsoft.com/office/powerpoint/2010/main" val="7437652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&lt;January,2022&gt;</a:t>
            </a:r>
            <a:endParaRPr lang="en-US" altLang="ja-JP" dirty="0"/>
          </a:p>
        </p:txBody>
      </p:sp>
      <p:sp>
        <p:nvSpPr>
          <p:cNvPr id="1029" name="Rectangle 5"/>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a:t>Takashi Kuramochi, LAPIS TECHNOLOGY</a:t>
            </a:r>
            <a:endParaRPr lang="en-US" altLang="ja-JP" dirty="0"/>
          </a:p>
        </p:txBody>
      </p:sp>
      <p:sp>
        <p:nvSpPr>
          <p:cNvPr id="1030" name="Rectangle 6"/>
          <p:cNvSpPr>
            <a:spLocks noGrp="1" noChangeArrowheads="1"/>
          </p:cNvSpPr>
          <p:nvPr>
            <p:ph type="sldNum" sz="quarter" idx="4"/>
          </p:nvPr>
        </p:nvSpPr>
        <p:spPr bwMode="auto">
          <a:xfrm>
            <a:off x="4324766" y="6475413"/>
            <a:ext cx="5706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atin typeface="+mn-lt"/>
                <a:ea typeface="ＭＳ Ｐゴシック" charset="-128"/>
              </a:defRPr>
            </a:lvl1pPr>
          </a:lstStyle>
          <a:p>
            <a:r>
              <a:rPr lang="en-US" altLang="ja-JP"/>
              <a:t>Slide </a:t>
            </a:r>
            <a:fld id="{9819B43E-2904-41A5-B100-099F936EB7A4}" type="slidenum">
              <a:rPr lang="en-US" altLang="ja-JP" smtClean="0"/>
              <a:pPr/>
              <a:t>‹#›</a:t>
            </a:fld>
            <a:endParaRPr lang="en-US" altLang="ja-JP"/>
          </a:p>
        </p:txBody>
      </p:sp>
      <p:sp>
        <p:nvSpPr>
          <p:cNvPr id="1031" name="Rectangle 7"/>
          <p:cNvSpPr>
            <a:spLocks noChangeArrowheads="1"/>
          </p:cNvSpPr>
          <p:nvPr/>
        </p:nvSpPr>
        <p:spPr bwMode="auto">
          <a:xfrm>
            <a:off x="2339752" y="394156"/>
            <a:ext cx="611844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latin typeface="+mn-lt"/>
                <a:ea typeface="ＭＳ Ｐゴシック" charset="-128"/>
              </a:rPr>
              <a:t>doc.: IEEE 802. 15-22-0015-00-04aa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
        <p:nvSpPr>
          <p:cNvPr id="1033" name="Rectangle 9"/>
          <p:cNvSpPr>
            <a:spLocks noChangeArrowheads="1"/>
          </p:cNvSpPr>
          <p:nvPr/>
        </p:nvSpPr>
        <p:spPr bwMode="auto">
          <a:xfrm>
            <a:off x="685800" y="6475413"/>
            <a:ext cx="12219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latin typeface="+mn-lt"/>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Lst>
  <p:hf hdr="0"/>
  <p:txStyles>
    <p:title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a:t>
            </a:fld>
            <a:endParaRPr lang="en-US" altLang="ja-JP"/>
          </a:p>
        </p:txBody>
      </p:sp>
      <p:sp>
        <p:nvSpPr>
          <p:cNvPr id="7" name="Rectangle 3"/>
          <p:cNvSpPr>
            <a:spLocks noChangeArrowheads="1"/>
          </p:cNvSpPr>
          <p:nvPr/>
        </p:nvSpPr>
        <p:spPr bwMode="auto">
          <a:xfrm>
            <a:off x="152400" y="609600"/>
            <a:ext cx="8991600" cy="42165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b="1" dirty="0">
                <a:ea typeface="ＭＳ Ｐゴシック" charset="-128"/>
              </a:rPr>
              <a:t>Motion to Create CRG for </a:t>
            </a:r>
            <a:r>
              <a:rPr lang="en-US" altLang="ja-JP" sz="1600" b="1" dirty="0" err="1">
                <a:ea typeface="ＭＳ Ｐゴシック" charset="-128"/>
              </a:rPr>
              <a:t>RevCom</a:t>
            </a:r>
            <a:r>
              <a:rPr lang="en-US" altLang="ja-JP" sz="1600" b="1" dirty="0">
                <a:ea typeface="ＭＳ Ｐゴシック" charset="-128"/>
              </a:rPr>
              <a:t> Submission]</a:t>
            </a:r>
            <a:r>
              <a:rPr lang="en-US" altLang="ja-JP" sz="1600" dirty="0">
                <a:ea typeface="ＭＳ Ｐゴシック" charset="-128"/>
              </a:rPr>
              <a:t>	</a:t>
            </a:r>
          </a:p>
          <a:p>
            <a:r>
              <a:rPr lang="en-US" altLang="ja-JP" sz="1600" b="1" dirty="0">
                <a:ea typeface="ＭＳ Ｐゴシック" charset="-128"/>
              </a:rPr>
              <a:t>Date Submitted: [16</a:t>
            </a:r>
            <a:r>
              <a:rPr lang="en-US" altLang="ja-JP" sz="1600" b="1" baseline="30000" dirty="0">
                <a:ea typeface="ＭＳ Ｐゴシック" charset="-128"/>
              </a:rPr>
              <a:t>th</a:t>
            </a:r>
            <a:r>
              <a:rPr lang="en-US" altLang="ja-JP" sz="1600" b="1" dirty="0">
                <a:ea typeface="ＭＳ Ｐゴシック" charset="-128"/>
              </a:rPr>
              <a:t>  January,2022]</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b="1" dirty="0">
                <a:ea typeface="ＭＳ Ｐゴシック" charset="-128"/>
              </a:rPr>
              <a:t>Takashi </a:t>
            </a:r>
            <a:r>
              <a:rPr lang="en-US" altLang="ja-JP" sz="1600" b="1" dirty="0" err="1">
                <a:ea typeface="ＭＳ Ｐゴシック" charset="-128"/>
              </a:rPr>
              <a:t>Kuramochi</a:t>
            </a:r>
            <a:r>
              <a:rPr lang="en-US" altLang="ja-JP" sz="1600" dirty="0">
                <a:ea typeface="ＭＳ Ｐゴシック" charset="-128"/>
              </a:rPr>
              <a:t>] Company [</a:t>
            </a:r>
            <a:r>
              <a:rPr lang="en-US" altLang="ja-JP" sz="1600" b="1" dirty="0">
                <a:ea typeface="ＭＳ Ｐゴシック" charset="-128"/>
              </a:rPr>
              <a:t>LAPIS TECHNOLOGY</a:t>
            </a:r>
            <a:r>
              <a:rPr lang="en-US" altLang="ja-JP" sz="1600" dirty="0">
                <a:ea typeface="ＭＳ Ｐゴシック" charset="-128"/>
              </a:rPr>
              <a:t>]</a:t>
            </a:r>
          </a:p>
          <a:p>
            <a:r>
              <a:rPr lang="en-US" altLang="ja-JP" sz="1600" dirty="0">
                <a:ea typeface="ＭＳ Ｐゴシック" charset="-128"/>
              </a:rPr>
              <a:t>Address [</a:t>
            </a:r>
            <a:r>
              <a:rPr lang="en-US" altLang="ja-JP" sz="1600" b="1" dirty="0">
                <a:ea typeface="ＭＳ Ｐゴシック" charset="-128"/>
              </a:rPr>
              <a:t>2-4-8 </a:t>
            </a:r>
            <a:r>
              <a:rPr lang="en-US" altLang="ja-JP" sz="1600" b="1" dirty="0" err="1">
                <a:ea typeface="ＭＳ Ｐゴシック" charset="-128"/>
              </a:rPr>
              <a:t>Shinyokohama,Kouhoku-ku,Yokohama</a:t>
            </a:r>
            <a:r>
              <a:rPr lang="en-US" altLang="ja-JP" sz="1600" b="1" dirty="0">
                <a:ea typeface="ＭＳ Ｐゴシック" charset="-128"/>
              </a:rPr>
              <a:t> 222-8575 Japan</a:t>
            </a:r>
            <a:r>
              <a:rPr lang="en-US" altLang="ja-JP" sz="1600" dirty="0">
                <a:ea typeface="ＭＳ Ｐゴシック" charset="-128"/>
              </a:rPr>
              <a:t>]</a:t>
            </a:r>
          </a:p>
          <a:p>
            <a:r>
              <a:rPr lang="en-US" altLang="ja-JP" sz="1600" dirty="0">
                <a:ea typeface="ＭＳ Ｐゴシック" charset="-128"/>
              </a:rPr>
              <a:t>Voice:[</a:t>
            </a:r>
            <a:r>
              <a:rPr lang="en-US" altLang="ja-JP" sz="1600" b="1" dirty="0"/>
              <a:t>+81-45-476-9295</a:t>
            </a:r>
            <a:r>
              <a:rPr lang="en-US" altLang="ja-JP" sz="1600" dirty="0">
                <a:ea typeface="ＭＳ Ｐゴシック" charset="-128"/>
              </a:rPr>
              <a:t>], FAX: [], E-Mail:[</a:t>
            </a:r>
            <a:r>
              <a:rPr lang="en-US" altLang="ja-JP" sz="1600" b="1" dirty="0">
                <a:ea typeface="ＭＳ Ｐゴシック" charset="-128"/>
              </a:rPr>
              <a:t>kuramochi722@lapis-tech.com</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br>
              <a:rPr lang="en-US" altLang="ja-JP" dirty="0">
                <a:ea typeface="ＭＳ Ｐゴシック" charset="-128"/>
              </a:rPr>
            </a:br>
            <a:r>
              <a:rPr lang="en-US" altLang="ja-JP" sz="1600" b="1" dirty="0">
                <a:ea typeface="ＭＳ Ｐゴシック" charset="-128"/>
              </a:rPr>
              <a:t>Abstract:</a:t>
            </a:r>
            <a:r>
              <a:rPr lang="en-US" altLang="ja-JP" sz="1600" dirty="0">
                <a:ea typeface="ＭＳ Ｐゴシック" charset="-128"/>
              </a:rPr>
              <a:t>	[</a:t>
            </a:r>
            <a:r>
              <a:rPr lang="en-US" altLang="ja-JP" sz="1600" b="1" dirty="0">
                <a:ea typeface="ＭＳ Ｐゴシック" charset="-128"/>
              </a:rPr>
              <a:t>Motion text]</a:t>
            </a:r>
            <a:br>
              <a:rPr lang="en-US" altLang="ja-JP" sz="1600" dirty="0">
                <a:ea typeface="ＭＳ Ｐゴシック" charset="-128"/>
              </a:rPr>
            </a:br>
            <a:r>
              <a:rPr lang="en-US" altLang="ja-JP" sz="1600" b="1" dirty="0">
                <a:ea typeface="ＭＳ Ｐゴシック" charset="-128"/>
              </a:rPr>
              <a:t>Purpose:</a:t>
            </a:r>
            <a:r>
              <a:rPr lang="en-US" altLang="ja-JP" sz="1600" dirty="0">
                <a:ea typeface="ＭＳ Ｐゴシック" charset="-128"/>
              </a:rPr>
              <a:t>	[To create CRG for the draft to </a:t>
            </a:r>
            <a:r>
              <a:rPr lang="en-US" altLang="ja-JP" sz="1600" dirty="0" err="1">
                <a:ea typeface="ＭＳ Ｐゴシック" charset="-128"/>
              </a:rPr>
              <a:t>RevCom</a:t>
            </a:r>
            <a:r>
              <a:rPr lang="en-US" altLang="ja-JP" sz="1600" dirty="0">
                <a:ea typeface="ＭＳ Ｐゴシック" charset="-128"/>
              </a:rPr>
              <a:t>]</a:t>
            </a:r>
          </a:p>
          <a:p>
            <a:r>
              <a:rPr lang="en-US" altLang="ja-JP" sz="1600" b="1" dirty="0">
                <a:ea typeface="ＭＳ Ｐゴシック" charset="-128"/>
              </a:rPr>
              <a:t>Notice:</a:t>
            </a:r>
            <a:r>
              <a:rPr lang="en-US" altLang="ja-JP" sz="1600" dirty="0">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ea typeface="ＭＳ Ｐゴシック" charset="-128"/>
              </a:rPr>
              <a:t>Release:</a:t>
            </a:r>
            <a:r>
              <a:rPr lang="en-US" altLang="ja-JP" sz="1600" dirty="0">
                <a:ea typeface="ＭＳ Ｐゴシック" charset="-128"/>
              </a:rPr>
              <a:t>	The contributor acknowledges and accepts that this contribution becomes the property of IEEE and July be made publicly available by P802.15.	</a:t>
            </a:r>
          </a:p>
        </p:txBody>
      </p:sp>
      <p:sp>
        <p:nvSpPr>
          <p:cNvPr id="11" name="Rectangle 5">
            <a:extLst>
              <a:ext uri="{FF2B5EF4-FFF2-40B4-BE49-F238E27FC236}">
                <a16:creationId xmlns:a16="http://schemas.microsoft.com/office/drawing/2014/main" id="{80794F71-E34B-403A-8FCA-E9651C1F57B5}"/>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a:t>Takashi Kuramochi, LAPIS TECHNOLOGY</a:t>
            </a:r>
            <a:endParaRPr lang="en-US" altLang="ja-JP" dirty="0"/>
          </a:p>
        </p:txBody>
      </p:sp>
      <p:sp>
        <p:nvSpPr>
          <p:cNvPr id="2" name="日付プレースホルダー 1">
            <a:extLst>
              <a:ext uri="{FF2B5EF4-FFF2-40B4-BE49-F238E27FC236}">
                <a16:creationId xmlns:a16="http://schemas.microsoft.com/office/drawing/2014/main" id="{31145374-EA17-4B0D-9B9C-75A515CF638C}"/>
              </a:ext>
            </a:extLst>
          </p:cNvPr>
          <p:cNvSpPr>
            <a:spLocks noGrp="1"/>
          </p:cNvSpPr>
          <p:nvPr>
            <p:ph type="dt" sz="half" idx="2"/>
          </p:nvPr>
        </p:nvSpPr>
        <p:spPr/>
        <p:txBody>
          <a:bodyPr/>
          <a:lstStyle/>
          <a:p>
            <a:r>
              <a:rPr lang="en-US" altLang="ja-JP"/>
              <a:t>&lt;January,2022&gt;</a:t>
            </a:r>
            <a:endParaRPr lang="en-US" altLang="ja-JP" dirty="0"/>
          </a:p>
        </p:txBody>
      </p:sp>
    </p:spTree>
    <p:extLst>
      <p:ext uri="{BB962C8B-B14F-4D97-AF65-F5344CB8AC3E}">
        <p14:creationId xmlns:p14="http://schemas.microsoft.com/office/powerpoint/2010/main" val="37925695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6556AC44-5564-4ED7-8B40-CC4A51481AE7}"/>
              </a:ext>
            </a:extLst>
          </p:cNvPr>
          <p:cNvSpPr>
            <a:spLocks noGrp="1"/>
          </p:cNvSpPr>
          <p:nvPr>
            <p:ph type="sldNum" sz="quarter" idx="12"/>
          </p:nvPr>
        </p:nvSpPr>
        <p:spPr/>
        <p:txBody>
          <a:bodyPr/>
          <a:lstStyle/>
          <a:p>
            <a:r>
              <a:rPr lang="en-US" altLang="ja-JP"/>
              <a:t>Slide </a:t>
            </a:r>
            <a:fld id="{EED9155A-5036-44B5-A27C-97F620582CD6}" type="slidenum">
              <a:rPr lang="en-US" altLang="ja-JP" smtClean="0"/>
              <a:pPr/>
              <a:t>2</a:t>
            </a:fld>
            <a:endParaRPr lang="en-US" altLang="ja-JP" dirty="0"/>
          </a:p>
        </p:txBody>
      </p:sp>
      <p:sp>
        <p:nvSpPr>
          <p:cNvPr id="3" name="日付プレースホルダー 2">
            <a:extLst>
              <a:ext uri="{FF2B5EF4-FFF2-40B4-BE49-F238E27FC236}">
                <a16:creationId xmlns:a16="http://schemas.microsoft.com/office/drawing/2014/main" id="{42B02F89-D93C-4537-B8CD-50261C96EC0B}"/>
              </a:ext>
            </a:extLst>
          </p:cNvPr>
          <p:cNvSpPr>
            <a:spLocks noGrp="1"/>
          </p:cNvSpPr>
          <p:nvPr>
            <p:ph type="dt" sz="half" idx="2"/>
          </p:nvPr>
        </p:nvSpPr>
        <p:spPr/>
        <p:txBody>
          <a:bodyPr/>
          <a:lstStyle/>
          <a:p>
            <a:r>
              <a:rPr lang="en-US" altLang="ja-JP"/>
              <a:t>&lt;January,2022&gt;</a:t>
            </a:r>
            <a:endParaRPr lang="en-US" altLang="ja-JP" dirty="0"/>
          </a:p>
        </p:txBody>
      </p:sp>
      <p:sp>
        <p:nvSpPr>
          <p:cNvPr id="4" name="フッター プレースホルダー 3">
            <a:extLst>
              <a:ext uri="{FF2B5EF4-FFF2-40B4-BE49-F238E27FC236}">
                <a16:creationId xmlns:a16="http://schemas.microsoft.com/office/drawing/2014/main" id="{67E16AD7-A4D7-42A7-9C0F-AF22B81B911D}"/>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5" name="Subtitle 2">
            <a:extLst>
              <a:ext uri="{FF2B5EF4-FFF2-40B4-BE49-F238E27FC236}">
                <a16:creationId xmlns:a16="http://schemas.microsoft.com/office/drawing/2014/main" id="{9B270FDA-FA65-427E-AF5A-99F6F5B1D6FE}"/>
              </a:ext>
            </a:extLst>
          </p:cNvPr>
          <p:cNvSpPr txBox="1">
            <a:spLocks/>
          </p:cNvSpPr>
          <p:nvPr/>
        </p:nvSpPr>
        <p:spPr>
          <a:xfrm>
            <a:off x="181609" y="1217613"/>
            <a:ext cx="8856984" cy="5257800"/>
          </a:xfrm>
          <a:prstGeom prst="rect">
            <a:avLst/>
          </a:prstGeom>
        </p:spPr>
        <p:txBody>
          <a:bodyPr rtlCol="0">
            <a:normAutofit fontScale="92500" lnSpcReduction="10000"/>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fontAlgn="auto">
              <a:spcAft>
                <a:spcPts val="0"/>
              </a:spcAft>
              <a:buFont typeface="Arial" pitchFamily="34" charset="0"/>
              <a:buNone/>
              <a:defRPr/>
            </a:pPr>
            <a:r>
              <a:rPr lang="en-US" sz="2400" i="1" dirty="0"/>
              <a:t>Task Group TG4aa requests 802.15WG to</a:t>
            </a:r>
            <a:r>
              <a:rPr lang="en-US" sz="2200" i="1" kern="0" dirty="0"/>
              <a:t> approve the formation of a Comment Resolution Group (CRG) for </a:t>
            </a:r>
            <a:r>
              <a:rPr lang="en-US" sz="2200" b="1" i="1" kern="0" dirty="0">
                <a:solidFill>
                  <a:srgbClr val="FF0000"/>
                </a:solidFill>
              </a:rPr>
              <a:t>the Standards Association Recirculation balloting </a:t>
            </a:r>
            <a:r>
              <a:rPr lang="en-US" sz="2200" i="1" kern="0" dirty="0"/>
              <a:t>of the P802.15.4aa_D10 or latest draft with the following membership: Takashi </a:t>
            </a:r>
            <a:r>
              <a:rPr lang="en-US" sz="2200" i="1" kern="0" dirty="0" err="1"/>
              <a:t>Kuramochi</a:t>
            </a:r>
            <a:r>
              <a:rPr lang="en-US" sz="2200" i="1" kern="0" dirty="0"/>
              <a:t>(Chair), Hiroshi Harada, Don Sturek, Henk De Ruijter, and Kiyoshi Fukui. The 802.15.4aa CRG is authorized to approve comment resolutions, edit the draft according to the comment resolutions, and to approve </a:t>
            </a:r>
            <a:r>
              <a:rPr lang="en-US" sz="2200" b="1" i="1" kern="0" dirty="0">
                <a:solidFill>
                  <a:srgbClr val="FF0000"/>
                </a:solidFill>
              </a:rPr>
              <a:t>the start of recirculation ballots of the revised draft </a:t>
            </a:r>
            <a:r>
              <a:rPr lang="en-US" sz="2200" i="1" kern="0" dirty="0"/>
              <a:t>on behalf of the 802.15 WG. Comment resolution on recirculation ballots between sessions will be conducted via reflector email and via teleconferences announced to the reflector as per the LMSC 802 WG P&amp;P.</a:t>
            </a:r>
          </a:p>
          <a:p>
            <a:pPr fontAlgn="auto">
              <a:spcAft>
                <a:spcPts val="0"/>
              </a:spcAft>
              <a:buFont typeface="Arial" pitchFamily="34" charset="0"/>
              <a:buNone/>
              <a:defRPr/>
            </a:pPr>
            <a:endParaRPr lang="en-US" sz="2200" kern="0" dirty="0"/>
          </a:p>
          <a:p>
            <a:pPr fontAlgn="auto">
              <a:spcAft>
                <a:spcPts val="0"/>
              </a:spcAft>
              <a:buNone/>
              <a:defRPr/>
            </a:pPr>
            <a:r>
              <a:rPr lang="en-US" sz="2400" i="1" kern="0" dirty="0"/>
              <a:t>Moved: ()</a:t>
            </a:r>
          </a:p>
          <a:p>
            <a:pPr fontAlgn="auto">
              <a:spcAft>
                <a:spcPts val="0"/>
              </a:spcAft>
              <a:buNone/>
              <a:defRPr/>
            </a:pPr>
            <a:r>
              <a:rPr lang="en-US" sz="2400" i="1" kern="0" dirty="0"/>
              <a:t>Seconded: ()</a:t>
            </a:r>
          </a:p>
          <a:p>
            <a:pPr fontAlgn="auto">
              <a:spcAft>
                <a:spcPts val="0"/>
              </a:spcAft>
              <a:buNone/>
              <a:defRPr/>
            </a:pPr>
            <a:r>
              <a:rPr lang="en-US" sz="2400" i="1" dirty="0">
                <a:solidFill>
                  <a:schemeClr val="bg1"/>
                </a:solidFill>
              </a:rPr>
              <a:t>There is no discussion or objections.</a:t>
            </a:r>
          </a:p>
          <a:p>
            <a:pPr marL="0" indent="0">
              <a:buNone/>
            </a:pPr>
            <a:r>
              <a:rPr lang="en-US" sz="2400" i="1" dirty="0">
                <a:solidFill>
                  <a:schemeClr val="bg1"/>
                </a:solidFill>
              </a:rPr>
              <a:t>The motion is approved  unanimous consent</a:t>
            </a:r>
            <a:endParaRPr lang="en-US" sz="2400" i="1" kern="0" dirty="0">
              <a:solidFill>
                <a:schemeClr val="bg1"/>
              </a:solidFill>
            </a:endParaRPr>
          </a:p>
          <a:p>
            <a:pPr fontAlgn="auto">
              <a:spcAft>
                <a:spcPts val="0"/>
              </a:spcAft>
              <a:buFont typeface="Arial" pitchFamily="34" charset="0"/>
              <a:buNone/>
              <a:defRPr/>
            </a:pPr>
            <a:endParaRPr lang="en-US" sz="2200" kern="0" dirty="0"/>
          </a:p>
        </p:txBody>
      </p:sp>
      <p:sp>
        <p:nvSpPr>
          <p:cNvPr id="6" name="Title 1">
            <a:extLst>
              <a:ext uri="{FF2B5EF4-FFF2-40B4-BE49-F238E27FC236}">
                <a16:creationId xmlns:a16="http://schemas.microsoft.com/office/drawing/2014/main" id="{D2151FEE-A620-406A-B40A-B919F69AD864}"/>
              </a:ext>
            </a:extLst>
          </p:cNvPr>
          <p:cNvSpPr txBox="1">
            <a:spLocks/>
          </p:cNvSpPr>
          <p:nvPr/>
        </p:nvSpPr>
        <p:spPr>
          <a:xfrm>
            <a:off x="685800" y="533400"/>
            <a:ext cx="7772400" cy="685800"/>
          </a:xfrm>
          <a:prstGeom prst="rect">
            <a:avLst/>
          </a:prstGeom>
        </p:spPr>
        <p:txBody>
          <a:bodyPr rtlCol="0">
            <a:normAutofit fontScale="92500"/>
          </a:bodyPr>
          <a:lst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pPr fontAlgn="auto">
              <a:spcAft>
                <a:spcPts val="0"/>
              </a:spcAft>
              <a:defRPr/>
            </a:pPr>
            <a:r>
              <a:rPr lang="en-US" kern="0" dirty="0"/>
              <a:t>TG Motion: Approve the CRG formation</a:t>
            </a:r>
          </a:p>
        </p:txBody>
      </p:sp>
    </p:spTree>
    <p:extLst>
      <p:ext uri="{BB962C8B-B14F-4D97-AF65-F5344CB8AC3E}">
        <p14:creationId xmlns:p14="http://schemas.microsoft.com/office/powerpoint/2010/main" val="28513334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6556AC44-5564-4ED7-8B40-CC4A51481AE7}"/>
              </a:ext>
            </a:extLst>
          </p:cNvPr>
          <p:cNvSpPr>
            <a:spLocks noGrp="1"/>
          </p:cNvSpPr>
          <p:nvPr>
            <p:ph type="sldNum" sz="quarter" idx="12"/>
          </p:nvPr>
        </p:nvSpPr>
        <p:spPr/>
        <p:txBody>
          <a:bodyPr/>
          <a:lstStyle/>
          <a:p>
            <a:r>
              <a:rPr lang="en-US" altLang="ja-JP"/>
              <a:t>Slide </a:t>
            </a:r>
            <a:fld id="{EED9155A-5036-44B5-A27C-97F620582CD6}" type="slidenum">
              <a:rPr lang="en-US" altLang="ja-JP" smtClean="0"/>
              <a:pPr/>
              <a:t>3</a:t>
            </a:fld>
            <a:endParaRPr lang="en-US" altLang="ja-JP" dirty="0"/>
          </a:p>
        </p:txBody>
      </p:sp>
      <p:sp>
        <p:nvSpPr>
          <p:cNvPr id="3" name="日付プレースホルダー 2">
            <a:extLst>
              <a:ext uri="{FF2B5EF4-FFF2-40B4-BE49-F238E27FC236}">
                <a16:creationId xmlns:a16="http://schemas.microsoft.com/office/drawing/2014/main" id="{42B02F89-D93C-4537-B8CD-50261C96EC0B}"/>
              </a:ext>
            </a:extLst>
          </p:cNvPr>
          <p:cNvSpPr>
            <a:spLocks noGrp="1"/>
          </p:cNvSpPr>
          <p:nvPr>
            <p:ph type="dt" sz="half" idx="2"/>
          </p:nvPr>
        </p:nvSpPr>
        <p:spPr/>
        <p:txBody>
          <a:bodyPr/>
          <a:lstStyle/>
          <a:p>
            <a:r>
              <a:rPr lang="en-US" altLang="ja-JP"/>
              <a:t>&lt;January,2022&gt;</a:t>
            </a:r>
            <a:endParaRPr lang="en-US" altLang="ja-JP" dirty="0"/>
          </a:p>
        </p:txBody>
      </p:sp>
      <p:sp>
        <p:nvSpPr>
          <p:cNvPr id="4" name="フッター プレースホルダー 3">
            <a:extLst>
              <a:ext uri="{FF2B5EF4-FFF2-40B4-BE49-F238E27FC236}">
                <a16:creationId xmlns:a16="http://schemas.microsoft.com/office/drawing/2014/main" id="{67E16AD7-A4D7-42A7-9C0F-AF22B81B911D}"/>
              </a:ext>
            </a:extLst>
          </p:cNvPr>
          <p:cNvSpPr>
            <a:spLocks noGrp="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5" name="Subtitle 2">
            <a:extLst>
              <a:ext uri="{FF2B5EF4-FFF2-40B4-BE49-F238E27FC236}">
                <a16:creationId xmlns:a16="http://schemas.microsoft.com/office/drawing/2014/main" id="{9B270FDA-FA65-427E-AF5A-99F6F5B1D6FE}"/>
              </a:ext>
            </a:extLst>
          </p:cNvPr>
          <p:cNvSpPr txBox="1">
            <a:spLocks/>
          </p:cNvSpPr>
          <p:nvPr/>
        </p:nvSpPr>
        <p:spPr>
          <a:xfrm>
            <a:off x="143508" y="1219633"/>
            <a:ext cx="8856984" cy="5257800"/>
          </a:xfrm>
          <a:prstGeom prst="rect">
            <a:avLst/>
          </a:prstGeom>
        </p:spPr>
        <p:txBody>
          <a:bodyPr rtlCol="0">
            <a:normAutofit fontScale="92500" lnSpcReduction="20000"/>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marL="0" indent="0">
              <a:buNone/>
            </a:pPr>
            <a:r>
              <a:rPr lang="en-US" sz="2400" i="1" u="sng" dirty="0"/>
              <a:t>WG Motion to form TG4aa CRG:</a:t>
            </a:r>
            <a:endParaRPr lang="en-US" sz="2400" i="1" dirty="0"/>
          </a:p>
          <a:p>
            <a:pPr marL="0" indent="0">
              <a:buNone/>
            </a:pPr>
            <a:r>
              <a:rPr lang="en-US" sz="2400" i="1" dirty="0"/>
              <a:t>Move that 802.15 WG approve the formation of a Comment Resolution Group (CRG) for </a:t>
            </a:r>
            <a:r>
              <a:rPr lang="en-US" sz="2400" b="1" i="1" dirty="0">
                <a:solidFill>
                  <a:srgbClr val="FF0000"/>
                </a:solidFill>
              </a:rPr>
              <a:t>the Standards Association Recirculation balloting </a:t>
            </a:r>
            <a:r>
              <a:rPr lang="en-US" sz="2400" i="1" dirty="0"/>
              <a:t>of the P802.15.4aa_D10 or latest draft with the following membership: Takashi </a:t>
            </a:r>
            <a:r>
              <a:rPr lang="en-US" sz="2400" i="1" dirty="0" err="1"/>
              <a:t>Kuramochi</a:t>
            </a:r>
            <a:r>
              <a:rPr lang="en-US" sz="2400" i="1" dirty="0"/>
              <a:t>(Chair), Hiroshi Harada, Don Sturek, Henk De Ruijter, and Kiyoshi Fukui. The 802.15.4aa CRG is authorized to approve comment resolutions, edit the draft according to the comment resolutions, and to approve </a:t>
            </a:r>
            <a:r>
              <a:rPr lang="en-US" sz="2400" b="1" i="1" dirty="0">
                <a:solidFill>
                  <a:srgbClr val="FF0000"/>
                </a:solidFill>
              </a:rPr>
              <a:t>the start of recirculation ballots </a:t>
            </a:r>
            <a:r>
              <a:rPr lang="en-US" sz="2400" i="1" dirty="0"/>
              <a:t>of the revised draft on behalf of the 802.15 WG. Comment resolution on recirculation ballots between sessions will be conducted via reflector email and via teleconferences announced to the reflector as per the LMSC 802 WG P&amp;P.</a:t>
            </a:r>
          </a:p>
          <a:p>
            <a:pPr marL="0" indent="0">
              <a:buNone/>
            </a:pPr>
            <a:r>
              <a:rPr lang="en-US" sz="2400" i="1" dirty="0"/>
              <a:t> </a:t>
            </a:r>
          </a:p>
          <a:p>
            <a:pPr marL="0" indent="0">
              <a:buNone/>
            </a:pPr>
            <a:r>
              <a:rPr lang="en-US" sz="2400" i="1" dirty="0"/>
              <a:t>Moved by: Takashi </a:t>
            </a:r>
            <a:r>
              <a:rPr lang="en-US" sz="2400" i="1" dirty="0" err="1"/>
              <a:t>Kuramochi</a:t>
            </a:r>
            <a:endParaRPr lang="en-US" sz="2400" i="1" dirty="0"/>
          </a:p>
          <a:p>
            <a:pPr marL="0" indent="0">
              <a:buNone/>
            </a:pPr>
            <a:r>
              <a:rPr lang="en-US" sz="2400" i="1" dirty="0"/>
              <a:t>Second by:</a:t>
            </a:r>
            <a:endParaRPr lang="en-US" sz="2400" i="1" kern="0" dirty="0">
              <a:solidFill>
                <a:schemeClr val="bg1"/>
              </a:solidFill>
            </a:endParaRPr>
          </a:p>
          <a:p>
            <a:pPr marL="0" indent="0">
              <a:buNone/>
            </a:pPr>
            <a:r>
              <a:rPr lang="en-US" sz="2400" i="1" dirty="0">
                <a:solidFill>
                  <a:schemeClr val="bg1"/>
                </a:solidFill>
              </a:rPr>
              <a:t>There is no discussion or objections.</a:t>
            </a:r>
          </a:p>
          <a:p>
            <a:pPr marL="0" indent="0">
              <a:buNone/>
            </a:pPr>
            <a:r>
              <a:rPr lang="en-US" sz="2400" i="1" dirty="0">
                <a:solidFill>
                  <a:schemeClr val="bg1"/>
                </a:solidFill>
              </a:rPr>
              <a:t>The motion is approved  unanimous consent</a:t>
            </a:r>
            <a:endParaRPr lang="en-US" sz="2400" i="1" kern="0" dirty="0">
              <a:solidFill>
                <a:schemeClr val="bg1"/>
              </a:solidFill>
            </a:endParaRPr>
          </a:p>
          <a:p>
            <a:pPr marL="0" indent="0" fontAlgn="auto">
              <a:spcAft>
                <a:spcPts val="0"/>
              </a:spcAft>
              <a:buNone/>
              <a:defRPr/>
            </a:pPr>
            <a:endParaRPr lang="en-US" sz="2400" i="1" kern="0" dirty="0">
              <a:solidFill>
                <a:schemeClr val="bg1"/>
              </a:solidFill>
            </a:endParaRPr>
          </a:p>
          <a:p>
            <a:pPr marL="0" indent="0" fontAlgn="auto">
              <a:spcAft>
                <a:spcPts val="0"/>
              </a:spcAft>
              <a:buNone/>
              <a:defRPr/>
            </a:pPr>
            <a:endParaRPr lang="en-US" sz="2400" i="1" kern="0" dirty="0"/>
          </a:p>
        </p:txBody>
      </p:sp>
    </p:spTree>
    <p:extLst>
      <p:ext uri="{BB962C8B-B14F-4D97-AF65-F5344CB8AC3E}">
        <p14:creationId xmlns:p14="http://schemas.microsoft.com/office/powerpoint/2010/main" val="2096369966"/>
      </p:ext>
    </p:extLst>
  </p:cSld>
  <p:clrMapOvr>
    <a:masterClrMapping/>
  </p:clrMapOvr>
</p:sld>
</file>

<file path=ppt/theme/theme1.xml><?xml version="1.0" encoding="utf-8"?>
<a:theme xmlns:a="http://schemas.openxmlformats.org/drawingml/2006/main" name="15-20-xxxx-00-jre0-ig-jre-call-for-contributions">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15-20-xxxx-00-jre0-ig-jre-call-for-contributions</Template>
  <TotalTime>4855</TotalTime>
  <Words>276</Words>
  <Application>Microsoft Office PowerPoint</Application>
  <PresentationFormat>画面に合わせる (4:3)</PresentationFormat>
  <Paragraphs>37</Paragraphs>
  <Slides>3</Slides>
  <Notes>1</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3</vt:i4>
      </vt:variant>
    </vt:vector>
  </HeadingPairs>
  <TitlesOfParts>
    <vt:vector size="6" baseType="lpstr">
      <vt:lpstr>Arial</vt:lpstr>
      <vt:lpstr>Times New Roman</vt:lpstr>
      <vt:lpstr>15-20-xxxx-00-jre0-ig-jre-call-for-contributions</vt:lpstr>
      <vt:lpstr>PowerPoint プレゼンテーション</vt:lpstr>
      <vt:lpstr>PowerPoint プレゼンテーション</vt:lpstr>
      <vt:lpstr>PowerPoint プレゼンテーション</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lapis-kuramochi</dc:creator>
  <dc:description>&lt;doc#&gt;</dc:description>
  <cp:lastModifiedBy>Takashi KURAMOCHI</cp:lastModifiedBy>
  <cp:revision>362</cp:revision>
  <cp:lastPrinted>1998-02-10T13:28:06Z</cp:lastPrinted>
  <dcterms:created xsi:type="dcterms:W3CDTF">2020-02-10T05:27:43Z</dcterms:created>
  <dcterms:modified xsi:type="dcterms:W3CDTF">2022-01-15T20:14:37Z</dcterms:modified>
</cp:coreProperties>
</file>