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3" r:id="rId2"/>
    <p:sldId id="264" r:id="rId3"/>
    <p:sldId id="282" r:id="rId4"/>
    <p:sldId id="274" r:id="rId5"/>
    <p:sldId id="275" r:id="rId6"/>
    <p:sldId id="276" r:id="rId7"/>
    <p:sldId id="277" r:id="rId8"/>
    <p:sldId id="289" r:id="rId9"/>
    <p:sldId id="359" r:id="rId10"/>
    <p:sldId id="403" r:id="rId11"/>
    <p:sldId id="404" r:id="rId12"/>
    <p:sldId id="304" r:id="rId13"/>
    <p:sldId id="384" r:id="rId14"/>
    <p:sldId id="402" r:id="rId15"/>
    <p:sldId id="405" r:id="rId16"/>
    <p:sldId id="383" r:id="rId17"/>
    <p:sldId id="388" r:id="rId18"/>
    <p:sldId id="406" r:id="rId19"/>
    <p:sldId id="401" r:id="rId20"/>
    <p:sldId id="386" r:id="rId21"/>
    <p:sldId id="329"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FFFF"/>
    <a:srgbClr val="0000FF"/>
    <a:srgbClr val="FF00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23" autoAdjust="0"/>
    <p:restoredTop sz="94660"/>
  </p:normalViewPr>
  <p:slideViewPr>
    <p:cSldViewPr showGuides="1">
      <p:cViewPr varScale="1">
        <p:scale>
          <a:sx n="108" d="100"/>
          <a:sy n="108" d="100"/>
        </p:scale>
        <p:origin x="1836" y="96"/>
      </p:cViewPr>
      <p:guideLst>
        <p:guide orient="horz" pos="2160"/>
        <p:guide pos="2880"/>
      </p:guideLst>
    </p:cSldViewPr>
  </p:slideViewPr>
  <p:notesTextViewPr>
    <p:cViewPr>
      <p:scale>
        <a:sx n="1" d="1"/>
        <a:sy n="1" d="1"/>
      </p:scale>
      <p:origin x="0" y="0"/>
    </p:cViewPr>
  </p:notesTextViewPr>
  <p:sorterViewPr>
    <p:cViewPr varScale="1">
      <p:scale>
        <a:sx n="1" d="1"/>
        <a:sy n="1" d="1"/>
      </p:scale>
      <p:origin x="0" y="-58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270898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11</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9812672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19</a:t>
            </a:fld>
            <a:endParaRPr kumimoji="1" lang="ja-JP" altLang="en-US" dirty="0"/>
          </a:p>
        </p:txBody>
      </p:sp>
    </p:spTree>
    <p:extLst>
      <p:ext uri="{BB962C8B-B14F-4D97-AF65-F5344CB8AC3E}">
        <p14:creationId xmlns:p14="http://schemas.microsoft.com/office/powerpoint/2010/main" val="3432652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&lt;January,2022&gt;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&lt;January,2022&gt;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&lt;January,2022&gt;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&lt;January,2022&gt;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A6CDF412-73A7-41FA-BBB5-DB2C31CEA1F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&lt;January,2022&gt;</a:t>
            </a:r>
            <a:endParaRPr lang="en-US" altLang="ja-JP" dirty="0"/>
          </a:p>
        </p:txBody>
      </p:sp>
    </p:spTree>
    <p:extLst>
      <p:ext uri="{BB962C8B-B14F-4D97-AF65-F5344CB8AC3E}">
        <p14:creationId xmlns:p14="http://schemas.microsoft.com/office/powerpoint/2010/main" val="9158855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&lt;January,2022&gt;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15-22-0014-01-04aa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sv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January Interim 2022 Virtual meeting Opening report]</a:t>
            </a:r>
            <a:r>
              <a:rPr lang="en-US" altLang="ja-JP" sz="1600" dirty="0">
                <a:ea typeface="ＭＳ Ｐゴシック" charset="-128"/>
              </a:rPr>
              <a:t>	</a:t>
            </a:r>
          </a:p>
          <a:p>
            <a:r>
              <a:rPr lang="en-US" altLang="ja-JP" sz="1600" b="1" dirty="0">
                <a:ea typeface="ＭＳ Ｐゴシック" charset="-128"/>
              </a:rPr>
              <a:t>Date Submitted: [18th  January,2022]</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January Interim Teleconference,2022]</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B41BDADF-65D9-4184-8398-C4755796770A}"/>
              </a:ext>
            </a:extLst>
          </p:cNvPr>
          <p:cNvSpPr>
            <a:spLocks noGrp="1"/>
          </p:cNvSpPr>
          <p:nvPr>
            <p:ph type="dt" sz="half" idx="2"/>
          </p:nvPr>
        </p:nvSpPr>
        <p:spPr/>
        <p:txBody>
          <a:bodyPr/>
          <a:lstStyle/>
          <a:p>
            <a:r>
              <a:rPr lang="en-US" altLang="ja-JP"/>
              <a:t>&lt;January,2022&gt;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F7DFC0E-6A56-4A70-9FA9-747EFE84881A}"/>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10</a:t>
            </a:fld>
            <a:endParaRPr lang="en-US" altLang="ja-JP" dirty="0"/>
          </a:p>
        </p:txBody>
      </p:sp>
      <p:sp>
        <p:nvSpPr>
          <p:cNvPr id="5" name="フッター プレースホルダー 4">
            <a:extLst>
              <a:ext uri="{FF2B5EF4-FFF2-40B4-BE49-F238E27FC236}">
                <a16:creationId xmlns:a16="http://schemas.microsoft.com/office/drawing/2014/main" id="{30A7DCBA-7510-4405-906C-1761D932B973}"/>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0E60FE6D-BC2B-4DF6-8FDC-A1465D16C6D4}"/>
              </a:ext>
            </a:extLst>
          </p:cNvPr>
          <p:cNvSpPr>
            <a:spLocks noGrp="1"/>
          </p:cNvSpPr>
          <p:nvPr>
            <p:ph type="dt" sz="half" idx="2"/>
          </p:nvPr>
        </p:nvSpPr>
        <p:spPr/>
        <p:txBody>
          <a:bodyPr/>
          <a:lstStyle/>
          <a:p>
            <a:r>
              <a:rPr lang="en-US" altLang="ja-JP"/>
              <a:t>&lt;January,2022&gt;</a:t>
            </a:r>
            <a:endParaRPr lang="en-US" altLang="ja-JP" dirty="0"/>
          </a:p>
        </p:txBody>
      </p:sp>
      <p:sp>
        <p:nvSpPr>
          <p:cNvPr id="7" name="Titel 1">
            <a:extLst>
              <a:ext uri="{FF2B5EF4-FFF2-40B4-BE49-F238E27FC236}">
                <a16:creationId xmlns:a16="http://schemas.microsoft.com/office/drawing/2014/main" id="{6E9718DF-FF41-4D1F-B45F-410E9444AE13}"/>
              </a:ext>
            </a:extLst>
          </p:cNvPr>
          <p:cNvSpPr txBox="1">
            <a:spLocks/>
          </p:cNvSpPr>
          <p:nvPr/>
        </p:nvSpPr>
        <p:spPr bwMode="auto">
          <a:xfrm>
            <a:off x="838200" y="838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kern="0"/>
              <a:t>Main Agenda Items for the Week</a:t>
            </a:r>
            <a:endParaRPr lang="en-US" kern="0" dirty="0"/>
          </a:p>
        </p:txBody>
      </p:sp>
      <p:sp>
        <p:nvSpPr>
          <p:cNvPr id="8" name="Inhaltsplatzhalter 2">
            <a:extLst>
              <a:ext uri="{FF2B5EF4-FFF2-40B4-BE49-F238E27FC236}">
                <a16:creationId xmlns:a16="http://schemas.microsoft.com/office/drawing/2014/main" id="{C05B2DF5-B0D2-4424-8476-E23CC28C1FB8}"/>
              </a:ext>
            </a:extLst>
          </p:cNvPr>
          <p:cNvSpPr txBox="1">
            <a:spLocks/>
          </p:cNvSpPr>
          <p:nvPr/>
        </p:nvSpPr>
        <p:spPr bwMode="auto">
          <a:xfrm>
            <a:off x="838200" y="2133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800100" indent="-457200">
              <a:spcBef>
                <a:spcPts val="375"/>
              </a:spcBef>
              <a:buSzPct val="100000"/>
            </a:pPr>
            <a:r>
              <a:rPr lang="en-US" altLang="en-US" kern="0" dirty="0">
                <a:solidFill>
                  <a:srgbClr val="000000"/>
                </a:solidFill>
              </a:rPr>
              <a:t>Update status</a:t>
            </a:r>
          </a:p>
          <a:p>
            <a:pPr marL="800100" indent="-457200">
              <a:spcBef>
                <a:spcPts val="375"/>
              </a:spcBef>
              <a:buSzPct val="100000"/>
            </a:pPr>
            <a:r>
              <a:rPr lang="en-US" altLang="en-US" kern="0" dirty="0">
                <a:solidFill>
                  <a:srgbClr val="000000"/>
                </a:solidFill>
              </a:rPr>
              <a:t>Create CRG</a:t>
            </a:r>
          </a:p>
          <a:p>
            <a:pPr marL="800100" indent="-457200">
              <a:spcBef>
                <a:spcPts val="375"/>
              </a:spcBef>
              <a:buSzPct val="100000"/>
            </a:pPr>
            <a:r>
              <a:rPr lang="en-US" kern="0" dirty="0"/>
              <a:t>Update timeline and create closing report</a:t>
            </a:r>
          </a:p>
          <a:p>
            <a:pPr marL="0" indent="0">
              <a:buFontTx/>
              <a:buNone/>
            </a:pPr>
            <a:endParaRPr lang="en-US" kern="0" dirty="0"/>
          </a:p>
        </p:txBody>
      </p:sp>
    </p:spTree>
    <p:extLst>
      <p:ext uri="{BB962C8B-B14F-4D97-AF65-F5344CB8AC3E}">
        <p14:creationId xmlns:p14="http://schemas.microsoft.com/office/powerpoint/2010/main" val="3466633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2000" b="1" dirty="0">
                <a:solidFill>
                  <a:schemeClr val="tx2"/>
                </a:solidFill>
              </a:rPr>
              <a:t>18th Tuesday PM2(15:00-17:00)</a:t>
            </a:r>
          </a:p>
          <a:p>
            <a:pPr marL="800100" lvl="1" indent="-342900">
              <a:buFont typeface="+mj-lt"/>
              <a:buAutoNum type="arabicPeriod"/>
            </a:pPr>
            <a:r>
              <a:rPr lang="en-US" sz="2000" dirty="0">
                <a:solidFill>
                  <a:schemeClr val="tx2"/>
                </a:solidFill>
              </a:rPr>
              <a:t>OPEN/Patent Policy</a:t>
            </a:r>
          </a:p>
          <a:p>
            <a:pPr marL="800100" lvl="1" indent="-342900">
              <a:buFont typeface="+mj-lt"/>
              <a:buAutoNum type="arabicPeriod"/>
            </a:pPr>
            <a:r>
              <a:rPr lang="en-US" sz="2000" dirty="0">
                <a:solidFill>
                  <a:schemeClr val="tx2"/>
                </a:solidFill>
              </a:rPr>
              <a:t>IEEE-SA </a:t>
            </a:r>
            <a:r>
              <a:rPr lang="en-US" sz="2000" dirty="0" err="1">
                <a:solidFill>
                  <a:schemeClr val="tx2"/>
                </a:solidFill>
              </a:rPr>
              <a:t>Stds</a:t>
            </a:r>
            <a:r>
              <a:rPr lang="en-US" sz="2000" dirty="0">
                <a:solidFill>
                  <a:schemeClr val="tx2"/>
                </a:solidFill>
              </a:rPr>
              <a:t>. Board Bylaws on Patents in Std's. &amp; Guidelines</a:t>
            </a:r>
          </a:p>
          <a:p>
            <a:pPr marL="800100" lvl="1" indent="-342900">
              <a:buFont typeface="+mj-lt"/>
              <a:buAutoNum type="arabicPeriod"/>
            </a:pPr>
            <a:r>
              <a:rPr lang="en-US" sz="2000" dirty="0">
                <a:solidFill>
                  <a:schemeClr val="tx2"/>
                </a:solidFill>
              </a:rPr>
              <a:t>Approval of the Agenda</a:t>
            </a:r>
          </a:p>
          <a:p>
            <a:pPr marL="800100" lvl="1" indent="-342900">
              <a:buFont typeface="+mj-lt"/>
              <a:buAutoNum type="arabicPeriod"/>
            </a:pPr>
            <a:r>
              <a:rPr lang="en-US" sz="2000" dirty="0">
                <a:solidFill>
                  <a:schemeClr val="tx2"/>
                </a:solidFill>
              </a:rPr>
              <a:t>Approve Meeting Minutes from Nov Plenary:  15-21-0611-00-04aa</a:t>
            </a:r>
          </a:p>
          <a:p>
            <a:pPr marL="800100" lvl="1" indent="-342900">
              <a:buFont typeface="+mj-lt"/>
              <a:buAutoNum type="arabicPeriod"/>
            </a:pPr>
            <a:r>
              <a:rPr lang="en-US" sz="2000" dirty="0">
                <a:solidFill>
                  <a:schemeClr val="tx2"/>
                </a:solidFill>
              </a:rPr>
              <a:t>Update status</a:t>
            </a:r>
          </a:p>
          <a:p>
            <a:pPr marL="800100" lvl="1" indent="-342900">
              <a:buFont typeface="+mj-lt"/>
              <a:buAutoNum type="arabicPeriod"/>
            </a:pPr>
            <a:r>
              <a:rPr lang="en-US" sz="2000" dirty="0">
                <a:solidFill>
                  <a:schemeClr val="tx2"/>
                </a:solidFill>
              </a:rPr>
              <a:t>Create CRG</a:t>
            </a:r>
          </a:p>
          <a:p>
            <a:pPr marL="800100" lvl="1" indent="-342900">
              <a:buFont typeface="+mj-lt"/>
              <a:buAutoNum type="arabicPeriod"/>
            </a:pPr>
            <a:r>
              <a:rPr lang="en-US" sz="2000" dirty="0">
                <a:solidFill>
                  <a:schemeClr val="tx2"/>
                </a:solidFill>
              </a:rPr>
              <a:t>Update timeline and create closing report</a:t>
            </a:r>
            <a:endParaRPr lang="en-US" sz="1600" dirty="0">
              <a:solidFill>
                <a:schemeClr val="tx2"/>
              </a:solidFill>
            </a:endParaRPr>
          </a:p>
          <a:p>
            <a:pPr marL="800100" lvl="1" indent="-342900">
              <a:buFont typeface="+mj-lt"/>
              <a:buAutoNum type="arabicPeriod"/>
            </a:pPr>
            <a:r>
              <a:rPr lang="en-US" sz="2000" dirty="0">
                <a:solidFill>
                  <a:schemeClr val="tx2"/>
                </a:solidFill>
              </a:rPr>
              <a:t>Plan for March Plenary(# of sessions)</a:t>
            </a:r>
          </a:p>
          <a:p>
            <a:pPr marL="800100" lvl="1" indent="-342900">
              <a:buFont typeface="+mj-lt"/>
              <a:buAutoNum type="arabicPeriod"/>
            </a:pPr>
            <a:r>
              <a:rPr lang="en-US" sz="2000" dirty="0">
                <a:solidFill>
                  <a:schemeClr val="tx2"/>
                </a:solidFill>
              </a:rPr>
              <a:t>Any other business</a:t>
            </a:r>
          </a:p>
          <a:p>
            <a:pPr marL="800100" lvl="1" indent="-342900">
              <a:buFont typeface="+mj-lt"/>
              <a:buAutoNum type="arabicPeriod"/>
            </a:pPr>
            <a:r>
              <a:rPr lang="en-US" sz="2000" dirty="0">
                <a:solidFill>
                  <a:schemeClr val="tx2"/>
                </a:solidFill>
              </a:rPr>
              <a:t>Adjourn TG4aa JRE</a:t>
            </a:r>
          </a:p>
        </p:txBody>
      </p:sp>
      <p:sp>
        <p:nvSpPr>
          <p:cNvPr id="4098" name="Rectangle 2"/>
          <p:cNvSpPr>
            <a:spLocks noGrp="1" noChangeArrowheads="1"/>
          </p:cNvSpPr>
          <p:nvPr>
            <p:ph type="title"/>
          </p:nvPr>
        </p:nvSpPr>
        <p:spPr>
          <a:ln/>
        </p:spPr>
        <p:txBody>
          <a:bodyPr/>
          <a:lstStyle/>
          <a:p>
            <a:r>
              <a:rPr lang="en-US" altLang="ja-JP" b="1" dirty="0"/>
              <a:t>Draft Agenda</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11</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985811" y="4969599"/>
            <a:ext cx="3848242" cy="1323439"/>
          </a:xfrm>
          <a:prstGeom prst="rect">
            <a:avLst/>
          </a:prstGeom>
          <a:noFill/>
        </p:spPr>
        <p:txBody>
          <a:bodyPr wrap="square" rtlCol="0">
            <a:spAutoFit/>
          </a:bodyPr>
          <a:lstStyle/>
          <a:p>
            <a:pPr marL="0" indent="0">
              <a:buNone/>
            </a:pPr>
            <a:r>
              <a:rPr lang="en-US" sz="1600" dirty="0"/>
              <a:t>Approval of the Agenda</a:t>
            </a:r>
          </a:p>
          <a:p>
            <a:pPr marL="0" indent="0">
              <a:buNone/>
            </a:pPr>
            <a:r>
              <a:rPr lang="en-US" sz="1600" dirty="0"/>
              <a:t>Moved: </a:t>
            </a:r>
            <a:r>
              <a:rPr lang="en-US" sz="1600" i="1" dirty="0"/>
              <a:t>Hiroshi Harada(Kyoto University)</a:t>
            </a:r>
          </a:p>
          <a:p>
            <a:pPr marL="0" indent="0">
              <a:buNone/>
            </a:pPr>
            <a:r>
              <a:rPr lang="en-US" sz="1600" dirty="0"/>
              <a:t>Second: </a:t>
            </a:r>
            <a:r>
              <a:rPr lang="en-US" sz="1600" i="1" dirty="0"/>
              <a:t>Phil Beecher(Wi-SUN Alliance)</a:t>
            </a:r>
          </a:p>
          <a:p>
            <a:pPr marL="0" indent="0">
              <a:buNone/>
            </a:pPr>
            <a:r>
              <a:rPr lang="en-US" sz="1600" dirty="0"/>
              <a:t>There is no discussion or objections.</a:t>
            </a:r>
          </a:p>
          <a:p>
            <a:pPr marL="0" indent="0">
              <a:buNone/>
            </a:pPr>
            <a:r>
              <a:rPr lang="en-US" sz="1600" dirty="0"/>
              <a:t>Agenda is approved  unanimous consent.</a:t>
            </a:r>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US" altLang="ja-JP"/>
              <a:t>&lt;January,2022&gt;</a:t>
            </a:r>
            <a:endParaRPr lang="en-US" altLang="ja-JP" dirty="0"/>
          </a:p>
        </p:txBody>
      </p:sp>
    </p:spTree>
    <p:extLst>
      <p:ext uri="{BB962C8B-B14F-4D97-AF65-F5344CB8AC3E}">
        <p14:creationId xmlns:p14="http://schemas.microsoft.com/office/powerpoint/2010/main" val="691117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2130425"/>
            <a:ext cx="7772400" cy="2810743"/>
          </a:xfrm>
        </p:spPr>
        <p:txBody>
          <a:bodyPr/>
          <a:lstStyle/>
          <a:p>
            <a:pPr algn="l"/>
            <a:r>
              <a:rPr lang="en-US" dirty="0"/>
              <a:t>Approval of  the last meeting minutes</a:t>
            </a:r>
            <a:br>
              <a:rPr lang="en-US" dirty="0"/>
            </a:br>
            <a:r>
              <a:rPr lang="en-US" sz="2000" dirty="0"/>
              <a:t>[November Plenary]</a:t>
            </a:r>
            <a:br>
              <a:rPr lang="en-US" sz="2000" dirty="0"/>
            </a:br>
            <a:r>
              <a:rPr lang="en-US" sz="2000" dirty="0"/>
              <a:t>November 9</a:t>
            </a:r>
            <a:r>
              <a:rPr lang="en-US" sz="2000" baseline="30000" dirty="0"/>
              <a:t>th</a:t>
            </a:r>
            <a:r>
              <a:rPr lang="en-US" sz="2000" dirty="0"/>
              <a:t> : 15-21-0611-00-04aa</a:t>
            </a:r>
            <a:br>
              <a:rPr lang="en-US" sz="2000" dirty="0"/>
            </a:br>
            <a:br>
              <a:rPr lang="en-US" sz="2000" dirty="0"/>
            </a:br>
            <a:endParaRPr lang="en-US" sz="20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9" name="Rectangle 5">
            <a:extLst>
              <a:ext uri="{FF2B5EF4-FFF2-40B4-BE49-F238E27FC236}">
                <a16:creationId xmlns:a16="http://schemas.microsoft.com/office/drawing/2014/main" id="{A30E47B8-45D3-462C-BD4F-E76682CCF52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855E7CB1-D065-4202-9C9D-28155DEA52BD}"/>
              </a:ext>
            </a:extLst>
          </p:cNvPr>
          <p:cNvSpPr>
            <a:spLocks noGrp="1"/>
          </p:cNvSpPr>
          <p:nvPr>
            <p:ph type="dt" sz="half" idx="2"/>
          </p:nvPr>
        </p:nvSpPr>
        <p:spPr/>
        <p:txBody>
          <a:bodyPr/>
          <a:lstStyle/>
          <a:p>
            <a:r>
              <a:rPr lang="en-US" altLang="ja-JP"/>
              <a:t>&lt;January,2022&gt;</a:t>
            </a:r>
            <a:endParaRPr lang="en-US" altLang="ja-JP" dirty="0"/>
          </a:p>
        </p:txBody>
      </p:sp>
      <p:sp>
        <p:nvSpPr>
          <p:cNvPr id="10" name="テキスト ボックス 9">
            <a:extLst>
              <a:ext uri="{FF2B5EF4-FFF2-40B4-BE49-F238E27FC236}">
                <a16:creationId xmlns:a16="http://schemas.microsoft.com/office/drawing/2014/main" id="{78D7DC73-93D3-4E07-86BB-5B0819A75EF6}"/>
              </a:ext>
            </a:extLst>
          </p:cNvPr>
          <p:cNvSpPr txBox="1"/>
          <p:nvPr/>
        </p:nvSpPr>
        <p:spPr>
          <a:xfrm>
            <a:off x="4972230" y="4665568"/>
            <a:ext cx="3848242" cy="2246769"/>
          </a:xfrm>
          <a:prstGeom prst="rect">
            <a:avLst/>
          </a:prstGeom>
          <a:noFill/>
        </p:spPr>
        <p:txBody>
          <a:bodyPr wrap="square" rtlCol="0">
            <a:spAutoFit/>
          </a:bodyPr>
          <a:lstStyle/>
          <a:p>
            <a:pPr marL="0" indent="0">
              <a:buNone/>
            </a:pPr>
            <a:r>
              <a:rPr lang="en-US" sz="1600" dirty="0"/>
              <a:t>Approval of the last meeting minutes</a:t>
            </a:r>
          </a:p>
          <a:p>
            <a:r>
              <a:rPr lang="en-US" sz="1600" dirty="0"/>
              <a:t>Moved: </a:t>
            </a:r>
            <a:r>
              <a:rPr lang="en-US" sz="1600" i="1" dirty="0"/>
              <a:t>Phil Beecher(Wi-SUN Alliance)</a:t>
            </a:r>
          </a:p>
          <a:p>
            <a:r>
              <a:rPr lang="en-US" sz="1600" dirty="0" err="1"/>
              <a:t>Second:</a:t>
            </a:r>
            <a:r>
              <a:rPr lang="en-US" sz="1600" i="1" dirty="0" err="1"/>
              <a:t>Hiroshi</a:t>
            </a:r>
            <a:r>
              <a:rPr lang="en-US" sz="1600" i="1" dirty="0"/>
              <a:t> Harada(Kyoto University)</a:t>
            </a:r>
          </a:p>
          <a:p>
            <a:pPr marL="0" indent="0">
              <a:buNone/>
            </a:pPr>
            <a:r>
              <a:rPr lang="en-US" sz="1600" dirty="0"/>
              <a:t>no discussion or objections.</a:t>
            </a:r>
          </a:p>
          <a:p>
            <a:pPr marL="0" indent="0">
              <a:buNone/>
            </a:pPr>
            <a:r>
              <a:rPr lang="en-US" sz="1600" dirty="0"/>
              <a:t>Last meeting minutes is approved  unanimous consent.</a:t>
            </a:r>
          </a:p>
          <a:p>
            <a:pPr marL="0" indent="0">
              <a:buNone/>
            </a:pPr>
            <a:endParaRPr lang="en-US" dirty="0"/>
          </a:p>
          <a:p>
            <a:endParaRPr lang="en-US" sz="1600" dirty="0">
              <a:solidFill>
                <a:schemeClr val="bg1"/>
              </a:solidFill>
            </a:endParaRPr>
          </a:p>
          <a:p>
            <a:endParaRPr lang="en-001" sz="1600" dirty="0">
              <a:solidFill>
                <a:schemeClr val="bg1"/>
              </a:solidFill>
            </a:endParaRPr>
          </a:p>
        </p:txBody>
      </p:sp>
    </p:spTree>
    <p:extLst>
      <p:ext uri="{BB962C8B-B14F-4D97-AF65-F5344CB8AC3E}">
        <p14:creationId xmlns:p14="http://schemas.microsoft.com/office/powerpoint/2010/main" val="3325626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504053"/>
          </a:xfrm>
        </p:spPr>
        <p:txBody>
          <a:bodyPr/>
          <a:lstStyle/>
          <a:p>
            <a:r>
              <a:rPr lang="en-US" dirty="0"/>
              <a:t>Update Status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US" altLang="ja-JP"/>
              <a:t>&lt;January,2022&gt;</a:t>
            </a:r>
            <a:endParaRPr lang="en-US" altLang="ja-JP" dirty="0"/>
          </a:p>
        </p:txBody>
      </p:sp>
      <p:pic>
        <p:nvPicPr>
          <p:cNvPr id="5" name="図 4">
            <a:extLst>
              <a:ext uri="{FF2B5EF4-FFF2-40B4-BE49-F238E27FC236}">
                <a16:creationId xmlns:a16="http://schemas.microsoft.com/office/drawing/2014/main" id="{3AA7E418-AE4C-434B-9664-29936CF4D05E}"/>
              </a:ext>
            </a:extLst>
          </p:cNvPr>
          <p:cNvPicPr>
            <a:picLocks noChangeAspect="1"/>
          </p:cNvPicPr>
          <p:nvPr/>
        </p:nvPicPr>
        <p:blipFill>
          <a:blip r:embed="rId2"/>
          <a:stretch>
            <a:fillRect/>
          </a:stretch>
        </p:blipFill>
        <p:spPr>
          <a:xfrm>
            <a:off x="0" y="1772815"/>
            <a:ext cx="4479449" cy="3384377"/>
          </a:xfrm>
          <a:prstGeom prst="rect">
            <a:avLst/>
          </a:prstGeom>
        </p:spPr>
      </p:pic>
      <p:pic>
        <p:nvPicPr>
          <p:cNvPr id="6" name="図 5">
            <a:extLst>
              <a:ext uri="{FF2B5EF4-FFF2-40B4-BE49-F238E27FC236}">
                <a16:creationId xmlns:a16="http://schemas.microsoft.com/office/drawing/2014/main" id="{C725E4AB-E4CB-44A1-854C-08140916FF44}"/>
              </a:ext>
            </a:extLst>
          </p:cNvPr>
          <p:cNvPicPr>
            <a:picLocks noChangeAspect="1"/>
          </p:cNvPicPr>
          <p:nvPr/>
        </p:nvPicPr>
        <p:blipFill>
          <a:blip r:embed="rId3"/>
          <a:stretch>
            <a:fillRect/>
          </a:stretch>
        </p:blipFill>
        <p:spPr>
          <a:xfrm>
            <a:off x="4479449" y="1700809"/>
            <a:ext cx="4601257" cy="3456384"/>
          </a:xfrm>
          <a:prstGeom prst="rect">
            <a:avLst/>
          </a:prstGeom>
        </p:spPr>
      </p:pic>
      <p:cxnSp>
        <p:nvCxnSpPr>
          <p:cNvPr id="10" name="直線コネクタ 9">
            <a:extLst>
              <a:ext uri="{FF2B5EF4-FFF2-40B4-BE49-F238E27FC236}">
                <a16:creationId xmlns:a16="http://schemas.microsoft.com/office/drawing/2014/main" id="{F4062B2C-A2D3-43E2-B31D-8CB0BFDB3EC1}"/>
              </a:ext>
            </a:extLst>
          </p:cNvPr>
          <p:cNvCxnSpPr/>
          <p:nvPr/>
        </p:nvCxnSpPr>
        <p:spPr bwMode="auto">
          <a:xfrm>
            <a:off x="2339752" y="4797152"/>
            <a:ext cx="2232248" cy="0"/>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コネクタ 11">
            <a:extLst>
              <a:ext uri="{FF2B5EF4-FFF2-40B4-BE49-F238E27FC236}">
                <a16:creationId xmlns:a16="http://schemas.microsoft.com/office/drawing/2014/main" id="{ADE44277-2ACF-43B6-A420-EEEF48C2FCB7}"/>
              </a:ext>
            </a:extLst>
          </p:cNvPr>
          <p:cNvCxnSpPr/>
          <p:nvPr/>
        </p:nvCxnSpPr>
        <p:spPr bwMode="auto">
          <a:xfrm flipV="1">
            <a:off x="4572000" y="2366635"/>
            <a:ext cx="0" cy="243051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コネクタ 13">
            <a:extLst>
              <a:ext uri="{FF2B5EF4-FFF2-40B4-BE49-F238E27FC236}">
                <a16:creationId xmlns:a16="http://schemas.microsoft.com/office/drawing/2014/main" id="{D2B2CCFE-4B8D-431B-828C-B57F2D8439E3}"/>
              </a:ext>
            </a:extLst>
          </p:cNvPr>
          <p:cNvCxnSpPr/>
          <p:nvPr/>
        </p:nvCxnSpPr>
        <p:spPr bwMode="auto">
          <a:xfrm>
            <a:off x="4566638" y="2371398"/>
            <a:ext cx="648072" cy="0"/>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正方形/長方形 15">
            <a:extLst>
              <a:ext uri="{FF2B5EF4-FFF2-40B4-BE49-F238E27FC236}">
                <a16:creationId xmlns:a16="http://schemas.microsoft.com/office/drawing/2014/main" id="{C2822DF3-FEFA-4EBF-A05D-B0C64933BDF5}"/>
              </a:ext>
            </a:extLst>
          </p:cNvPr>
          <p:cNvSpPr/>
          <p:nvPr/>
        </p:nvSpPr>
        <p:spPr bwMode="auto">
          <a:xfrm>
            <a:off x="0" y="1700808"/>
            <a:ext cx="9080704"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正方形/長方形 16">
            <a:extLst>
              <a:ext uri="{FF2B5EF4-FFF2-40B4-BE49-F238E27FC236}">
                <a16:creationId xmlns:a16="http://schemas.microsoft.com/office/drawing/2014/main" id="{571D9F72-DAD1-4EFF-AE46-14EE8C9ED5E7}"/>
              </a:ext>
            </a:extLst>
          </p:cNvPr>
          <p:cNvSpPr/>
          <p:nvPr/>
        </p:nvSpPr>
        <p:spPr bwMode="auto">
          <a:xfrm flipH="1">
            <a:off x="4211961" y="4827031"/>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正方形/長方形 17">
            <a:extLst>
              <a:ext uri="{FF2B5EF4-FFF2-40B4-BE49-F238E27FC236}">
                <a16:creationId xmlns:a16="http://schemas.microsoft.com/office/drawing/2014/main" id="{EB6962B0-A87F-454E-A81E-DF068477242D}"/>
              </a:ext>
            </a:extLst>
          </p:cNvPr>
          <p:cNvSpPr/>
          <p:nvPr/>
        </p:nvSpPr>
        <p:spPr bwMode="auto">
          <a:xfrm flipH="1">
            <a:off x="8825154" y="4827031"/>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pic>
        <p:nvPicPr>
          <p:cNvPr id="20" name="グラフィックス 19" descr="走る">
            <a:extLst>
              <a:ext uri="{FF2B5EF4-FFF2-40B4-BE49-F238E27FC236}">
                <a16:creationId xmlns:a16="http://schemas.microsoft.com/office/drawing/2014/main" id="{2D466788-1694-454E-8A23-D2FF88A9C27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740352" y="2564889"/>
            <a:ext cx="544415" cy="544415"/>
          </a:xfrm>
          <a:prstGeom prst="rect">
            <a:avLst/>
          </a:prstGeom>
        </p:spPr>
      </p:pic>
      <p:sp>
        <p:nvSpPr>
          <p:cNvPr id="22" name="テキスト ボックス 21">
            <a:extLst>
              <a:ext uri="{FF2B5EF4-FFF2-40B4-BE49-F238E27FC236}">
                <a16:creationId xmlns:a16="http://schemas.microsoft.com/office/drawing/2014/main" id="{D9DDD1E3-5A78-4698-AB48-66132FCA6D0B}"/>
              </a:ext>
            </a:extLst>
          </p:cNvPr>
          <p:cNvSpPr txBox="1"/>
          <p:nvPr/>
        </p:nvSpPr>
        <p:spPr>
          <a:xfrm>
            <a:off x="8081507" y="2837096"/>
            <a:ext cx="1011136" cy="276999"/>
          </a:xfrm>
          <a:prstGeom prst="rect">
            <a:avLst/>
          </a:prstGeom>
          <a:noFill/>
        </p:spPr>
        <p:txBody>
          <a:bodyPr wrap="square" rtlCol="0">
            <a:spAutoFit/>
          </a:bodyPr>
          <a:lstStyle/>
          <a:p>
            <a:r>
              <a:rPr lang="en-US" dirty="0"/>
              <a:t>We are here!</a:t>
            </a:r>
          </a:p>
        </p:txBody>
      </p:sp>
    </p:spTree>
    <p:extLst>
      <p:ext uri="{BB962C8B-B14F-4D97-AF65-F5344CB8AC3E}">
        <p14:creationId xmlns:p14="http://schemas.microsoft.com/office/powerpoint/2010/main" val="2247296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E3151F-138A-4E67-B1E3-831AD4C8FEB5}"/>
              </a:ext>
            </a:extLst>
          </p:cNvPr>
          <p:cNvSpPr>
            <a:spLocks noGrp="1"/>
          </p:cNvSpPr>
          <p:nvPr>
            <p:ph type="title"/>
          </p:nvPr>
        </p:nvSpPr>
        <p:spPr/>
        <p:txBody>
          <a:bodyPr/>
          <a:lstStyle/>
          <a:p>
            <a:r>
              <a:rPr lang="en-US" dirty="0"/>
              <a:t>Update Status</a:t>
            </a:r>
          </a:p>
        </p:txBody>
      </p:sp>
      <p:sp>
        <p:nvSpPr>
          <p:cNvPr id="4" name="スライド番号プレースホルダー 3">
            <a:extLst>
              <a:ext uri="{FF2B5EF4-FFF2-40B4-BE49-F238E27FC236}">
                <a16:creationId xmlns:a16="http://schemas.microsoft.com/office/drawing/2014/main" id="{52B352CC-94C6-44D4-AA72-AC7D07CD244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14</a:t>
            </a:fld>
            <a:endParaRPr lang="en-US" altLang="ja-JP"/>
          </a:p>
        </p:txBody>
      </p:sp>
      <p:sp>
        <p:nvSpPr>
          <p:cNvPr id="5" name="フッター プレースホルダー 4">
            <a:extLst>
              <a:ext uri="{FF2B5EF4-FFF2-40B4-BE49-F238E27FC236}">
                <a16:creationId xmlns:a16="http://schemas.microsoft.com/office/drawing/2014/main" id="{07540D05-043F-4D08-BC6E-2954DB965527}"/>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0C5537B6-3AF1-4177-BA4E-1D95D7DF48C0}"/>
              </a:ext>
            </a:extLst>
          </p:cNvPr>
          <p:cNvSpPr>
            <a:spLocks noGrp="1"/>
          </p:cNvSpPr>
          <p:nvPr>
            <p:ph type="dt" sz="half" idx="2"/>
          </p:nvPr>
        </p:nvSpPr>
        <p:spPr/>
        <p:txBody>
          <a:bodyPr/>
          <a:lstStyle/>
          <a:p>
            <a:r>
              <a:rPr lang="en-US" altLang="ja-JP"/>
              <a:t>&lt;January,2022&gt;</a:t>
            </a:r>
            <a:endParaRPr lang="en-US" altLang="ja-JP" dirty="0"/>
          </a:p>
        </p:txBody>
      </p:sp>
      <p:pic>
        <p:nvPicPr>
          <p:cNvPr id="7" name="図 6">
            <a:extLst>
              <a:ext uri="{FF2B5EF4-FFF2-40B4-BE49-F238E27FC236}">
                <a16:creationId xmlns:a16="http://schemas.microsoft.com/office/drawing/2014/main" id="{3481C085-F447-4617-9AA0-345450FDDD57}"/>
              </a:ext>
            </a:extLst>
          </p:cNvPr>
          <p:cNvPicPr>
            <a:picLocks noChangeAspect="1"/>
          </p:cNvPicPr>
          <p:nvPr/>
        </p:nvPicPr>
        <p:blipFill>
          <a:blip r:embed="rId2"/>
          <a:stretch>
            <a:fillRect/>
          </a:stretch>
        </p:blipFill>
        <p:spPr>
          <a:xfrm>
            <a:off x="295275" y="2348880"/>
            <a:ext cx="8553450" cy="3305175"/>
          </a:xfrm>
          <a:prstGeom prst="rect">
            <a:avLst/>
          </a:prstGeom>
        </p:spPr>
      </p:pic>
      <p:pic>
        <p:nvPicPr>
          <p:cNvPr id="8" name="グラフィックス 7" descr="走る">
            <a:extLst>
              <a:ext uri="{FF2B5EF4-FFF2-40B4-BE49-F238E27FC236}">
                <a16:creationId xmlns:a16="http://schemas.microsoft.com/office/drawing/2014/main" id="{E3FF3121-5143-4981-900F-488BCC18D03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059832" y="3543657"/>
            <a:ext cx="544415" cy="544415"/>
          </a:xfrm>
          <a:prstGeom prst="rect">
            <a:avLst/>
          </a:prstGeom>
        </p:spPr>
      </p:pic>
      <p:sp>
        <p:nvSpPr>
          <p:cNvPr id="9" name="テキスト ボックス 8">
            <a:extLst>
              <a:ext uri="{FF2B5EF4-FFF2-40B4-BE49-F238E27FC236}">
                <a16:creationId xmlns:a16="http://schemas.microsoft.com/office/drawing/2014/main" id="{B72C606B-96F4-49D7-8E66-0AD1CB200664}"/>
              </a:ext>
            </a:extLst>
          </p:cNvPr>
          <p:cNvSpPr txBox="1"/>
          <p:nvPr/>
        </p:nvSpPr>
        <p:spPr>
          <a:xfrm>
            <a:off x="2915816" y="3894474"/>
            <a:ext cx="1011136" cy="261610"/>
          </a:xfrm>
          <a:prstGeom prst="rect">
            <a:avLst/>
          </a:prstGeom>
          <a:noFill/>
        </p:spPr>
        <p:txBody>
          <a:bodyPr wrap="square" rtlCol="0">
            <a:spAutoFit/>
          </a:bodyPr>
          <a:lstStyle/>
          <a:p>
            <a:r>
              <a:rPr lang="en-US" sz="1100" dirty="0"/>
              <a:t>We are here!</a:t>
            </a:r>
          </a:p>
        </p:txBody>
      </p:sp>
      <p:sp>
        <p:nvSpPr>
          <p:cNvPr id="3" name="正方形/長方形 2">
            <a:extLst>
              <a:ext uri="{FF2B5EF4-FFF2-40B4-BE49-F238E27FC236}">
                <a16:creationId xmlns:a16="http://schemas.microsoft.com/office/drawing/2014/main" id="{E7B2D0A3-9996-4B8E-ABA3-C1C3E5EFA67B}"/>
              </a:ext>
            </a:extLst>
          </p:cNvPr>
          <p:cNvSpPr/>
          <p:nvPr/>
        </p:nvSpPr>
        <p:spPr bwMode="auto">
          <a:xfrm>
            <a:off x="7092280" y="2372692"/>
            <a:ext cx="1656184" cy="716484"/>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テキスト ボックス 9">
            <a:extLst>
              <a:ext uri="{FF2B5EF4-FFF2-40B4-BE49-F238E27FC236}">
                <a16:creationId xmlns:a16="http://schemas.microsoft.com/office/drawing/2014/main" id="{B32D9AD1-B005-4D48-91FD-71CFC4B7A68D}"/>
              </a:ext>
            </a:extLst>
          </p:cNvPr>
          <p:cNvSpPr txBox="1"/>
          <p:nvPr/>
        </p:nvSpPr>
        <p:spPr>
          <a:xfrm>
            <a:off x="3707304" y="2103417"/>
            <a:ext cx="2376264" cy="584775"/>
          </a:xfrm>
          <a:prstGeom prst="rect">
            <a:avLst/>
          </a:prstGeom>
          <a:noFill/>
        </p:spPr>
        <p:txBody>
          <a:bodyPr wrap="square" rtlCol="0">
            <a:spAutoFit/>
          </a:bodyPr>
          <a:lstStyle/>
          <a:p>
            <a:r>
              <a:rPr lang="en-US" sz="3200" dirty="0" err="1"/>
              <a:t>RevCom</a:t>
            </a:r>
            <a:endParaRPr lang="en-US" sz="3200" dirty="0"/>
          </a:p>
        </p:txBody>
      </p:sp>
    </p:spTree>
    <p:extLst>
      <p:ext uri="{BB962C8B-B14F-4D97-AF65-F5344CB8AC3E}">
        <p14:creationId xmlns:p14="http://schemas.microsoft.com/office/powerpoint/2010/main" val="18384744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0031C4-E229-4C5F-9CE0-638427AF772B}"/>
              </a:ext>
            </a:extLst>
          </p:cNvPr>
          <p:cNvSpPr>
            <a:spLocks noGrp="1"/>
          </p:cNvSpPr>
          <p:nvPr>
            <p:ph type="title"/>
          </p:nvPr>
        </p:nvSpPr>
        <p:spPr/>
        <p:txBody>
          <a:bodyPr/>
          <a:lstStyle/>
          <a:p>
            <a:r>
              <a:rPr lang="en-US" dirty="0"/>
              <a:t>Update Status</a:t>
            </a:r>
          </a:p>
        </p:txBody>
      </p:sp>
      <p:sp>
        <p:nvSpPr>
          <p:cNvPr id="3" name="コンテンツ プレースホルダー 2">
            <a:extLst>
              <a:ext uri="{FF2B5EF4-FFF2-40B4-BE49-F238E27FC236}">
                <a16:creationId xmlns:a16="http://schemas.microsoft.com/office/drawing/2014/main" id="{527DF302-73D2-4C7E-9DCC-A09B595357D3}"/>
              </a:ext>
            </a:extLst>
          </p:cNvPr>
          <p:cNvSpPr>
            <a:spLocks noGrp="1"/>
          </p:cNvSpPr>
          <p:nvPr>
            <p:ph idx="1"/>
          </p:nvPr>
        </p:nvSpPr>
        <p:spPr/>
        <p:txBody>
          <a:bodyPr/>
          <a:lstStyle/>
          <a:p>
            <a:pPr marL="0" indent="0">
              <a:buNone/>
            </a:pPr>
            <a:r>
              <a:rPr lang="en-US" sz="3200" dirty="0"/>
              <a:t>Project </a:t>
            </a:r>
            <a:r>
              <a:rPr lang="en-US" sz="3200" b="1" dirty="0"/>
              <a:t>IEEE P802.15.4aa </a:t>
            </a:r>
            <a:r>
              <a:rPr lang="en-US" sz="3200" dirty="0"/>
              <a:t>Standard for Low-Rate Wireless Networks Amendment: Higher data rate extension to IEEE 802.15.4 Smart Utility Network (SUN) Frequency Shift Keying (FSK) Physical layer (PHY) has been assigned to a </a:t>
            </a:r>
            <a:r>
              <a:rPr lang="en-US" sz="3200" dirty="0" err="1"/>
              <a:t>RevCom</a:t>
            </a:r>
            <a:r>
              <a:rPr lang="en-US" sz="3200" dirty="0"/>
              <a:t> agenda </a:t>
            </a:r>
            <a:r>
              <a:rPr lang="en-US" sz="3200" b="1" dirty="0"/>
              <a:t>25 Jan 2022</a:t>
            </a:r>
            <a:r>
              <a:rPr lang="en-US" sz="3200" dirty="0"/>
              <a:t>.</a:t>
            </a:r>
          </a:p>
        </p:txBody>
      </p:sp>
      <p:sp>
        <p:nvSpPr>
          <p:cNvPr id="4" name="スライド番号プレースホルダー 3">
            <a:extLst>
              <a:ext uri="{FF2B5EF4-FFF2-40B4-BE49-F238E27FC236}">
                <a16:creationId xmlns:a16="http://schemas.microsoft.com/office/drawing/2014/main" id="{17085B06-9CFC-46C6-A09E-1662CEA23BF8}"/>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15</a:t>
            </a:fld>
            <a:endParaRPr lang="en-US" altLang="ja-JP"/>
          </a:p>
        </p:txBody>
      </p:sp>
      <p:sp>
        <p:nvSpPr>
          <p:cNvPr id="5" name="フッター プレースホルダー 4">
            <a:extLst>
              <a:ext uri="{FF2B5EF4-FFF2-40B4-BE49-F238E27FC236}">
                <a16:creationId xmlns:a16="http://schemas.microsoft.com/office/drawing/2014/main" id="{3E4A7C61-B7AE-42FE-8684-F8343C49FFF1}"/>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5E86C9E6-480C-4B9B-AF70-37F506509A79}"/>
              </a:ext>
            </a:extLst>
          </p:cNvPr>
          <p:cNvSpPr>
            <a:spLocks noGrp="1"/>
          </p:cNvSpPr>
          <p:nvPr>
            <p:ph type="dt" sz="half" idx="2"/>
          </p:nvPr>
        </p:nvSpPr>
        <p:spPr/>
        <p:txBody>
          <a:bodyPr/>
          <a:lstStyle/>
          <a:p>
            <a:r>
              <a:rPr lang="en-US" altLang="ja-JP"/>
              <a:t>&lt;January,2022&gt;</a:t>
            </a:r>
            <a:endParaRPr lang="en-US" altLang="ja-JP" dirty="0"/>
          </a:p>
        </p:txBody>
      </p:sp>
    </p:spTree>
    <p:extLst>
      <p:ext uri="{BB962C8B-B14F-4D97-AF65-F5344CB8AC3E}">
        <p14:creationId xmlns:p14="http://schemas.microsoft.com/office/powerpoint/2010/main" val="14989679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TG Motion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16</a:t>
            </a:fld>
            <a:endParaRPr lang="en-US" altLang="ja-JP"/>
          </a:p>
        </p:txBody>
      </p:sp>
      <p:sp>
        <p:nvSpPr>
          <p:cNvPr id="3" name="日付プレースホルダー 2">
            <a:extLst>
              <a:ext uri="{FF2B5EF4-FFF2-40B4-BE49-F238E27FC236}">
                <a16:creationId xmlns:a16="http://schemas.microsoft.com/office/drawing/2014/main" id="{4264A223-C6CE-4895-A1A1-B4755BDC66F6}"/>
              </a:ext>
            </a:extLst>
          </p:cNvPr>
          <p:cNvSpPr>
            <a:spLocks noGrp="1"/>
          </p:cNvSpPr>
          <p:nvPr>
            <p:ph type="dt" sz="half" idx="2"/>
          </p:nvPr>
        </p:nvSpPr>
        <p:spPr/>
        <p:txBody>
          <a:bodyPr/>
          <a:lstStyle/>
          <a:p>
            <a:r>
              <a:rPr lang="en-US" altLang="ja-JP"/>
              <a:t>&lt;January,2022&gt;</a:t>
            </a:r>
            <a:endParaRPr lang="en-US" altLang="ja-JP" dirty="0"/>
          </a:p>
        </p:txBody>
      </p:sp>
      <p:sp>
        <p:nvSpPr>
          <p:cNvPr id="7" name="テキスト ボックス 6">
            <a:extLst>
              <a:ext uri="{FF2B5EF4-FFF2-40B4-BE49-F238E27FC236}">
                <a16:creationId xmlns:a16="http://schemas.microsoft.com/office/drawing/2014/main" id="{1BCF4A5E-F0CF-44AE-9133-F8C73A946687}"/>
              </a:ext>
            </a:extLst>
          </p:cNvPr>
          <p:cNvSpPr txBox="1"/>
          <p:nvPr/>
        </p:nvSpPr>
        <p:spPr>
          <a:xfrm>
            <a:off x="438566" y="2924944"/>
            <a:ext cx="8453914" cy="1754326"/>
          </a:xfrm>
          <a:prstGeom prst="rect">
            <a:avLst/>
          </a:prstGeom>
          <a:noFill/>
        </p:spPr>
        <p:txBody>
          <a:bodyPr wrap="square" rtlCol="0">
            <a:spAutoFit/>
          </a:bodyPr>
          <a:lstStyle/>
          <a:p>
            <a:r>
              <a:rPr lang="en-US" sz="3600" dirty="0"/>
              <a:t>TG Motion to Create CRG(15-22-0015-00-04aa)</a:t>
            </a:r>
          </a:p>
          <a:p>
            <a:endParaRPr lang="en-US" sz="3600" dirty="0"/>
          </a:p>
        </p:txBody>
      </p:sp>
    </p:spTree>
    <p:extLst>
      <p:ext uri="{BB962C8B-B14F-4D97-AF65-F5344CB8AC3E}">
        <p14:creationId xmlns:p14="http://schemas.microsoft.com/office/powerpoint/2010/main" val="2337425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6BFF4108-8686-4EE8-B4B2-F9A8B81C12F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17</a:t>
            </a:fld>
            <a:endParaRPr lang="en-US" altLang="ja-JP"/>
          </a:p>
        </p:txBody>
      </p:sp>
      <p:sp>
        <p:nvSpPr>
          <p:cNvPr id="5" name="フッター プレースホルダー 4">
            <a:extLst>
              <a:ext uri="{FF2B5EF4-FFF2-40B4-BE49-F238E27FC236}">
                <a16:creationId xmlns:a16="http://schemas.microsoft.com/office/drawing/2014/main" id="{27F611A1-9B47-4089-89FC-7B2BE52B5632}"/>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F15E1E79-7B14-4950-B744-782D0D368A66}"/>
              </a:ext>
            </a:extLst>
          </p:cNvPr>
          <p:cNvSpPr>
            <a:spLocks noGrp="1"/>
          </p:cNvSpPr>
          <p:nvPr>
            <p:ph type="dt" sz="half" idx="2"/>
          </p:nvPr>
        </p:nvSpPr>
        <p:spPr/>
        <p:txBody>
          <a:bodyPr/>
          <a:lstStyle/>
          <a:p>
            <a:r>
              <a:rPr lang="en-US" altLang="ja-JP"/>
              <a:t>&lt;January,2022&gt;</a:t>
            </a:r>
            <a:endParaRPr lang="en-US" altLang="ja-JP" dirty="0"/>
          </a:p>
        </p:txBody>
      </p:sp>
      <p:sp>
        <p:nvSpPr>
          <p:cNvPr id="7" name="Title 1">
            <a:extLst>
              <a:ext uri="{FF2B5EF4-FFF2-40B4-BE49-F238E27FC236}">
                <a16:creationId xmlns:a16="http://schemas.microsoft.com/office/drawing/2014/main" id="{B1CEA4E0-67AA-482F-836F-8BBAA2137627}"/>
              </a:ext>
            </a:extLst>
          </p:cNvPr>
          <p:cNvSpPr>
            <a:spLocks noGrp="1"/>
          </p:cNvSpPr>
          <p:nvPr>
            <p:ph type="title"/>
          </p:nvPr>
        </p:nvSpPr>
        <p:spPr>
          <a:xfrm>
            <a:off x="914401" y="685801"/>
            <a:ext cx="7257999" cy="1065213"/>
          </a:xfrm>
        </p:spPr>
        <p:txBody>
          <a:bodyPr/>
          <a:lstStyle/>
          <a:p>
            <a:r>
              <a:rPr lang="en-US" dirty="0"/>
              <a:t>TG15.4aa Timeline</a:t>
            </a:r>
          </a:p>
        </p:txBody>
      </p:sp>
      <p:graphicFrame>
        <p:nvGraphicFramePr>
          <p:cNvPr id="8" name="Table 5">
            <a:extLst>
              <a:ext uri="{FF2B5EF4-FFF2-40B4-BE49-F238E27FC236}">
                <a16:creationId xmlns:a16="http://schemas.microsoft.com/office/drawing/2014/main" id="{DF200072-AE8D-4346-BD03-750817B914CD}"/>
              </a:ext>
            </a:extLst>
          </p:cNvPr>
          <p:cNvGraphicFramePr>
            <a:graphicFrameLocks noGrp="1"/>
          </p:cNvGraphicFramePr>
          <p:nvPr>
            <p:extLst>
              <p:ext uri="{D42A27DB-BD31-4B8C-83A1-F6EECF244321}">
                <p14:modId xmlns:p14="http://schemas.microsoft.com/office/powerpoint/2010/main" val="2910058435"/>
              </p:ext>
            </p:extLst>
          </p:nvPr>
        </p:nvGraphicFramePr>
        <p:xfrm>
          <a:off x="186916" y="1484784"/>
          <a:ext cx="8712967" cy="4531360"/>
        </p:xfrm>
        <a:graphic>
          <a:graphicData uri="http://schemas.openxmlformats.org/drawingml/2006/table">
            <a:tbl>
              <a:tblPr firstRow="1" bandRow="1">
                <a:tableStyleId>{00A15C55-8517-42AA-B614-E9B94910E393}</a:tableStyleId>
              </a:tblPr>
              <a:tblGrid>
                <a:gridCol w="2184363">
                  <a:extLst>
                    <a:ext uri="{9D8B030D-6E8A-4147-A177-3AD203B41FA5}">
                      <a16:colId xmlns:a16="http://schemas.microsoft.com/office/drawing/2014/main" val="503046018"/>
                    </a:ext>
                  </a:extLst>
                </a:gridCol>
                <a:gridCol w="1972664">
                  <a:extLst>
                    <a:ext uri="{9D8B030D-6E8A-4147-A177-3AD203B41FA5}">
                      <a16:colId xmlns:a16="http://schemas.microsoft.com/office/drawing/2014/main" val="571804262"/>
                    </a:ext>
                  </a:extLst>
                </a:gridCol>
                <a:gridCol w="2264182">
                  <a:extLst>
                    <a:ext uri="{9D8B030D-6E8A-4147-A177-3AD203B41FA5}">
                      <a16:colId xmlns:a16="http://schemas.microsoft.com/office/drawing/2014/main" val="2957723909"/>
                    </a:ext>
                  </a:extLst>
                </a:gridCol>
                <a:gridCol w="2291758">
                  <a:extLst>
                    <a:ext uri="{9D8B030D-6E8A-4147-A177-3AD203B41FA5}">
                      <a16:colId xmlns:a16="http://schemas.microsoft.com/office/drawing/2014/main" val="2208329121"/>
                    </a:ext>
                  </a:extLst>
                </a:gridCol>
              </a:tblGrid>
              <a:tr h="370840">
                <a:tc>
                  <a:txBody>
                    <a:bodyPr/>
                    <a:lstStyle/>
                    <a:p>
                      <a:pPr algn="ctr"/>
                      <a:endParaRPr lang="en-US" sz="1600" dirty="0"/>
                    </a:p>
                  </a:txBody>
                  <a:tcPr/>
                </a:tc>
                <a:tc>
                  <a:txBody>
                    <a:bodyPr/>
                    <a:lstStyle/>
                    <a:p>
                      <a:pPr algn="ctr"/>
                      <a:r>
                        <a:rPr lang="en-US" sz="1600" dirty="0"/>
                        <a:t>Open</a:t>
                      </a:r>
                    </a:p>
                  </a:txBody>
                  <a:tcPr/>
                </a:tc>
                <a:tc>
                  <a:txBody>
                    <a:bodyPr/>
                    <a:lstStyle/>
                    <a:p>
                      <a:pPr algn="ctr"/>
                      <a:r>
                        <a:rPr lang="en-US" sz="1600" dirty="0"/>
                        <a:t>Close</a:t>
                      </a:r>
                    </a:p>
                  </a:txBody>
                  <a:tcPr/>
                </a:tc>
                <a:tc>
                  <a:txBody>
                    <a:bodyPr/>
                    <a:lstStyle/>
                    <a:p>
                      <a:pPr algn="ctr"/>
                      <a:r>
                        <a:rPr lang="en-US" sz="1600" dirty="0"/>
                        <a:t>Status</a:t>
                      </a:r>
                    </a:p>
                  </a:txBody>
                  <a:tcPr/>
                </a:tc>
                <a:extLst>
                  <a:ext uri="{0D108BD9-81ED-4DB2-BD59-A6C34878D82A}">
                    <a16:rowId xmlns:a16="http://schemas.microsoft.com/office/drawing/2014/main" val="2921654569"/>
                  </a:ext>
                </a:extLst>
              </a:tr>
              <a:tr h="370840">
                <a:tc>
                  <a:txBody>
                    <a:bodyPr/>
                    <a:lstStyle/>
                    <a:p>
                      <a:r>
                        <a:rPr lang="en-US" sz="1600" dirty="0"/>
                        <a:t>First SA Ballot</a:t>
                      </a:r>
                    </a:p>
                  </a:txBody>
                  <a:tcPr/>
                </a:tc>
                <a:tc>
                  <a:txBody>
                    <a:bodyPr/>
                    <a:lstStyle/>
                    <a:p>
                      <a:r>
                        <a:rPr lang="en-US" sz="1600" dirty="0"/>
                        <a:t>15</a:t>
                      </a:r>
                      <a:r>
                        <a:rPr lang="en-US" sz="1600" baseline="30000" dirty="0"/>
                        <a:t>th</a:t>
                      </a:r>
                      <a:r>
                        <a:rPr lang="en-US" sz="1600" dirty="0"/>
                        <a:t> August,2021</a:t>
                      </a:r>
                    </a:p>
                  </a:txBody>
                  <a:tcPr/>
                </a:tc>
                <a:tc>
                  <a:txBody>
                    <a:bodyPr/>
                    <a:lstStyle/>
                    <a:p>
                      <a:r>
                        <a:rPr lang="en-US" sz="1600" dirty="0"/>
                        <a:t>14</a:t>
                      </a:r>
                      <a:r>
                        <a:rPr lang="en-US" sz="1600" baseline="30000" dirty="0"/>
                        <a:t>th</a:t>
                      </a:r>
                      <a:r>
                        <a:rPr lang="en-US" sz="1600" dirty="0"/>
                        <a:t> September,2021</a:t>
                      </a:r>
                    </a:p>
                  </a:txBody>
                  <a:tcPr/>
                </a:tc>
                <a:tc>
                  <a:txBody>
                    <a:bodyPr/>
                    <a:lstStyle/>
                    <a:p>
                      <a:r>
                        <a:rPr lang="en-US" sz="1600" dirty="0"/>
                        <a:t>Done</a:t>
                      </a:r>
                    </a:p>
                  </a:txBody>
                  <a:tcPr/>
                </a:tc>
                <a:extLst>
                  <a:ext uri="{0D108BD9-81ED-4DB2-BD59-A6C34878D82A}">
                    <a16:rowId xmlns:a16="http://schemas.microsoft.com/office/drawing/2014/main" val="3962704897"/>
                  </a:ext>
                </a:extLst>
              </a:tr>
              <a:tr h="370840">
                <a:tc>
                  <a:txBody>
                    <a:bodyPr/>
                    <a:lstStyle/>
                    <a:p>
                      <a:r>
                        <a:rPr lang="en-US" sz="1600" dirty="0"/>
                        <a:t>Second SA Ballot</a:t>
                      </a:r>
                    </a:p>
                  </a:txBody>
                  <a:tcPr/>
                </a:tc>
                <a:tc>
                  <a:txBody>
                    <a:bodyPr/>
                    <a:lstStyle/>
                    <a:p>
                      <a:r>
                        <a:rPr lang="en-US" sz="1600" dirty="0"/>
                        <a:t>1</a:t>
                      </a:r>
                      <a:r>
                        <a:rPr lang="en-US" sz="1600" baseline="30000" dirty="0"/>
                        <a:t>st</a:t>
                      </a:r>
                      <a:r>
                        <a:rPr lang="en-US" sz="1600" dirty="0"/>
                        <a:t> October,2021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15</a:t>
                      </a:r>
                      <a:r>
                        <a:rPr lang="en-US" sz="1600" baseline="30000" dirty="0"/>
                        <a:t>th</a:t>
                      </a:r>
                      <a:r>
                        <a:rPr lang="en-US" sz="1600" dirty="0"/>
                        <a:t> October,2021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Done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extLst>
                  <a:ext uri="{0D108BD9-81ED-4DB2-BD59-A6C34878D82A}">
                    <a16:rowId xmlns:a16="http://schemas.microsoft.com/office/drawing/2014/main" val="2427733451"/>
                  </a:ext>
                </a:extLst>
              </a:tr>
              <a:tr h="370840">
                <a:tc>
                  <a:txBody>
                    <a:bodyPr/>
                    <a:lstStyle/>
                    <a:p>
                      <a:r>
                        <a:rPr lang="en-US" sz="1600" dirty="0"/>
                        <a:t>Third SA Ballot</a:t>
                      </a:r>
                    </a:p>
                  </a:txBody>
                  <a:tcPr/>
                </a:tc>
                <a:tc>
                  <a:txBody>
                    <a:bodyPr/>
                    <a:lstStyle/>
                    <a:p>
                      <a:r>
                        <a:rPr lang="en-US" sz="1600" dirty="0"/>
                        <a:t>19</a:t>
                      </a:r>
                      <a:r>
                        <a:rPr lang="en-US" sz="1600" baseline="30000" dirty="0"/>
                        <a:t>th</a:t>
                      </a:r>
                      <a:r>
                        <a:rPr lang="en-US" sz="1600" dirty="0"/>
                        <a:t> October,2021</a:t>
                      </a:r>
                    </a:p>
                  </a:txBody>
                  <a:tcPr/>
                </a:tc>
                <a:tc>
                  <a:txBody>
                    <a:bodyPr/>
                    <a:lstStyle/>
                    <a:p>
                      <a:r>
                        <a:rPr lang="en-US" sz="1600" dirty="0"/>
                        <a:t>28</a:t>
                      </a:r>
                      <a:r>
                        <a:rPr lang="en-US" sz="1600" baseline="30000" dirty="0"/>
                        <a:t>th</a:t>
                      </a:r>
                      <a:r>
                        <a:rPr lang="en-US" sz="1600" dirty="0"/>
                        <a:t> October,2021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Done</a:t>
                      </a:r>
                    </a:p>
                  </a:txBody>
                  <a:tcPr/>
                </a:tc>
                <a:extLst>
                  <a:ext uri="{0D108BD9-81ED-4DB2-BD59-A6C34878D82A}">
                    <a16:rowId xmlns:a16="http://schemas.microsoft.com/office/drawing/2014/main" val="1211832182"/>
                  </a:ext>
                </a:extLst>
              </a:tr>
              <a:tr h="370840">
                <a:tc>
                  <a:txBody>
                    <a:bodyPr/>
                    <a:lstStyle/>
                    <a:p>
                      <a:r>
                        <a:rPr lang="en-US" sz="1600" dirty="0"/>
                        <a:t>WG ballot to EC for </a:t>
                      </a:r>
                      <a:r>
                        <a:rPr lang="en-US" sz="1600" dirty="0" err="1"/>
                        <a:t>Revcom</a:t>
                      </a:r>
                      <a:r>
                        <a:rPr lang="en-US" sz="1600" dirty="0"/>
                        <a:t> Submission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17</a:t>
                      </a:r>
                      <a:r>
                        <a:rPr lang="en-US" sz="1600" baseline="30000" dirty="0"/>
                        <a:t>th</a:t>
                      </a:r>
                      <a:r>
                        <a:rPr lang="en-US" sz="1600" dirty="0"/>
                        <a:t> November,2021</a:t>
                      </a:r>
                    </a:p>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17</a:t>
                      </a:r>
                      <a:r>
                        <a:rPr lang="en-US" sz="1600" baseline="30000" dirty="0"/>
                        <a:t>th</a:t>
                      </a:r>
                      <a:r>
                        <a:rPr lang="en-US" sz="1600" dirty="0"/>
                        <a:t> November,2021</a:t>
                      </a:r>
                    </a:p>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Done</a:t>
                      </a:r>
                    </a:p>
                    <a:p>
                      <a:endParaRPr lang="en-US" sz="1600" dirty="0"/>
                    </a:p>
                  </a:txBody>
                  <a:tcPr/>
                </a:tc>
                <a:extLst>
                  <a:ext uri="{0D108BD9-81ED-4DB2-BD59-A6C34878D82A}">
                    <a16:rowId xmlns:a16="http://schemas.microsoft.com/office/drawing/2014/main" val="2534703448"/>
                  </a:ext>
                </a:extLst>
              </a:tr>
              <a:tr h="370840">
                <a:tc>
                  <a:txBody>
                    <a:bodyPr/>
                    <a:lstStyle/>
                    <a:p>
                      <a:r>
                        <a:rPr lang="en-US" sz="1600" dirty="0"/>
                        <a:t>EC to </a:t>
                      </a:r>
                      <a:r>
                        <a:rPr lang="en-US" sz="1600" dirty="0" err="1"/>
                        <a:t>RevCom</a:t>
                      </a:r>
                      <a:endParaRPr lang="en-US" sz="1600" dirty="0"/>
                    </a:p>
                  </a:txBody>
                  <a:tcPr/>
                </a:tc>
                <a:tc>
                  <a:txBody>
                    <a:bodyPr/>
                    <a:lstStyle/>
                    <a:p>
                      <a:r>
                        <a:rPr lang="en-US" sz="1600" dirty="0"/>
                        <a:t>19</a:t>
                      </a:r>
                      <a:r>
                        <a:rPr lang="en-US" sz="1600" baseline="30000" dirty="0"/>
                        <a:t>th</a:t>
                      </a:r>
                      <a:r>
                        <a:rPr lang="en-US" sz="1600" dirty="0"/>
                        <a:t> November,2021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19</a:t>
                      </a:r>
                      <a:r>
                        <a:rPr lang="en-US" sz="1600" baseline="30000" dirty="0"/>
                        <a:t>th</a:t>
                      </a:r>
                      <a:r>
                        <a:rPr lang="en-US" sz="1600" dirty="0"/>
                        <a:t> November,2021</a:t>
                      </a:r>
                    </a:p>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Done</a:t>
                      </a:r>
                    </a:p>
                    <a:p>
                      <a:endParaRPr lang="en-US" sz="1600" dirty="0"/>
                    </a:p>
                  </a:txBody>
                  <a:tcPr/>
                </a:tc>
                <a:extLst>
                  <a:ext uri="{0D108BD9-81ED-4DB2-BD59-A6C34878D82A}">
                    <a16:rowId xmlns:a16="http://schemas.microsoft.com/office/drawing/2014/main" val="396449969"/>
                  </a:ext>
                </a:extLst>
              </a:tr>
              <a:tr h="370840">
                <a:tc>
                  <a:txBody>
                    <a:bodyPr/>
                    <a:lstStyle/>
                    <a:p>
                      <a:r>
                        <a:rPr lang="en-US" sz="1600" dirty="0" err="1"/>
                        <a:t>RevCom</a:t>
                      </a:r>
                      <a:r>
                        <a:rPr lang="en-US" sz="1600" dirty="0"/>
                        <a:t> Submission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16 Dec 2021    </a:t>
                      </a:r>
                      <a:r>
                        <a:rPr lang="en-US" sz="1600" dirty="0" err="1"/>
                        <a:t>RevCom</a:t>
                      </a:r>
                      <a:r>
                        <a:rPr lang="en-US" sz="1600" dirty="0"/>
                        <a:t> Submission Deadline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22</a:t>
                      </a:r>
                      <a:r>
                        <a:rPr lang="en-US" sz="1600" baseline="30000" dirty="0"/>
                        <a:t>th</a:t>
                      </a:r>
                      <a:r>
                        <a:rPr lang="en-US" sz="1600" dirty="0"/>
                        <a:t> November,2021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Done</a:t>
                      </a:r>
                    </a:p>
                  </a:txBody>
                  <a:tcPr/>
                </a:tc>
                <a:extLst>
                  <a:ext uri="{0D108BD9-81ED-4DB2-BD59-A6C34878D82A}">
                    <a16:rowId xmlns:a16="http://schemas.microsoft.com/office/drawing/2014/main" val="1986071468"/>
                  </a:ext>
                </a:extLst>
              </a:tr>
              <a:tr h="370840">
                <a:tc>
                  <a:txBody>
                    <a:bodyPr/>
                    <a:lstStyle/>
                    <a:p>
                      <a:r>
                        <a:rPr lang="en-US" sz="1600" dirty="0" err="1"/>
                        <a:t>RevCom</a:t>
                      </a:r>
                      <a:r>
                        <a:rPr lang="en-US" sz="1600" dirty="0"/>
                        <a:t> to SB</a:t>
                      </a:r>
                    </a:p>
                  </a:txBody>
                  <a:tcPr/>
                </a:tc>
                <a:tc>
                  <a:txBody>
                    <a:bodyPr/>
                    <a:lstStyle/>
                    <a:p>
                      <a:r>
                        <a:rPr lang="en-US" sz="1600" dirty="0"/>
                        <a:t>25 January,2022</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173524616"/>
                  </a:ext>
                </a:extLst>
              </a:tr>
            </a:tbl>
          </a:graphicData>
        </a:graphic>
      </p:graphicFrame>
    </p:spTree>
    <p:extLst>
      <p:ext uri="{BB962C8B-B14F-4D97-AF65-F5344CB8AC3E}">
        <p14:creationId xmlns:p14="http://schemas.microsoft.com/office/powerpoint/2010/main" val="29350872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CB9747-8D1A-4B3E-8567-C4BF527F5638}"/>
              </a:ext>
            </a:extLst>
          </p:cNvPr>
          <p:cNvSpPr>
            <a:spLocks noGrp="1"/>
          </p:cNvSpPr>
          <p:nvPr>
            <p:ph type="title"/>
          </p:nvPr>
        </p:nvSpPr>
        <p:spPr/>
        <p:txBody>
          <a:bodyPr/>
          <a:lstStyle/>
          <a:p>
            <a:r>
              <a:rPr lang="en-US" dirty="0"/>
              <a:t>Create closing report</a:t>
            </a:r>
          </a:p>
        </p:txBody>
      </p:sp>
      <p:sp>
        <p:nvSpPr>
          <p:cNvPr id="3" name="コンテンツ プレースホルダー 2">
            <a:extLst>
              <a:ext uri="{FF2B5EF4-FFF2-40B4-BE49-F238E27FC236}">
                <a16:creationId xmlns:a16="http://schemas.microsoft.com/office/drawing/2014/main" id="{23A28DD9-E013-4BB0-9434-ADEDE7B39EF6}"/>
              </a:ext>
            </a:extLst>
          </p:cNvPr>
          <p:cNvSpPr>
            <a:spLocks noGrp="1"/>
          </p:cNvSpPr>
          <p:nvPr>
            <p:ph idx="1"/>
          </p:nvPr>
        </p:nvSpPr>
        <p:spPr/>
        <p:txBody>
          <a:bodyPr/>
          <a:lstStyle/>
          <a:p>
            <a:r>
              <a:rPr lang="en-US" sz="3200" dirty="0"/>
              <a:t>Closing Report (15-22-0017-00-04aa)</a:t>
            </a:r>
          </a:p>
        </p:txBody>
      </p:sp>
      <p:sp>
        <p:nvSpPr>
          <p:cNvPr id="4" name="スライド番号プレースホルダー 3">
            <a:extLst>
              <a:ext uri="{FF2B5EF4-FFF2-40B4-BE49-F238E27FC236}">
                <a16:creationId xmlns:a16="http://schemas.microsoft.com/office/drawing/2014/main" id="{299DECA8-BBD5-4C92-A89C-91AC0D279491}"/>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18</a:t>
            </a:fld>
            <a:endParaRPr lang="en-US" altLang="ja-JP"/>
          </a:p>
        </p:txBody>
      </p:sp>
      <p:sp>
        <p:nvSpPr>
          <p:cNvPr id="5" name="フッター プレースホルダー 4">
            <a:extLst>
              <a:ext uri="{FF2B5EF4-FFF2-40B4-BE49-F238E27FC236}">
                <a16:creationId xmlns:a16="http://schemas.microsoft.com/office/drawing/2014/main" id="{FD55FBDF-29C3-4B3E-8E64-1261A64741B3}"/>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FF7A64B7-C10D-47E3-9511-32F7E78CAC0A}"/>
              </a:ext>
            </a:extLst>
          </p:cNvPr>
          <p:cNvSpPr>
            <a:spLocks noGrp="1"/>
          </p:cNvSpPr>
          <p:nvPr>
            <p:ph type="dt" sz="half" idx="2"/>
          </p:nvPr>
        </p:nvSpPr>
        <p:spPr/>
        <p:txBody>
          <a:bodyPr/>
          <a:lstStyle/>
          <a:p>
            <a:r>
              <a:rPr lang="en-US" altLang="ja-JP"/>
              <a:t>&lt;January,2022&gt;</a:t>
            </a:r>
            <a:endParaRPr lang="en-US" altLang="ja-JP" dirty="0"/>
          </a:p>
        </p:txBody>
      </p:sp>
    </p:spTree>
    <p:extLst>
      <p:ext uri="{BB962C8B-B14F-4D97-AF65-F5344CB8AC3E}">
        <p14:creationId xmlns:p14="http://schemas.microsoft.com/office/powerpoint/2010/main" val="20508196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19</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Agenda for March Plenary</a:t>
            </a:r>
            <a:endParaRPr kumimoji="1" lang="ja-JP" altLang="en-US" b="1" dirty="0"/>
          </a:p>
        </p:txBody>
      </p:sp>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dirty="0"/>
              <a:t>&lt;January,2022&gt;</a:t>
            </a:r>
          </a:p>
        </p:txBody>
      </p:sp>
      <p:graphicFrame>
        <p:nvGraphicFramePr>
          <p:cNvPr id="7" name="コンテンツ プレースホルダー 8">
            <a:extLst>
              <a:ext uri="{FF2B5EF4-FFF2-40B4-BE49-F238E27FC236}">
                <a16:creationId xmlns:a16="http://schemas.microsoft.com/office/drawing/2014/main" id="{553240F1-12C7-44FB-8047-AEDAF9C118BE}"/>
              </a:ext>
            </a:extLst>
          </p:cNvPr>
          <p:cNvGraphicFramePr>
            <a:graphicFrameLocks noGrp="1"/>
          </p:cNvGraphicFramePr>
          <p:nvPr>
            <p:ph idx="1"/>
            <p:extLst>
              <p:ext uri="{D42A27DB-BD31-4B8C-83A1-F6EECF244321}">
                <p14:modId xmlns:p14="http://schemas.microsoft.com/office/powerpoint/2010/main" val="488850791"/>
              </p:ext>
            </p:extLst>
          </p:nvPr>
        </p:nvGraphicFramePr>
        <p:xfrm>
          <a:off x="257674" y="3063241"/>
          <a:ext cx="8352926" cy="204216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400" dirty="0"/>
                    </a:p>
                  </a:txBody>
                  <a:tcPr/>
                </a:tc>
                <a:tc>
                  <a:txBody>
                    <a:bodyPr/>
                    <a:lstStyle/>
                    <a:p>
                      <a:pPr algn="ctr"/>
                      <a:r>
                        <a:rPr kumimoji="1" lang="en-US" altLang="ja-JP" sz="1400" dirty="0"/>
                        <a:t>Monday  </a:t>
                      </a:r>
                    </a:p>
                    <a:p>
                      <a:pPr algn="ctr"/>
                      <a:r>
                        <a:rPr kumimoji="1" lang="en-US" altLang="ja-JP" sz="1400" dirty="0"/>
                        <a:t>7</a:t>
                      </a:r>
                      <a:r>
                        <a:rPr kumimoji="1" lang="en-US" altLang="ja-JP" sz="1400" baseline="30000" dirty="0"/>
                        <a:t>th</a:t>
                      </a:r>
                      <a:r>
                        <a:rPr kumimoji="1" lang="en-US" altLang="ja-JP" sz="1400" dirty="0"/>
                        <a:t> March</a:t>
                      </a:r>
                      <a:endParaRPr kumimoji="1" lang="ja-JP" altLang="en-US" sz="1400" dirty="0"/>
                    </a:p>
                  </a:txBody>
                  <a:tcPr anchor="ctr"/>
                </a:tc>
                <a:tc>
                  <a:txBody>
                    <a:bodyPr/>
                    <a:lstStyle/>
                    <a:p>
                      <a:pPr algn="ctr"/>
                      <a:r>
                        <a:rPr kumimoji="1" lang="en-US" altLang="ja-JP" sz="1400" dirty="0"/>
                        <a:t>Tuesday </a:t>
                      </a:r>
                    </a:p>
                    <a:p>
                      <a:pPr algn="ctr"/>
                      <a:r>
                        <a:rPr kumimoji="1" lang="en-US" altLang="ja-JP" sz="1400" dirty="0"/>
                        <a:t>8</a:t>
                      </a:r>
                      <a:r>
                        <a:rPr kumimoji="1" lang="en-US" altLang="ja-JP" sz="1400" baseline="30000" dirty="0"/>
                        <a:t>th</a:t>
                      </a:r>
                      <a:r>
                        <a:rPr kumimoji="1" lang="en-US" altLang="ja-JP" sz="1400" dirty="0"/>
                        <a:t> March</a:t>
                      </a:r>
                      <a:endParaRPr kumimoji="1" lang="ja-JP" altLang="en-US" sz="1400" dirty="0"/>
                    </a:p>
                  </a:txBody>
                  <a:tcPr anchor="ctr"/>
                </a:tc>
                <a:tc>
                  <a:txBody>
                    <a:bodyPr/>
                    <a:lstStyle/>
                    <a:p>
                      <a:pPr algn="ctr"/>
                      <a:r>
                        <a:rPr kumimoji="1" lang="en-US" altLang="ja-JP" sz="1400" dirty="0"/>
                        <a:t>Wednesday </a:t>
                      </a:r>
                    </a:p>
                    <a:p>
                      <a:pPr algn="ctr"/>
                      <a:r>
                        <a:rPr kumimoji="1" lang="en-US" altLang="ja-JP" sz="1400" dirty="0"/>
                        <a:t>9</a:t>
                      </a:r>
                      <a:r>
                        <a:rPr kumimoji="1" lang="en-US" altLang="ja-JP" sz="1400" baseline="30000" dirty="0"/>
                        <a:t>th</a:t>
                      </a:r>
                      <a:r>
                        <a:rPr kumimoji="1" lang="en-US" altLang="ja-JP" sz="1400" dirty="0"/>
                        <a:t> March</a:t>
                      </a:r>
                      <a:endParaRPr kumimoji="1" lang="ja-JP" altLang="en-US" sz="1400" dirty="0"/>
                    </a:p>
                  </a:txBody>
                  <a:tcPr anchor="ctr"/>
                </a:tc>
                <a:tc>
                  <a:txBody>
                    <a:bodyPr/>
                    <a:lstStyle/>
                    <a:p>
                      <a:pPr algn="ctr"/>
                      <a:r>
                        <a:rPr kumimoji="1" lang="en-US" altLang="ja-JP" sz="1400" dirty="0"/>
                        <a:t>Thursday </a:t>
                      </a:r>
                    </a:p>
                    <a:p>
                      <a:pPr algn="ctr"/>
                      <a:r>
                        <a:rPr kumimoji="1" lang="en-US" altLang="ja-JP" sz="1400" dirty="0"/>
                        <a:t>10</a:t>
                      </a:r>
                      <a:r>
                        <a:rPr kumimoji="1" lang="en-US" altLang="ja-JP" sz="1400" baseline="30000" dirty="0"/>
                        <a:t>th</a:t>
                      </a:r>
                      <a:r>
                        <a:rPr kumimoji="1" lang="en-US" altLang="ja-JP" sz="1400" dirty="0"/>
                        <a:t> March</a:t>
                      </a:r>
                      <a:endParaRPr kumimoji="1" lang="ja-JP" altLang="en-US" sz="1400" dirty="0"/>
                    </a:p>
                  </a:txBody>
                  <a:tcPr anchor="ctr"/>
                </a:tc>
                <a:tc>
                  <a:txBody>
                    <a:bodyPr/>
                    <a:lstStyle/>
                    <a:p>
                      <a:pPr algn="ctr"/>
                      <a:r>
                        <a:rPr kumimoji="1" lang="en-US" altLang="ja-JP" sz="1400" dirty="0"/>
                        <a:t>Friday </a:t>
                      </a:r>
                    </a:p>
                    <a:p>
                      <a:pPr algn="ctr"/>
                      <a:r>
                        <a:rPr kumimoji="1" lang="en-US" altLang="ja-JP" sz="1400" dirty="0"/>
                        <a:t>11</a:t>
                      </a:r>
                      <a:r>
                        <a:rPr kumimoji="1" lang="en-US" altLang="ja-JP" sz="1400" baseline="30000" dirty="0"/>
                        <a:t>th</a:t>
                      </a:r>
                      <a:r>
                        <a:rPr kumimoji="1" lang="en-US" altLang="ja-JP" sz="1400" dirty="0"/>
                        <a:t> March</a:t>
                      </a:r>
                      <a:endParaRPr kumimoji="1" lang="ja-JP" altLang="en-US" sz="1400" dirty="0"/>
                    </a:p>
                  </a:txBody>
                  <a:tcPr anchor="ctr"/>
                </a:tc>
                <a:extLst>
                  <a:ext uri="{0D108BD9-81ED-4DB2-BD59-A6C34878D82A}">
                    <a16:rowId xmlns:a16="http://schemas.microsoft.com/office/drawing/2014/main" val="10000"/>
                  </a:ext>
                </a:extLst>
              </a:tr>
              <a:tr h="172819">
                <a:tc>
                  <a:txBody>
                    <a:bodyPr/>
                    <a:lstStyle/>
                    <a:p>
                      <a:pPr algn="ctr"/>
                      <a:r>
                        <a:rPr kumimoji="1" lang="en-US" altLang="ja-JP" sz="1400" dirty="0"/>
                        <a:t>AM1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Opening</a:t>
                      </a:r>
                      <a:endParaRPr kumimoji="1" lang="en-US" altLang="ja-JP"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400" dirty="0"/>
                        <a:t>AM2</a:t>
                      </a: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400" dirty="0"/>
                        <a:t>PM1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400" dirty="0"/>
                        <a:t>PM2</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algn="ctr"/>
                      <a:endParaRPr kumimoji="1" lang="ja-JP" altLang="en-US"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400" dirty="0"/>
                        <a:t>EV1</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u="none" dirty="0"/>
                        <a:t>TG4aa-JRE</a:t>
                      </a:r>
                      <a:endParaRPr kumimoji="1" lang="en-US" altLang="ja-JP" sz="1400" u="none" dirty="0">
                        <a:solidFill>
                          <a:schemeClr val="tx1"/>
                        </a:solidFill>
                      </a:endParaRPr>
                    </a:p>
                  </a:txBody>
                  <a:tcPr anchor="ctr">
                    <a:solidFill>
                      <a:srgbClr val="FFFF00"/>
                    </a:solidFill>
                  </a:tcPr>
                </a:tc>
                <a:tc>
                  <a:txBody>
                    <a:bodyPr/>
                    <a:lstStyle/>
                    <a:p>
                      <a:pPr algn="ctr"/>
                      <a:endParaRPr kumimoji="1" lang="en-US" altLang="ja-JP" sz="14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10" name="Inhaltsplatzhalter 2">
            <a:extLst>
              <a:ext uri="{FF2B5EF4-FFF2-40B4-BE49-F238E27FC236}">
                <a16:creationId xmlns:a16="http://schemas.microsoft.com/office/drawing/2014/main" id="{45DBDE3F-F814-4E5D-9461-2B2D0A2E27F8}"/>
              </a:ext>
            </a:extLst>
          </p:cNvPr>
          <p:cNvSpPr txBox="1">
            <a:spLocks/>
          </p:cNvSpPr>
          <p:nvPr/>
        </p:nvSpPr>
        <p:spPr bwMode="auto">
          <a:xfrm>
            <a:off x="844116" y="1810394"/>
            <a:ext cx="7772400" cy="12528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0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1800">
                <a:solidFill>
                  <a:schemeClr val="tx1"/>
                </a:solidFill>
                <a:latin typeface="+mn-lt"/>
              </a:defRPr>
            </a:lvl2pPr>
            <a:lvl3pPr marL="1085850" indent="-228600" algn="l" rtl="0" eaLnBrk="1" fontAlgn="base" hangingPunct="1">
              <a:spcBef>
                <a:spcPct val="20000"/>
              </a:spcBef>
              <a:spcAft>
                <a:spcPct val="0"/>
              </a:spcAft>
              <a:buChar char="•"/>
              <a:defRPr kumimoji="1" sz="1600">
                <a:solidFill>
                  <a:schemeClr val="tx1"/>
                </a:solidFill>
                <a:latin typeface="+mn-lt"/>
              </a:defRPr>
            </a:lvl3pPr>
            <a:lvl4pPr marL="1428750" indent="-228600" algn="l" rtl="0" eaLnBrk="1" fontAlgn="base" hangingPunct="1">
              <a:spcBef>
                <a:spcPct val="20000"/>
              </a:spcBef>
              <a:spcAft>
                <a:spcPct val="0"/>
              </a:spcAft>
              <a:buChar char="–"/>
              <a:defRPr kumimoji="1" sz="1400">
                <a:solidFill>
                  <a:schemeClr val="tx1"/>
                </a:solidFill>
                <a:latin typeface="+mn-lt"/>
              </a:defRPr>
            </a:lvl4pPr>
            <a:lvl5pPr marL="1771650" indent="-228600" algn="l" rtl="0" eaLnBrk="1" fontAlgn="base" hangingPunct="1">
              <a:spcBef>
                <a:spcPct val="20000"/>
              </a:spcBef>
              <a:spcAft>
                <a:spcPct val="0"/>
              </a:spcAft>
              <a:buChar char="•"/>
              <a:defRPr kumimoji="1" sz="12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indent="0">
              <a:spcBef>
                <a:spcPts val="375"/>
              </a:spcBef>
              <a:buSzPct val="100000"/>
              <a:buNone/>
            </a:pPr>
            <a:r>
              <a:rPr lang="en-US" dirty="0">
                <a:latin typeface="Meiryo UI" panose="020B0604030504040204" pitchFamily="50" charset="-128"/>
                <a:ea typeface="Meiryo UI" panose="020B0604030504040204" pitchFamily="50" charset="-128"/>
              </a:rPr>
              <a:t>One slot will be planned.</a:t>
            </a:r>
            <a:endParaRPr lang="en-US" altLang="en-US" kern="0" dirty="0">
              <a:solidFill>
                <a:srgbClr val="000000"/>
              </a:solidFill>
            </a:endParaRPr>
          </a:p>
          <a:p>
            <a:pPr marL="800100" indent="-457200">
              <a:spcBef>
                <a:spcPts val="375"/>
              </a:spcBef>
              <a:buSzPct val="100000"/>
            </a:pPr>
            <a:r>
              <a:rPr lang="en-US" altLang="en-US" kern="0" dirty="0">
                <a:solidFill>
                  <a:srgbClr val="000000"/>
                </a:solidFill>
              </a:rPr>
              <a:t>Reformulate the CRG (just in case)</a:t>
            </a:r>
          </a:p>
          <a:p>
            <a:pPr marL="800100" indent="-457200">
              <a:spcBef>
                <a:spcPts val="375"/>
              </a:spcBef>
              <a:buSzPct val="100000"/>
            </a:pPr>
            <a:r>
              <a:rPr lang="en-US" altLang="en-US" kern="0" dirty="0">
                <a:solidFill>
                  <a:srgbClr val="000000"/>
                </a:solidFill>
              </a:rPr>
              <a:t>Wrap up work on 4aa and close</a:t>
            </a:r>
          </a:p>
          <a:p>
            <a:pPr marL="0" indent="0">
              <a:buFontTx/>
              <a:buNone/>
            </a:pPr>
            <a:endParaRPr lang="en-US" kern="0" dirty="0"/>
          </a:p>
        </p:txBody>
      </p:sp>
    </p:spTree>
    <p:extLst>
      <p:ext uri="{BB962C8B-B14F-4D97-AF65-F5344CB8AC3E}">
        <p14:creationId xmlns:p14="http://schemas.microsoft.com/office/powerpoint/2010/main" val="2567230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107504" y="1484784"/>
            <a:ext cx="8712968" cy="3888431"/>
          </a:xfrm>
        </p:spPr>
        <p:txBody>
          <a:bodyPr/>
          <a:lstStyle/>
          <a:p>
            <a:r>
              <a:rPr lang="en-US" altLang="ja-JP" dirty="0"/>
              <a:t>IEEE 802.15 TG4aa JRE</a:t>
            </a:r>
            <a:br>
              <a:rPr lang="en-US" altLang="ja-JP" dirty="0"/>
            </a:br>
            <a:r>
              <a:rPr lang="en-US" altLang="ja-JP" dirty="0"/>
              <a:t>January Interim</a:t>
            </a:r>
            <a:br>
              <a:rPr lang="en-US" altLang="ja-JP" dirty="0"/>
            </a:br>
            <a:r>
              <a:rPr lang="en-US" altLang="ja-JP" dirty="0"/>
              <a:t>Virtual Meeting </a:t>
            </a:r>
            <a:br>
              <a:rPr lang="en-US" altLang="ja-JP" dirty="0"/>
            </a:br>
            <a:r>
              <a:rPr lang="en-US" altLang="ja-JP" dirty="0"/>
              <a:t>Opening report </a:t>
            </a:r>
            <a:br>
              <a:rPr lang="en-US" altLang="ja-JP" dirty="0"/>
            </a:br>
            <a:r>
              <a:rPr lang="en-US" altLang="ja-JP" dirty="0"/>
              <a:t>on</a:t>
            </a:r>
            <a:br>
              <a:rPr lang="en-US" altLang="ja-JP" dirty="0"/>
            </a:br>
            <a:r>
              <a:rPr lang="en-US" altLang="ja-JP" dirty="0"/>
              <a:t>January 18th,2022</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7AC8F4A8-3A62-4BC3-A65D-7FE5903D45F3}"/>
              </a:ext>
            </a:extLst>
          </p:cNvPr>
          <p:cNvSpPr>
            <a:spLocks noGrp="1"/>
          </p:cNvSpPr>
          <p:nvPr>
            <p:ph type="dt" sz="half" idx="2"/>
          </p:nvPr>
        </p:nvSpPr>
        <p:spPr/>
        <p:txBody>
          <a:bodyPr/>
          <a:lstStyle/>
          <a:p>
            <a:r>
              <a:rPr lang="en-US" altLang="ja-JP"/>
              <a:t>&lt;January,2022&gt;</a:t>
            </a:r>
            <a:endParaRPr lang="en-US" altLang="ja-JP" dirty="0"/>
          </a:p>
        </p:txBody>
      </p:sp>
    </p:spTree>
    <p:extLst>
      <p:ext uri="{BB962C8B-B14F-4D97-AF65-F5344CB8AC3E}">
        <p14:creationId xmlns:p14="http://schemas.microsoft.com/office/powerpoint/2010/main" val="415975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20</a:t>
            </a:fld>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48C6E8-9552-4D55-810C-4E602E577DE6}"/>
              </a:ext>
            </a:extLst>
          </p:cNvPr>
          <p:cNvSpPr>
            <a:spLocks noGrp="1"/>
          </p:cNvSpPr>
          <p:nvPr>
            <p:ph type="dt" sz="half" idx="2"/>
          </p:nvPr>
        </p:nvSpPr>
        <p:spPr/>
        <p:txBody>
          <a:bodyPr/>
          <a:lstStyle/>
          <a:p>
            <a:r>
              <a:rPr lang="en-US" altLang="ja-JP" dirty="0"/>
              <a:t>&lt;January,2022&gt;</a:t>
            </a:r>
          </a:p>
        </p:txBody>
      </p:sp>
    </p:spTree>
    <p:extLst>
      <p:ext uri="{BB962C8B-B14F-4D97-AF65-F5344CB8AC3E}">
        <p14:creationId xmlns:p14="http://schemas.microsoft.com/office/powerpoint/2010/main" val="38141892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21</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CE885E74-EDE0-4CB1-B922-7EB3178E1D5E}"/>
              </a:ext>
            </a:extLst>
          </p:cNvPr>
          <p:cNvSpPr>
            <a:spLocks noGrp="1"/>
          </p:cNvSpPr>
          <p:nvPr>
            <p:ph type="dt" sz="half" idx="2"/>
          </p:nvPr>
        </p:nvSpPr>
        <p:spPr/>
        <p:txBody>
          <a:bodyPr/>
          <a:lstStyle/>
          <a:p>
            <a:r>
              <a:rPr lang="en-US" altLang="ja-JP"/>
              <a:t>&lt;January,2022&gt;</a:t>
            </a:r>
            <a:endParaRPr lang="en-US" altLang="ja-JP" dirty="0"/>
          </a:p>
        </p:txBody>
      </p:sp>
      <p:sp>
        <p:nvSpPr>
          <p:cNvPr id="8" name="タイトル 6">
            <a:extLst>
              <a:ext uri="{FF2B5EF4-FFF2-40B4-BE49-F238E27FC236}">
                <a16:creationId xmlns:a16="http://schemas.microsoft.com/office/drawing/2014/main" id="{407F07C7-D017-4B45-8BF7-6D92F189C806}"/>
              </a:ext>
            </a:extLst>
          </p:cNvPr>
          <p:cNvSpPr>
            <a:spLocks noGrp="1"/>
          </p:cNvSpPr>
          <p:nvPr>
            <p:ph type="ctrTitle"/>
          </p:nvPr>
        </p:nvSpPr>
        <p:spPr>
          <a:xfrm>
            <a:off x="685800" y="2130425"/>
            <a:ext cx="7772400" cy="1470025"/>
          </a:xfrm>
        </p:spPr>
        <p:txBody>
          <a:bodyPr/>
          <a:lstStyle/>
          <a:p>
            <a:r>
              <a:rPr lang="en-US" dirty="0"/>
              <a:t>Adjourn TG4aa</a:t>
            </a:r>
            <a:br>
              <a:rPr lang="en-US" dirty="0"/>
            </a:br>
            <a:endParaRPr lang="en-001" dirty="0"/>
          </a:p>
        </p:txBody>
      </p:sp>
      <p:sp>
        <p:nvSpPr>
          <p:cNvPr id="10" name="テキスト ボックス 9">
            <a:extLst>
              <a:ext uri="{FF2B5EF4-FFF2-40B4-BE49-F238E27FC236}">
                <a16:creationId xmlns:a16="http://schemas.microsoft.com/office/drawing/2014/main" id="{086C1DBF-96FC-48C7-B6A6-66DAF013A912}"/>
              </a:ext>
            </a:extLst>
          </p:cNvPr>
          <p:cNvSpPr txBox="1"/>
          <p:nvPr/>
        </p:nvSpPr>
        <p:spPr>
          <a:xfrm>
            <a:off x="1116372" y="5013176"/>
            <a:ext cx="5903900" cy="1200329"/>
          </a:xfrm>
          <a:prstGeom prst="rect">
            <a:avLst/>
          </a:prstGeom>
          <a:solidFill>
            <a:schemeClr val="bg1"/>
          </a:solidFill>
        </p:spPr>
        <p:txBody>
          <a:bodyPr wrap="square" rtlCol="0">
            <a:spAutoFit/>
          </a:bodyPr>
          <a:lstStyle/>
          <a:p>
            <a:r>
              <a:rPr lang="en-US" sz="1800" dirty="0"/>
              <a:t>Moved :</a:t>
            </a:r>
            <a:r>
              <a:rPr lang="en-US" sz="1800" i="1" kern="0" dirty="0"/>
              <a:t>Don Sturek(ITRON)</a:t>
            </a:r>
            <a:endParaRPr lang="en-US" sz="1800" dirty="0"/>
          </a:p>
          <a:p>
            <a:pPr marL="0" indent="0">
              <a:buNone/>
            </a:pPr>
            <a:r>
              <a:rPr lang="en-US" sz="1800" dirty="0"/>
              <a:t>Second </a:t>
            </a:r>
            <a:r>
              <a:rPr lang="en-US" sz="1800" i="1" dirty="0"/>
              <a:t>: Phil Beecher(Wi-SUN Alliance)</a:t>
            </a:r>
          </a:p>
          <a:p>
            <a:pPr marL="0" indent="0">
              <a:buNone/>
            </a:pPr>
            <a:r>
              <a:rPr lang="en-US" sz="1800" dirty="0"/>
              <a:t> There is no discussion or objections. Adjourn is approved  </a:t>
            </a:r>
            <a:r>
              <a:rPr lang="en-US" sz="1800" dirty="0">
                <a:solidFill>
                  <a:schemeClr val="bg1"/>
                </a:solidFill>
              </a:rPr>
              <a:t>unanimous consent.</a:t>
            </a:r>
          </a:p>
        </p:txBody>
      </p:sp>
    </p:spTree>
    <p:extLst>
      <p:ext uri="{BB962C8B-B14F-4D97-AF65-F5344CB8AC3E}">
        <p14:creationId xmlns:p14="http://schemas.microsoft.com/office/powerpoint/2010/main" val="1558374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Hiroshi Harada(Kyoto University)</a:t>
            </a:r>
          </a:p>
          <a:p>
            <a:pPr lvl="1"/>
            <a:r>
              <a:rPr lang="en-US" altLang="ja-JP" dirty="0"/>
              <a:t>Secretary : Kiyoshi Fukui(OKI)</a:t>
            </a:r>
          </a:p>
          <a:p>
            <a:pPr lvl="1"/>
            <a:r>
              <a:rPr lang="en-US" altLang="ja-JP" dirty="0"/>
              <a:t>Technical Editor :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BA475B7F-A95F-43B1-AD81-324B4ACFD34E}"/>
              </a:ext>
            </a:extLst>
          </p:cNvPr>
          <p:cNvSpPr>
            <a:spLocks noGrp="1"/>
          </p:cNvSpPr>
          <p:nvPr>
            <p:ph type="dt" sz="half" idx="2"/>
          </p:nvPr>
        </p:nvSpPr>
        <p:spPr/>
        <p:txBody>
          <a:bodyPr/>
          <a:lstStyle/>
          <a:p>
            <a:r>
              <a:rPr lang="en-US" altLang="ja-JP"/>
              <a:t>&lt;January,2022&gt;</a:t>
            </a:r>
            <a:endParaRPr lang="en-US" altLang="ja-JP" dirty="0"/>
          </a:p>
        </p:txBody>
      </p:sp>
    </p:spTree>
    <p:extLst>
      <p:ext uri="{BB962C8B-B14F-4D97-AF65-F5344CB8AC3E}">
        <p14:creationId xmlns:p14="http://schemas.microsoft.com/office/powerpoint/2010/main" val="197180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FDC0766-37C4-42DD-AD80-083BD286E906}"/>
              </a:ext>
            </a:extLst>
          </p:cNvPr>
          <p:cNvSpPr>
            <a:spLocks noGrp="1"/>
          </p:cNvSpPr>
          <p:nvPr>
            <p:ph type="dt" sz="half" idx="2"/>
          </p:nvPr>
        </p:nvSpPr>
        <p:spPr/>
        <p:txBody>
          <a:bodyPr/>
          <a:lstStyle/>
          <a:p>
            <a:r>
              <a:rPr lang="en-US" altLang="ja-JP"/>
              <a:t>&lt;January,2022&gt;</a:t>
            </a:r>
            <a:endParaRPr lang="en-US" altLang="ja-JP" dirty="0"/>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5026647-2AEC-4630-AAF5-7EB14CDBB8CA}"/>
              </a:ext>
            </a:extLst>
          </p:cNvPr>
          <p:cNvSpPr>
            <a:spLocks noGrp="1"/>
          </p:cNvSpPr>
          <p:nvPr>
            <p:ph type="dt" sz="half" idx="2"/>
          </p:nvPr>
        </p:nvSpPr>
        <p:spPr/>
        <p:txBody>
          <a:bodyPr/>
          <a:lstStyle/>
          <a:p>
            <a:r>
              <a:rPr lang="en-US" altLang="ja-JP"/>
              <a:t>&lt;January,2022&gt;</a:t>
            </a:r>
            <a:endParaRPr lang="en-US" altLang="ja-JP" dirty="0"/>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32DAFAC8-95FE-4B67-933E-4C76D4C7C654}"/>
              </a:ext>
            </a:extLst>
          </p:cNvPr>
          <p:cNvSpPr>
            <a:spLocks noGrp="1"/>
          </p:cNvSpPr>
          <p:nvPr>
            <p:ph type="dt" sz="half" idx="2"/>
          </p:nvPr>
        </p:nvSpPr>
        <p:spPr/>
        <p:txBody>
          <a:bodyPr/>
          <a:lstStyle/>
          <a:p>
            <a:r>
              <a:rPr lang="en-US" altLang="ja-JP"/>
              <a:t>&lt;January,2022&gt;</a:t>
            </a:r>
            <a:endParaRPr lang="en-US" altLang="ja-JP" dirty="0"/>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D7A1184B-3F3C-487B-9507-9AA2C90AC924}"/>
              </a:ext>
            </a:extLst>
          </p:cNvPr>
          <p:cNvSpPr>
            <a:spLocks noGrp="1"/>
          </p:cNvSpPr>
          <p:nvPr>
            <p:ph type="dt" sz="half" idx="2"/>
          </p:nvPr>
        </p:nvSpPr>
        <p:spPr/>
        <p:txBody>
          <a:bodyPr/>
          <a:lstStyle/>
          <a:p>
            <a:r>
              <a:rPr lang="en-US" altLang="ja-JP"/>
              <a:t>&lt;January,2022&gt;</a:t>
            </a:r>
            <a:endParaRPr lang="en-US" altLang="ja-JP" dirty="0"/>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US" altLang="ja-JP"/>
              <a:t>&lt;January,2022&gt;</a:t>
            </a:r>
            <a:endParaRPr lang="en-US" altLang="ja-JP" dirty="0"/>
          </a:p>
        </p:txBody>
      </p:sp>
      <p:sp>
        <p:nvSpPr>
          <p:cNvPr id="4" name="テキスト ボックス 3">
            <a:extLst>
              <a:ext uri="{FF2B5EF4-FFF2-40B4-BE49-F238E27FC236}">
                <a16:creationId xmlns:a16="http://schemas.microsoft.com/office/drawing/2014/main" id="{C10ECEAD-76BA-4B88-8FF6-4A0186138B80}"/>
              </a:ext>
            </a:extLst>
          </p:cNvPr>
          <p:cNvSpPr txBox="1"/>
          <p:nvPr/>
        </p:nvSpPr>
        <p:spPr>
          <a:xfrm>
            <a:off x="441907" y="5641481"/>
            <a:ext cx="8594589" cy="523220"/>
          </a:xfrm>
          <a:prstGeom prst="rect">
            <a:avLst/>
          </a:prstGeom>
          <a:solidFill>
            <a:srgbClr val="FFFF00"/>
          </a:solidFill>
        </p:spPr>
        <p:txBody>
          <a:bodyPr wrap="square" rtlCol="0">
            <a:spAutoFit/>
          </a:bodyPr>
          <a:lstStyle/>
          <a:p>
            <a:r>
              <a:rPr lang="en-US" sz="1400" dirty="0">
                <a:solidFill>
                  <a:srgbClr val="FF0000"/>
                </a:solidFill>
              </a:rPr>
              <a:t>Important Note:  Attendance will be counted session based. Each session gives you 6% of attendance.</a:t>
            </a:r>
          </a:p>
          <a:p>
            <a:r>
              <a:rPr lang="en-US" sz="1400" dirty="0">
                <a:solidFill>
                  <a:srgbClr val="FF0000"/>
                </a:solidFill>
              </a:rPr>
              <a:t>In order to get voting right, you need to get at least 12 sessions.</a:t>
            </a:r>
            <a:endParaRPr lang="en-001" sz="1400" dirty="0">
              <a:solidFill>
                <a:srgbClr val="FF0000"/>
              </a:solidFill>
            </a:endParaRPr>
          </a:p>
        </p:txBody>
      </p:sp>
    </p:spTree>
    <p:extLst>
      <p:ext uri="{BB962C8B-B14F-4D97-AF65-F5344CB8AC3E}">
        <p14:creationId xmlns:p14="http://schemas.microsoft.com/office/powerpoint/2010/main" val="3086756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January Interim</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extLst>
              <p:ext uri="{D42A27DB-BD31-4B8C-83A1-F6EECF244321}">
                <p14:modId xmlns:p14="http://schemas.microsoft.com/office/powerpoint/2010/main" val="834531692"/>
              </p:ext>
            </p:extLst>
          </p:nvPr>
        </p:nvGraphicFramePr>
        <p:xfrm>
          <a:off x="395537" y="1762706"/>
          <a:ext cx="8352926" cy="204216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400" dirty="0"/>
                    </a:p>
                  </a:txBody>
                  <a:tcPr/>
                </a:tc>
                <a:tc>
                  <a:txBody>
                    <a:bodyPr/>
                    <a:lstStyle/>
                    <a:p>
                      <a:pPr algn="ctr"/>
                      <a:r>
                        <a:rPr kumimoji="1" lang="en-US" altLang="ja-JP" sz="1400" dirty="0"/>
                        <a:t>Monday</a:t>
                      </a:r>
                    </a:p>
                    <a:p>
                      <a:pPr algn="ctr"/>
                      <a:r>
                        <a:rPr kumimoji="1" lang="en-US" altLang="ja-JP" sz="1400" dirty="0"/>
                        <a:t>17</a:t>
                      </a:r>
                      <a:r>
                        <a:rPr kumimoji="1" lang="en-US" altLang="ja-JP" sz="1400" baseline="30000" dirty="0"/>
                        <a:t>th</a:t>
                      </a:r>
                      <a:r>
                        <a:rPr kumimoji="1" lang="en-US" altLang="ja-JP" sz="1400" dirty="0"/>
                        <a:t> January</a:t>
                      </a:r>
                      <a:endParaRPr kumimoji="1" lang="ja-JP" altLang="en-US" sz="1400" dirty="0"/>
                    </a:p>
                  </a:txBody>
                  <a:tcPr anchor="ctr"/>
                </a:tc>
                <a:tc>
                  <a:txBody>
                    <a:bodyPr/>
                    <a:lstStyle/>
                    <a:p>
                      <a:pPr algn="ctr"/>
                      <a:r>
                        <a:rPr kumimoji="1" lang="en-US" altLang="ja-JP" sz="1400" dirty="0"/>
                        <a:t>Tuesday </a:t>
                      </a:r>
                    </a:p>
                    <a:p>
                      <a:pPr algn="ctr"/>
                      <a:r>
                        <a:rPr kumimoji="1" lang="en-US" altLang="ja-JP" sz="1400" dirty="0"/>
                        <a:t>18</a:t>
                      </a:r>
                      <a:r>
                        <a:rPr kumimoji="1" lang="en-US" altLang="ja-JP" sz="1400" baseline="30000" dirty="0"/>
                        <a:t>th</a:t>
                      </a:r>
                      <a:r>
                        <a:rPr kumimoji="1" lang="en-US" altLang="ja-JP" sz="1400" dirty="0"/>
                        <a:t> January</a:t>
                      </a:r>
                      <a:endParaRPr kumimoji="1" lang="ja-JP" altLang="en-US" sz="1400" dirty="0"/>
                    </a:p>
                  </a:txBody>
                  <a:tcPr anchor="ctr"/>
                </a:tc>
                <a:tc>
                  <a:txBody>
                    <a:bodyPr/>
                    <a:lstStyle/>
                    <a:p>
                      <a:pPr algn="ctr"/>
                      <a:r>
                        <a:rPr kumimoji="1" lang="en-US" altLang="ja-JP" sz="1400" dirty="0"/>
                        <a:t>Wednesday</a:t>
                      </a:r>
                    </a:p>
                    <a:p>
                      <a:pPr algn="ctr"/>
                      <a:r>
                        <a:rPr kumimoji="1" lang="en-US" altLang="ja-JP" sz="1400" dirty="0"/>
                        <a:t>19</a:t>
                      </a:r>
                      <a:r>
                        <a:rPr kumimoji="1" lang="en-US" altLang="ja-JP" sz="1400" baseline="30000" dirty="0"/>
                        <a:t>th</a:t>
                      </a:r>
                      <a:r>
                        <a:rPr kumimoji="1" lang="en-US" altLang="ja-JP" sz="1400" dirty="0"/>
                        <a:t> January</a:t>
                      </a:r>
                      <a:endParaRPr kumimoji="1" lang="ja-JP" altLang="en-US" sz="1400" dirty="0"/>
                    </a:p>
                  </a:txBody>
                  <a:tcPr anchor="ctr"/>
                </a:tc>
                <a:tc>
                  <a:txBody>
                    <a:bodyPr/>
                    <a:lstStyle/>
                    <a:p>
                      <a:pPr algn="ctr"/>
                      <a:r>
                        <a:rPr kumimoji="1" lang="en-US" altLang="ja-JP" sz="1400" dirty="0"/>
                        <a:t>Thursday</a:t>
                      </a:r>
                    </a:p>
                    <a:p>
                      <a:pPr algn="ctr"/>
                      <a:r>
                        <a:rPr kumimoji="1" lang="en-US" altLang="ja-JP" sz="1400" dirty="0"/>
                        <a:t>20</a:t>
                      </a:r>
                      <a:r>
                        <a:rPr kumimoji="1" lang="en-US" altLang="ja-JP" sz="1400" baseline="30000" dirty="0"/>
                        <a:t>th</a:t>
                      </a:r>
                      <a:r>
                        <a:rPr kumimoji="1" lang="en-US" altLang="ja-JP" sz="1400" dirty="0"/>
                        <a:t> January</a:t>
                      </a:r>
                      <a:endParaRPr kumimoji="1" lang="ja-JP" altLang="en-US" sz="1400" dirty="0"/>
                    </a:p>
                  </a:txBody>
                  <a:tcPr anchor="ctr"/>
                </a:tc>
                <a:tc>
                  <a:txBody>
                    <a:bodyPr/>
                    <a:lstStyle/>
                    <a:p>
                      <a:pPr algn="ctr"/>
                      <a:r>
                        <a:rPr kumimoji="1" lang="en-US" altLang="ja-JP" sz="1400" dirty="0"/>
                        <a:t>Friday</a:t>
                      </a:r>
                    </a:p>
                    <a:p>
                      <a:pPr algn="ctr"/>
                      <a:r>
                        <a:rPr kumimoji="1" lang="en-US" altLang="ja-JP" sz="1400" dirty="0"/>
                        <a:t>21</a:t>
                      </a:r>
                      <a:r>
                        <a:rPr kumimoji="1" lang="en-US" altLang="ja-JP" sz="1400" baseline="30000" dirty="0"/>
                        <a:t>th</a:t>
                      </a:r>
                      <a:r>
                        <a:rPr kumimoji="1" lang="en-US" altLang="ja-JP" sz="1400" dirty="0"/>
                        <a:t> January</a:t>
                      </a:r>
                      <a:endParaRPr kumimoji="1" lang="ja-JP" altLang="en-US" sz="1400" dirty="0"/>
                    </a:p>
                  </a:txBody>
                  <a:tcPr anchor="ctr"/>
                </a:tc>
                <a:extLst>
                  <a:ext uri="{0D108BD9-81ED-4DB2-BD59-A6C34878D82A}">
                    <a16:rowId xmlns:a16="http://schemas.microsoft.com/office/drawing/2014/main" val="10000"/>
                  </a:ext>
                </a:extLst>
              </a:tr>
              <a:tr h="172819">
                <a:tc>
                  <a:txBody>
                    <a:bodyPr/>
                    <a:lstStyle/>
                    <a:p>
                      <a:pPr algn="ctr"/>
                      <a:r>
                        <a:rPr kumimoji="1" lang="en-US" altLang="ja-JP" sz="1400" dirty="0"/>
                        <a:t>AM1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Opening</a:t>
                      </a:r>
                      <a:endParaRPr kumimoji="1" lang="en-US" altLang="ja-JP"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400" dirty="0"/>
                        <a:t>AM2</a:t>
                      </a: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400" dirty="0"/>
                        <a:t>PM1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400" dirty="0"/>
                        <a:t>PM2</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u="none" dirty="0"/>
                        <a:t>TG4aa-JRE</a:t>
                      </a:r>
                      <a:endParaRPr kumimoji="1" lang="en-US" altLang="ja-JP" sz="1400" u="none" dirty="0">
                        <a:solidFill>
                          <a:schemeClr val="tx1"/>
                        </a:solidFill>
                      </a:endParaRPr>
                    </a:p>
                  </a:txBody>
                  <a:tcPr anchor="ctr">
                    <a:solidFill>
                      <a:srgbClr val="FFFF00"/>
                    </a:solidFill>
                  </a:tcPr>
                </a:tc>
                <a:tc>
                  <a:txBody>
                    <a:bodyPr/>
                    <a:lstStyle/>
                    <a:p>
                      <a:pPr algn="ctr"/>
                      <a:endParaRPr kumimoji="1" lang="ja-JP" altLang="en-US"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400" dirty="0"/>
                        <a:t>EV1</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extLst>
              <p:ext uri="{D42A27DB-BD31-4B8C-83A1-F6EECF244321}">
                <p14:modId xmlns:p14="http://schemas.microsoft.com/office/powerpoint/2010/main" val="1394440405"/>
              </p:ext>
            </p:extLst>
          </p:nvPr>
        </p:nvGraphicFramePr>
        <p:xfrm>
          <a:off x="395537" y="3905699"/>
          <a:ext cx="8352926" cy="204216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400" dirty="0"/>
                    </a:p>
                  </a:txBody>
                  <a:tcPr/>
                </a:tc>
                <a:tc>
                  <a:txBody>
                    <a:bodyPr/>
                    <a:lstStyle/>
                    <a:p>
                      <a:pPr algn="ctr"/>
                      <a:r>
                        <a:rPr kumimoji="1" lang="en-US" altLang="ja-JP" sz="1400" dirty="0"/>
                        <a:t>Monday</a:t>
                      </a:r>
                    </a:p>
                    <a:p>
                      <a:pPr algn="ctr"/>
                      <a:r>
                        <a:rPr kumimoji="1" lang="en-US" altLang="ja-JP" sz="1400" dirty="0"/>
                        <a:t>24</a:t>
                      </a:r>
                      <a:r>
                        <a:rPr kumimoji="1" lang="en-US" altLang="ja-JP" sz="1400" baseline="30000" dirty="0"/>
                        <a:t>th</a:t>
                      </a:r>
                      <a:r>
                        <a:rPr kumimoji="1" lang="en-US" altLang="ja-JP" sz="1400" dirty="0"/>
                        <a:t> January</a:t>
                      </a:r>
                      <a:endParaRPr kumimoji="1" lang="ja-JP" altLang="en-US" sz="1400" dirty="0"/>
                    </a:p>
                  </a:txBody>
                  <a:tcPr anchor="ctr"/>
                </a:tc>
                <a:tc>
                  <a:txBody>
                    <a:bodyPr/>
                    <a:lstStyle/>
                    <a:p>
                      <a:pPr algn="ctr"/>
                      <a:r>
                        <a:rPr kumimoji="1" lang="en-US" altLang="ja-JP" sz="1400" dirty="0"/>
                        <a:t>Tuesday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25</a:t>
                      </a:r>
                      <a:r>
                        <a:rPr kumimoji="1" lang="en-US" altLang="ja-JP" sz="1400" baseline="30000" dirty="0"/>
                        <a:t>th</a:t>
                      </a:r>
                      <a:r>
                        <a:rPr kumimoji="1" lang="en-US" altLang="ja-JP" sz="1400" dirty="0"/>
                        <a:t>  January</a:t>
                      </a:r>
                      <a:endParaRPr kumimoji="1" lang="ja-JP" altLang="en-US" sz="1400" dirty="0"/>
                    </a:p>
                  </a:txBody>
                  <a:tcPr anchor="ctr"/>
                </a:tc>
                <a:tc>
                  <a:txBody>
                    <a:bodyPr/>
                    <a:lstStyle/>
                    <a:p>
                      <a:pPr algn="ctr"/>
                      <a:r>
                        <a:rPr kumimoji="1" lang="en-US" altLang="ja-JP" sz="1400" dirty="0"/>
                        <a:t>Wednesday</a:t>
                      </a:r>
                    </a:p>
                    <a:p>
                      <a:pPr algn="ctr"/>
                      <a:r>
                        <a:rPr kumimoji="1" lang="en-US" altLang="ja-JP" sz="1400" dirty="0"/>
                        <a:t>26</a:t>
                      </a:r>
                      <a:r>
                        <a:rPr kumimoji="1" lang="en-US" altLang="ja-JP" sz="1400" baseline="30000" dirty="0"/>
                        <a:t>th</a:t>
                      </a:r>
                      <a:r>
                        <a:rPr kumimoji="1" lang="en-US" altLang="ja-JP" sz="1400" dirty="0"/>
                        <a:t> January</a:t>
                      </a:r>
                      <a:endParaRPr kumimoji="1" lang="ja-JP" altLang="en-US" sz="1400" dirty="0"/>
                    </a:p>
                  </a:txBody>
                  <a:tcPr anchor="ctr"/>
                </a:tc>
                <a:tc>
                  <a:txBody>
                    <a:bodyPr/>
                    <a:lstStyle/>
                    <a:p>
                      <a:pPr algn="ctr"/>
                      <a:r>
                        <a:rPr kumimoji="1" lang="en-US" altLang="ja-JP" sz="1400" dirty="0"/>
                        <a:t>Thursday</a:t>
                      </a:r>
                    </a:p>
                    <a:p>
                      <a:pPr algn="ctr"/>
                      <a:r>
                        <a:rPr kumimoji="1" lang="en-US" altLang="ja-JP" sz="1400" dirty="0"/>
                        <a:t>27</a:t>
                      </a:r>
                      <a:r>
                        <a:rPr kumimoji="1" lang="en-US" altLang="ja-JP" sz="1400" baseline="30000" dirty="0"/>
                        <a:t>th</a:t>
                      </a:r>
                      <a:r>
                        <a:rPr kumimoji="1" lang="en-US" altLang="ja-JP" sz="1400" dirty="0"/>
                        <a:t> January</a:t>
                      </a:r>
                      <a:endParaRPr kumimoji="1" lang="ja-JP" altLang="en-US" sz="1400" dirty="0"/>
                    </a:p>
                  </a:txBody>
                  <a:tcPr anchor="ctr"/>
                </a:tc>
                <a:tc>
                  <a:txBody>
                    <a:bodyPr/>
                    <a:lstStyle/>
                    <a:p>
                      <a:pPr algn="ctr"/>
                      <a:r>
                        <a:rPr kumimoji="1" lang="en-US" altLang="ja-JP" sz="1400" dirty="0"/>
                        <a:t>Friday</a:t>
                      </a:r>
                    </a:p>
                    <a:p>
                      <a:pPr algn="ctr"/>
                      <a:r>
                        <a:rPr kumimoji="1" lang="en-US" altLang="ja-JP" sz="1400" dirty="0"/>
                        <a:t>28</a:t>
                      </a:r>
                      <a:r>
                        <a:rPr kumimoji="1" lang="en-US" altLang="ja-JP" sz="1400" baseline="30000" dirty="0"/>
                        <a:t>th</a:t>
                      </a:r>
                      <a:r>
                        <a:rPr kumimoji="1" lang="en-US" altLang="ja-JP" sz="1400" dirty="0"/>
                        <a:t> January</a:t>
                      </a:r>
                      <a:endParaRPr kumimoji="1" lang="ja-JP" altLang="en-US" sz="1400" dirty="0"/>
                    </a:p>
                  </a:txBody>
                  <a:tcPr anchor="ctr"/>
                </a:tc>
                <a:extLst>
                  <a:ext uri="{0D108BD9-81ED-4DB2-BD59-A6C34878D82A}">
                    <a16:rowId xmlns:a16="http://schemas.microsoft.com/office/drawing/2014/main" val="10000"/>
                  </a:ext>
                </a:extLst>
              </a:tr>
              <a:tr h="172819">
                <a:tc>
                  <a:txBody>
                    <a:bodyPr/>
                    <a:lstStyle/>
                    <a:p>
                      <a:pPr algn="ctr"/>
                      <a:r>
                        <a:rPr kumimoji="1" lang="en-US" altLang="ja-JP" sz="1400" dirty="0"/>
                        <a:t>AM1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Closing</a:t>
                      </a: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400" dirty="0"/>
                        <a:t>AM2</a:t>
                      </a: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400" dirty="0"/>
                        <a:t>PM1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400" dirty="0"/>
                        <a:t>PM2</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400" dirty="0"/>
                        <a:t>EV1</a:t>
                      </a: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&lt;January,2022&gt;</a:t>
            </a:r>
            <a:endParaRPr lang="en-US" altLang="ja-JP" dirty="0"/>
          </a:p>
        </p:txBody>
      </p:sp>
    </p:spTree>
    <p:extLst>
      <p:ext uri="{BB962C8B-B14F-4D97-AF65-F5344CB8AC3E}">
        <p14:creationId xmlns:p14="http://schemas.microsoft.com/office/powerpoint/2010/main" val="2557356733"/>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6685</TotalTime>
  <Words>1413</Words>
  <Application>Microsoft Office PowerPoint</Application>
  <PresentationFormat>画面に合わせる (4:3)</PresentationFormat>
  <Paragraphs>278</Paragraphs>
  <Slides>21</Slides>
  <Notes>5</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21</vt:i4>
      </vt:variant>
    </vt:vector>
  </HeadingPairs>
  <TitlesOfParts>
    <vt:vector size="27" baseType="lpstr">
      <vt:lpstr>Meiryo UI</vt:lpstr>
      <vt:lpstr>Monotype Sorts</vt:lpstr>
      <vt:lpstr>Arial</vt:lpstr>
      <vt:lpstr>Calibri</vt:lpstr>
      <vt:lpstr>Times New Roman</vt:lpstr>
      <vt:lpstr>15-20-xxxx-00-jre0-ig-jre-call-for-contributions</vt:lpstr>
      <vt:lpstr>PowerPoint プレゼンテーション</vt:lpstr>
      <vt:lpstr>IEEE 802.15 TG4aa JRE January Interim Virtual Meeting  Opening report  on January 18th,2022</vt:lpstr>
      <vt:lpstr>Administrative Items</vt:lpstr>
      <vt:lpstr>Participants have a duty to inform the IEEE</vt:lpstr>
      <vt:lpstr>Ways to inform IEEE</vt:lpstr>
      <vt:lpstr>Other guidelines for IEEE WG meetings</vt:lpstr>
      <vt:lpstr>Patent-related information</vt:lpstr>
      <vt:lpstr>Attendance</vt:lpstr>
      <vt:lpstr>TG4aa JRE sessions in January Interim</vt:lpstr>
      <vt:lpstr>PowerPoint プレゼンテーション</vt:lpstr>
      <vt:lpstr>Draft Agenda</vt:lpstr>
      <vt:lpstr>Approval of  the last meeting minutes [November Plenary] November 9th : 15-21-0611-00-04aa  </vt:lpstr>
      <vt:lpstr>Update Status</vt:lpstr>
      <vt:lpstr>Update Status</vt:lpstr>
      <vt:lpstr>Update Status</vt:lpstr>
      <vt:lpstr>TG Motion</vt:lpstr>
      <vt:lpstr>TG15.4aa Timeline</vt:lpstr>
      <vt:lpstr>Create closing report</vt:lpstr>
      <vt:lpstr>Agenda for March Plenary</vt:lpstr>
      <vt:lpstr>Any other business?</vt:lpstr>
      <vt:lpstr>Adjourn TG4aa </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473</cp:revision>
  <cp:lastPrinted>1998-02-10T13:28:06Z</cp:lastPrinted>
  <dcterms:created xsi:type="dcterms:W3CDTF">2020-02-10T05:27:43Z</dcterms:created>
  <dcterms:modified xsi:type="dcterms:W3CDTF">2022-01-18T20:39:38Z</dcterms:modified>
</cp:coreProperties>
</file>