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424" r:id="rId3"/>
    <p:sldId id="423" r:id="rId4"/>
    <p:sldId id="860" r:id="rId5"/>
    <p:sldId id="861" r:id="rId6"/>
    <p:sldId id="608" r:id="rId7"/>
    <p:sldId id="708" r:id="rId8"/>
    <p:sldId id="862" r:id="rId9"/>
    <p:sldId id="754" r:id="rId10"/>
    <p:sldId id="560" r:id="rId11"/>
    <p:sldId id="846" r:id="rId12"/>
    <p:sldId id="828" r:id="rId13"/>
    <p:sldId id="857" r:id="rId14"/>
    <p:sldId id="851" r:id="rId15"/>
    <p:sldId id="858" r:id="rId16"/>
    <p:sldId id="852" r:id="rId17"/>
    <p:sldId id="856" r:id="rId18"/>
    <p:sldId id="859" r:id="rId19"/>
    <p:sldId id="853"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261" autoAdjust="0"/>
    <p:restoredTop sz="95409" autoAdjust="0"/>
  </p:normalViewPr>
  <p:slideViewPr>
    <p:cSldViewPr>
      <p:cViewPr varScale="1">
        <p:scale>
          <a:sx n="85" d="100"/>
          <a:sy n="85" d="100"/>
        </p:scale>
        <p:origin x="876" y="6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14</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917218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15</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786168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16</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624345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18</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1123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6</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7</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extLst>
      <p:ext uri="{BB962C8B-B14F-4D97-AF65-F5344CB8AC3E}">
        <p14:creationId xmlns:p14="http://schemas.microsoft.com/office/powerpoint/2010/main" val="2155154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9</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10</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70882" y="304026"/>
            <a:ext cx="291111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15-22</a:t>
            </a:r>
            <a:r>
              <a:rPr lang="en-US" sz="1800" b="1" dirty="0" smtClean="0"/>
              <a:t>-0011-04-0013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2022</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mentor.ieee.org/" TargetMode="External"/><Relationship Id="rId5" Type="http://schemas.openxmlformats.org/officeDocument/2006/relationships/hyperlink" Target="https://imat.ieee.org/my-site/home" TargetMode="External"/><Relationship Id="rId4" Type="http://schemas.openxmlformats.org/officeDocument/2006/relationships/hyperlink" Target="https://standards.ieee.org/content/dam/ieee-standards/standards/web/documents/other/copyright-policy-WG-meetings.pot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January 2022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2022-01-20</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082"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10</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 </a:t>
            </a:r>
          </a:p>
          <a:p>
            <a:pPr algn="just">
              <a:buFontTx/>
              <a:buNone/>
            </a:pPr>
            <a:r>
              <a:rPr lang="en-GB" dirty="0" smtClean="0"/>
              <a:t>Wednesday </a:t>
            </a:r>
            <a:r>
              <a:rPr lang="en-GB" dirty="0"/>
              <a:t>19 Jan. </a:t>
            </a:r>
            <a:r>
              <a:rPr lang="en-GB" dirty="0" smtClean="0"/>
              <a:t>AM0 </a:t>
            </a:r>
            <a:r>
              <a:rPr lang="en-GB" dirty="0"/>
              <a:t>(7-9 </a:t>
            </a:r>
            <a:r>
              <a:rPr lang="en-GB" dirty="0" smtClean="0"/>
              <a:t>a.m. </a:t>
            </a:r>
            <a:r>
              <a:rPr lang="en-GB" dirty="0"/>
              <a:t>EST, 13-15 </a:t>
            </a:r>
            <a:r>
              <a:rPr lang="en-GB" dirty="0" smtClean="0"/>
              <a:t>CET)</a:t>
            </a:r>
            <a:endParaRPr lang="de-DE" sz="3600"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3178918599"/>
              </p:ext>
            </p:extLst>
          </p:nvPr>
        </p:nvGraphicFramePr>
        <p:xfrm>
          <a:off x="571500" y="2215189"/>
          <a:ext cx="8077200" cy="3658480"/>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7951">
                <a:tc>
                  <a:txBody>
                    <a:bodyPr/>
                    <a:lstStyle/>
                    <a:p>
                      <a:pPr marL="0" lvl="1" indent="0" algn="just">
                        <a:buFont typeface="Arial" panose="020B0604020202020204" pitchFamily="34" charset="0"/>
                        <a:buNone/>
                        <a:defRPr/>
                      </a:pPr>
                      <a:r>
                        <a:rPr lang="de-DE" sz="1800" dirty="0" err="1" smtClean="0"/>
                        <a:t>Motions</a:t>
                      </a:r>
                      <a:r>
                        <a:rPr lang="de-DE" sz="1800" dirty="0" smtClean="0"/>
                        <a:t> on </a:t>
                      </a:r>
                      <a:r>
                        <a:rPr lang="de-DE" sz="1800" dirty="0" err="1" smtClean="0"/>
                        <a:t>agenda</a:t>
                      </a:r>
                      <a:endParaRPr lang="de-DE" sz="1800" dirty="0"/>
                    </a:p>
                  </a:txBody>
                  <a:tcPr marT="45764" marB="45764"/>
                </a:tc>
                <a:tc>
                  <a:txBody>
                    <a:bodyPr/>
                    <a:lstStyle/>
                    <a:p>
                      <a:r>
                        <a:rPr lang="en-US" sz="1800" dirty="0" smtClean="0"/>
                        <a:t>15</a:t>
                      </a:r>
                      <a:endParaRPr lang="en-US" sz="1800" dirty="0"/>
                    </a:p>
                  </a:txBody>
                  <a:tcPr marT="45764" marB="45764"/>
                </a:tc>
                <a:extLst>
                  <a:ext uri="{0D108BD9-81ED-4DB2-BD59-A6C34878D82A}">
                    <a16:rowId xmlns:a16="http://schemas.microsoft.com/office/drawing/2014/main" val="4269175510"/>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 to reconfirm CRG</a:t>
                      </a:r>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753479114"/>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CRG Teleconferences schedule</a:t>
                      </a:r>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2707277931"/>
                  </a:ext>
                </a:extLst>
              </a:tr>
              <a:tr h="333323">
                <a:tc>
                  <a:txBody>
                    <a:bodyPr/>
                    <a:lstStyle/>
                    <a:p>
                      <a:pPr marL="0" lvl="0" indent="0"/>
                      <a:r>
                        <a:rPr lang="en-GB" sz="1800" dirty="0" smtClean="0"/>
                        <a:t>Status of SA ballot comment, review first comments</a:t>
                      </a:r>
                      <a:endParaRPr lang="de-DE" sz="1800" dirty="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3702186838"/>
                  </a:ext>
                </a:extLst>
              </a:tr>
              <a:tr h="333323">
                <a:tc>
                  <a:txBody>
                    <a:bodyPr/>
                    <a:lstStyle/>
                    <a:p>
                      <a:pPr marL="0" lvl="0" indent="0"/>
                      <a:r>
                        <a:rPr lang="de-DE" sz="1800" dirty="0" smtClean="0"/>
                        <a:t>Start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dirty="0" smtClean="0"/>
                        <a:t>40</a:t>
                      </a:r>
                      <a:endParaRPr lang="en-US" sz="1800" dirty="0"/>
                    </a:p>
                  </a:txBody>
                  <a:tcPr marT="45764" marB="45764"/>
                </a:tc>
                <a:extLst>
                  <a:ext uri="{0D108BD9-81ED-4DB2-BD59-A6C34878D82A}">
                    <a16:rowId xmlns:a16="http://schemas.microsoft.com/office/drawing/2014/main" val="702966359"/>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for January TG13 virtual meeting in doc. 15-22/0011r2.</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err="1" smtClean="0">
                <a:sym typeface="Wingdings" panose="05000000000000000000" pitchFamily="2" charset="2"/>
              </a:rPr>
              <a:t>Tuncer</a:t>
            </a:r>
            <a:r>
              <a:rPr lang="en-GB" altLang="en-US" dirty="0" smtClean="0">
                <a:sym typeface="Wingdings" panose="05000000000000000000" pitchFamily="2" charset="2"/>
              </a:rPr>
              <a:t> </a:t>
            </a:r>
            <a:r>
              <a:rPr lang="en-GB" altLang="en-US" dirty="0" err="1" smtClean="0">
                <a:sym typeface="Wingdings" panose="05000000000000000000" pitchFamily="2" charset="2"/>
              </a:rPr>
              <a:t>Baykas</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by	Sang-</a:t>
            </a:r>
            <a:r>
              <a:rPr lang="en-GB" altLang="en-US" dirty="0" err="1" smtClean="0">
                <a:sym typeface="Wingdings" panose="05000000000000000000" pitchFamily="2" charset="2"/>
              </a:rPr>
              <a:t>Kyu</a:t>
            </a:r>
            <a:r>
              <a:rPr lang="en-GB" altLang="en-US" dirty="0" smtClean="0">
                <a:sym typeface="Wingdings" panose="05000000000000000000" pitchFamily="2" charset="2"/>
              </a:rPr>
              <a:t> Lim</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P802.15.13_D6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Sang-</a:t>
            </a:r>
            <a:r>
              <a:rPr lang="en-US" sz="1800" b="1" dirty="0" err="1" smtClean="0"/>
              <a:t>Kyu</a:t>
            </a:r>
            <a:r>
              <a:rPr lang="en-US" sz="1800" b="1" dirty="0" smtClean="0"/>
              <a:t> Lim	</a:t>
            </a:r>
          </a:p>
          <a:p>
            <a:pPr marL="457200" lvl="1" indent="0">
              <a:buNone/>
            </a:pPr>
            <a:r>
              <a:rPr lang="en-US" sz="1800" b="1" dirty="0" smtClean="0"/>
              <a:t>Second:	</a:t>
            </a:r>
            <a:r>
              <a:rPr lang="en-US" sz="1800" b="1" dirty="0" err="1" smtClean="0"/>
              <a:t>Tuncer</a:t>
            </a:r>
            <a:r>
              <a:rPr lang="en-US" sz="1800" b="1" dirty="0" smtClean="0"/>
              <a:t> </a:t>
            </a:r>
            <a:r>
              <a:rPr lang="en-US" sz="1800" b="1" dirty="0" err="1" smtClean="0"/>
              <a:t>Baykas</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CRG </a:t>
            </a:r>
            <a:r>
              <a:rPr lang="de-DE" dirty="0" err="1" smtClean="0"/>
              <a:t>Telcos</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sz="2400" dirty="0" smtClean="0"/>
              <a:t>4 Feb. </a:t>
            </a:r>
            <a:r>
              <a:rPr lang="de-DE" sz="2400" dirty="0"/>
              <a:t>2022, </a:t>
            </a:r>
            <a:r>
              <a:rPr lang="de-DE" sz="2400" dirty="0" smtClean="0"/>
              <a:t>9-11 </a:t>
            </a:r>
            <a:r>
              <a:rPr lang="de-DE" sz="2400" dirty="0"/>
              <a:t>CET </a:t>
            </a:r>
            <a:r>
              <a:rPr lang="de-DE" sz="2400" dirty="0" smtClean="0"/>
              <a:t>(3-5 </a:t>
            </a:r>
            <a:r>
              <a:rPr lang="de-DE" sz="2400" dirty="0"/>
              <a:t>ET, </a:t>
            </a:r>
            <a:r>
              <a:rPr lang="de-DE" sz="2400" dirty="0" smtClean="0"/>
              <a:t>17-19 </a:t>
            </a:r>
            <a:r>
              <a:rPr lang="de-DE" sz="2400" dirty="0"/>
              <a:t>KT)</a:t>
            </a:r>
          </a:p>
          <a:p>
            <a:pPr marL="800100" lvl="1"/>
            <a:r>
              <a:rPr lang="de-DE" sz="2400" dirty="0"/>
              <a:t>14 Feb. 2022, 11-13 CET (5-7 ET, 19-21 KT)</a:t>
            </a:r>
          </a:p>
          <a:p>
            <a:pPr marL="800100" lvl="1"/>
            <a:r>
              <a:rPr lang="de-DE" sz="2400" dirty="0"/>
              <a:t>21 Feb. 2022, 11-13 CET (5-7 ET, 19-21 KT)</a:t>
            </a:r>
          </a:p>
          <a:p>
            <a:pPr marL="800100" lvl="1"/>
            <a:r>
              <a:rPr lang="de-DE" sz="2400" dirty="0"/>
              <a:t>28 Feb. 2022, 11-13 CET (5-7 ET, 19-21 KT)</a:t>
            </a:r>
          </a:p>
          <a:p>
            <a:pPr marL="800100" lvl="1"/>
            <a:r>
              <a:rPr lang="de-DE" sz="2400" dirty="0" err="1" smtClean="0"/>
              <a:t>meettings</a:t>
            </a:r>
            <a:r>
              <a:rPr lang="de-DE" sz="2400" dirty="0" smtClean="0"/>
              <a:t> will </a:t>
            </a:r>
            <a:r>
              <a:rPr lang="de-DE" sz="2400" dirty="0" err="1" smtClean="0"/>
              <a:t>be</a:t>
            </a:r>
            <a:r>
              <a:rPr lang="de-DE" sz="2400" dirty="0" smtClean="0"/>
              <a:t> </a:t>
            </a:r>
            <a:r>
              <a:rPr lang="de-DE" sz="2400" dirty="0" err="1" smtClean="0"/>
              <a:t>cancelled</a:t>
            </a:r>
            <a:r>
              <a:rPr lang="de-DE" sz="2400" dirty="0" smtClean="0"/>
              <a:t> </a:t>
            </a:r>
            <a:r>
              <a:rPr lang="de-DE" sz="2400" dirty="0" err="1" smtClean="0"/>
              <a:t>if</a:t>
            </a:r>
            <a:r>
              <a:rPr lang="de-DE" sz="2400" dirty="0" smtClean="0"/>
              <a:t> not </a:t>
            </a:r>
            <a:r>
              <a:rPr lang="de-DE" sz="2400" dirty="0" err="1" smtClean="0"/>
              <a:t>needed</a:t>
            </a:r>
            <a:endParaRPr lang="de-DE" dirty="0"/>
          </a:p>
          <a:p>
            <a:pPr marL="800100" lvl="1"/>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14</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#2</a:t>
            </a:r>
            <a:endParaRPr lang="en-US" altLang="en-US" sz="3600" dirty="0"/>
          </a:p>
          <a:p>
            <a:pPr algn="just">
              <a:buNone/>
            </a:pPr>
            <a:r>
              <a:rPr lang="en-GB" dirty="0" smtClean="0"/>
              <a:t>Thursday 20 </a:t>
            </a:r>
            <a:r>
              <a:rPr lang="en-GB" dirty="0"/>
              <a:t>Jan. </a:t>
            </a:r>
            <a:r>
              <a:rPr lang="en-GB" dirty="0" smtClean="0"/>
              <a:t>AM0 </a:t>
            </a:r>
            <a:r>
              <a:rPr lang="en-GB" dirty="0"/>
              <a:t>(7-9 </a:t>
            </a:r>
            <a:r>
              <a:rPr lang="en-GB" dirty="0" smtClean="0"/>
              <a:t>a.m</a:t>
            </a:r>
            <a:r>
              <a:rPr lang="en-GB" dirty="0"/>
              <a:t>. EST, 13-15 CET)</a:t>
            </a:r>
            <a:endParaRPr lang="de-DE" sz="6000" dirty="0"/>
          </a:p>
          <a:p>
            <a:pPr algn="just">
              <a:buNone/>
            </a:pPr>
            <a:endParaRPr lang="de-DE" sz="3600" dirty="0"/>
          </a:p>
          <a:p>
            <a:pPr algn="just">
              <a:buFontTx/>
              <a:buNone/>
            </a:pPr>
            <a:r>
              <a:rPr lang="en-US" altLang="en-US" sz="3600" dirty="0" smtClean="0"/>
              <a:t>PM1</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959740654"/>
              </p:ext>
            </p:extLst>
          </p:nvPr>
        </p:nvGraphicFramePr>
        <p:xfrm>
          <a:off x="685800" y="2362200"/>
          <a:ext cx="8229600" cy="1950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r>
                        <a:rPr lang="de-DE" sz="1800" dirty="0" err="1" smtClean="0"/>
                        <a:t>Continue</a:t>
                      </a:r>
                      <a:r>
                        <a:rPr lang="de-DE" sz="1800" dirty="0" smtClean="0"/>
                        <a: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324552598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3404580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15</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None/>
            </a:pPr>
            <a:r>
              <a:rPr lang="en-GB" dirty="0" smtClean="0"/>
              <a:t>Monday 24 </a:t>
            </a:r>
            <a:r>
              <a:rPr lang="en-GB" dirty="0"/>
              <a:t>Jan. </a:t>
            </a:r>
            <a:r>
              <a:rPr lang="en-GB" dirty="0" smtClean="0"/>
              <a:t>AM0 </a:t>
            </a:r>
            <a:r>
              <a:rPr lang="en-GB" dirty="0"/>
              <a:t>(7-9 </a:t>
            </a:r>
            <a:r>
              <a:rPr lang="en-GB" dirty="0" smtClean="0"/>
              <a:t>a.m</a:t>
            </a:r>
            <a:r>
              <a:rPr lang="en-GB" dirty="0"/>
              <a:t>. EST, 13-15 CET</a:t>
            </a:r>
            <a:r>
              <a:rPr lang="en-GB" dirty="0" smtClean="0"/>
              <a:t>)</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421234182"/>
              </p:ext>
            </p:extLst>
          </p:nvPr>
        </p:nvGraphicFramePr>
        <p:xfrm>
          <a:off x="685800" y="2362200"/>
          <a:ext cx="8229600" cy="3048220"/>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lgn="just">
                        <a:buFont typeface="Arial" panose="020B0604020202020204" pitchFamily="34" charset="0"/>
                        <a:buNone/>
                        <a:defRPr/>
                      </a:pPr>
                      <a:r>
                        <a:rPr lang="de-DE" sz="1800" dirty="0" err="1" smtClean="0"/>
                        <a:t>Motions</a:t>
                      </a:r>
                      <a:r>
                        <a:rPr lang="de-DE" sz="1800" dirty="0" smtClean="0"/>
                        <a:t> on Nov. </a:t>
                      </a:r>
                      <a:r>
                        <a:rPr lang="de-DE" sz="1800" dirty="0" err="1" smtClean="0"/>
                        <a:t>minutes</a:t>
                      </a:r>
                      <a:r>
                        <a:rPr lang="de-DE" sz="1800" dirty="0" smtClean="0"/>
                        <a:t> </a:t>
                      </a:r>
                      <a:r>
                        <a:rPr lang="de-DE" sz="1800" dirty="0" err="1" smtClean="0"/>
                        <a:t>and</a:t>
                      </a:r>
                      <a:r>
                        <a:rPr lang="de-DE" sz="1800" dirty="0" smtClean="0"/>
                        <a:t> CRG </a:t>
                      </a:r>
                      <a:r>
                        <a:rPr lang="de-DE" sz="1800" dirty="0" err="1" smtClean="0"/>
                        <a:t>Telcos</a:t>
                      </a:r>
                      <a:endParaRPr lang="de-DE" sz="1800" dirty="0"/>
                    </a:p>
                  </a:txBody>
                  <a:tcPr marT="45764" marB="45764"/>
                </a:tc>
                <a:tc>
                  <a:txBody>
                    <a:bodyPr/>
                    <a:lstStyle/>
                    <a:p>
                      <a:r>
                        <a:rPr lang="en-US" sz="1800" dirty="0" smtClean="0"/>
                        <a:t>15</a:t>
                      </a:r>
                      <a:endParaRPr lang="en-US" sz="1800" dirty="0"/>
                    </a:p>
                  </a:txBody>
                  <a:tcPr marT="45764" marB="45764"/>
                </a:tc>
                <a:extLst>
                  <a:ext uri="{0D108BD9-81ED-4DB2-BD59-A6C34878D82A}">
                    <a16:rowId xmlns:a16="http://schemas.microsoft.com/office/drawing/2014/main" val="928189832"/>
                  </a:ext>
                </a:extLst>
              </a:tr>
              <a:tr h="365702">
                <a:tc>
                  <a:txBody>
                    <a:bodyPr/>
                    <a:lstStyle/>
                    <a:p>
                      <a:pPr marL="0" lvl="1" indent="0"/>
                      <a:r>
                        <a:rPr lang="de-DE" sz="1800" dirty="0" smtClean="0"/>
                        <a:t>Check </a:t>
                      </a:r>
                      <a:r>
                        <a:rPr lang="de-DE" sz="1800" dirty="0" err="1" smtClean="0"/>
                        <a:t>doc</a:t>
                      </a:r>
                      <a:r>
                        <a:rPr lang="de-DE" sz="1800" dirty="0" smtClean="0"/>
                        <a:t>. 15-22/0069r0</a:t>
                      </a:r>
                      <a:endParaRPr lang="de-DE" sz="1800" dirty="0"/>
                    </a:p>
                  </a:txBody>
                  <a:tcPr marT="45764" marB="45764"/>
                </a:tc>
                <a:tc>
                  <a:txBody>
                    <a:bodyPr/>
                    <a:lstStyle/>
                    <a:p>
                      <a:r>
                        <a:rPr lang="en-US" sz="1800" baseline="0" dirty="0" smtClean="0"/>
                        <a:t>30</a:t>
                      </a:r>
                      <a:endParaRPr lang="en-US" sz="1800" baseline="0" dirty="0"/>
                    </a:p>
                  </a:txBody>
                  <a:tcPr marT="45764" marB="45764"/>
                </a:tc>
                <a:extLst>
                  <a:ext uri="{0D108BD9-81ED-4DB2-BD59-A6C34878D82A}">
                    <a16:rowId xmlns:a16="http://schemas.microsoft.com/office/drawing/2014/main" val="3276333048"/>
                  </a:ext>
                </a:extLst>
              </a:tr>
              <a:tr h="365702">
                <a:tc>
                  <a:txBody>
                    <a:bodyPr/>
                    <a:lstStyle/>
                    <a:p>
                      <a:pPr marL="0" lvl="1" indent="0"/>
                      <a:r>
                        <a:rPr lang="de-DE" sz="1800" dirty="0" smtClean="0"/>
                        <a:t>Review </a:t>
                      </a:r>
                      <a:r>
                        <a:rPr lang="de-DE" sz="1800" dirty="0" err="1" smtClean="0"/>
                        <a:t>recirculation</a:t>
                      </a:r>
                      <a:r>
                        <a:rPr lang="de-DE" sz="1800" dirty="0" smtClean="0"/>
                        <a:t> </a:t>
                      </a:r>
                      <a:r>
                        <a:rPr lang="de-DE" sz="1800" dirty="0" err="1" smtClean="0"/>
                        <a:t>status</a:t>
                      </a:r>
                      <a:endParaRPr lang="de-DE" sz="1800" dirty="0"/>
                    </a:p>
                  </a:txBody>
                  <a:tcPr marT="45764" marB="45764"/>
                </a:tc>
                <a:tc>
                  <a:txBody>
                    <a:bodyPr/>
                    <a:lstStyle/>
                    <a:p>
                      <a:endParaRPr lang="en-US" sz="1800" baseline="0" dirty="0"/>
                    </a:p>
                  </a:txBody>
                  <a:tcPr marT="45764" marB="45764"/>
                </a:tc>
                <a:extLst>
                  <a:ext uri="{0D108BD9-81ED-4DB2-BD59-A6C34878D82A}">
                    <a16:rowId xmlns:a16="http://schemas.microsoft.com/office/drawing/2014/main" val="3875272858"/>
                  </a:ext>
                </a:extLst>
              </a:tr>
              <a:tr h="365702">
                <a:tc>
                  <a:txBody>
                    <a:bodyPr/>
                    <a:lstStyle/>
                    <a:p>
                      <a:pPr marL="0" lvl="1" indent="0"/>
                      <a:r>
                        <a:rPr lang="de-DE" sz="1800" dirty="0" err="1" smtClean="0"/>
                        <a:t>Continue</a:t>
                      </a:r>
                      <a:r>
                        <a:rPr lang="de-DE" sz="1800" dirty="0" smtClean="0"/>
                        <a: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baseline="0" dirty="0" smtClean="0"/>
                        <a:t>80</a:t>
                      </a:r>
                      <a:endParaRPr lang="en-US" sz="1800" baseline="0" dirty="0"/>
                    </a:p>
                  </a:txBody>
                  <a:tcPr marT="45764" marB="45764"/>
                </a:tc>
                <a:extLst>
                  <a:ext uri="{0D108BD9-81ED-4DB2-BD59-A6C34878D82A}">
                    <a16:rowId xmlns:a16="http://schemas.microsoft.com/office/drawing/2014/main" val="324552598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7466739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16</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dirty="0" smtClean="0">
                <a:sym typeface="Wingdings" panose="05000000000000000000" pitchFamily="2" charset="2"/>
              </a:rPr>
              <a:t>Motion to approve </a:t>
            </a:r>
          </a:p>
          <a:p>
            <a:pPr marL="342900" indent="-342900" algn="just">
              <a:buFontTx/>
              <a:buChar char="-"/>
            </a:pPr>
            <a:r>
              <a:rPr lang="en-GB" altLang="en-US" dirty="0" smtClean="0">
                <a:sym typeface="Wingdings" panose="05000000000000000000" pitchFamily="2" charset="2"/>
              </a:rPr>
              <a:t>meeting minutes from November </a:t>
            </a:r>
            <a:r>
              <a:rPr lang="en-GB" altLang="en-US" dirty="0" smtClean="0">
                <a:solidFill>
                  <a:srgbClr val="000000"/>
                </a:solidFill>
                <a:latin typeface="Times New Roman"/>
              </a:rPr>
              <a:t>in </a:t>
            </a:r>
            <a:r>
              <a:rPr lang="en-GB" altLang="en-US" dirty="0">
                <a:solidFill>
                  <a:srgbClr val="000000"/>
                </a:solidFill>
                <a:latin typeface="Times New Roman"/>
              </a:rPr>
              <a:t>doc. </a:t>
            </a:r>
            <a:r>
              <a:rPr lang="en-GB" altLang="en-US" dirty="0" smtClean="0">
                <a:solidFill>
                  <a:srgbClr val="000000"/>
                </a:solidFill>
                <a:latin typeface="Times New Roman"/>
              </a:rPr>
              <a:t>15-21/0581r2</a:t>
            </a:r>
          </a:p>
          <a:p>
            <a:pPr marL="342900" indent="-342900" algn="just">
              <a:buFontTx/>
              <a:buChar char="-"/>
            </a:pPr>
            <a:r>
              <a:rPr lang="en-GB" altLang="en-US" dirty="0" smtClean="0">
                <a:solidFill>
                  <a:srgbClr val="000000"/>
                </a:solidFill>
                <a:latin typeface="Times New Roman"/>
              </a:rPr>
              <a:t>CRG </a:t>
            </a:r>
            <a:r>
              <a:rPr lang="en-GB" altLang="en-US" dirty="0" err="1" smtClean="0">
                <a:solidFill>
                  <a:srgbClr val="000000"/>
                </a:solidFill>
                <a:latin typeface="Times New Roman"/>
              </a:rPr>
              <a:t>telcos</a:t>
            </a:r>
            <a:r>
              <a:rPr lang="en-GB" altLang="en-US" dirty="0" smtClean="0">
                <a:solidFill>
                  <a:srgbClr val="000000"/>
                </a:solidFill>
                <a:latin typeface="Times New Roman"/>
              </a:rPr>
              <a:t> </a:t>
            </a:r>
            <a:r>
              <a:rPr lang="en-GB" altLang="en-US" dirty="0" err="1" smtClean="0">
                <a:solidFill>
                  <a:srgbClr val="000000"/>
                </a:solidFill>
                <a:latin typeface="Times New Roman"/>
              </a:rPr>
              <a:t>betw</a:t>
            </a:r>
            <a:r>
              <a:rPr lang="en-GB" altLang="en-US" dirty="0" smtClean="0">
                <a:solidFill>
                  <a:srgbClr val="000000"/>
                </a:solidFill>
                <a:latin typeface="Times New Roman"/>
              </a:rPr>
              <a:t>. Nov. and Jan. in doc. </a:t>
            </a:r>
            <a:r>
              <a:rPr lang="en-GB" altLang="en-US" dirty="0" smtClean="0">
                <a:solidFill>
                  <a:srgbClr val="000000"/>
                </a:solidFill>
                <a:latin typeface="Times New Roman"/>
              </a:rPr>
              <a:t>15-22/0634r2</a:t>
            </a:r>
            <a:r>
              <a:rPr lang="en-GB" altLang="en-US" dirty="0" smtClean="0">
                <a:sym typeface="Wingdings" panose="05000000000000000000" pitchFamily="2" charset="2"/>
              </a:rPr>
              <a:t>.</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err="1" smtClean="0">
                <a:sym typeface="Wingdings" panose="05000000000000000000" pitchFamily="2" charset="2"/>
              </a:rPr>
              <a:t>Tuncer</a:t>
            </a:r>
            <a:r>
              <a:rPr lang="en-GB" altLang="en-US" dirty="0" smtClean="0">
                <a:sym typeface="Wingdings" panose="05000000000000000000" pitchFamily="2" charset="2"/>
              </a:rPr>
              <a:t> </a:t>
            </a:r>
            <a:r>
              <a:rPr lang="en-GB" altLang="en-US" dirty="0" err="1" smtClean="0">
                <a:sym typeface="Wingdings" panose="05000000000000000000" pitchFamily="2" charset="2"/>
              </a:rPr>
              <a:t>Baykas</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smtClean="0">
                <a:sym typeface="Wingdings" panose="05000000000000000000" pitchFamily="2" charset="2"/>
              </a:rPr>
              <a:t>Sang-</a:t>
            </a:r>
            <a:r>
              <a:rPr lang="en-GB" altLang="en-US" dirty="0" err="1" smtClean="0">
                <a:sym typeface="Wingdings" panose="05000000000000000000" pitchFamily="2" charset="2"/>
              </a:rPr>
              <a:t>Kyu</a:t>
            </a:r>
            <a:r>
              <a:rPr lang="en-GB" altLang="en-US" dirty="0" smtClean="0">
                <a:sym typeface="Wingdings" panose="05000000000000000000" pitchFamily="2" charset="2"/>
              </a:rPr>
              <a:t> Lim</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357065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SA </a:t>
            </a:r>
            <a:r>
              <a:rPr lang="de-DE" dirty="0" err="1" smtClean="0"/>
              <a:t>ballot</a:t>
            </a:r>
            <a:r>
              <a:rPr lang="de-DE" dirty="0" smtClean="0"/>
              <a:t> </a:t>
            </a:r>
            <a:r>
              <a:rPr lang="de-DE" dirty="0" err="1" smtClean="0"/>
              <a:t>status</a:t>
            </a:r>
            <a:endParaRPr lang="de-DE" dirty="0"/>
          </a:p>
        </p:txBody>
      </p:sp>
      <p:sp>
        <p:nvSpPr>
          <p:cNvPr id="3" name="Inhaltsplatzhalter 2"/>
          <p:cNvSpPr>
            <a:spLocks noGrp="1"/>
          </p:cNvSpPr>
          <p:nvPr>
            <p:ph idx="1"/>
          </p:nvPr>
        </p:nvSpPr>
        <p:spPr>
          <a:xfrm>
            <a:off x="381000" y="1600200"/>
            <a:ext cx="8534400" cy="2286000"/>
          </a:xfrm>
        </p:spPr>
        <p:txBody>
          <a:bodyPr/>
          <a:lstStyle/>
          <a:p>
            <a:r>
              <a:rPr lang="en-US" sz="2000" b="0" dirty="0" smtClean="0"/>
              <a:t>Initial SA letter ballot</a:t>
            </a:r>
          </a:p>
          <a:p>
            <a:pPr lvl="1"/>
            <a:r>
              <a:rPr lang="en-US" sz="1800" dirty="0" smtClean="0"/>
              <a:t>82% </a:t>
            </a:r>
            <a:r>
              <a:rPr lang="en-US" sz="1800" dirty="0"/>
              <a:t>return rate, </a:t>
            </a:r>
            <a:r>
              <a:rPr lang="en-US" sz="1800" dirty="0" smtClean="0"/>
              <a:t>95% </a:t>
            </a:r>
            <a:r>
              <a:rPr lang="en-US" sz="1800" dirty="0"/>
              <a:t>approval rate </a:t>
            </a:r>
          </a:p>
          <a:p>
            <a:pPr lvl="1"/>
            <a:r>
              <a:rPr lang="en-US" sz="1800" b="0" dirty="0" smtClean="0"/>
              <a:t>3 NO votes with 21 MBS comments</a:t>
            </a:r>
          </a:p>
          <a:p>
            <a:pPr lvl="1"/>
            <a:r>
              <a:rPr lang="en-US" sz="1800" b="0" dirty="0" smtClean="0"/>
              <a:t>314 comments were </a:t>
            </a:r>
            <a:r>
              <a:rPr lang="en-US" sz="1800" dirty="0"/>
              <a:t>received (9 </a:t>
            </a:r>
            <a:r>
              <a:rPr lang="en-US" sz="1800" dirty="0" smtClean="0"/>
              <a:t>general, 112 </a:t>
            </a:r>
            <a:r>
              <a:rPr lang="en-US" sz="1800" dirty="0"/>
              <a:t>technical, 193 </a:t>
            </a:r>
            <a:r>
              <a:rPr lang="en-US" sz="1800" dirty="0" smtClean="0"/>
              <a:t>editorial)</a:t>
            </a:r>
            <a:endParaRPr lang="en-US" sz="1800" b="0" dirty="0" smtClean="0"/>
          </a:p>
          <a:p>
            <a:r>
              <a:rPr lang="en-US" sz="2000" b="0" dirty="0" smtClean="0"/>
              <a:t>1</a:t>
            </a:r>
            <a:r>
              <a:rPr lang="en-US" sz="2000" b="0" baseline="30000" dirty="0" smtClean="0"/>
              <a:t>st</a:t>
            </a:r>
            <a:r>
              <a:rPr lang="en-US" sz="2000" b="0" dirty="0" smtClean="0"/>
              <a:t> Recirculation</a:t>
            </a:r>
          </a:p>
          <a:p>
            <a:pPr lvl="1"/>
            <a:r>
              <a:rPr lang="en-US" sz="1800" dirty="0" smtClean="0"/>
              <a:t>83% </a:t>
            </a:r>
            <a:r>
              <a:rPr lang="en-US" sz="1800" dirty="0"/>
              <a:t>return rate, </a:t>
            </a:r>
            <a:r>
              <a:rPr lang="en-US" sz="1800" dirty="0" smtClean="0"/>
              <a:t>98% </a:t>
            </a:r>
            <a:r>
              <a:rPr lang="en-US" sz="1800" dirty="0"/>
              <a:t>approval rate </a:t>
            </a:r>
          </a:p>
          <a:p>
            <a:pPr lvl="1"/>
            <a:r>
              <a:rPr lang="en-US" sz="1800" b="0" dirty="0" smtClean="0"/>
              <a:t>1 NO vote with 10 MBS comments</a:t>
            </a:r>
          </a:p>
          <a:p>
            <a:pPr lvl="1"/>
            <a:r>
              <a:rPr lang="en-US" sz="1800" b="0" dirty="0" smtClean="0"/>
              <a:t>158 comments were received (1 general, 96 technical, 61 editorial)</a:t>
            </a:r>
          </a:p>
          <a:p>
            <a:pPr marL="361950" indent="-361950"/>
            <a:r>
              <a:rPr lang="en-GB" sz="2000" b="0" dirty="0" smtClean="0"/>
              <a:t>2</a:t>
            </a:r>
            <a:r>
              <a:rPr lang="en-GB" sz="2000" b="0" baseline="30000" dirty="0" smtClean="0"/>
              <a:t>nd</a:t>
            </a:r>
            <a:r>
              <a:rPr lang="en-GB" sz="2000" b="0" dirty="0" smtClean="0"/>
              <a:t> Recirculation</a:t>
            </a:r>
            <a:endParaRPr lang="en-GB" sz="2000" b="0" dirty="0"/>
          </a:p>
          <a:p>
            <a:pPr lvl="1"/>
            <a:r>
              <a:rPr lang="en-US" sz="1800" dirty="0" smtClean="0"/>
              <a:t>84</a:t>
            </a:r>
            <a:r>
              <a:rPr lang="en-US" sz="1800" dirty="0"/>
              <a:t>% return </a:t>
            </a:r>
            <a:r>
              <a:rPr lang="en-US" sz="1800" dirty="0" smtClean="0"/>
              <a:t>rate, </a:t>
            </a:r>
            <a:r>
              <a:rPr lang="en-US" sz="1800" dirty="0"/>
              <a:t>97% approval </a:t>
            </a:r>
            <a:r>
              <a:rPr lang="en-US" sz="1800" dirty="0" smtClean="0"/>
              <a:t>rate </a:t>
            </a:r>
            <a:endParaRPr lang="en-US" sz="1800" dirty="0"/>
          </a:p>
          <a:p>
            <a:pPr lvl="1"/>
            <a:r>
              <a:rPr lang="en-US" sz="1800" dirty="0" smtClean="0"/>
              <a:t>2 </a:t>
            </a:r>
            <a:r>
              <a:rPr lang="en-US" sz="1800" dirty="0"/>
              <a:t>NO votes with </a:t>
            </a:r>
            <a:r>
              <a:rPr lang="en-US" sz="1800" dirty="0" smtClean="0"/>
              <a:t>6 MBS </a:t>
            </a:r>
            <a:r>
              <a:rPr lang="en-US" sz="1800" dirty="0"/>
              <a:t>comments</a:t>
            </a:r>
          </a:p>
          <a:p>
            <a:pPr lvl="1"/>
            <a:r>
              <a:rPr lang="en-US" sz="1800" dirty="0" smtClean="0"/>
              <a:t>94 </a:t>
            </a:r>
            <a:r>
              <a:rPr lang="en-US" sz="1800" dirty="0"/>
              <a:t>comments were received </a:t>
            </a:r>
            <a:r>
              <a:rPr lang="en-US" sz="1800" dirty="0" smtClean="0"/>
              <a:t>(0 general, </a:t>
            </a:r>
            <a:r>
              <a:rPr lang="en-US" sz="1800" dirty="0" smtClean="0"/>
              <a:t>45 </a:t>
            </a:r>
            <a:r>
              <a:rPr lang="en-US" sz="1800" dirty="0"/>
              <a:t>technical, </a:t>
            </a:r>
            <a:r>
              <a:rPr lang="en-US" sz="1800" dirty="0" smtClean="0"/>
              <a:t>49 </a:t>
            </a:r>
            <a:r>
              <a:rPr lang="en-US" sz="1800" dirty="0"/>
              <a:t>editorial</a:t>
            </a:r>
            <a:r>
              <a:rPr lang="en-US" sz="1800" dirty="0" smtClean="0"/>
              <a:t>)</a:t>
            </a:r>
          </a:p>
          <a:p>
            <a:pPr lvl="1"/>
            <a:r>
              <a:rPr lang="en-US" sz="1800" dirty="0" smtClean="0"/>
              <a:t>… comments were already addressed </a:t>
            </a:r>
            <a:r>
              <a:rPr lang="en-US" sz="1800" dirty="0"/>
              <a:t>(0 general, 45 technical, 49 editorial)</a:t>
            </a:r>
          </a:p>
          <a:p>
            <a:pPr marL="400050"/>
            <a:r>
              <a:rPr lang="en-US" sz="2000" b="0" dirty="0" smtClean="0"/>
              <a:t>Revise doc</a:t>
            </a:r>
            <a:r>
              <a:rPr lang="en-US" sz="2000" b="0" dirty="0" smtClean="0"/>
              <a:t>. </a:t>
            </a:r>
            <a:r>
              <a:rPr lang="en-US" sz="2000" b="0" dirty="0" smtClean="0"/>
              <a:t>15-22/0069r0 together with the Technical Editor</a:t>
            </a:r>
            <a:endParaRPr lang="en-US" sz="2000" b="0" dirty="0"/>
          </a:p>
          <a:p>
            <a:pPr lvl="1"/>
            <a:endParaRPr lang="en-US" sz="1800" dirty="0" smtClean="0"/>
          </a:p>
          <a:p>
            <a:pPr lvl="1"/>
            <a:endParaRPr lang="en-US" sz="18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17</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691280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18</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buNone/>
            </a:pPr>
            <a:r>
              <a:rPr lang="de-DE" dirty="0" err="1" smtClean="0"/>
              <a:t>Tuesday</a:t>
            </a:r>
            <a:r>
              <a:rPr lang="de-DE" dirty="0" smtClean="0"/>
              <a:t> 25 </a:t>
            </a:r>
            <a:r>
              <a:rPr lang="de-DE" dirty="0"/>
              <a:t>Jan. </a:t>
            </a:r>
            <a:r>
              <a:rPr lang="en-GB" dirty="0" smtClean="0"/>
              <a:t>AM0 </a:t>
            </a:r>
            <a:r>
              <a:rPr lang="en-GB" dirty="0"/>
              <a:t>(7-9 a.m. EST, 13-15 CET)</a:t>
            </a:r>
            <a:endParaRPr lang="de-DE"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51384424"/>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r>
                        <a:rPr lang="de-DE" sz="1800" dirty="0" err="1" smtClean="0"/>
                        <a:t>Continue</a:t>
                      </a:r>
                      <a:r>
                        <a:rPr lang="de-DE" sz="1800" dirty="0" smtClean="0"/>
                        <a: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baseline="0" dirty="0" smtClean="0"/>
                        <a:t>90</a:t>
                      </a:r>
                      <a:endParaRPr lang="en-US" sz="1800" baseline="0" dirty="0"/>
                    </a:p>
                  </a:txBody>
                  <a:tcPr marT="45764" marB="45764"/>
                </a:tc>
                <a:extLst>
                  <a:ext uri="{0D108BD9-81ED-4DB2-BD59-A6C34878D82A}">
                    <a16:rowId xmlns:a16="http://schemas.microsoft.com/office/drawing/2014/main" val="3245525989"/>
                  </a:ext>
                </a:extLst>
              </a:tr>
              <a:tr h="365702">
                <a:tc>
                  <a:txBody>
                    <a:bodyPr/>
                    <a:lstStyle/>
                    <a:p>
                      <a:pPr marL="0" lvl="1" indent="0"/>
                      <a:r>
                        <a:rPr lang="de-DE" sz="1800" dirty="0" err="1" smtClean="0"/>
                        <a:t>Discuss</a:t>
                      </a:r>
                      <a:r>
                        <a:rPr lang="de-DE" sz="1800" dirty="0" smtClean="0"/>
                        <a:t> TG13 </a:t>
                      </a:r>
                      <a:r>
                        <a:rPr lang="de-DE" sz="1800" dirty="0" err="1" smtClean="0"/>
                        <a:t>timeline</a:t>
                      </a:r>
                      <a:endParaRPr lang="de-DE" sz="1800" dirty="0"/>
                    </a:p>
                  </a:txBody>
                  <a:tcPr marT="45764" marB="45764"/>
                </a:tc>
                <a:tc>
                  <a:txBody>
                    <a:bodyPr/>
                    <a:lstStyle/>
                    <a:p>
                      <a:r>
                        <a:rPr lang="en-US" sz="1800" baseline="0" dirty="0" smtClean="0"/>
                        <a:t>20</a:t>
                      </a:r>
                      <a:endParaRPr lang="en-US" sz="1800" baseline="0" dirty="0"/>
                    </a:p>
                  </a:txBody>
                  <a:tcPr marT="45764" marB="45764"/>
                </a:tc>
                <a:extLst>
                  <a:ext uri="{0D108BD9-81ED-4DB2-BD59-A6C34878D82A}">
                    <a16:rowId xmlns:a16="http://schemas.microsoft.com/office/drawing/2014/main" val="188526489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19876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752600"/>
            <a:ext cx="8534400" cy="2286000"/>
          </a:xfrm>
        </p:spPr>
        <p:txBody>
          <a:bodyPr/>
          <a:lstStyle/>
          <a:p>
            <a:pPr marL="400050"/>
            <a:r>
              <a:rPr lang="de-DE" dirty="0" smtClean="0"/>
              <a:t>D6.0 after </a:t>
            </a:r>
            <a:r>
              <a:rPr lang="de-DE" dirty="0" err="1" smtClean="0"/>
              <a:t>recirculation</a:t>
            </a:r>
            <a:endParaRPr lang="de-DE" dirty="0" smtClean="0"/>
          </a:p>
          <a:p>
            <a:pPr lvl="2"/>
            <a:r>
              <a:rPr lang="en-US" dirty="0" smtClean="0"/>
              <a:t>97% approval rate, 84% return rate, 2 NO votes with 5 MBS comments</a:t>
            </a:r>
            <a:endParaRPr lang="en-US" dirty="0"/>
          </a:p>
          <a:p>
            <a:pPr lvl="2"/>
            <a:r>
              <a:rPr lang="en-US" dirty="0" smtClean="0"/>
              <a:t>95 comments </a:t>
            </a:r>
            <a:r>
              <a:rPr lang="en-US" dirty="0"/>
              <a:t>were </a:t>
            </a:r>
            <a:r>
              <a:rPr lang="en-US" dirty="0" smtClean="0"/>
              <a:t>received (43 technical</a:t>
            </a:r>
            <a:r>
              <a:rPr lang="en-US" dirty="0"/>
              <a:t>, </a:t>
            </a:r>
            <a:r>
              <a:rPr lang="en-US" dirty="0" smtClean="0"/>
              <a:t>52 editorial)</a:t>
            </a:r>
            <a:endParaRPr lang="en-US" dirty="0"/>
          </a:p>
          <a:p>
            <a:pPr marL="400050"/>
            <a:r>
              <a:rPr lang="de-DE" dirty="0" smtClean="0">
                <a:solidFill>
                  <a:schemeClr val="bg1">
                    <a:lumMod val="95000"/>
                  </a:schemeClr>
                </a:solidFill>
              </a:rPr>
              <a:t>Plan A: </a:t>
            </a:r>
            <a:r>
              <a:rPr lang="de-DE" dirty="0" err="1" smtClean="0">
                <a:solidFill>
                  <a:schemeClr val="bg1">
                    <a:lumMod val="95000"/>
                  </a:schemeClr>
                </a:solidFill>
              </a:rPr>
              <a:t>no</a:t>
            </a:r>
            <a:r>
              <a:rPr lang="de-DE" dirty="0" smtClean="0">
                <a:solidFill>
                  <a:schemeClr val="bg1">
                    <a:lumMod val="95000"/>
                  </a:schemeClr>
                </a:solidFill>
              </a:rPr>
              <a:t> </a:t>
            </a:r>
            <a:r>
              <a:rPr lang="de-DE" dirty="0" err="1" smtClean="0">
                <a:solidFill>
                  <a:schemeClr val="bg1">
                    <a:lumMod val="95000"/>
                  </a:schemeClr>
                </a:solidFill>
              </a:rPr>
              <a:t>more</a:t>
            </a:r>
            <a:r>
              <a:rPr lang="de-DE" dirty="0" smtClean="0">
                <a:solidFill>
                  <a:schemeClr val="bg1">
                    <a:lumMod val="95000"/>
                  </a:schemeClr>
                </a:solidFill>
              </a:rPr>
              <a:t> </a:t>
            </a:r>
            <a:r>
              <a:rPr lang="de-DE" dirty="0" err="1" smtClean="0">
                <a:solidFill>
                  <a:schemeClr val="bg1">
                    <a:lumMod val="95000"/>
                  </a:schemeClr>
                </a:solidFill>
              </a:rPr>
              <a:t>technical</a:t>
            </a:r>
            <a:r>
              <a:rPr lang="de-DE" dirty="0" smtClean="0">
                <a:solidFill>
                  <a:schemeClr val="bg1">
                    <a:lumMod val="95000"/>
                  </a:schemeClr>
                </a:solidFill>
              </a:rPr>
              <a:t> </a:t>
            </a:r>
            <a:r>
              <a:rPr lang="de-DE" dirty="0" err="1" smtClean="0">
                <a:solidFill>
                  <a:schemeClr val="bg1">
                    <a:lumMod val="95000"/>
                  </a:schemeClr>
                </a:solidFill>
              </a:rPr>
              <a:t>changes</a:t>
            </a:r>
            <a:endParaRPr lang="de-DE" dirty="0" smtClean="0">
              <a:solidFill>
                <a:schemeClr val="bg1">
                  <a:lumMod val="95000"/>
                </a:schemeClr>
              </a:solidFill>
            </a:endParaRPr>
          </a:p>
          <a:p>
            <a:pPr marL="1143000" lvl="2"/>
            <a:r>
              <a:rPr lang="de-DE" dirty="0" smtClean="0">
                <a:solidFill>
                  <a:schemeClr val="bg1">
                    <a:lumMod val="95000"/>
                  </a:schemeClr>
                </a:solidFill>
              </a:rPr>
              <a:t>Finish </a:t>
            </a:r>
            <a:r>
              <a:rPr lang="de-DE" dirty="0" err="1" smtClean="0">
                <a:solidFill>
                  <a:schemeClr val="bg1">
                    <a:lumMod val="95000"/>
                  </a:schemeClr>
                </a:solidFill>
              </a:rPr>
              <a:t>comment</a:t>
            </a:r>
            <a:r>
              <a:rPr lang="de-DE" dirty="0" smtClean="0">
                <a:solidFill>
                  <a:schemeClr val="bg1">
                    <a:lumMod val="95000"/>
                  </a:schemeClr>
                </a:solidFill>
              </a:rPr>
              <a:t> </a:t>
            </a:r>
            <a:r>
              <a:rPr lang="de-DE" dirty="0" err="1" smtClean="0">
                <a:solidFill>
                  <a:schemeClr val="bg1">
                    <a:lumMod val="95000"/>
                  </a:schemeClr>
                </a:solidFill>
              </a:rPr>
              <a:t>resolution</a:t>
            </a:r>
            <a:r>
              <a:rPr lang="de-DE" dirty="0" smtClean="0">
                <a:solidFill>
                  <a:schemeClr val="bg1">
                    <a:lumMod val="95000"/>
                  </a:schemeClr>
                </a:solidFill>
              </a:rPr>
              <a:t>, </a:t>
            </a:r>
            <a:r>
              <a:rPr lang="de-DE" dirty="0" err="1" smtClean="0">
                <a:solidFill>
                  <a:schemeClr val="bg1">
                    <a:lumMod val="95000"/>
                  </a:schemeClr>
                </a:solidFill>
              </a:rPr>
              <a:t>prepare</a:t>
            </a:r>
            <a:r>
              <a:rPr lang="de-DE" dirty="0" smtClean="0">
                <a:solidFill>
                  <a:schemeClr val="bg1">
                    <a:lumMod val="95000"/>
                  </a:schemeClr>
                </a:solidFill>
              </a:rPr>
              <a:t> D7.0</a:t>
            </a:r>
          </a:p>
          <a:p>
            <a:pPr marL="1143000" lvl="2"/>
            <a:r>
              <a:rPr lang="de-DE" dirty="0" smtClean="0">
                <a:solidFill>
                  <a:schemeClr val="bg1">
                    <a:lumMod val="95000"/>
                  </a:schemeClr>
                </a:solidFill>
              </a:rPr>
              <a:t>Final </a:t>
            </a:r>
            <a:r>
              <a:rPr lang="de-DE" dirty="0" err="1" smtClean="0">
                <a:solidFill>
                  <a:schemeClr val="bg1">
                    <a:lumMod val="95000"/>
                  </a:schemeClr>
                </a:solidFill>
              </a:rPr>
              <a:t>recirculation</a:t>
            </a:r>
            <a:r>
              <a:rPr lang="de-DE" dirty="0" smtClean="0">
                <a:solidFill>
                  <a:schemeClr val="bg1">
                    <a:lumMod val="95000"/>
                  </a:schemeClr>
                </a:solidFill>
              </a:rPr>
              <a:t> </a:t>
            </a:r>
            <a:r>
              <a:rPr lang="de-DE" dirty="0" err="1" smtClean="0">
                <a:solidFill>
                  <a:schemeClr val="bg1">
                    <a:lumMod val="95000"/>
                  </a:schemeClr>
                </a:solidFill>
              </a:rPr>
              <a:t>with</a:t>
            </a:r>
            <a:r>
              <a:rPr lang="de-DE" dirty="0" smtClean="0">
                <a:solidFill>
                  <a:schemeClr val="bg1">
                    <a:lumMod val="95000"/>
                  </a:schemeClr>
                </a:solidFill>
              </a:rPr>
              <a:t> </a:t>
            </a:r>
            <a:r>
              <a:rPr lang="de-DE" dirty="0" err="1" smtClean="0">
                <a:solidFill>
                  <a:schemeClr val="bg1">
                    <a:lumMod val="95000"/>
                  </a:schemeClr>
                </a:solidFill>
              </a:rPr>
              <a:t>no</a:t>
            </a:r>
            <a:r>
              <a:rPr lang="de-DE" dirty="0" smtClean="0">
                <a:solidFill>
                  <a:schemeClr val="bg1">
                    <a:lumMod val="95000"/>
                  </a:schemeClr>
                </a:solidFill>
              </a:rPr>
              <a:t> </a:t>
            </a:r>
            <a:r>
              <a:rPr lang="de-DE" dirty="0" err="1" smtClean="0">
                <a:solidFill>
                  <a:schemeClr val="bg1">
                    <a:lumMod val="95000"/>
                  </a:schemeClr>
                </a:solidFill>
              </a:rPr>
              <a:t>more</a:t>
            </a:r>
            <a:r>
              <a:rPr lang="de-DE" dirty="0" smtClean="0">
                <a:solidFill>
                  <a:schemeClr val="bg1">
                    <a:lumMod val="95000"/>
                  </a:schemeClr>
                </a:solidFill>
              </a:rPr>
              <a:t> </a:t>
            </a:r>
            <a:r>
              <a:rPr lang="de-DE" dirty="0" err="1" smtClean="0">
                <a:solidFill>
                  <a:schemeClr val="bg1">
                    <a:lumMod val="95000"/>
                  </a:schemeClr>
                </a:solidFill>
              </a:rPr>
              <a:t>technical</a:t>
            </a:r>
            <a:r>
              <a:rPr lang="de-DE" dirty="0" smtClean="0">
                <a:solidFill>
                  <a:schemeClr val="bg1">
                    <a:lumMod val="95000"/>
                  </a:schemeClr>
                </a:solidFill>
              </a:rPr>
              <a:t> </a:t>
            </a:r>
            <a:r>
              <a:rPr lang="de-DE" dirty="0" err="1" smtClean="0">
                <a:solidFill>
                  <a:schemeClr val="bg1">
                    <a:lumMod val="95000"/>
                  </a:schemeClr>
                </a:solidFill>
              </a:rPr>
              <a:t>changes</a:t>
            </a:r>
            <a:r>
              <a:rPr lang="de-DE" dirty="0" smtClean="0">
                <a:solidFill>
                  <a:schemeClr val="bg1">
                    <a:lumMod val="95000"/>
                  </a:schemeClr>
                </a:solidFill>
              </a:rPr>
              <a:t> </a:t>
            </a:r>
          </a:p>
          <a:p>
            <a:pPr marL="1143000" lvl="2"/>
            <a:r>
              <a:rPr lang="de-DE" dirty="0" err="1" smtClean="0">
                <a:solidFill>
                  <a:schemeClr val="bg1">
                    <a:lumMod val="95000"/>
                  </a:schemeClr>
                </a:solidFill>
              </a:rPr>
              <a:t>Submit</a:t>
            </a:r>
            <a:r>
              <a:rPr lang="de-DE" dirty="0" smtClean="0">
                <a:solidFill>
                  <a:schemeClr val="bg1">
                    <a:lumMod val="95000"/>
                  </a:schemeClr>
                </a:solidFill>
              </a:rPr>
              <a:t> </a:t>
            </a:r>
            <a:r>
              <a:rPr lang="de-DE" dirty="0" err="1" smtClean="0">
                <a:solidFill>
                  <a:schemeClr val="bg1">
                    <a:lumMod val="95000"/>
                  </a:schemeClr>
                </a:solidFill>
              </a:rPr>
              <a:t>to</a:t>
            </a:r>
            <a:r>
              <a:rPr lang="de-DE" dirty="0" smtClean="0">
                <a:solidFill>
                  <a:schemeClr val="bg1">
                    <a:lumMod val="95000"/>
                  </a:schemeClr>
                </a:solidFill>
              </a:rPr>
              <a:t> </a:t>
            </a:r>
            <a:r>
              <a:rPr lang="de-DE" dirty="0" err="1" smtClean="0">
                <a:solidFill>
                  <a:schemeClr val="bg1">
                    <a:lumMod val="95000"/>
                  </a:schemeClr>
                </a:solidFill>
              </a:rPr>
              <a:t>RevCom</a:t>
            </a:r>
            <a:r>
              <a:rPr lang="de-DE" dirty="0" smtClean="0">
                <a:solidFill>
                  <a:schemeClr val="bg1">
                    <a:lumMod val="95000"/>
                  </a:schemeClr>
                </a:solidFill>
              </a:rPr>
              <a:t> (</a:t>
            </a:r>
            <a:r>
              <a:rPr lang="de-DE" dirty="0" err="1" smtClean="0">
                <a:solidFill>
                  <a:schemeClr val="bg1">
                    <a:lumMod val="95000"/>
                  </a:schemeClr>
                </a:solidFill>
              </a:rPr>
              <a:t>February</a:t>
            </a:r>
            <a:r>
              <a:rPr lang="de-DE" dirty="0" smtClean="0">
                <a:solidFill>
                  <a:schemeClr val="bg1">
                    <a:lumMod val="95000"/>
                  </a:schemeClr>
                </a:solidFill>
              </a:rPr>
              <a:t>)</a:t>
            </a:r>
          </a:p>
          <a:p>
            <a:pPr marL="400050"/>
            <a:r>
              <a:rPr lang="de-DE" dirty="0"/>
              <a:t>Plan B: </a:t>
            </a:r>
            <a:r>
              <a:rPr lang="de-DE" dirty="0" err="1"/>
              <a:t>further</a:t>
            </a:r>
            <a:r>
              <a:rPr lang="de-DE" dirty="0"/>
              <a:t> </a:t>
            </a:r>
            <a:r>
              <a:rPr lang="de-DE" dirty="0" err="1"/>
              <a:t>technical</a:t>
            </a:r>
            <a:r>
              <a:rPr lang="de-DE" dirty="0"/>
              <a:t> </a:t>
            </a:r>
            <a:r>
              <a:rPr lang="de-DE" dirty="0" err="1"/>
              <a:t>changes</a:t>
            </a:r>
            <a:endParaRPr lang="de-DE" dirty="0"/>
          </a:p>
          <a:p>
            <a:pPr marL="1143000" lvl="2"/>
            <a:r>
              <a:rPr lang="de-DE" dirty="0"/>
              <a:t>Finish </a:t>
            </a:r>
            <a:r>
              <a:rPr lang="de-DE" dirty="0" err="1"/>
              <a:t>comment</a:t>
            </a:r>
            <a:r>
              <a:rPr lang="de-DE" dirty="0"/>
              <a:t> </a:t>
            </a:r>
            <a:r>
              <a:rPr lang="de-DE" dirty="0" err="1"/>
              <a:t>resolution</a:t>
            </a:r>
            <a:r>
              <a:rPr lang="de-DE" dirty="0"/>
              <a:t>, </a:t>
            </a:r>
            <a:r>
              <a:rPr lang="de-DE" dirty="0" err="1"/>
              <a:t>prepare</a:t>
            </a:r>
            <a:r>
              <a:rPr lang="de-DE" dirty="0"/>
              <a:t> D7.0</a:t>
            </a:r>
          </a:p>
          <a:p>
            <a:pPr marL="1143000" lvl="2"/>
            <a:r>
              <a:rPr lang="de-DE" dirty="0" smtClean="0"/>
              <a:t>Start 3rd </a:t>
            </a:r>
            <a:r>
              <a:rPr lang="de-DE" dirty="0" err="1" smtClean="0"/>
              <a:t>recirculation</a:t>
            </a:r>
            <a:r>
              <a:rPr lang="de-DE" dirty="0" smtClean="0"/>
              <a:t>, </a:t>
            </a:r>
            <a:r>
              <a:rPr lang="de-DE" dirty="0" err="1" smtClean="0"/>
              <a:t>resolve</a:t>
            </a:r>
            <a:r>
              <a:rPr lang="de-DE" dirty="0" smtClean="0"/>
              <a:t> </a:t>
            </a:r>
            <a:r>
              <a:rPr lang="de-DE" dirty="0" err="1" smtClean="0"/>
              <a:t>comments</a:t>
            </a:r>
            <a:r>
              <a:rPr lang="de-DE" dirty="0" smtClean="0"/>
              <a:t>, </a:t>
            </a:r>
            <a:r>
              <a:rPr lang="de-DE" b="0" dirty="0" err="1" smtClean="0"/>
              <a:t>prepare</a:t>
            </a:r>
            <a:r>
              <a:rPr lang="de-DE" b="0" dirty="0" smtClean="0"/>
              <a:t> D8.0</a:t>
            </a:r>
          </a:p>
          <a:p>
            <a:pPr marL="1143000" lvl="2"/>
            <a:r>
              <a:rPr lang="de-DE" dirty="0"/>
              <a:t>Final </a:t>
            </a:r>
            <a:r>
              <a:rPr lang="de-DE" dirty="0" err="1"/>
              <a:t>recirculation</a:t>
            </a:r>
            <a:r>
              <a:rPr lang="de-DE" dirty="0"/>
              <a:t> </a:t>
            </a:r>
            <a:r>
              <a:rPr lang="de-DE" dirty="0" err="1"/>
              <a:t>with</a:t>
            </a:r>
            <a:r>
              <a:rPr lang="de-DE" dirty="0"/>
              <a:t> </a:t>
            </a:r>
            <a:r>
              <a:rPr lang="de-DE" dirty="0" err="1"/>
              <a:t>no</a:t>
            </a:r>
            <a:r>
              <a:rPr lang="de-DE" dirty="0"/>
              <a:t> </a:t>
            </a:r>
            <a:r>
              <a:rPr lang="de-DE" dirty="0" err="1"/>
              <a:t>more</a:t>
            </a:r>
            <a:r>
              <a:rPr lang="de-DE" dirty="0"/>
              <a:t> </a:t>
            </a:r>
            <a:r>
              <a:rPr lang="de-DE" dirty="0" err="1"/>
              <a:t>technical</a:t>
            </a:r>
            <a:r>
              <a:rPr lang="de-DE" dirty="0"/>
              <a:t> </a:t>
            </a:r>
            <a:r>
              <a:rPr lang="de-DE" dirty="0" err="1"/>
              <a:t>changes</a:t>
            </a:r>
            <a:r>
              <a:rPr lang="de-DE" dirty="0"/>
              <a:t> </a:t>
            </a:r>
          </a:p>
          <a:p>
            <a:pPr marL="1143000" lvl="2"/>
            <a:r>
              <a:rPr lang="de-DE" dirty="0" err="1"/>
              <a:t>Submit</a:t>
            </a:r>
            <a:r>
              <a:rPr lang="de-DE" dirty="0"/>
              <a:t> </a:t>
            </a:r>
            <a:r>
              <a:rPr lang="de-DE" dirty="0" err="1"/>
              <a:t>to</a:t>
            </a:r>
            <a:r>
              <a:rPr lang="de-DE" dirty="0"/>
              <a:t> </a:t>
            </a:r>
            <a:r>
              <a:rPr lang="de-DE" dirty="0" err="1"/>
              <a:t>RevCom</a:t>
            </a:r>
            <a:r>
              <a:rPr lang="de-DE" dirty="0"/>
              <a:t> </a:t>
            </a:r>
            <a:r>
              <a:rPr lang="de-DE" dirty="0" smtClean="0"/>
              <a:t>(May)</a:t>
            </a:r>
            <a:endParaRPr lang="de-DE" dirty="0"/>
          </a:p>
          <a:p>
            <a:pPr marL="800100" lvl="1"/>
            <a:r>
              <a:rPr lang="de-DE" b="0" dirty="0" smtClean="0"/>
              <a:t> </a:t>
            </a:r>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19</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a:t>
            </a:r>
            <a:r>
              <a:rPr lang="en-US" altLang="en-US" dirty="0" smtClean="0"/>
              <a:t>Wireless Communication Meeting Agenda for </a:t>
            </a:r>
            <a:r>
              <a:rPr lang="en-US" altLang="en-US" dirty="0"/>
              <a:t>the </a:t>
            </a:r>
            <a:r>
              <a:rPr lang="en-US" altLang="en-US" dirty="0" smtClean="0"/>
              <a:t>January 2022 virtual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sz="1800" dirty="0" smtClean="0"/>
              <a:t>Patent-related information</a:t>
            </a:r>
          </a:p>
          <a:p>
            <a:pPr lvl="1" algn="just"/>
            <a:r>
              <a:rPr lang="en-US" altLang="en-US" sz="1600" dirty="0" smtClean="0">
                <a:hlinkClick r:id="rId3"/>
              </a:rPr>
              <a:t>https</a:t>
            </a:r>
            <a:r>
              <a:rPr lang="en-US" altLang="en-US" sz="1600" dirty="0">
                <a:hlinkClick r:id="rId3"/>
              </a:rPr>
              <a:t>://</a:t>
            </a:r>
            <a:r>
              <a:rPr lang="en-US" altLang="en-US" sz="1600" dirty="0" smtClean="0">
                <a:hlinkClick r:id="rId3"/>
              </a:rPr>
              <a:t>mentor.ieee.org/myproject/Public/mytools/mob/slideset.ppt</a:t>
            </a:r>
            <a:r>
              <a:rPr lang="en-US" altLang="en-US" sz="1600" dirty="0" smtClean="0"/>
              <a:t>  </a:t>
            </a:r>
          </a:p>
          <a:p>
            <a:pPr algn="just"/>
            <a:r>
              <a:rPr lang="en-US" altLang="en-US" sz="1800" dirty="0" smtClean="0"/>
              <a:t>IEEE SA Copyright Policy</a:t>
            </a:r>
          </a:p>
          <a:p>
            <a:pPr lvl="1" algn="just"/>
            <a:r>
              <a:rPr lang="en-US" altLang="en-US" sz="1600" dirty="0">
                <a:hlinkClick r:id="rId4"/>
              </a:rPr>
              <a:t>https://</a:t>
            </a:r>
            <a:r>
              <a:rPr lang="en-US" altLang="en-US" sz="1600" dirty="0" smtClean="0">
                <a:hlinkClick r:id="rId4"/>
              </a:rPr>
              <a:t>standards.ieee.org/content/dam/ieee-standards/standards/web/documents/other/copyright-policy-WG-meetings.potx</a:t>
            </a:r>
            <a:endParaRPr lang="en-US" altLang="en-US" sz="1600" dirty="0" smtClean="0"/>
          </a:p>
          <a:p>
            <a:pPr algn="just"/>
            <a:r>
              <a:rPr lang="en-US" altLang="en-US" sz="1800" dirty="0" smtClean="0"/>
              <a:t>Attendance recording procedures</a:t>
            </a:r>
          </a:p>
          <a:p>
            <a:pPr lvl="1"/>
            <a:r>
              <a:rPr lang="en-US" altLang="en-US" sz="1600" dirty="0" smtClean="0">
                <a:hlinkClick r:id="rId5"/>
              </a:rPr>
              <a:t>https://imat.ieee.org/my-site/home</a:t>
            </a:r>
            <a:r>
              <a:rPr lang="en-US" altLang="en-US" sz="1600" dirty="0" smtClean="0"/>
              <a:t>   </a:t>
            </a:r>
            <a:endParaRPr lang="en-US" altLang="en-US" sz="1400" dirty="0" smtClean="0"/>
          </a:p>
          <a:p>
            <a:pPr lvl="1"/>
            <a:r>
              <a:rPr lang="de-DE" altLang="en-US" sz="1600" dirty="0" smtClean="0"/>
              <a:t>Login </a:t>
            </a:r>
            <a:r>
              <a:rPr lang="de-DE" altLang="en-US" sz="1600" dirty="0" err="1" smtClean="0"/>
              <a:t>using</a:t>
            </a:r>
            <a:r>
              <a:rPr lang="de-DE" altLang="en-US" sz="1600" dirty="0" smtClean="0"/>
              <a:t> </a:t>
            </a:r>
            <a:r>
              <a:rPr lang="de-DE" altLang="en-US" sz="1600" dirty="0" err="1" smtClean="0"/>
              <a:t>your</a:t>
            </a:r>
            <a:r>
              <a:rPr lang="de-DE" altLang="en-US" sz="1600" dirty="0" smtClean="0"/>
              <a:t> IEEE </a:t>
            </a:r>
            <a:r>
              <a:rPr lang="de-DE" altLang="en-US" sz="1600" dirty="0" err="1" smtClean="0"/>
              <a:t>account</a:t>
            </a:r>
            <a:r>
              <a:rPr lang="de-DE" altLang="en-US" sz="1600" dirty="0" smtClean="0"/>
              <a:t> also </a:t>
            </a:r>
            <a:r>
              <a:rPr lang="de-DE" altLang="en-US" sz="1600" dirty="0" err="1" smtClean="0"/>
              <a:t>used</a:t>
            </a:r>
            <a:r>
              <a:rPr lang="de-DE" altLang="en-US" sz="1600" dirty="0" smtClean="0"/>
              <a:t> </a:t>
            </a:r>
            <a:r>
              <a:rPr lang="de-DE" altLang="en-US" sz="1600" dirty="0" err="1" smtClean="0"/>
              <a:t>for</a:t>
            </a:r>
            <a:r>
              <a:rPr lang="de-DE" altLang="en-US" sz="1600" dirty="0" smtClean="0"/>
              <a:t> </a:t>
            </a:r>
            <a:r>
              <a:rPr lang="de-DE" altLang="en-US" sz="1600" dirty="0" err="1" smtClean="0"/>
              <a:t>registration</a:t>
            </a:r>
            <a:endParaRPr lang="en-US" altLang="en-US" sz="1600" dirty="0" smtClean="0"/>
          </a:p>
          <a:p>
            <a:pPr lvl="1"/>
            <a:r>
              <a:rPr lang="en-US" altLang="en-US" sz="1600" dirty="0" smtClean="0"/>
              <a:t>Must log attendance during each 2-hour session</a:t>
            </a:r>
          </a:p>
          <a:p>
            <a:pPr lvl="1"/>
            <a:r>
              <a:rPr lang="de-DE" altLang="en-US" sz="1600" dirty="0" err="1" smtClean="0"/>
              <a:t>Attendance</a:t>
            </a:r>
            <a:r>
              <a:rPr lang="de-DE" altLang="en-US" sz="1600" dirty="0" smtClean="0"/>
              <a:t> </a:t>
            </a:r>
            <a:r>
              <a:rPr lang="de-DE" altLang="en-US" sz="1600" dirty="0" err="1" smtClean="0"/>
              <a:t>counts</a:t>
            </a:r>
            <a:r>
              <a:rPr lang="de-DE" altLang="en-US" sz="1600" dirty="0" smtClean="0"/>
              <a:t> </a:t>
            </a:r>
            <a:r>
              <a:rPr lang="de-DE" altLang="en-US" sz="1600" dirty="0" err="1" smtClean="0"/>
              <a:t>to</a:t>
            </a:r>
            <a:r>
              <a:rPr lang="de-DE" altLang="en-US" sz="1600" dirty="0" smtClean="0"/>
              <a:t> </a:t>
            </a:r>
            <a:r>
              <a:rPr lang="de-DE" altLang="en-US" sz="1600" dirty="0" err="1" smtClean="0"/>
              <a:t>achieving</a:t>
            </a:r>
            <a:r>
              <a:rPr lang="de-DE" altLang="en-US" sz="1600" dirty="0" smtClean="0"/>
              <a:t>/</a:t>
            </a:r>
            <a:r>
              <a:rPr lang="de-DE" altLang="en-US" sz="1600" dirty="0" err="1" smtClean="0"/>
              <a:t>maintaining</a:t>
            </a:r>
            <a:r>
              <a:rPr lang="de-DE" altLang="en-US" sz="1600" dirty="0" smtClean="0"/>
              <a:t> </a:t>
            </a:r>
            <a:r>
              <a:rPr lang="de-DE" altLang="en-US" sz="1600" dirty="0" err="1" smtClean="0"/>
              <a:t>your</a:t>
            </a:r>
            <a:r>
              <a:rPr lang="de-DE" altLang="en-US" sz="1600" dirty="0" smtClean="0"/>
              <a:t> </a:t>
            </a:r>
            <a:r>
              <a:rPr lang="de-DE" altLang="en-US" sz="1600" dirty="0" err="1" smtClean="0"/>
              <a:t>voting</a:t>
            </a:r>
            <a:r>
              <a:rPr lang="de-DE" altLang="en-US" sz="1600" dirty="0" smtClean="0"/>
              <a:t> </a:t>
            </a:r>
            <a:r>
              <a:rPr lang="de-DE" altLang="en-US" sz="1600" dirty="0" err="1" smtClean="0"/>
              <a:t>rights</a:t>
            </a:r>
            <a:r>
              <a:rPr lang="de-DE" altLang="en-US" sz="1600" dirty="0" smtClean="0"/>
              <a:t> </a:t>
            </a:r>
            <a:endParaRPr lang="en-US" altLang="en-US" sz="1600" dirty="0" smtClean="0"/>
          </a:p>
          <a:p>
            <a:pPr>
              <a:spcBef>
                <a:spcPts val="1800"/>
              </a:spcBef>
            </a:pPr>
            <a:r>
              <a:rPr lang="en-US" altLang="en-US" sz="1800" dirty="0" smtClean="0"/>
              <a:t>Documentation</a:t>
            </a:r>
          </a:p>
          <a:p>
            <a:pPr lvl="1"/>
            <a:r>
              <a:rPr lang="en-US" altLang="en-US" sz="1600" dirty="0" smtClean="0">
                <a:hlinkClick r:id="rId6"/>
              </a:rPr>
              <a:t>http://mentor.ieee.org</a:t>
            </a:r>
            <a:endParaRPr lang="en-US" altLang="en-US" sz="1600" dirty="0" smtClean="0"/>
          </a:p>
          <a:p>
            <a:pPr lvl="1"/>
            <a:r>
              <a:rPr lang="en-US" altLang="en-US" sz="1600" dirty="0" smtClean="0"/>
              <a:t>Use “TG13”</a:t>
            </a:r>
            <a:r>
              <a:rPr lang="en-US" altLang="ja-JP" sz="1600" dirty="0" smtClean="0"/>
              <a:t> for submission</a:t>
            </a:r>
          </a:p>
          <a:p>
            <a:pPr lvl="1"/>
            <a:r>
              <a:rPr lang="en-US" altLang="en-US" sz="1600" dirty="0" smtClean="0"/>
              <a:t>If you plan to make a submission be sure it does not contain company logos or advertising</a:t>
            </a:r>
          </a:p>
          <a:p>
            <a:pPr lvl="1"/>
            <a:endParaRPr lang="en-US" altLang="en-US" sz="1600" dirty="0" smtClean="0"/>
          </a:p>
          <a:p>
            <a:pPr lvl="1"/>
            <a:endParaRPr lang="en-US" altLang="en-US" sz="1600"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Tree>
    <p:extLst>
      <p:ext uri="{BB962C8B-B14F-4D97-AF65-F5344CB8AC3E}">
        <p14:creationId xmlns:p14="http://schemas.microsoft.com/office/powerpoint/2010/main" val="1800632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9775449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6</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7</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rights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mentor.ieee.org/802.15/dcn/10/15-10-0235-29-0000-802-15-operations-manual.docx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TG13 </a:t>
            </a:r>
            <a:r>
              <a:rPr lang="de-DE" sz="2000" dirty="0" err="1" smtClean="0"/>
              <a:t>draft</a:t>
            </a:r>
            <a:r>
              <a:rPr lang="de-DE" sz="2000" dirty="0" smtClean="0"/>
              <a:t> </a:t>
            </a:r>
            <a:r>
              <a:rPr lang="de-DE" sz="2000" dirty="0" err="1" smtClean="0"/>
              <a:t>is</a:t>
            </a:r>
            <a:r>
              <a:rPr lang="de-DE" sz="2000" dirty="0" smtClean="0"/>
              <a:t> in SA </a:t>
            </a:r>
            <a:r>
              <a:rPr lang="de-DE" sz="2000" dirty="0" err="1" smtClean="0"/>
              <a:t>ballot</a:t>
            </a:r>
            <a:endParaRPr lang="de-DE" sz="2000" dirty="0" smtClean="0"/>
          </a:p>
          <a:p>
            <a:pPr marL="1085850" lvl="1" indent="-342900" algn="just">
              <a:buFont typeface="Arial" panose="020B0604020202020204" pitchFamily="34" charset="0"/>
              <a:buChar char="•"/>
              <a:defRPr/>
            </a:pPr>
            <a:r>
              <a:rPr lang="de-DE" sz="1800" b="0" dirty="0" smtClean="0"/>
              <a:t>after 1st </a:t>
            </a:r>
            <a:r>
              <a:rPr lang="de-DE" sz="1800" b="0" dirty="0" err="1" smtClean="0"/>
              <a:t>recirc</a:t>
            </a:r>
            <a:r>
              <a:rPr lang="de-DE" sz="1800" b="0" dirty="0" smtClean="0"/>
              <a:t>, </a:t>
            </a:r>
            <a:r>
              <a:rPr lang="de-DE" sz="1800" dirty="0" smtClean="0"/>
              <a:t>98</a:t>
            </a:r>
            <a:r>
              <a:rPr lang="de-DE" sz="1800" dirty="0"/>
              <a:t>% </a:t>
            </a:r>
            <a:r>
              <a:rPr lang="de-DE" sz="1800" dirty="0" err="1"/>
              <a:t>approval</a:t>
            </a:r>
            <a:r>
              <a:rPr lang="de-DE" sz="1800" dirty="0"/>
              <a:t> </a:t>
            </a:r>
            <a:r>
              <a:rPr lang="de-DE" sz="1800" dirty="0" smtClean="0"/>
              <a:t>rate, </a:t>
            </a:r>
            <a:r>
              <a:rPr lang="de-DE" sz="1800" dirty="0"/>
              <a:t>85% </a:t>
            </a:r>
            <a:r>
              <a:rPr lang="de-DE" sz="1800" dirty="0" err="1"/>
              <a:t>return</a:t>
            </a:r>
            <a:r>
              <a:rPr lang="de-DE" sz="1800" dirty="0"/>
              <a:t> rate, </a:t>
            </a:r>
            <a:r>
              <a:rPr lang="de-DE" sz="1800" dirty="0" smtClean="0"/>
              <a:t>1x NO </a:t>
            </a:r>
            <a:r>
              <a:rPr lang="de-DE" sz="1800" dirty="0" err="1" smtClean="0"/>
              <a:t>with</a:t>
            </a:r>
            <a:r>
              <a:rPr lang="de-DE" sz="1800" dirty="0" smtClean="0"/>
              <a:t> MBS</a:t>
            </a:r>
            <a:endParaRPr lang="de-DE" sz="1800" b="0" dirty="0" smtClean="0"/>
          </a:p>
          <a:p>
            <a:pPr marL="1085850" lvl="1" indent="-342900" algn="just">
              <a:buFont typeface="Arial" panose="020B0604020202020204" pitchFamily="34" charset="0"/>
              <a:buChar char="•"/>
              <a:defRPr/>
            </a:pPr>
            <a:r>
              <a:rPr lang="de-DE" sz="1800" b="0" dirty="0" smtClean="0"/>
              <a:t>CRG </a:t>
            </a:r>
            <a:r>
              <a:rPr lang="de-DE" sz="1800" b="0" dirty="0" err="1" smtClean="0"/>
              <a:t>resolved</a:t>
            </a:r>
            <a:r>
              <a:rPr lang="de-DE" sz="1800" b="0" dirty="0" smtClean="0"/>
              <a:t> 158 </a:t>
            </a:r>
            <a:r>
              <a:rPr lang="de-DE" sz="1800" b="0" dirty="0" err="1" smtClean="0"/>
              <a:t>comments</a:t>
            </a:r>
            <a:r>
              <a:rPr lang="de-DE" sz="1800" b="0" dirty="0" smtClean="0"/>
              <a:t> D5.0 (1 </a:t>
            </a:r>
            <a:r>
              <a:rPr lang="de-DE" sz="1800" b="0" dirty="0" err="1" smtClean="0"/>
              <a:t>general</a:t>
            </a:r>
            <a:r>
              <a:rPr lang="de-DE" sz="1800" b="0" dirty="0" smtClean="0"/>
              <a:t>, 96</a:t>
            </a:r>
            <a:r>
              <a:rPr lang="en-GB" sz="1800" dirty="0" smtClean="0"/>
              <a:t> </a:t>
            </a:r>
            <a:r>
              <a:rPr lang="en-GB" sz="1800" dirty="0"/>
              <a:t>technical, </a:t>
            </a:r>
            <a:r>
              <a:rPr lang="en-GB" sz="1800" dirty="0" smtClean="0"/>
              <a:t>61 </a:t>
            </a:r>
            <a:r>
              <a:rPr lang="en-GB" sz="1800" dirty="0"/>
              <a:t>editorial</a:t>
            </a:r>
            <a:r>
              <a:rPr lang="de-DE" sz="1800" b="0" dirty="0" smtClean="0"/>
              <a:t>)</a:t>
            </a:r>
          </a:p>
          <a:p>
            <a:pPr marL="1085850" lvl="1" indent="-342900" algn="just">
              <a:buFont typeface="Arial" panose="020B0604020202020204" pitchFamily="34" charset="0"/>
              <a:buChar char="•"/>
              <a:defRPr/>
            </a:pPr>
            <a:r>
              <a:rPr lang="de-DE" sz="1800" b="0" dirty="0" smtClean="0"/>
              <a:t>Non-</a:t>
            </a:r>
            <a:r>
              <a:rPr lang="de-DE" sz="1800" b="0" dirty="0" err="1" smtClean="0"/>
              <a:t>beacon</a:t>
            </a:r>
            <a:r>
              <a:rPr lang="de-DE" sz="1800" b="0" dirty="0" smtClean="0"/>
              <a:t> </a:t>
            </a:r>
            <a:r>
              <a:rPr lang="de-DE" sz="1800" b="0" dirty="0" err="1" smtClean="0"/>
              <a:t>enabled</a:t>
            </a:r>
            <a:r>
              <a:rPr lang="de-DE" sz="1800" b="0" dirty="0" smtClean="0"/>
              <a:t> MAC </a:t>
            </a:r>
            <a:r>
              <a:rPr lang="de-DE" sz="1800" b="0" dirty="0" err="1" smtClean="0"/>
              <a:t>and</a:t>
            </a:r>
            <a:r>
              <a:rPr lang="de-DE" sz="1800" b="0" dirty="0" smtClean="0"/>
              <a:t> LB PHY </a:t>
            </a:r>
            <a:r>
              <a:rPr lang="de-DE" sz="1800" b="0" dirty="0" err="1" smtClean="0"/>
              <a:t>were</a:t>
            </a:r>
            <a:r>
              <a:rPr lang="de-DE" sz="1800" b="0" dirty="0" smtClean="0"/>
              <a:t> </a:t>
            </a:r>
            <a:r>
              <a:rPr lang="de-DE" sz="1800" b="0" dirty="0" err="1" smtClean="0"/>
              <a:t>removed</a:t>
            </a:r>
            <a:endParaRPr lang="de-DE" sz="1800" b="0" dirty="0" smtClean="0"/>
          </a:p>
          <a:p>
            <a:pPr marL="1085850" lvl="1" indent="-342900" algn="just">
              <a:buFont typeface="Arial" panose="020B0604020202020204" pitchFamily="34" charset="0"/>
              <a:buChar char="•"/>
              <a:defRPr/>
            </a:pPr>
            <a:r>
              <a:rPr lang="de-DE" sz="1800" b="0" dirty="0" smtClean="0"/>
              <a:t>New </a:t>
            </a:r>
            <a:r>
              <a:rPr lang="de-DE" sz="1800" b="0" dirty="0" err="1" smtClean="0"/>
              <a:t>draft</a:t>
            </a:r>
            <a:r>
              <a:rPr lang="de-DE" sz="1800" b="0" dirty="0" smtClean="0"/>
              <a:t> </a:t>
            </a:r>
            <a:r>
              <a:rPr lang="de-DE" sz="1800" b="0" dirty="0" err="1" smtClean="0"/>
              <a:t>has</a:t>
            </a:r>
            <a:r>
              <a:rPr lang="de-DE" sz="1800" b="0" dirty="0" smtClean="0"/>
              <a:t> </a:t>
            </a:r>
            <a:r>
              <a:rPr lang="de-DE" sz="1800" b="0" dirty="0" err="1" smtClean="0"/>
              <a:t>got</a:t>
            </a:r>
            <a:r>
              <a:rPr lang="de-DE" sz="1800" b="0" dirty="0" smtClean="0"/>
              <a:t> a </a:t>
            </a:r>
            <a:r>
              <a:rPr lang="de-DE" sz="1800" b="0" dirty="0" err="1" smtClean="0"/>
              <a:t>more</a:t>
            </a:r>
            <a:r>
              <a:rPr lang="de-DE" sz="1800" b="0" dirty="0" smtClean="0"/>
              <a:t> </a:t>
            </a:r>
            <a:r>
              <a:rPr lang="de-DE" sz="1800" b="0" dirty="0" err="1" smtClean="0"/>
              <a:t>consistent</a:t>
            </a:r>
            <a:r>
              <a:rPr lang="de-DE" sz="1800" b="0" dirty="0" smtClean="0"/>
              <a:t> </a:t>
            </a:r>
            <a:r>
              <a:rPr lang="de-DE" sz="1800" b="0" dirty="0" err="1" smtClean="0"/>
              <a:t>quality</a:t>
            </a:r>
            <a:endParaRPr lang="de-DE" sz="1800" b="0" dirty="0" smtClean="0"/>
          </a:p>
          <a:p>
            <a:pPr marL="1085850" lvl="1" indent="-342900" algn="just">
              <a:buFont typeface="Arial" panose="020B0604020202020204" pitchFamily="34" charset="0"/>
              <a:buChar char="•"/>
              <a:defRPr/>
            </a:pPr>
            <a:r>
              <a:rPr lang="de-DE" sz="1800" b="0" dirty="0" smtClean="0"/>
              <a:t>Technical Editor </a:t>
            </a:r>
            <a:r>
              <a:rPr lang="de-DE" sz="1800" b="0" dirty="0" err="1" smtClean="0"/>
              <a:t>created</a:t>
            </a:r>
            <a:r>
              <a:rPr lang="de-DE" sz="1800" b="0" dirty="0" smtClean="0"/>
              <a:t> D6.0 </a:t>
            </a:r>
            <a:r>
              <a:rPr lang="de-DE" sz="1800" b="0" dirty="0" err="1" smtClean="0"/>
              <a:t>and</a:t>
            </a:r>
            <a:r>
              <a:rPr lang="de-DE" sz="1800" b="0" dirty="0" smtClean="0"/>
              <a:t> </a:t>
            </a:r>
            <a:r>
              <a:rPr lang="de-DE" sz="1800" b="0" dirty="0" err="1" smtClean="0"/>
              <a:t>started</a:t>
            </a:r>
            <a:r>
              <a:rPr lang="de-DE" sz="1800" b="0" dirty="0" smtClean="0"/>
              <a:t> </a:t>
            </a:r>
            <a:r>
              <a:rPr lang="de-DE" sz="1800" b="0" dirty="0" err="1" smtClean="0"/>
              <a:t>recirculation</a:t>
            </a:r>
            <a:r>
              <a:rPr lang="de-DE" sz="1800" b="0" dirty="0" smtClean="0"/>
              <a:t>: </a:t>
            </a:r>
            <a:r>
              <a:rPr lang="de-DE" sz="1800" b="0" dirty="0" err="1" smtClean="0"/>
              <a:t>runs</a:t>
            </a:r>
            <a:r>
              <a:rPr lang="de-DE" sz="1800" b="0" dirty="0" smtClean="0"/>
              <a:t> </a:t>
            </a:r>
            <a:r>
              <a:rPr lang="de-DE" sz="1800" b="0" dirty="0" err="1" smtClean="0"/>
              <a:t>until</a:t>
            </a:r>
            <a:r>
              <a:rPr lang="de-DE" sz="1800" b="0" dirty="0" smtClean="0"/>
              <a:t> Jan., 22</a:t>
            </a:r>
          </a:p>
          <a:p>
            <a:pPr marL="1085850" lvl="1" indent="-342900" algn="just">
              <a:buFont typeface="Arial" panose="020B0604020202020204" pitchFamily="34" charset="0"/>
              <a:buChar char="•"/>
              <a:defRPr/>
            </a:pPr>
            <a:r>
              <a:rPr lang="de-DE" sz="1800" dirty="0" err="1"/>
              <a:t>No</a:t>
            </a:r>
            <a:r>
              <a:rPr lang="de-DE" sz="1800" dirty="0"/>
              <a:t> </a:t>
            </a:r>
            <a:r>
              <a:rPr lang="de-DE" sz="1800" dirty="0" err="1"/>
              <a:t>more</a:t>
            </a:r>
            <a:r>
              <a:rPr lang="de-DE" sz="1800" dirty="0"/>
              <a:t> </a:t>
            </a:r>
            <a:r>
              <a:rPr lang="de-DE" sz="1800" dirty="0" err="1"/>
              <a:t>technical</a:t>
            </a:r>
            <a:r>
              <a:rPr lang="de-DE" sz="1800" dirty="0"/>
              <a:t> </a:t>
            </a:r>
            <a:r>
              <a:rPr lang="de-DE" sz="1800" dirty="0" err="1" smtClean="0"/>
              <a:t>change</a:t>
            </a:r>
            <a:r>
              <a:rPr lang="de-DE" sz="1800" dirty="0" smtClean="0"/>
              <a:t> </a:t>
            </a:r>
            <a:r>
              <a:rPr lang="de-DE" sz="1800" dirty="0" err="1" smtClean="0"/>
              <a:t>expected</a:t>
            </a:r>
            <a:r>
              <a:rPr lang="de-DE" sz="1800" dirty="0"/>
              <a:t>, </a:t>
            </a:r>
            <a:r>
              <a:rPr lang="de-DE" sz="1800" dirty="0" err="1" smtClean="0"/>
              <a:t>merely</a:t>
            </a:r>
            <a:r>
              <a:rPr lang="de-DE" sz="1800" dirty="0" smtClean="0"/>
              <a:t> </a:t>
            </a:r>
            <a:r>
              <a:rPr lang="de-DE" sz="1800" dirty="0" err="1" smtClean="0"/>
              <a:t>editorial</a:t>
            </a:r>
            <a:r>
              <a:rPr lang="de-DE" sz="1800" dirty="0" smtClean="0"/>
              <a:t> </a:t>
            </a:r>
            <a:r>
              <a:rPr lang="de-DE" sz="1800" dirty="0" err="1" smtClean="0"/>
              <a:t>comments</a:t>
            </a:r>
            <a:r>
              <a:rPr lang="de-DE" sz="1800" dirty="0" smtClean="0"/>
              <a:t> </a:t>
            </a:r>
            <a:r>
              <a:rPr lang="de-DE" sz="1800" dirty="0" err="1" smtClean="0"/>
              <a:t>expected</a:t>
            </a:r>
            <a:endParaRPr lang="de-DE" sz="1800" dirty="0"/>
          </a:p>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15-22/0011r1</a:t>
            </a:r>
          </a:p>
          <a:p>
            <a:pPr marL="1085850" lvl="1" indent="-342900" algn="just">
              <a:buFont typeface="Arial" panose="020B0604020202020204" pitchFamily="34" charset="0"/>
              <a:buChar char="•"/>
              <a:defRPr/>
            </a:pPr>
            <a:r>
              <a:rPr lang="de-DE" sz="1800" b="0" dirty="0" err="1" smtClean="0"/>
              <a:t>Wait</a:t>
            </a:r>
            <a:r>
              <a:rPr lang="de-DE" sz="1800" b="0" dirty="0" smtClean="0"/>
              <a:t> </a:t>
            </a:r>
            <a:r>
              <a:rPr lang="de-DE" sz="1800" b="0" dirty="0" err="1" smtClean="0"/>
              <a:t>for</a:t>
            </a:r>
            <a:r>
              <a:rPr lang="de-DE" sz="1800" b="0" dirty="0" smtClean="0"/>
              <a:t> </a:t>
            </a:r>
            <a:r>
              <a:rPr lang="de-DE" sz="1800" b="0" dirty="0" err="1" smtClean="0"/>
              <a:t>first</a:t>
            </a:r>
            <a:r>
              <a:rPr lang="de-DE" sz="1800" b="0" dirty="0" smtClean="0"/>
              <a:t> </a:t>
            </a:r>
            <a:r>
              <a:rPr lang="de-DE" sz="1800" b="0" dirty="0" err="1" smtClean="0"/>
              <a:t>recirc</a:t>
            </a:r>
            <a:r>
              <a:rPr lang="de-DE" sz="1800" b="0" dirty="0" smtClean="0"/>
              <a:t> </a:t>
            </a:r>
            <a:r>
              <a:rPr lang="de-DE" sz="1800" b="0" dirty="0" err="1" smtClean="0"/>
              <a:t>comments</a:t>
            </a:r>
            <a:r>
              <a:rPr lang="de-DE" sz="1800" b="0" dirty="0" smtClean="0"/>
              <a:t> </a:t>
            </a:r>
            <a:r>
              <a:rPr lang="de-DE" sz="1800" b="0" dirty="0" err="1" smtClean="0"/>
              <a:t>coming</a:t>
            </a:r>
            <a:r>
              <a:rPr lang="de-DE" sz="1800" b="0" dirty="0" smtClean="0"/>
              <a:t> in, </a:t>
            </a:r>
            <a:r>
              <a:rPr lang="de-DE" sz="1800" b="0" dirty="0" err="1" smtClean="0"/>
              <a:t>start</a:t>
            </a:r>
            <a:r>
              <a:rPr lang="de-DE" sz="1800" b="0" dirty="0" smtClean="0"/>
              <a:t> </a:t>
            </a:r>
            <a:r>
              <a:rPr lang="de-DE" sz="1800" b="0" dirty="0" err="1" smtClean="0"/>
              <a:t>to</a:t>
            </a:r>
            <a:r>
              <a:rPr lang="de-DE" sz="1800" b="0" dirty="0" smtClean="0"/>
              <a:t> </a:t>
            </a:r>
            <a:r>
              <a:rPr lang="de-DE" sz="1800" b="0" dirty="0" err="1" smtClean="0"/>
              <a:t>assign</a:t>
            </a:r>
            <a:r>
              <a:rPr lang="de-DE" sz="1800" b="0" dirty="0" smtClean="0"/>
              <a:t> </a:t>
            </a:r>
            <a:r>
              <a:rPr lang="de-DE" sz="1800" b="0" dirty="0" err="1" smtClean="0"/>
              <a:t>and</a:t>
            </a:r>
            <a:r>
              <a:rPr lang="de-DE" sz="1800" b="0" dirty="0" smtClean="0"/>
              <a:t> </a:t>
            </a:r>
            <a:r>
              <a:rPr lang="de-DE" sz="1800" b="0" dirty="0" err="1" smtClean="0"/>
              <a:t>resolve</a:t>
            </a:r>
            <a:r>
              <a:rPr lang="de-DE" sz="1800" b="0" dirty="0" smtClean="0"/>
              <a:t> </a:t>
            </a:r>
            <a:r>
              <a:rPr lang="de-DE" sz="1800" b="0" dirty="0" err="1" smtClean="0"/>
              <a:t>them</a:t>
            </a:r>
            <a:endParaRPr lang="de-DE" sz="1800" b="0" dirty="0" smtClean="0"/>
          </a:p>
          <a:p>
            <a:pPr marL="1085850" lvl="1" indent="-342900" algn="just">
              <a:buFont typeface="Arial" panose="020B0604020202020204" pitchFamily="34" charset="0"/>
              <a:buChar char="•"/>
              <a:defRPr/>
            </a:pPr>
            <a:r>
              <a:rPr lang="de-DE" sz="1800" dirty="0" smtClean="0"/>
              <a:t>Review </a:t>
            </a:r>
            <a:r>
              <a:rPr lang="de-DE" sz="1800" dirty="0" err="1" smtClean="0"/>
              <a:t>status</a:t>
            </a:r>
            <a:r>
              <a:rPr lang="de-DE" sz="1800" dirty="0" smtClean="0"/>
              <a:t> after </a:t>
            </a:r>
            <a:r>
              <a:rPr lang="de-DE" sz="1800" dirty="0" err="1" smtClean="0"/>
              <a:t>recirculation</a:t>
            </a:r>
            <a:r>
              <a:rPr lang="de-DE" sz="1800" dirty="0" smtClean="0"/>
              <a:t> </a:t>
            </a:r>
            <a:r>
              <a:rPr lang="de-DE" sz="1800" dirty="0" err="1" smtClean="0"/>
              <a:t>and</a:t>
            </a:r>
            <a:r>
              <a:rPr lang="de-DE" sz="1800" dirty="0" smtClean="0"/>
              <a:t> plan </a:t>
            </a:r>
            <a:r>
              <a:rPr lang="de-DE" sz="1800" dirty="0" err="1" smtClean="0"/>
              <a:t>the</a:t>
            </a:r>
            <a:r>
              <a:rPr lang="de-DE" sz="1800" dirty="0" smtClean="0"/>
              <a:t> final </a:t>
            </a:r>
            <a:r>
              <a:rPr lang="de-DE" sz="1800" dirty="0" err="1" smtClean="0"/>
              <a:t>steps</a:t>
            </a:r>
            <a:r>
              <a:rPr lang="de-DE" sz="1800" dirty="0" smtClean="0"/>
              <a:t> </a:t>
            </a:r>
            <a:r>
              <a:rPr lang="de-DE" sz="1800" dirty="0" err="1" smtClean="0"/>
              <a:t>towards</a:t>
            </a:r>
            <a:r>
              <a:rPr lang="de-DE" sz="1800" dirty="0" smtClean="0"/>
              <a:t> </a:t>
            </a:r>
            <a:r>
              <a:rPr lang="de-DE" sz="1800" dirty="0" err="1" smtClean="0"/>
              <a:t>publication</a:t>
            </a:r>
            <a:endParaRPr lang="de-DE"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draft status and plan for the week</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extLst>
      <p:ext uri="{BB962C8B-B14F-4D97-AF65-F5344CB8AC3E}">
        <p14:creationId xmlns:p14="http://schemas.microsoft.com/office/powerpoint/2010/main" val="31564471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57188" indent="-357188"/>
            <a:r>
              <a:rPr lang="en-GB" sz="2000" dirty="0" smtClean="0"/>
              <a:t>Wednesday 19 Jan. AM0 (7-9 a.m. EST, 13-15 CET)</a:t>
            </a:r>
            <a:endParaRPr lang="de-DE" sz="2000" dirty="0"/>
          </a:p>
          <a:p>
            <a:pPr marL="1028700" lvl="1"/>
            <a:r>
              <a:rPr lang="en-GB" sz="1800" dirty="0" smtClean="0"/>
              <a:t>Reconfirm </a:t>
            </a:r>
            <a:r>
              <a:rPr lang="en-GB" sz="1800" dirty="0" smtClean="0"/>
              <a:t>CRG</a:t>
            </a:r>
            <a:r>
              <a:rPr lang="en-GB" sz="1800" dirty="0"/>
              <a:t>, announce </a:t>
            </a:r>
            <a:r>
              <a:rPr lang="en-GB" sz="1800" dirty="0" smtClean="0"/>
              <a:t>teleconferences</a:t>
            </a:r>
          </a:p>
          <a:p>
            <a:pPr marL="1028700" lvl="1"/>
            <a:r>
              <a:rPr lang="en-GB" sz="1800" dirty="0" smtClean="0"/>
              <a:t>Status of SA ballot, review first comments against D6.0</a:t>
            </a:r>
            <a:endParaRPr lang="de-DE" sz="1800" dirty="0"/>
          </a:p>
          <a:p>
            <a:pPr marL="1028700" lvl="1"/>
            <a:r>
              <a:rPr lang="en-GB" sz="1800" dirty="0" smtClean="0"/>
              <a:t>Start comment resolution</a:t>
            </a:r>
            <a:endParaRPr lang="de-DE" sz="1800" dirty="0"/>
          </a:p>
          <a:p>
            <a:pPr marL="357188" indent="-357188"/>
            <a:r>
              <a:rPr lang="de-DE" sz="2000" dirty="0" err="1" smtClean="0"/>
              <a:t>Thursday</a:t>
            </a:r>
            <a:r>
              <a:rPr lang="de-DE" sz="2000" dirty="0" smtClean="0"/>
              <a:t> 20 Jan. </a:t>
            </a:r>
            <a:r>
              <a:rPr lang="en-GB" sz="2000" dirty="0" smtClean="0"/>
              <a:t>AM0 </a:t>
            </a:r>
            <a:r>
              <a:rPr lang="en-GB" sz="2000" dirty="0"/>
              <a:t>(7-9 </a:t>
            </a:r>
            <a:r>
              <a:rPr lang="en-GB" sz="2000" dirty="0" smtClean="0"/>
              <a:t>a.m</a:t>
            </a:r>
            <a:r>
              <a:rPr lang="en-GB" sz="2000" dirty="0"/>
              <a:t>. EST, 13-15 CET)</a:t>
            </a:r>
            <a:endParaRPr lang="de-DE" sz="2000" dirty="0"/>
          </a:p>
          <a:p>
            <a:pPr marL="1028700" lvl="1"/>
            <a:r>
              <a:rPr lang="en-GB" sz="1800" dirty="0" smtClean="0"/>
              <a:t>Continue comment resolution</a:t>
            </a:r>
          </a:p>
          <a:p>
            <a:pPr marL="357188" indent="-357188"/>
            <a:r>
              <a:rPr lang="de-DE" sz="2000" dirty="0" err="1" smtClean="0"/>
              <a:t>Monday</a:t>
            </a:r>
            <a:r>
              <a:rPr lang="de-DE" sz="2000" dirty="0" smtClean="0"/>
              <a:t> 24 Jan. </a:t>
            </a:r>
            <a:r>
              <a:rPr lang="en-GB" sz="2000" dirty="0" smtClean="0"/>
              <a:t>AM0 </a:t>
            </a:r>
            <a:r>
              <a:rPr lang="en-GB" sz="2000" dirty="0"/>
              <a:t>(7-9 </a:t>
            </a:r>
            <a:r>
              <a:rPr lang="en-GB" sz="2000" dirty="0" smtClean="0"/>
              <a:t>a.m</a:t>
            </a:r>
            <a:r>
              <a:rPr lang="en-GB" sz="2000" dirty="0"/>
              <a:t>. EST, 13-15 CET)</a:t>
            </a:r>
            <a:endParaRPr lang="de-DE" sz="2000" dirty="0"/>
          </a:p>
          <a:p>
            <a:pPr marL="1028700" lvl="1"/>
            <a:r>
              <a:rPr lang="en-GB" sz="1800" dirty="0"/>
              <a:t>Motion on </a:t>
            </a:r>
            <a:r>
              <a:rPr lang="en-GB" sz="1800" dirty="0" smtClean="0"/>
              <a:t>Minutes</a:t>
            </a:r>
            <a:endParaRPr lang="en-GB" sz="1800" dirty="0"/>
          </a:p>
          <a:p>
            <a:pPr marL="1028700" lvl="1"/>
            <a:r>
              <a:rPr lang="de-DE" sz="1800" dirty="0" err="1" smtClean="0"/>
              <a:t>doc</a:t>
            </a:r>
            <a:r>
              <a:rPr lang="de-DE" sz="1800" dirty="0"/>
              <a:t>. 15-22/0069r0</a:t>
            </a:r>
          </a:p>
          <a:p>
            <a:pPr marL="1028700" lvl="1"/>
            <a:r>
              <a:rPr lang="en-GB" sz="1800" dirty="0" smtClean="0"/>
              <a:t>Review recirculation </a:t>
            </a:r>
            <a:r>
              <a:rPr lang="en-GB" sz="1800" dirty="0" smtClean="0"/>
              <a:t>status</a:t>
            </a:r>
          </a:p>
          <a:p>
            <a:pPr marL="1028700" lvl="1"/>
            <a:r>
              <a:rPr lang="en-GB" sz="1800" dirty="0" smtClean="0"/>
              <a:t>Continue </a:t>
            </a:r>
            <a:r>
              <a:rPr lang="en-GB" sz="1800" dirty="0"/>
              <a:t>comment resolution</a:t>
            </a:r>
          </a:p>
          <a:p>
            <a:pPr marL="357188" indent="-357188"/>
            <a:r>
              <a:rPr lang="de-DE" sz="2000" dirty="0" err="1" smtClean="0"/>
              <a:t>Tuesday</a:t>
            </a:r>
            <a:r>
              <a:rPr lang="de-DE" sz="2000" dirty="0" smtClean="0"/>
              <a:t> </a:t>
            </a:r>
            <a:r>
              <a:rPr lang="de-DE" sz="2000" dirty="0" smtClean="0"/>
              <a:t>25 Jan. </a:t>
            </a:r>
            <a:r>
              <a:rPr lang="en-GB" sz="2000" dirty="0" smtClean="0"/>
              <a:t>AM0 </a:t>
            </a:r>
            <a:r>
              <a:rPr lang="en-GB" sz="2000" dirty="0"/>
              <a:t>(7-9 </a:t>
            </a:r>
            <a:r>
              <a:rPr lang="en-GB" sz="2000" dirty="0" smtClean="0"/>
              <a:t>a.m</a:t>
            </a:r>
            <a:r>
              <a:rPr lang="en-GB" sz="2000" dirty="0"/>
              <a:t>. EST, 13-15 </a:t>
            </a:r>
            <a:r>
              <a:rPr lang="en-GB" sz="2000" dirty="0" smtClean="0"/>
              <a:t>CET)</a:t>
            </a:r>
            <a:endParaRPr lang="de-DE" sz="2000" dirty="0" smtClean="0"/>
          </a:p>
          <a:p>
            <a:pPr marL="989013" lvl="1" indent="-269875"/>
            <a:r>
              <a:rPr lang="en-GB" sz="1800" dirty="0" smtClean="0"/>
              <a:t>Continue comment resolution</a:t>
            </a:r>
          </a:p>
          <a:p>
            <a:pPr marL="989013" lvl="1" indent="-269875"/>
            <a:r>
              <a:rPr lang="en-GB" sz="1800" dirty="0" smtClean="0"/>
              <a:t>Discuss timeline</a:t>
            </a:r>
            <a:endParaRPr lang="de-DE" sz="1800" dirty="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9</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meetings this </a:t>
            </a:r>
            <a:r>
              <a:rPr lang="en-US" altLang="en-US" sz="3200" dirty="0">
                <a:solidFill>
                  <a:schemeClr val="tx2"/>
                </a:solidFill>
              </a:rPr>
              <a:t>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1796</Words>
  <Application>Microsoft Office PowerPoint</Application>
  <PresentationFormat>Bildschirmpräsentation (4:3)</PresentationFormat>
  <Paragraphs>300</Paragraphs>
  <Slides>19</Slides>
  <Notes>13</Notes>
  <HiddenSlides>0</HiddenSlides>
  <MMClips>0</MMClips>
  <ScaleCrop>false</ScaleCrop>
  <HeadingPairs>
    <vt:vector size="8" baseType="variant">
      <vt:variant>
        <vt:lpstr>Verwendete Schriftarten</vt:lpstr>
      </vt:variant>
      <vt:variant>
        <vt:i4>7</vt:i4>
      </vt:variant>
      <vt:variant>
        <vt:lpstr>Design</vt:lpstr>
      </vt:variant>
      <vt:variant>
        <vt:i4>1</vt:i4>
      </vt:variant>
      <vt:variant>
        <vt:lpstr>Eingebettete OLE-Server</vt:lpstr>
      </vt:variant>
      <vt:variant>
        <vt:i4>1</vt:i4>
      </vt:variant>
      <vt:variant>
        <vt:lpstr>Folientitel</vt:lpstr>
      </vt:variant>
      <vt:variant>
        <vt:i4>19</vt:i4>
      </vt:variant>
    </vt:vector>
  </HeadingPairs>
  <TitlesOfParts>
    <vt:vector size="28" baseType="lpstr">
      <vt:lpstr>MS Gothic</vt:lpstr>
      <vt:lpstr>ＭＳ Ｐゴシック</vt:lpstr>
      <vt:lpstr>ＭＳ Ｐゴシック</vt:lpstr>
      <vt:lpstr>Arial</vt:lpstr>
      <vt:lpstr>Arial Unicode MS</vt:lpstr>
      <vt:lpstr>Times New Roman</vt:lpstr>
      <vt:lpstr>Wingdings</vt:lpstr>
      <vt:lpstr>802-11-Submission</vt:lpstr>
      <vt:lpstr>Document</vt:lpstr>
      <vt:lpstr>IEEE 802.15 TG13  Multi-Gbit/s Optical Wireless Communication  January 2022 Meeting Agenda</vt:lpstr>
      <vt:lpstr>PowerPoint-Präsentation</vt:lpstr>
      <vt:lpstr>PowerPoint-Präsentation</vt:lpstr>
      <vt:lpstr>Registration for 802 LMSC Plenaries and 802 Wireless Interims</vt:lpstr>
      <vt:lpstr>Deadbeat Consequences (Deadbeat: in default of paying registration fee for a prior mtg.)</vt:lpstr>
      <vt:lpstr>PowerPoint-Präsentation</vt:lpstr>
      <vt:lpstr>Task Group Operating Rules</vt:lpstr>
      <vt:lpstr>PowerPoint-Präsentation</vt:lpstr>
      <vt:lpstr>PowerPoint-Präsentation</vt:lpstr>
      <vt:lpstr>PowerPoint-Präsentation</vt:lpstr>
      <vt:lpstr>PowerPoint-Präsentation</vt:lpstr>
      <vt:lpstr>TG Motion to reconfirm CRG</vt:lpstr>
      <vt:lpstr>Plan for CRG Telcos</vt:lpstr>
      <vt:lpstr>PowerPoint-Präsentation</vt:lpstr>
      <vt:lpstr>PowerPoint-Präsentation</vt:lpstr>
      <vt:lpstr>PowerPoint-Präsentation</vt:lpstr>
      <vt:lpstr>TG13 SA ballot status</vt:lpstr>
      <vt:lpstr>PowerPoint-Präsentation</vt:lpstr>
      <vt:lpstr>Plan for finalization of TG13 Spec</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5813</cp:revision>
  <cp:lastPrinted>2014-11-04T15:04:57Z</cp:lastPrinted>
  <dcterms:created xsi:type="dcterms:W3CDTF">2007-04-17T18:10:23Z</dcterms:created>
  <dcterms:modified xsi:type="dcterms:W3CDTF">2022-01-25T12:05:00Z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