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handoutMasterIdLst>
    <p:handoutMasterId r:id="rId22"/>
  </p:handoutMasterIdLst>
  <p:sldIdLst>
    <p:sldId id="269" r:id="rId2"/>
    <p:sldId id="424" r:id="rId3"/>
    <p:sldId id="423" r:id="rId4"/>
    <p:sldId id="860" r:id="rId5"/>
    <p:sldId id="861" r:id="rId6"/>
    <p:sldId id="608" r:id="rId7"/>
    <p:sldId id="708" r:id="rId8"/>
    <p:sldId id="862" r:id="rId9"/>
    <p:sldId id="754" r:id="rId10"/>
    <p:sldId id="560" r:id="rId11"/>
    <p:sldId id="846" r:id="rId12"/>
    <p:sldId id="828" r:id="rId13"/>
    <p:sldId id="857" r:id="rId14"/>
    <p:sldId id="856" r:id="rId15"/>
    <p:sldId id="851" r:id="rId16"/>
    <p:sldId id="858" r:id="rId17"/>
    <p:sldId id="852" r:id="rId18"/>
    <p:sldId id="859" r:id="rId19"/>
    <p:sldId id="853" r:id="rId2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ＭＳ Ｐゴシック"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ＭＳ Ｐゴシック"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ungnickel, Volker" initials="JV" lastIdx="1" clrIdx="0">
    <p:extLst>
      <p:ext uri="{19B8F6BF-5375-455C-9EA6-DF929625EA0E}">
        <p15:presenceInfo xmlns:p15="http://schemas.microsoft.com/office/powerpoint/2012/main" userId="S-1-5-21-229799756-4240444915-3125021034-145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CC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0261" autoAdjust="0"/>
    <p:restoredTop sz="95409" autoAdjust="0"/>
  </p:normalViewPr>
  <p:slideViewPr>
    <p:cSldViewPr>
      <p:cViewPr varScale="1">
        <p:scale>
          <a:sx n="85" d="100"/>
          <a:sy n="85" d="100"/>
        </p:scale>
        <p:origin x="876" y="6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100" d="100"/>
          <a:sy n="100" d="100"/>
        </p:scale>
        <p:origin x="-955" y="-5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ltLang="en-US"/>
              <a:t>Page </a:t>
            </a:r>
            <a:fld id="{F6236B3F-AAE8-4343-8D17-1CD4A2A314CB}" type="slidenum">
              <a:rPr lang="en-US" altLang="en-US"/>
              <a:pPr>
                <a:defRPr/>
              </a:pPr>
              <a:t>‹Nr.›</a:t>
            </a:fld>
            <a:endParaRPr lang="en-US" altLang="en-US"/>
          </a:p>
        </p:txBody>
      </p:sp>
      <p:sp>
        <p:nvSpPr>
          <p:cNvPr id="14341"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4343"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1331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ltLang="en-US"/>
              <a:t>Page </a:t>
            </a:r>
            <a:fld id="{E281DCD4-2343-4947-8B75-755531593318}" type="slidenum">
              <a:rPr lang="en-US" altLang="en-US"/>
              <a:pPr>
                <a:defRPr/>
              </a:pPr>
              <a:t>‹Nr.›</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3321"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3322"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163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163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163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5FB7E5E-1D6C-444E-B0CF-852BD311553D}" type="slidenum">
              <a:rPr lang="en-US" altLang="en-US" smtClean="0"/>
              <a:pPr>
                <a:spcBef>
                  <a:spcPct val="0"/>
                </a:spcBef>
              </a:pPr>
              <a:t>1</a:t>
            </a:fld>
            <a:endParaRPr lang="en-US" altLang="en-US" smtClean="0"/>
          </a:p>
        </p:txBody>
      </p:sp>
      <p:sp>
        <p:nvSpPr>
          <p:cNvPr id="16390" name="Rectangle 2"/>
          <p:cNvSpPr>
            <a:spLocks noGrp="1" noRot="1" noChangeAspect="1" noChangeArrowheads="1" noTextEdit="1"/>
          </p:cNvSpPr>
          <p:nvPr>
            <p:ph type="sldImg"/>
          </p:nvPr>
        </p:nvSpPr>
        <p:spPr>
          <a:xfrm>
            <a:off x="1154113" y="701675"/>
            <a:ext cx="4625975" cy="3468688"/>
          </a:xfrm>
          <a:ln/>
        </p:spPr>
      </p:sp>
      <p:sp>
        <p:nvSpPr>
          <p:cNvPr id="163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15</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69172189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16</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3786168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17</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66243453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8915"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8916"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F703DAF-299B-480A-8128-0D3DE951CA4A}" type="slidenum">
              <a:rPr lang="en-US" altLang="en-US" smtClean="0"/>
              <a:pPr>
                <a:spcBef>
                  <a:spcPct val="0"/>
                </a:spcBef>
              </a:pPr>
              <a:t>18</a:t>
            </a:fld>
            <a:endParaRPr lang="en-US" altLang="en-US" smtClean="0"/>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3112304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18437"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2326AAA-479D-4C15-B355-9FA1B1CC0AD0}" type="slidenum">
              <a:rPr lang="en-US" altLang="en-US" smtClean="0"/>
              <a:pPr>
                <a:spcBef>
                  <a:spcPct val="0"/>
                </a:spcBef>
              </a:pPr>
              <a:t>2</a:t>
            </a:fld>
            <a:endParaRPr lang="en-US" altLang="en-US" smtClean="0"/>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22531"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22532"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2533"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4229B824-C0B1-4C36-A3DA-CFFD5AAD20C0}" type="slidenum">
              <a:rPr lang="en-US" altLang="en-US" smtClean="0"/>
              <a:pPr>
                <a:spcBef>
                  <a:spcPct val="0"/>
                </a:spcBef>
              </a:pPr>
              <a:t>3</a:t>
            </a:fld>
            <a:endParaRPr lang="en-US" altLang="en-US" smtClean="0"/>
          </a:p>
        </p:txBody>
      </p:sp>
      <p:sp>
        <p:nvSpPr>
          <p:cNvPr id="22534" name="Rectangle 2"/>
          <p:cNvSpPr txBox="1">
            <a:spLocks noGrp="1" noChangeArrowheads="1"/>
          </p:cNvSpPr>
          <p:nvPr/>
        </p:nvSpPr>
        <p:spPr bwMode="auto">
          <a:xfrm>
            <a:off x="4087813" y="95250"/>
            <a:ext cx="219392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sz="1400" b="1"/>
              <a:t>doc.: IEEE 802.11-10/0503r4</a:t>
            </a:r>
          </a:p>
        </p:txBody>
      </p:sp>
      <p:sp>
        <p:nvSpPr>
          <p:cNvPr id="22535" name="Rectangle 3"/>
          <p:cNvSpPr txBox="1">
            <a:spLocks noGrp="1" noChangeArrowheads="1"/>
          </p:cNvSpPr>
          <p:nvPr/>
        </p:nvSpPr>
        <p:spPr bwMode="auto">
          <a:xfrm>
            <a:off x="654050" y="95250"/>
            <a:ext cx="752475"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b="1"/>
              <a:t>May 2010</a:t>
            </a:r>
          </a:p>
        </p:txBody>
      </p:sp>
      <p:sp>
        <p:nvSpPr>
          <p:cNvPr id="22536" name="Rectangle 6"/>
          <p:cNvSpPr txBox="1">
            <a:spLocks noGrp="1" noChangeArrowheads="1"/>
          </p:cNvSpPr>
          <p:nvPr/>
        </p:nvSpPr>
        <p:spPr bwMode="auto">
          <a:xfrm>
            <a:off x="3667125" y="8985250"/>
            <a:ext cx="2614613"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lgn="r">
              <a:spcBef>
                <a:spcPct val="0"/>
              </a:spcBef>
            </a:pPr>
            <a:r>
              <a:rPr lang="en-US" altLang="en-US"/>
              <a:t>Michael Montemurro, Research in Motion</a:t>
            </a:r>
          </a:p>
        </p:txBody>
      </p:sp>
      <p:sp>
        <p:nvSpPr>
          <p:cNvPr id="22537" name="Rectangle 7"/>
          <p:cNvSpPr txBox="1">
            <a:spLocks noGrp="1" noChangeArrowheads="1"/>
          </p:cNvSpPr>
          <p:nvPr/>
        </p:nvSpPr>
        <p:spPr bwMode="auto">
          <a:xfrm>
            <a:off x="3321050" y="8985250"/>
            <a:ext cx="414338" cy="18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lgn="r">
              <a:spcBef>
                <a:spcPct val="0"/>
              </a:spcBef>
            </a:pPr>
            <a:r>
              <a:rPr lang="en-US" altLang="en-US"/>
              <a:t>Page </a:t>
            </a:r>
            <a:fld id="{47D5D0D2-561D-411E-9487-76C59879356F}" type="slidenum">
              <a:rPr lang="en-US" altLang="en-US"/>
              <a:pPr algn="r">
                <a:spcBef>
                  <a:spcPct val="0"/>
                </a:spcBef>
              </a:pPr>
              <a:t>3</a:t>
            </a:fld>
            <a:endParaRPr lang="en-US" altLang="en-US"/>
          </a:p>
        </p:txBody>
      </p:sp>
      <p:sp>
        <p:nvSpPr>
          <p:cNvPr id="22538" name="Rectangle 2"/>
          <p:cNvSpPr>
            <a:spLocks noGrp="1" noRot="1" noChangeAspect="1" noChangeArrowheads="1" noTextEdit="1"/>
          </p:cNvSpPr>
          <p:nvPr>
            <p:ph type="sldImg"/>
          </p:nvPr>
        </p:nvSpPr>
        <p:spPr>
          <a:xfrm>
            <a:off x="1154113" y="701675"/>
            <a:ext cx="4625975" cy="3468688"/>
          </a:xfrm>
          <a:ln/>
        </p:spPr>
      </p:sp>
      <p:sp>
        <p:nvSpPr>
          <p:cNvPr id="225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hdr" sz="quarter"/>
          </p:nvPr>
        </p:nvSpPr>
        <p:spPr/>
        <p:txBody>
          <a:bodyPr/>
          <a:lstStyle/>
          <a:p>
            <a:pPr>
              <a:defRPr/>
            </a:pPr>
            <a:r>
              <a:rPr lang="en-US"/>
              <a:t>doc.: IEEE 802.11-11/0xxxr0</a:t>
            </a:r>
          </a:p>
        </p:txBody>
      </p:sp>
      <p:sp>
        <p:nvSpPr>
          <p:cNvPr id="14339" name="Rectangle 3"/>
          <p:cNvSpPr>
            <a:spLocks noGrp="1" noChangeArrowheads="1"/>
          </p:cNvSpPr>
          <p:nvPr>
            <p:ph type="dt" sz="quarter" idx="1"/>
          </p:nvPr>
        </p:nvSpPr>
        <p:spPr/>
        <p:txBody>
          <a:bodyPr/>
          <a:lstStyle/>
          <a:p>
            <a:pPr>
              <a:defRPr/>
            </a:pPr>
            <a:r>
              <a:rPr lang="en-US"/>
              <a:t>November 2011</a:t>
            </a:r>
          </a:p>
        </p:txBody>
      </p:sp>
      <p:sp>
        <p:nvSpPr>
          <p:cNvPr id="14340" name="Rectangle 6"/>
          <p:cNvSpPr>
            <a:spLocks noGrp="1" noChangeArrowheads="1"/>
          </p:cNvSpPr>
          <p:nvPr>
            <p:ph type="ftr" sz="quarter" idx="4"/>
          </p:nvPr>
        </p:nvSpPr>
        <p:spPr/>
        <p:txBody>
          <a:bodyPr/>
          <a:lstStyle/>
          <a:p>
            <a:pPr lvl="4">
              <a:defRPr/>
            </a:pPr>
            <a:r>
              <a:rPr lang="en-US"/>
              <a:t>Osama Aboul-Magd (Samsung)</a:t>
            </a:r>
          </a:p>
        </p:txBody>
      </p:sp>
      <p:sp>
        <p:nvSpPr>
          <p:cNvPr id="2458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C4FE49D6-7A17-4D6C-ABAF-D284ACE8A56D}" type="slidenum">
              <a:rPr lang="en-US" altLang="en-US" smtClean="0"/>
              <a:pPr>
                <a:spcBef>
                  <a:spcPct val="0"/>
                </a:spcBef>
              </a:pPr>
              <a:t>6</a:t>
            </a:fld>
            <a:endParaRPr lang="en-US" altLang="en-US" smtClean="0"/>
          </a:p>
        </p:txBody>
      </p:sp>
      <p:sp>
        <p:nvSpPr>
          <p:cNvPr id="24582" name="Rectangle 2"/>
          <p:cNvSpPr>
            <a:spLocks noGrp="1" noRot="1" noChangeAspect="1" noChangeArrowheads="1" noTextEdit="1"/>
          </p:cNvSpPr>
          <p:nvPr>
            <p:ph type="sldImg"/>
          </p:nvPr>
        </p:nvSpPr>
        <p:spPr>
          <a:xfrm>
            <a:off x="1154113" y="701675"/>
            <a:ext cx="4625975" cy="3468688"/>
          </a:xfrm>
          <a:ln cap="flat"/>
        </p:spPr>
      </p:sp>
      <p:sp>
        <p:nvSpPr>
          <p:cNvPr id="2458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4006850" y="95250"/>
            <a:ext cx="2274888"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doc.: IEEE 802.11-15/0496r1</a:t>
            </a:r>
          </a:p>
        </p:txBody>
      </p:sp>
      <p:sp>
        <p:nvSpPr>
          <p:cNvPr id="18435" name="Rectangle 3"/>
          <p:cNvSpPr>
            <a:spLocks noGrp="1" noChangeArrowheads="1"/>
          </p:cNvSpPr>
          <p:nvPr>
            <p:ph type="dt" sz="quarter" idx="1"/>
          </p:nvPr>
        </p:nvSpPr>
        <p:spPr>
          <a:xfrm>
            <a:off x="654050" y="95250"/>
            <a:ext cx="1187450" cy="215900"/>
          </a:xfrm>
        </p:spPr>
        <p:txBody>
          <a:bodyPr/>
          <a:lstStyle>
            <a:lvl1pPr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2057400" indent="-228600" defTabSz="933450" eaLnBrk="0" hangingPunct="0">
              <a:defRPr sz="1200">
                <a:solidFill>
                  <a:schemeClr val="tx1"/>
                </a:solidFill>
                <a:latin typeface="Times New Roman" pitchFamily="18" charset="0"/>
              </a:defRPr>
            </a:lvl5pPr>
            <a:lvl6pPr marL="2514600" indent="-228600" defTabSz="933450" eaLnBrk="0" fontAlgn="base" hangingPunct="0">
              <a:spcBef>
                <a:spcPct val="0"/>
              </a:spcBef>
              <a:spcAft>
                <a:spcPct val="0"/>
              </a:spcAft>
              <a:defRPr sz="1200">
                <a:solidFill>
                  <a:schemeClr val="tx1"/>
                </a:solidFill>
                <a:latin typeface="Times New Roman" pitchFamily="18" charset="0"/>
              </a:defRPr>
            </a:lvl6pPr>
            <a:lvl7pPr marL="2971800" indent="-228600" defTabSz="933450" eaLnBrk="0" fontAlgn="base" hangingPunct="0">
              <a:spcBef>
                <a:spcPct val="0"/>
              </a:spcBef>
              <a:spcAft>
                <a:spcPct val="0"/>
              </a:spcAft>
              <a:defRPr sz="1200">
                <a:solidFill>
                  <a:schemeClr val="tx1"/>
                </a:solidFill>
                <a:latin typeface="Times New Roman" pitchFamily="18" charset="0"/>
              </a:defRPr>
            </a:lvl7pPr>
            <a:lvl8pPr marL="3429000" indent="-228600" defTabSz="933450" eaLnBrk="0" fontAlgn="base" hangingPunct="0">
              <a:spcBef>
                <a:spcPct val="0"/>
              </a:spcBef>
              <a:spcAft>
                <a:spcPct val="0"/>
              </a:spcAft>
              <a:defRPr sz="1200">
                <a:solidFill>
                  <a:schemeClr val="tx1"/>
                </a:solidFill>
                <a:latin typeface="Times New Roman" pitchFamily="18" charset="0"/>
              </a:defRPr>
            </a:lvl8pPr>
            <a:lvl9pPr marL="3886200" indent="-228600" defTabSz="933450" eaLnBrk="0" fontAlgn="base" hangingPunct="0">
              <a:spcBef>
                <a:spcPct val="0"/>
              </a:spcBef>
              <a:spcAft>
                <a:spcPct val="0"/>
              </a:spcAft>
              <a:defRPr sz="1200">
                <a:solidFill>
                  <a:schemeClr val="tx1"/>
                </a:solidFill>
                <a:latin typeface="Times New Roman" pitchFamily="18" charset="0"/>
              </a:defRPr>
            </a:lvl9pPr>
          </a:lstStyle>
          <a:p>
            <a:pPr>
              <a:defRPr/>
            </a:pPr>
            <a:r>
              <a:rPr lang="en-US" sz="1400"/>
              <a:t>May 2015</a:t>
            </a:r>
          </a:p>
        </p:txBody>
      </p:sp>
      <p:sp>
        <p:nvSpPr>
          <p:cNvPr id="18436" name="Rectangle 6"/>
          <p:cNvSpPr>
            <a:spLocks noGrp="1" noChangeArrowheads="1"/>
          </p:cNvSpPr>
          <p:nvPr>
            <p:ph type="ftr" sz="quarter" idx="4"/>
          </p:nvPr>
        </p:nvSpPr>
        <p:spPr>
          <a:xfrm>
            <a:off x="4189413" y="8985250"/>
            <a:ext cx="2092325" cy="184150"/>
          </a:xfrm>
        </p:spPr>
        <p:txBody>
          <a:bodyPr/>
          <a:lstStyle>
            <a:lvl1pPr marL="342900" indent="-342900" defTabSz="933450" eaLnBrk="0" hangingPunct="0">
              <a:defRPr sz="1200">
                <a:solidFill>
                  <a:schemeClr val="tx1"/>
                </a:solidFill>
                <a:latin typeface="Times New Roman" pitchFamily="18" charset="0"/>
              </a:defRPr>
            </a:lvl1pPr>
            <a:lvl2pPr marL="742950" indent="-285750" defTabSz="933450" eaLnBrk="0" hangingPunct="0">
              <a:defRPr sz="1200">
                <a:solidFill>
                  <a:schemeClr val="tx1"/>
                </a:solidFill>
                <a:latin typeface="Times New Roman" pitchFamily="18" charset="0"/>
              </a:defRPr>
            </a:lvl2pPr>
            <a:lvl3pPr marL="1143000" indent="-228600" defTabSz="933450" eaLnBrk="0" hangingPunct="0">
              <a:defRPr sz="1200">
                <a:solidFill>
                  <a:schemeClr val="tx1"/>
                </a:solidFill>
                <a:latin typeface="Times New Roman" pitchFamily="18" charset="0"/>
              </a:defRPr>
            </a:lvl3pPr>
            <a:lvl4pPr marL="1600200" indent="-228600" defTabSz="933450" eaLnBrk="0" hangingPunct="0">
              <a:defRPr sz="1200">
                <a:solidFill>
                  <a:schemeClr val="tx1"/>
                </a:solidFill>
                <a:latin typeface="Times New Roman" pitchFamily="18" charset="0"/>
              </a:defRPr>
            </a:lvl4pPr>
            <a:lvl5pPr marL="457200" defTabSz="933450" eaLnBrk="0" hangingPunct="0">
              <a:defRPr sz="1200">
                <a:solidFill>
                  <a:schemeClr val="tx1"/>
                </a:solidFill>
                <a:latin typeface="Times New Roman" pitchFamily="18" charset="0"/>
              </a:defRPr>
            </a:lvl5pPr>
            <a:lvl6pPr marL="914400" defTabSz="933450" eaLnBrk="0" fontAlgn="base" hangingPunct="0">
              <a:spcBef>
                <a:spcPct val="0"/>
              </a:spcBef>
              <a:spcAft>
                <a:spcPct val="0"/>
              </a:spcAft>
              <a:defRPr sz="1200">
                <a:solidFill>
                  <a:schemeClr val="tx1"/>
                </a:solidFill>
                <a:latin typeface="Times New Roman" pitchFamily="18" charset="0"/>
              </a:defRPr>
            </a:lvl6pPr>
            <a:lvl7pPr marL="1371600" defTabSz="933450" eaLnBrk="0" fontAlgn="base" hangingPunct="0">
              <a:spcBef>
                <a:spcPct val="0"/>
              </a:spcBef>
              <a:spcAft>
                <a:spcPct val="0"/>
              </a:spcAft>
              <a:defRPr sz="1200">
                <a:solidFill>
                  <a:schemeClr val="tx1"/>
                </a:solidFill>
                <a:latin typeface="Times New Roman" pitchFamily="18" charset="0"/>
              </a:defRPr>
            </a:lvl7pPr>
            <a:lvl8pPr marL="1828800" defTabSz="933450" eaLnBrk="0" fontAlgn="base" hangingPunct="0">
              <a:spcBef>
                <a:spcPct val="0"/>
              </a:spcBef>
              <a:spcAft>
                <a:spcPct val="0"/>
              </a:spcAft>
              <a:defRPr sz="1200">
                <a:solidFill>
                  <a:schemeClr val="tx1"/>
                </a:solidFill>
                <a:latin typeface="Times New Roman" pitchFamily="18" charset="0"/>
              </a:defRPr>
            </a:lvl8pPr>
            <a:lvl9pPr marL="2286000" defTabSz="933450" eaLnBrk="0" fontAlgn="base" hangingPunct="0">
              <a:spcBef>
                <a:spcPct val="0"/>
              </a:spcBef>
              <a:spcAft>
                <a:spcPct val="0"/>
              </a:spcAft>
              <a:defRPr sz="1200">
                <a:solidFill>
                  <a:schemeClr val="tx1"/>
                </a:solidFill>
                <a:latin typeface="Times New Roman" pitchFamily="18" charset="0"/>
              </a:defRPr>
            </a:lvl9pPr>
          </a:lstStyle>
          <a:p>
            <a:pPr lvl="4">
              <a:defRPr/>
            </a:pPr>
            <a:r>
              <a:rPr lang="en-US"/>
              <a:t>Edward Au (Marvell Semiconductor)</a:t>
            </a:r>
          </a:p>
        </p:txBody>
      </p:sp>
      <p:sp>
        <p:nvSpPr>
          <p:cNvPr id="26629" name="Rectangle 7"/>
          <p:cNvSpPr>
            <a:spLocks noGrp="1" noChangeArrowheads="1"/>
          </p:cNvSpPr>
          <p:nvPr>
            <p:ph type="sldNum" sz="quarter" idx="5"/>
          </p:nvPr>
        </p:nvSpPr>
        <p:spPr>
          <a:xfrm>
            <a:off x="3321050" y="8985250"/>
            <a:ext cx="414338"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ECE75353-F52F-4C96-BB64-6EF7184E64A4}" type="slidenum">
              <a:rPr lang="en-US" altLang="en-US" smtClean="0"/>
              <a:pPr>
                <a:spcBef>
                  <a:spcPct val="0"/>
                </a:spcBef>
              </a:pPr>
              <a:t>7</a:t>
            </a:fld>
            <a:endParaRPr lang="en-US" altLang="en-US" smtClean="0"/>
          </a:p>
        </p:txBody>
      </p:sp>
      <p:sp>
        <p:nvSpPr>
          <p:cNvPr id="26630" name="Rectangle 2"/>
          <p:cNvSpPr>
            <a:spLocks noGrp="1" noRot="1" noChangeAspect="1" noChangeArrowheads="1" noTextEdit="1"/>
          </p:cNvSpPr>
          <p:nvPr>
            <p:ph type="sldImg"/>
          </p:nvPr>
        </p:nvSpPr>
        <p:spPr>
          <a:xfrm>
            <a:off x="1154113" y="701675"/>
            <a:ext cx="4625975" cy="3468688"/>
          </a:xfrm>
          <a:ln cap="flat"/>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250" rIns="95250"/>
          <a:lstStyle/>
          <a:p>
            <a:endParaRPr lang="en-US" altLang="en-US"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8</a:t>
            </a:fld>
            <a:endParaRPr lang="en-US" altLang="en-US" smtClean="0"/>
          </a:p>
        </p:txBody>
      </p:sp>
    </p:spTree>
    <p:extLst>
      <p:ext uri="{BB962C8B-B14F-4D97-AF65-F5344CB8AC3E}">
        <p14:creationId xmlns:p14="http://schemas.microsoft.com/office/powerpoint/2010/main" val="215515471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a:xfrm>
            <a:off x="1154113" y="701675"/>
            <a:ext cx="4625975" cy="3468688"/>
          </a:xfrm>
          <a:ln/>
        </p:spPr>
      </p:sp>
      <p:sp>
        <p:nvSpPr>
          <p:cNvPr id="307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a:t>doc.: IEEE 802.11-15/0496r1</a:t>
            </a:r>
          </a:p>
        </p:txBody>
      </p:sp>
      <p:sp>
        <p:nvSpPr>
          <p:cNvPr id="5" name="Date Placeholder 4"/>
          <p:cNvSpPr>
            <a:spLocks noGrp="1"/>
          </p:cNvSpPr>
          <p:nvPr>
            <p:ph type="dt" sz="quarter" idx="1"/>
          </p:nvPr>
        </p:nvSpPr>
        <p:spPr/>
        <p:txBody>
          <a:bodyPr/>
          <a:lstStyle/>
          <a:p>
            <a:pPr>
              <a:defRPr/>
            </a:pPr>
            <a:r>
              <a:rPr lang="en-US"/>
              <a:t>May 2015</a:t>
            </a:r>
          </a:p>
        </p:txBody>
      </p:sp>
      <p:sp>
        <p:nvSpPr>
          <p:cNvPr id="6" name="Footer Placeholder 5"/>
          <p:cNvSpPr>
            <a:spLocks noGrp="1"/>
          </p:cNvSpPr>
          <p:nvPr>
            <p:ph type="ftr" sz="quarter" idx="4"/>
          </p:nvPr>
        </p:nvSpPr>
        <p:spPr/>
        <p:txBody>
          <a:bodyPr/>
          <a:lstStyle/>
          <a:p>
            <a:pPr lvl="4">
              <a:defRPr/>
            </a:pPr>
            <a:r>
              <a:rPr lang="en-US"/>
              <a:t>Edward Au (Marvell Semiconductor)</a:t>
            </a:r>
          </a:p>
        </p:txBody>
      </p:sp>
      <p:sp>
        <p:nvSpPr>
          <p:cNvPr id="307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1E91D925-7433-475C-A61E-55A7B7F5E438}" type="slidenum">
              <a:rPr lang="en-US" altLang="en-US" smtClean="0"/>
              <a:pPr>
                <a:spcBef>
                  <a:spcPct val="0"/>
                </a:spcBef>
              </a:pPr>
              <a:t>9</a:t>
            </a:fld>
            <a:endParaRPr lang="en-US" altLang="en-US"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32771"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32772"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3277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2F02C31E-3071-4B0A-A373-911A8F1ABDD4}" type="slidenum">
              <a:rPr lang="en-US" altLang="en-US" smtClean="0"/>
              <a:pPr>
                <a:spcBef>
                  <a:spcPct val="0"/>
                </a:spcBef>
              </a:pPr>
              <a:t>10</a:t>
            </a:fld>
            <a:endParaRPr lang="en-US" altLang="en-US" smtClean="0"/>
          </a:p>
        </p:txBody>
      </p:sp>
      <p:sp>
        <p:nvSpPr>
          <p:cNvPr id="32774" name="Rectangle 2"/>
          <p:cNvSpPr>
            <a:spLocks noGrp="1" noRot="1" noChangeAspect="1" noChangeArrowheads="1" noTextEdit="1"/>
          </p:cNvSpPr>
          <p:nvPr>
            <p:ph type="sldImg"/>
          </p:nvPr>
        </p:nvSpPr>
        <p:spPr>
          <a:xfrm>
            <a:off x="1154113" y="701675"/>
            <a:ext cx="4625975" cy="3468688"/>
          </a:xfrm>
          <a:ln/>
        </p:spPr>
      </p:sp>
      <p:sp>
        <p:nvSpPr>
          <p:cNvPr id="3277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doc.: IEEE 802.11-15/0496r1</a:t>
            </a:r>
          </a:p>
        </p:txBody>
      </p:sp>
      <p:sp>
        <p:nvSpPr>
          <p:cNvPr id="67587"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z="1400" smtClean="0"/>
              <a:t>May 2015</a:t>
            </a:r>
          </a:p>
        </p:txBody>
      </p:sp>
      <p:sp>
        <p:nvSpPr>
          <p:cNvPr id="67588" name="Rectangle 6"/>
          <p:cNvSpPr>
            <a:spLocks noGrp="1" noChangeArrowheads="1"/>
          </p:cNvSpPr>
          <p:nvPr>
            <p:ph type="ftr" sz="quarter" idx="4"/>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4572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9144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1371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18288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22860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lvl="4">
              <a:spcBef>
                <a:spcPct val="0"/>
              </a:spcBef>
            </a:pPr>
            <a:r>
              <a:rPr lang="en-US" altLang="en-US" smtClean="0"/>
              <a:t>Edward Au (Marvell Semiconductor)</a:t>
            </a:r>
          </a:p>
        </p:txBody>
      </p:sp>
      <p:sp>
        <p:nvSpPr>
          <p:cNvPr id="675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ＭＳ Ｐゴシック"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ＭＳ Ｐゴシック" panose="020B0600070205080204" pitchFamily="34" charset="-128"/>
              </a:defRPr>
            </a:lvl9pPr>
          </a:lstStyle>
          <a:p>
            <a:pPr>
              <a:spcBef>
                <a:spcPct val="0"/>
              </a:spcBef>
            </a:pPr>
            <a:r>
              <a:rPr lang="en-US" altLang="en-US" smtClean="0"/>
              <a:t>Page </a:t>
            </a:r>
            <a:fld id="{81CA195A-8EAA-43F4-A374-22257D3123E5}" type="slidenum">
              <a:rPr lang="en-US" altLang="en-US" smtClean="0"/>
              <a:pPr>
                <a:spcBef>
                  <a:spcPct val="0"/>
                </a:spcBef>
              </a:pPr>
              <a:t>11</a:t>
            </a:fld>
            <a:endParaRPr lang="en-US" altLang="en-US" smtClean="0"/>
          </a:p>
        </p:txBody>
      </p:sp>
      <p:sp>
        <p:nvSpPr>
          <p:cNvPr id="67590" name="Rectangle 2"/>
          <p:cNvSpPr>
            <a:spLocks noGrp="1" noRot="1" noChangeAspect="1" noChangeArrowheads="1" noTextEdit="1"/>
          </p:cNvSpPr>
          <p:nvPr>
            <p:ph type="sldImg"/>
          </p:nvPr>
        </p:nvSpPr>
        <p:spPr>
          <a:xfrm>
            <a:off x="1154113" y="701675"/>
            <a:ext cx="4625975" cy="3468688"/>
          </a:xfrm>
          <a:ln/>
        </p:spPr>
      </p:sp>
      <p:sp>
        <p:nvSpPr>
          <p:cNvPr id="6759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4828387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6"/>
          <p:cNvSpPr>
            <a:spLocks noGrp="1" noChangeArrowheads="1"/>
          </p:cNvSpPr>
          <p:nvPr>
            <p:ph type="sldNum" sz="quarter" idx="10"/>
          </p:nvPr>
        </p:nvSpPr>
        <p:spPr/>
        <p:txBody>
          <a:bodyPr/>
          <a:lstStyle>
            <a:lvl1pPr>
              <a:defRPr/>
            </a:lvl1pPr>
          </a:lstStyle>
          <a:p>
            <a:pPr>
              <a:defRPr/>
            </a:pPr>
            <a:r>
              <a:rPr lang="en-US" altLang="en-US"/>
              <a:t>Slide </a:t>
            </a:r>
            <a:fld id="{4772A242-A53C-48B8-8B0E-E0667002279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41775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614C591-0250-4FD0-86F5-39871E39B3E2}"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370596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04DDFCC2-0985-4E8F-BA09-607C30FEBF5B}"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246946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Slide Number Placeholder 8"/>
          <p:cNvSpPr>
            <a:spLocks noGrp="1"/>
          </p:cNvSpPr>
          <p:nvPr>
            <p:ph type="sldNum" sz="quarter" idx="10"/>
          </p:nvPr>
        </p:nvSpPr>
        <p:spPr>
          <a:xfrm>
            <a:off x="4341813" y="6475413"/>
            <a:ext cx="536575" cy="184150"/>
          </a:xfrm>
        </p:spPr>
        <p:txBody>
          <a:bodyPr/>
          <a:lstStyle>
            <a:lvl1pPr>
              <a:defRPr/>
            </a:lvl1pPr>
          </a:lstStyle>
          <a:p>
            <a:pPr>
              <a:defRPr/>
            </a:pPr>
            <a:r>
              <a:rPr lang="en-US" altLang="en-US"/>
              <a:t>Slide </a:t>
            </a:r>
            <a:fld id="{474469FC-C9DB-4CF7-B72B-A1003E4A38C5}" type="slidenum">
              <a:rPr lang="en-US" altLang="en-US"/>
              <a:pPr>
                <a:defRPr/>
              </a:pPr>
              <a:t>‹Nr.›</a:t>
            </a:fld>
            <a:endParaRPr lang="en-US" altLang="en-US"/>
          </a:p>
        </p:txBody>
      </p:sp>
      <p:sp>
        <p:nvSpPr>
          <p:cNvPr id="5"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644823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Slide Number Placeholder 8"/>
          <p:cNvSpPr>
            <a:spLocks noGrp="1"/>
          </p:cNvSpPr>
          <p:nvPr>
            <p:ph type="sldNum" sz="quarter" idx="10"/>
          </p:nvPr>
        </p:nvSpPr>
        <p:spPr/>
        <p:txBody>
          <a:bodyPr/>
          <a:lstStyle>
            <a:lvl1pPr>
              <a:defRPr/>
            </a:lvl1pPr>
          </a:lstStyle>
          <a:p>
            <a:pPr>
              <a:defRPr/>
            </a:pPr>
            <a:r>
              <a:rPr lang="en-US" altLang="en-US"/>
              <a:t>Slide </a:t>
            </a:r>
            <a:fld id="{2FA98F26-E5B1-4163-85A5-8AEAB51889DD}" type="slidenum">
              <a:rPr lang="en-US" altLang="en-US"/>
              <a:pPr>
                <a:defRPr/>
              </a:pPr>
              <a:t>‹Nr.›</a:t>
            </a:fld>
            <a:endParaRPr lang="en-US" altLang="en-US"/>
          </a:p>
        </p:txBody>
      </p:sp>
    </p:spTree>
    <p:extLst>
      <p:ext uri="{BB962C8B-B14F-4D97-AF65-F5344CB8AC3E}">
        <p14:creationId xmlns:p14="http://schemas.microsoft.com/office/powerpoint/2010/main" val="26150027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50F7A2E7-433A-43CF-A125-B9366AA0D2AC}"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6193848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11"/>
          <p:cNvSpPr>
            <a:spLocks noGrp="1"/>
          </p:cNvSpPr>
          <p:nvPr>
            <p:ph type="sldNum" sz="quarter" idx="10"/>
          </p:nvPr>
        </p:nvSpPr>
        <p:spPr/>
        <p:txBody>
          <a:bodyPr/>
          <a:lstStyle>
            <a:lvl1pPr>
              <a:defRPr/>
            </a:lvl1pPr>
          </a:lstStyle>
          <a:p>
            <a:pPr>
              <a:defRPr/>
            </a:pPr>
            <a:r>
              <a:rPr lang="en-US" altLang="en-US"/>
              <a:t>Slide </a:t>
            </a:r>
            <a:fld id="{825B325D-5BFA-4A21-B14F-52BA7B3163AB}" type="slidenum">
              <a:rPr lang="en-US" altLang="en-US"/>
              <a:pPr>
                <a:defRPr/>
              </a:pPr>
              <a:t>‹Nr.›</a:t>
            </a:fld>
            <a:endParaRPr lang="en-US" altLang="en-US"/>
          </a:p>
        </p:txBody>
      </p:sp>
      <p:sp>
        <p:nvSpPr>
          <p:cNvPr id="8"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554465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Slide Number Placeholder 7"/>
          <p:cNvSpPr>
            <a:spLocks noGrp="1"/>
          </p:cNvSpPr>
          <p:nvPr>
            <p:ph type="sldNum" sz="quarter" idx="10"/>
          </p:nvPr>
        </p:nvSpPr>
        <p:spPr/>
        <p:txBody>
          <a:bodyPr/>
          <a:lstStyle>
            <a:lvl1pPr>
              <a:defRPr/>
            </a:lvl1pPr>
          </a:lstStyle>
          <a:p>
            <a:pPr>
              <a:defRPr/>
            </a:pPr>
            <a:r>
              <a:rPr lang="en-US" altLang="en-US"/>
              <a:t>Slide </a:t>
            </a:r>
            <a:fld id="{6EBDB450-E4F5-4079-A7A5-BC8B3FCD71E5}" type="slidenum">
              <a:rPr lang="en-US" altLang="en-US"/>
              <a:pPr>
                <a:defRPr/>
              </a:pPr>
              <a:t>‹Nr.›</a:t>
            </a:fld>
            <a:endParaRPr lang="en-US" altLang="en-US"/>
          </a:p>
        </p:txBody>
      </p:sp>
      <p:sp>
        <p:nvSpPr>
          <p:cNvPr id="4"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30496849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6"/>
          <p:cNvSpPr>
            <a:spLocks noGrp="1"/>
          </p:cNvSpPr>
          <p:nvPr>
            <p:ph type="sldNum" sz="quarter" idx="10"/>
          </p:nvPr>
        </p:nvSpPr>
        <p:spPr/>
        <p:txBody>
          <a:bodyPr/>
          <a:lstStyle>
            <a:lvl1pPr>
              <a:defRPr/>
            </a:lvl1pPr>
          </a:lstStyle>
          <a:p>
            <a:pPr>
              <a:defRPr/>
            </a:pPr>
            <a:r>
              <a:rPr lang="en-US" altLang="en-US"/>
              <a:t>Slide </a:t>
            </a:r>
            <a:fld id="{A8B6B97E-A131-4E70-B751-6AA28B12AF03}" type="slidenum">
              <a:rPr lang="en-US" altLang="en-US"/>
              <a:pPr>
                <a:defRPr/>
              </a:pPr>
              <a:t>‹Nr.›</a:t>
            </a:fld>
            <a:endParaRPr lang="en-US" altLang="en-US"/>
          </a:p>
        </p:txBody>
      </p:sp>
      <p:sp>
        <p:nvSpPr>
          <p:cNvPr id="3"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4317731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C992F502-A117-425F-8C36-321CA96D7F4F}"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1176480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Slide Number Placeholder 9"/>
          <p:cNvSpPr>
            <a:spLocks noGrp="1"/>
          </p:cNvSpPr>
          <p:nvPr>
            <p:ph type="sldNum" sz="quarter" idx="10"/>
          </p:nvPr>
        </p:nvSpPr>
        <p:spPr/>
        <p:txBody>
          <a:bodyPr/>
          <a:lstStyle>
            <a:lvl1pPr>
              <a:defRPr/>
            </a:lvl1pPr>
          </a:lstStyle>
          <a:p>
            <a:pPr>
              <a:defRPr/>
            </a:pPr>
            <a:r>
              <a:rPr lang="en-US" altLang="en-US"/>
              <a:t>Slide </a:t>
            </a:r>
            <a:fld id="{2F92CC3B-7091-4A21-AE18-AF061F98F997}" type="slidenum">
              <a:rPr lang="en-US" altLang="en-US"/>
              <a:pPr>
                <a:defRPr/>
              </a:pPr>
              <a:t>‹Nr.›</a:t>
            </a:fld>
            <a:endParaRPr lang="en-US" altLang="en-US"/>
          </a:p>
        </p:txBody>
      </p:sp>
      <p:sp>
        <p:nvSpPr>
          <p:cNvPr id="6" name="Footer Placeholder 4"/>
          <p:cNvSpPr>
            <a:spLocks noGrp="1"/>
          </p:cNvSpPr>
          <p:nvPr>
            <p:ph type="ftr" sz="quarter" idx="11"/>
          </p:nvPr>
        </p:nvSpPr>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Tree>
    <p:extLst>
      <p:ext uri="{BB962C8B-B14F-4D97-AF65-F5344CB8AC3E}">
        <p14:creationId xmlns:p14="http://schemas.microsoft.com/office/powerpoint/2010/main" val="24976948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ltLang="en-US"/>
              <a:t>Slide </a:t>
            </a:r>
            <a:fld id="{805136A3-916A-4787-9964-0B5266AD54D8}" type="slidenum">
              <a:rPr lang="en-US" altLang="en-US"/>
              <a:pPr>
                <a:defRPr/>
              </a:pPr>
              <a:t>‹Nr.›</a:t>
            </a:fld>
            <a:endParaRPr lang="en-US" altLang="en-US"/>
          </a:p>
        </p:txBody>
      </p:sp>
      <p:sp>
        <p:nvSpPr>
          <p:cNvPr id="1031" name="Rectangle 7"/>
          <p:cNvSpPr>
            <a:spLocks noChangeArrowheads="1"/>
          </p:cNvSpPr>
          <p:nvPr userDrawn="1"/>
        </p:nvSpPr>
        <p:spPr bwMode="auto">
          <a:xfrm>
            <a:off x="5470882" y="304026"/>
            <a:ext cx="291111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a:t>doc.: </a:t>
            </a:r>
            <a:r>
              <a:rPr lang="en-US" altLang="en-US" sz="1800" b="1" dirty="0" smtClean="0"/>
              <a:t>15-22</a:t>
            </a:r>
            <a:r>
              <a:rPr lang="en-US" sz="1800" b="1" dirty="0" smtClean="0"/>
              <a:t>-0011-03-0013</a:t>
            </a:r>
            <a:endParaRPr lang="en-US" altLang="en-US" sz="1800" b="1" dirty="0"/>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a:t>Submission</a:t>
            </a:r>
          </a:p>
        </p:txBody>
      </p:sp>
      <p:sp>
        <p:nvSpPr>
          <p:cNvPr id="1032"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de-DE"/>
          </a:p>
        </p:txBody>
      </p:sp>
      <p:sp>
        <p:nvSpPr>
          <p:cNvPr id="12" name="Footer Placeholder 4"/>
          <p:cNvSpPr>
            <a:spLocks noGrp="1"/>
          </p:cNvSpPr>
          <p:nvPr>
            <p:ph type="ftr" sz="quarter" idx="3"/>
          </p:nvPr>
        </p:nvSpPr>
        <p:spPr>
          <a:xfrm>
            <a:off x="5943600" y="6475413"/>
            <a:ext cx="2600325" cy="230187"/>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0"/>
              </a:spcBef>
              <a:buFontTx/>
              <a:buNone/>
              <a:defRPr sz="1200" b="0">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a:defRPr/>
            </a:pPr>
            <a:r>
              <a:rPr lang="en-US" altLang="en-US"/>
              <a:t>Volker Jungnickel (</a:t>
            </a:r>
            <a:r>
              <a:rPr lang="en-US" altLang="en-US" err="1"/>
              <a:t>Fraunhofer</a:t>
            </a:r>
            <a:r>
              <a:rPr lang="en-US" altLang="en-US"/>
              <a:t> HHI)</a:t>
            </a:r>
          </a:p>
        </p:txBody>
      </p:sp>
      <p:sp>
        <p:nvSpPr>
          <p:cNvPr id="13" name="Date Placeholder 3"/>
          <p:cNvSpPr txBox="1">
            <a:spLocks/>
          </p:cNvSpPr>
          <p:nvPr userDrawn="1"/>
        </p:nvSpPr>
        <p:spPr bwMode="auto">
          <a:xfrm>
            <a:off x="609600" y="306388"/>
            <a:ext cx="1905000" cy="584200"/>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defPPr>
              <a:defRPr lang="en-US"/>
            </a:defPPr>
            <a:lvl1pPr algn="l" rtl="0" eaLnBrk="0" fontAlgn="base" hangingPunct="0">
              <a:spcBef>
                <a:spcPct val="20000"/>
              </a:spcBef>
              <a:spcAft>
                <a:spcPct val="0"/>
              </a:spcAft>
              <a:buFontTx/>
              <a:buChar char="•"/>
              <a:defRPr sz="2400" b="1" kern="1200">
                <a:solidFill>
                  <a:schemeClr val="tx1"/>
                </a:solidFill>
                <a:latin typeface="Times New Roman" panose="02020603050405020304" pitchFamily="18" charset="0"/>
                <a:ea typeface="ＭＳ Ｐゴシック" panose="020B0600070205080204" pitchFamily="34" charset="-128"/>
                <a:cs typeface="+mn-cs"/>
              </a:defRPr>
            </a:lvl1pPr>
            <a:lvl2pPr marL="742950" indent="-285750" algn="l" rtl="0" eaLnBrk="0" fontAlgn="base" hangingPunct="0">
              <a:spcBef>
                <a:spcPct val="20000"/>
              </a:spcBef>
              <a:spcAft>
                <a:spcPct val="0"/>
              </a:spcAft>
              <a:buChar char="–"/>
              <a:defRPr sz="2000" kern="1200">
                <a:solidFill>
                  <a:schemeClr val="tx1"/>
                </a:solidFill>
                <a:latin typeface="Times New Roman" panose="02020603050405020304" pitchFamily="18" charset="0"/>
                <a:ea typeface="ＭＳ Ｐゴシック" panose="020B0600070205080204" pitchFamily="34" charset="-128"/>
                <a:cs typeface="+mn-cs"/>
              </a:defRPr>
            </a:lvl2pPr>
            <a:lvl3pPr marL="1143000" indent="-228600" algn="l" rtl="0" eaLnBrk="0" fontAlgn="base" hangingPunct="0">
              <a:spcBef>
                <a:spcPct val="20000"/>
              </a:spcBef>
              <a:spcAft>
                <a:spcPct val="0"/>
              </a:spcAft>
              <a:buChar char="•"/>
              <a:defRPr sz="1200" kern="1200">
                <a:solidFill>
                  <a:schemeClr val="tx1"/>
                </a:solidFill>
                <a:latin typeface="Times New Roman" panose="02020603050405020304" pitchFamily="18" charset="0"/>
                <a:ea typeface="ＭＳ Ｐゴシック" panose="020B0600070205080204" pitchFamily="34" charset="-128"/>
                <a:cs typeface="+mn-cs"/>
              </a:defRPr>
            </a:lvl3pPr>
            <a:lvl4pPr marL="16002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4pPr>
            <a:lvl5pPr marL="2057400" indent="-228600" algn="l" rtl="0" eaLnBrk="0" fontAlgn="base"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5pPr>
            <a:lvl6pPr marL="25146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6pPr>
            <a:lvl7pPr marL="29718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7pPr>
            <a:lvl8pPr marL="34290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8pPr>
            <a:lvl9pPr marL="3886200" indent="-228600" algn="l" defTabSz="914400" rtl="0" eaLnBrk="0" fontAlgn="base" latinLnBrk="0" hangingPunct="0">
              <a:spcBef>
                <a:spcPct val="20000"/>
              </a:spcBef>
              <a:spcAft>
                <a:spcPct val="0"/>
              </a:spcAft>
              <a:buChar char="•"/>
              <a:defRPr sz="1600" kern="1200">
                <a:solidFill>
                  <a:schemeClr val="tx1"/>
                </a:solidFill>
                <a:latin typeface="Times New Roman" panose="02020603050405020304" pitchFamily="18" charset="0"/>
                <a:ea typeface="ＭＳ Ｐゴシック" panose="020B0600070205080204" pitchFamily="34" charset="-128"/>
                <a:cs typeface="+mn-cs"/>
              </a:defRPr>
            </a:lvl9pPr>
          </a:lstStyle>
          <a:p>
            <a:pPr>
              <a:spcBef>
                <a:spcPct val="0"/>
              </a:spcBef>
              <a:buFontTx/>
              <a:buNone/>
            </a:pPr>
            <a:r>
              <a:rPr lang="en-US" altLang="en-US" sz="1600" dirty="0" smtClean="0"/>
              <a:t>January 2022</a:t>
            </a:r>
          </a:p>
        </p:txBody>
      </p:sp>
    </p:spTree>
  </p:cSld>
  <p:clrMap bg1="lt1" tx1="dk1" bg2="lt2" tx2="dk2" accent1="accent1" accent2="accent2" accent3="accent3" accent4="accent4" accent5="accent5" accent6="accent6" hlink="hlink" folHlink="folHlink"/>
  <p:sldLayoutIdLst>
    <p:sldLayoutId id="2147491220" r:id="rId1"/>
    <p:sldLayoutId id="2147491221" r:id="rId2"/>
    <p:sldLayoutId id="2147491222" r:id="rId3"/>
    <p:sldLayoutId id="2147491223" r:id="rId4"/>
    <p:sldLayoutId id="2147491224" r:id="rId5"/>
    <p:sldLayoutId id="2147491225" r:id="rId6"/>
    <p:sldLayoutId id="2147491226" r:id="rId7"/>
    <p:sldLayoutId id="2147491227" r:id="rId8"/>
    <p:sldLayoutId id="2147491228" r:id="rId9"/>
    <p:sldLayoutId id="2147491229" r:id="rId10"/>
    <p:sldLayoutId id="2147491230"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ＭＳ Ｐゴシック"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ＭＳ Ｐゴシック"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ＭＳ Ｐゴシック"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ＭＳ Ｐゴシック"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s://mentor.ieee.org/myproject/Public/mytools/mob/slideset.ppt" TargetMode="External"/><Relationship Id="rId2" Type="http://schemas.openxmlformats.org/officeDocument/2006/relationships/notesSlide" Target="../notesSlides/notesSlide3.xml"/><Relationship Id="rId1" Type="http://schemas.openxmlformats.org/officeDocument/2006/relationships/slideLayout" Target="../slideLayouts/slideLayout7.xml"/><Relationship Id="rId6" Type="http://schemas.openxmlformats.org/officeDocument/2006/relationships/hyperlink" Target="http://mentor.ieee.org/" TargetMode="External"/><Relationship Id="rId5" Type="http://schemas.openxmlformats.org/officeDocument/2006/relationships/hyperlink" Target="https://imat.ieee.org/my-site/home" TargetMode="External"/><Relationship Id="rId4" Type="http://schemas.openxmlformats.org/officeDocument/2006/relationships/hyperlink" Target="https://standards.ieee.org/content/dam/ieee-standards/standards/web/documents/other/copyright-policy-WG-meetings.potx" TargetMode="External"/></Relationships>
</file>

<file path=ppt/slides/_rels/slide4.xml.rels><?xml version="1.0" encoding="UTF-8" standalone="yes"?>
<Relationships xmlns="http://schemas.openxmlformats.org/package/2006/relationships"><Relationship Id="rId3" Type="http://schemas.openxmlformats.org/officeDocument/2006/relationships/hyperlink" Target="http://802world.org/plenary/" TargetMode="External"/><Relationship Id="rId2" Type="http://schemas.openxmlformats.org/officeDocument/2006/relationships/hyperlink" Target="https://cvent.me/4xn8Ql"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mentor.ieee.org/802.15/dcn/10/15-10-0235-25-0000-802-15-operations-manual.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04D58A0-EF71-4C14-B6CC-C21D1250F7FE}" type="slidenum">
              <a:rPr lang="en-US" altLang="en-US" sz="1200" b="0" smtClean="0"/>
              <a:pPr>
                <a:spcBef>
                  <a:spcPct val="0"/>
                </a:spcBef>
                <a:buFontTx/>
                <a:buNone/>
              </a:pPr>
              <a:t>1</a:t>
            </a:fld>
            <a:endParaRPr lang="en-US" altLang="en-US" sz="1200" b="0" smtClean="0"/>
          </a:p>
        </p:txBody>
      </p:sp>
      <p:sp>
        <p:nvSpPr>
          <p:cNvPr id="15364" name="Rectangle 2"/>
          <p:cNvSpPr>
            <a:spLocks noGrp="1" noChangeArrowheads="1"/>
          </p:cNvSpPr>
          <p:nvPr>
            <p:ph type="title"/>
          </p:nvPr>
        </p:nvSpPr>
        <p:spPr>
          <a:xfrm>
            <a:off x="533400" y="1735138"/>
            <a:ext cx="8077200" cy="1066800"/>
          </a:xfrm>
        </p:spPr>
        <p:txBody>
          <a:bodyPr/>
          <a:lstStyle/>
          <a:p>
            <a:r>
              <a:rPr lang="en-US" altLang="en-US" sz="3000" dirty="0" smtClean="0"/>
              <a:t>IEEE 802.15 TG13 </a:t>
            </a:r>
            <a:br>
              <a:rPr lang="en-US" altLang="en-US" sz="3000" dirty="0" smtClean="0"/>
            </a:br>
            <a:r>
              <a:rPr lang="en-US" altLang="en-US" sz="3000" dirty="0" smtClean="0"/>
              <a:t>Multi-</a:t>
            </a:r>
            <a:r>
              <a:rPr lang="en-US" altLang="en-US" sz="3000" dirty="0" err="1" smtClean="0"/>
              <a:t>Gbit</a:t>
            </a:r>
            <a:r>
              <a:rPr lang="en-US" altLang="en-US" sz="3000" dirty="0" smtClean="0"/>
              <a:t>/s Optical Wireless Communication </a:t>
            </a:r>
            <a:br>
              <a:rPr lang="en-US" altLang="en-US" sz="3000" dirty="0" smtClean="0"/>
            </a:br>
            <a:r>
              <a:rPr lang="en-US" altLang="en-US" sz="3000" dirty="0" smtClean="0"/>
              <a:t>January 2022 Meeting Agenda</a:t>
            </a:r>
          </a:p>
        </p:txBody>
      </p:sp>
      <p:sp>
        <p:nvSpPr>
          <p:cNvPr id="15365" name="Rectangle 6"/>
          <p:cNvSpPr>
            <a:spLocks noGrp="1" noChangeArrowheads="1"/>
          </p:cNvSpPr>
          <p:nvPr>
            <p:ph type="body" idx="1"/>
          </p:nvPr>
        </p:nvSpPr>
        <p:spPr>
          <a:xfrm>
            <a:off x="685800" y="3259138"/>
            <a:ext cx="7772400" cy="381000"/>
          </a:xfrm>
        </p:spPr>
        <p:txBody>
          <a:bodyPr/>
          <a:lstStyle/>
          <a:p>
            <a:pPr algn="ctr">
              <a:buFontTx/>
              <a:buNone/>
            </a:pPr>
            <a:r>
              <a:rPr lang="en-US" altLang="en-US" sz="2000" dirty="0" smtClean="0"/>
              <a:t>Date:</a:t>
            </a:r>
            <a:r>
              <a:rPr lang="en-US" altLang="en-US" sz="2000" b="0" dirty="0" smtClean="0"/>
              <a:t> </a:t>
            </a:r>
            <a:r>
              <a:rPr lang="en-US" altLang="en-US" sz="2000" b="0" dirty="0" smtClean="0"/>
              <a:t>2022-01-20</a:t>
            </a:r>
            <a:endParaRPr lang="en-US" altLang="en-US" sz="2000" b="0" dirty="0" smtClean="0"/>
          </a:p>
        </p:txBody>
      </p:sp>
      <p:graphicFrame>
        <p:nvGraphicFramePr>
          <p:cNvPr id="15366" name="Object 11"/>
          <p:cNvGraphicFramePr>
            <a:graphicFrameLocks noChangeAspect="1"/>
          </p:cNvGraphicFramePr>
          <p:nvPr/>
        </p:nvGraphicFramePr>
        <p:xfrm>
          <a:off x="666750" y="4324350"/>
          <a:ext cx="9026525" cy="1162050"/>
        </p:xfrm>
        <a:graphic>
          <a:graphicData uri="http://schemas.openxmlformats.org/presentationml/2006/ole">
            <mc:AlternateContent xmlns:mc="http://schemas.openxmlformats.org/markup-compatibility/2006">
              <mc:Choice xmlns:v="urn:schemas-microsoft-com:vml" Requires="v">
                <p:oleObj spid="_x0000_s17063" name="Document" r:id="rId4" imgW="8239301" imgH="1079612" progId="Word.Document.8">
                  <p:embed/>
                </p:oleObj>
              </mc:Choice>
              <mc:Fallback>
                <p:oleObj name="Document" r:id="rId4" imgW="8239301" imgH="1079612" progId="Word.Document.8">
                  <p:embed/>
                  <p:pic>
                    <p:nvPicPr>
                      <p:cNvPr id="0" name="Object 11"/>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666750" y="4324350"/>
                        <a:ext cx="9026525" cy="116205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5367" name="Rectangle 12"/>
          <p:cNvSpPr>
            <a:spLocks noChangeArrowheads="1"/>
          </p:cNvSpPr>
          <p:nvPr/>
        </p:nvSpPr>
        <p:spPr bwMode="auto">
          <a:xfrm>
            <a:off x="685800" y="3792538"/>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buFontTx/>
              <a:buNone/>
            </a:pPr>
            <a:r>
              <a:rPr lang="en-US" altLang="en-US" sz="2000"/>
              <a:t> Author:</a:t>
            </a:r>
            <a:endParaRPr lang="en-US" altLang="en-US" sz="2000" b="0"/>
          </a:p>
        </p:txBody>
      </p:sp>
      <p:sp>
        <p:nvSpPr>
          <p:cNvPr id="1536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BF3A9A60-05B2-4253-9F90-0E6A530182DC}" type="slidenum">
              <a:rPr lang="en-US" altLang="en-US" sz="1200" b="0" smtClean="0"/>
              <a:pPr>
                <a:spcBef>
                  <a:spcPct val="0"/>
                </a:spcBef>
                <a:buFontTx/>
                <a:buNone/>
              </a:pPr>
              <a:t>10</a:t>
            </a:fld>
            <a:endParaRPr lang="en-US" altLang="en-US" sz="1200" b="0" smtClean="0"/>
          </a:p>
        </p:txBody>
      </p:sp>
      <p:sp>
        <p:nvSpPr>
          <p:cNvPr id="31747"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#1 </a:t>
            </a:r>
          </a:p>
          <a:p>
            <a:pPr algn="just">
              <a:buFontTx/>
              <a:buNone/>
            </a:pPr>
            <a:r>
              <a:rPr lang="en-GB" dirty="0" smtClean="0"/>
              <a:t>Wednesday </a:t>
            </a:r>
            <a:r>
              <a:rPr lang="en-GB" dirty="0"/>
              <a:t>19 Jan. </a:t>
            </a:r>
            <a:r>
              <a:rPr lang="en-GB" dirty="0" smtClean="0"/>
              <a:t>AM0 </a:t>
            </a:r>
            <a:r>
              <a:rPr lang="en-GB" dirty="0"/>
              <a:t>(7-9 </a:t>
            </a:r>
            <a:r>
              <a:rPr lang="en-GB" dirty="0" smtClean="0"/>
              <a:t>a.m. </a:t>
            </a:r>
            <a:r>
              <a:rPr lang="en-GB" dirty="0"/>
              <a:t>EST, 13-15 </a:t>
            </a:r>
            <a:r>
              <a:rPr lang="en-GB" dirty="0" smtClean="0"/>
              <a:t>CET)</a:t>
            </a:r>
            <a:endParaRPr lang="de-DE" sz="3600" dirty="0"/>
          </a:p>
        </p:txBody>
      </p:sp>
      <p:sp>
        <p:nvSpPr>
          <p:cNvPr id="31748"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2" name="Tabelle 1"/>
          <p:cNvGraphicFramePr>
            <a:graphicFrameLocks noGrp="1"/>
          </p:cNvGraphicFramePr>
          <p:nvPr>
            <p:extLst>
              <p:ext uri="{D42A27DB-BD31-4B8C-83A1-F6EECF244321}">
                <p14:modId xmlns:p14="http://schemas.microsoft.com/office/powerpoint/2010/main" val="3178918599"/>
              </p:ext>
            </p:extLst>
          </p:nvPr>
        </p:nvGraphicFramePr>
        <p:xfrm>
          <a:off x="571500" y="2215189"/>
          <a:ext cx="8077200" cy="3658480"/>
        </p:xfrm>
        <a:graphic>
          <a:graphicData uri="http://schemas.openxmlformats.org/drawingml/2006/table">
            <a:tbl>
              <a:tblPr firstRow="1" bandRow="1">
                <a:tableStyleId>{5C22544A-7EE6-4342-B048-85BDC9FD1C3A}</a:tableStyleId>
              </a:tblPr>
              <a:tblGrid>
                <a:gridCol w="7239000">
                  <a:extLst>
                    <a:ext uri="{9D8B030D-6E8A-4147-A177-3AD203B41FA5}">
                      <a16:colId xmlns:a16="http://schemas.microsoft.com/office/drawing/2014/main" val="20000"/>
                    </a:ext>
                  </a:extLst>
                </a:gridCol>
                <a:gridCol w="838200">
                  <a:extLst>
                    <a:ext uri="{9D8B030D-6E8A-4147-A177-3AD203B41FA5}">
                      <a16:colId xmlns:a16="http://schemas.microsoft.com/office/drawing/2014/main" val="20001"/>
                    </a:ext>
                  </a:extLst>
                </a:gridCol>
              </a:tblGrid>
              <a:tr h="347212">
                <a:tc>
                  <a:txBody>
                    <a:bodyPr/>
                    <a:lstStyle/>
                    <a:p>
                      <a:r>
                        <a:rPr lang="de-DE" sz="1800" dirty="0" smtClean="0"/>
                        <a:t>Item</a:t>
                      </a:r>
                      <a:endParaRPr lang="en-US" sz="1800" dirty="0"/>
                    </a:p>
                  </a:txBody>
                  <a:tcPr marT="45764" marB="45764"/>
                </a:tc>
                <a:tc>
                  <a:txBody>
                    <a:bodyPr/>
                    <a:lstStyle/>
                    <a:p>
                      <a:r>
                        <a:rPr lang="de-DE" sz="1800" dirty="0" smtClean="0"/>
                        <a:t>Time</a:t>
                      </a:r>
                      <a:endParaRPr lang="en-US" sz="1800" dirty="0"/>
                    </a:p>
                  </a:txBody>
                  <a:tcPr marT="45764" marB="45764"/>
                </a:tc>
                <a:extLst>
                  <a:ext uri="{0D108BD9-81ED-4DB2-BD59-A6C34878D82A}">
                    <a16:rowId xmlns:a16="http://schemas.microsoft.com/office/drawing/2014/main" val="10000"/>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764" marB="45764"/>
                </a:tc>
                <a:tc>
                  <a:txBody>
                    <a:bodyPr/>
                    <a:lstStyle/>
                    <a:p>
                      <a:r>
                        <a:rPr lang="de-DE" sz="1800" dirty="0" smtClean="0"/>
                        <a:t>3</a:t>
                      </a:r>
                      <a:endParaRPr lang="en-US" sz="1800" dirty="0"/>
                    </a:p>
                  </a:txBody>
                  <a:tcPr marT="45764" marB="45764"/>
                </a:tc>
                <a:extLst>
                  <a:ext uri="{0D108BD9-81ED-4DB2-BD59-A6C34878D82A}">
                    <a16:rowId xmlns:a16="http://schemas.microsoft.com/office/drawing/2014/main" val="10001"/>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Welcome, Who is Who</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2"/>
                  </a:ext>
                </a:extLst>
              </a:tr>
              <a:tr h="337951">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764" marB="45764"/>
                </a:tc>
                <a:tc>
                  <a:txBody>
                    <a:bodyPr/>
                    <a:lstStyle/>
                    <a:p>
                      <a:r>
                        <a:rPr lang="en-US" sz="1800" dirty="0" smtClean="0"/>
                        <a:t>5</a:t>
                      </a:r>
                      <a:endParaRPr lang="en-US" sz="1800" dirty="0"/>
                    </a:p>
                  </a:txBody>
                  <a:tcPr marT="45764" marB="45764"/>
                </a:tc>
                <a:extLst>
                  <a:ext uri="{0D108BD9-81ED-4DB2-BD59-A6C34878D82A}">
                    <a16:rowId xmlns:a16="http://schemas.microsoft.com/office/drawing/2014/main" val="10003"/>
                  </a:ext>
                </a:extLst>
              </a:tr>
              <a:tr h="337951">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err="1" smtClean="0"/>
                        <a:t>agenda</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4269175510"/>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Motion to reconfirm CRG</a:t>
                      </a:r>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753479114"/>
                  </a:ext>
                </a:extLst>
              </a:tr>
              <a:tr h="3333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800" baseline="0" dirty="0" smtClean="0"/>
                        <a:t>CRG Teleconferences schedule</a:t>
                      </a:r>
                      <a:endParaRPr lang="en-US" altLang="en-US" sz="1800" baseline="0" dirty="0" smtClean="0"/>
                    </a:p>
                  </a:txBody>
                  <a:tcPr marT="45764" marB="45764"/>
                </a:tc>
                <a:tc>
                  <a:txBody>
                    <a:bodyPr/>
                    <a:lstStyle/>
                    <a:p>
                      <a:r>
                        <a:rPr lang="en-US" sz="1800" baseline="0" dirty="0" smtClean="0"/>
                        <a:t>10</a:t>
                      </a:r>
                      <a:endParaRPr lang="en-US" sz="1800" baseline="0" dirty="0"/>
                    </a:p>
                  </a:txBody>
                  <a:tcPr marT="45764" marB="45764"/>
                </a:tc>
                <a:extLst>
                  <a:ext uri="{0D108BD9-81ED-4DB2-BD59-A6C34878D82A}">
                    <a16:rowId xmlns:a16="http://schemas.microsoft.com/office/drawing/2014/main" val="2707277931"/>
                  </a:ext>
                </a:extLst>
              </a:tr>
              <a:tr h="333323">
                <a:tc>
                  <a:txBody>
                    <a:bodyPr/>
                    <a:lstStyle/>
                    <a:p>
                      <a:pPr marL="0" lvl="0" indent="0"/>
                      <a:r>
                        <a:rPr lang="en-GB" sz="1800" dirty="0" smtClean="0"/>
                        <a:t>Status of SA ballot comment, review first comments</a:t>
                      </a:r>
                      <a:endParaRPr lang="de-DE" sz="1800" dirty="0"/>
                    </a:p>
                  </a:txBody>
                  <a:tcPr marT="45764" marB="45764"/>
                </a:tc>
                <a:tc>
                  <a:txBody>
                    <a:bodyPr/>
                    <a:lstStyle/>
                    <a:p>
                      <a:r>
                        <a:rPr lang="en-US" sz="1800" dirty="0" smtClean="0"/>
                        <a:t>20</a:t>
                      </a:r>
                      <a:endParaRPr lang="en-US" sz="1800" dirty="0"/>
                    </a:p>
                  </a:txBody>
                  <a:tcPr marT="45764" marB="45764"/>
                </a:tc>
                <a:extLst>
                  <a:ext uri="{0D108BD9-81ED-4DB2-BD59-A6C34878D82A}">
                    <a16:rowId xmlns:a16="http://schemas.microsoft.com/office/drawing/2014/main" val="3702186838"/>
                  </a:ext>
                </a:extLst>
              </a:tr>
              <a:tr h="333323">
                <a:tc>
                  <a:txBody>
                    <a:bodyPr/>
                    <a:lstStyle/>
                    <a:p>
                      <a:pPr marL="0" lvl="0" indent="0"/>
                      <a:r>
                        <a:rPr lang="de-DE" sz="1800" dirty="0" smtClean="0"/>
                        <a:t>Start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dirty="0" smtClean="0"/>
                        <a:t>40</a:t>
                      </a:r>
                      <a:endParaRPr lang="en-US" sz="1800" dirty="0"/>
                    </a:p>
                  </a:txBody>
                  <a:tcPr marT="45764" marB="45764"/>
                </a:tc>
                <a:extLst>
                  <a:ext uri="{0D108BD9-81ED-4DB2-BD59-A6C34878D82A}">
                    <a16:rowId xmlns:a16="http://schemas.microsoft.com/office/drawing/2014/main" val="702966359"/>
                  </a:ext>
                </a:extLst>
              </a:tr>
              <a:tr h="33332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764" marB="45764"/>
                </a:tc>
                <a:tc>
                  <a:txBody>
                    <a:bodyPr/>
                    <a:lstStyle/>
                    <a:p>
                      <a:r>
                        <a:rPr lang="de-DE" sz="1800" dirty="0" smtClean="0"/>
                        <a:t>2</a:t>
                      </a:r>
                      <a:endParaRPr lang="en-US" sz="1800" dirty="0"/>
                    </a:p>
                  </a:txBody>
                  <a:tcPr marT="45764" marB="45764"/>
                </a:tc>
                <a:extLst>
                  <a:ext uri="{0D108BD9-81ED-4DB2-BD59-A6C34878D82A}">
                    <a16:rowId xmlns:a16="http://schemas.microsoft.com/office/drawing/2014/main" val="10006"/>
                  </a:ext>
                </a:extLst>
              </a:tr>
            </a:tbl>
          </a:graphicData>
        </a:graphic>
      </p:graphicFrame>
    </p:spTree>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11</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GB" altLang="en-US" dirty="0" smtClean="0">
                <a:sym typeface="Wingdings" panose="05000000000000000000" pitchFamily="2" charset="2"/>
              </a:rPr>
              <a:t>Motion to approve the agenda for January TG13 virtual meeting in doc. </a:t>
            </a:r>
            <a:r>
              <a:rPr lang="en-GB" altLang="en-US" dirty="0" smtClean="0">
                <a:sym typeface="Wingdings" panose="05000000000000000000" pitchFamily="2" charset="2"/>
              </a:rPr>
              <a:t>15-22/0011r2.</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r>
              <a:rPr lang="en-GB" altLang="en-US" dirty="0" err="1" smtClean="0">
                <a:sym typeface="Wingdings" panose="05000000000000000000" pitchFamily="2" charset="2"/>
              </a:rPr>
              <a:t>Tuncer</a:t>
            </a:r>
            <a:r>
              <a:rPr lang="en-GB" altLang="en-US" dirty="0" smtClean="0">
                <a:sym typeface="Wingdings" panose="05000000000000000000" pitchFamily="2" charset="2"/>
              </a:rPr>
              <a:t> </a:t>
            </a:r>
            <a:r>
              <a:rPr lang="en-GB" altLang="en-US" dirty="0" err="1" smtClean="0">
                <a:sym typeface="Wingdings" panose="05000000000000000000" pitchFamily="2" charset="2"/>
              </a:rPr>
              <a:t>Baykas</a:t>
            </a:r>
            <a:endParaRPr lang="en-GB" altLang="en-US" dirty="0" smtClean="0">
              <a:sym typeface="Wingdings" panose="05000000000000000000" pitchFamily="2" charset="2"/>
            </a:endParaRPr>
          </a:p>
          <a:p>
            <a:pPr algn="just">
              <a:buFontTx/>
              <a:buNone/>
            </a:pPr>
            <a:r>
              <a:rPr lang="en-GB" altLang="en-US" dirty="0" smtClean="0">
                <a:sym typeface="Wingdings" panose="05000000000000000000" pitchFamily="2" charset="2"/>
              </a:rPr>
              <a:t>Seconded by	</a:t>
            </a:r>
            <a:r>
              <a:rPr lang="en-GB" altLang="en-US" dirty="0" smtClean="0">
                <a:sym typeface="Wingdings" panose="05000000000000000000" pitchFamily="2" charset="2"/>
              </a:rPr>
              <a:t>Sang-</a:t>
            </a:r>
            <a:r>
              <a:rPr lang="en-GB" altLang="en-US" dirty="0" err="1" smtClean="0">
                <a:sym typeface="Wingdings" panose="05000000000000000000" pitchFamily="2" charset="2"/>
              </a:rPr>
              <a:t>Kyu</a:t>
            </a:r>
            <a:r>
              <a:rPr lang="en-GB" altLang="en-US" dirty="0" smtClean="0">
                <a:sym typeface="Wingdings" panose="05000000000000000000" pitchFamily="2" charset="2"/>
              </a:rPr>
              <a:t> Lim</a:t>
            </a:r>
            <a:endParaRPr lang="en-GB" altLang="en-US" dirty="0" smtClean="0">
              <a:sym typeface="Wingdings" panose="05000000000000000000" pitchFamily="2" charset="2"/>
            </a:endParaRP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145814416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 Motion </a:t>
            </a:r>
            <a:r>
              <a:rPr lang="de-DE" dirty="0" err="1" smtClean="0"/>
              <a:t>to</a:t>
            </a:r>
            <a:r>
              <a:rPr lang="de-DE" dirty="0" smtClean="0"/>
              <a:t> </a:t>
            </a:r>
            <a:r>
              <a:rPr lang="de-DE" dirty="0" err="1" smtClean="0"/>
              <a:t>reconfirm</a:t>
            </a:r>
            <a:r>
              <a:rPr lang="de-DE" dirty="0" smtClean="0"/>
              <a:t> CRG</a:t>
            </a:r>
            <a:endParaRPr lang="de-DE" dirty="0"/>
          </a:p>
        </p:txBody>
      </p:sp>
      <p:sp>
        <p:nvSpPr>
          <p:cNvPr id="3" name="Inhaltsplatzhalter 2"/>
          <p:cNvSpPr>
            <a:spLocks noGrp="1"/>
          </p:cNvSpPr>
          <p:nvPr>
            <p:ph idx="1"/>
          </p:nvPr>
        </p:nvSpPr>
        <p:spPr>
          <a:xfrm>
            <a:off x="381000" y="1981200"/>
            <a:ext cx="8534400" cy="2286000"/>
          </a:xfrm>
        </p:spPr>
        <p:txBody>
          <a:bodyPr/>
          <a:lstStyle/>
          <a:p>
            <a:pPr marL="0" lvl="0" indent="0">
              <a:buNone/>
            </a:pPr>
            <a:r>
              <a:rPr lang="en-US" sz="1800" b="0" i="1" dirty="0" smtClean="0"/>
              <a:t>Move to request </a:t>
            </a:r>
            <a:r>
              <a:rPr lang="en-US" sz="1800" b="0" i="1" dirty="0"/>
              <a:t>that 802.15 WG approves the formation of a Comment Resolution Group (CRG) for the Standards Association balloting of the </a:t>
            </a:r>
            <a:r>
              <a:rPr lang="en-US" sz="1800" b="0" i="1" dirty="0" smtClean="0"/>
              <a:t>P802.15.13_D6 </a:t>
            </a:r>
            <a:r>
              <a:rPr lang="en-US" sz="1800" b="0" i="1" dirty="0"/>
              <a:t>with the following membership: Volker Jungnickel as Chair, </a:t>
            </a:r>
            <a:r>
              <a:rPr lang="en-US" sz="1800" b="0" i="1" dirty="0" err="1" smtClean="0"/>
              <a:t>Tuncer</a:t>
            </a:r>
            <a:r>
              <a:rPr lang="en-US" sz="1800" b="0" i="1" dirty="0" smtClean="0"/>
              <a:t> </a:t>
            </a:r>
            <a:r>
              <a:rPr lang="en-US" sz="1800" b="0" i="1" dirty="0"/>
              <a:t>Baykas, Sang-Kyu Lim, </a:t>
            </a:r>
            <a:r>
              <a:rPr lang="en-US" sz="1800" b="0" i="1" dirty="0" smtClean="0"/>
              <a:t>Tero </a:t>
            </a:r>
            <a:r>
              <a:rPr lang="en-US" sz="1800" b="0" i="1" dirty="0"/>
              <a:t>Kivinen. The 802.15.13 CRG is authorized to approve comment resolutions, edit the draft according to the comment resolutions, and to approve the start of recirculation ballots of the revised draft on behalf of the 802.15 WG. Comment resolution on recirculation ballots between sessions will be conducted via reflector email and via teleconferences announced to the reflector as per the LMSC 802 WG P&amp;P</a:t>
            </a:r>
            <a:r>
              <a:rPr lang="en-US" sz="1800" b="0" i="1" dirty="0" smtClean="0"/>
              <a:t>.</a:t>
            </a:r>
          </a:p>
          <a:p>
            <a:pPr lvl="0"/>
            <a:endParaRPr lang="de-DE" sz="2000" dirty="0"/>
          </a:p>
          <a:p>
            <a:pPr marL="457200" lvl="1" indent="0">
              <a:buNone/>
            </a:pPr>
            <a:r>
              <a:rPr lang="en-US" sz="1800" b="1" dirty="0"/>
              <a:t>Moved</a:t>
            </a:r>
            <a:r>
              <a:rPr lang="en-US" sz="1800" b="1" dirty="0" smtClean="0"/>
              <a:t>:	</a:t>
            </a:r>
            <a:r>
              <a:rPr lang="en-US" sz="1800" b="1" dirty="0" smtClean="0"/>
              <a:t>Sang-</a:t>
            </a:r>
            <a:r>
              <a:rPr lang="en-US" sz="1800" b="1" dirty="0" err="1" smtClean="0"/>
              <a:t>Kyu</a:t>
            </a:r>
            <a:r>
              <a:rPr lang="en-US" sz="1800" b="1" dirty="0" smtClean="0"/>
              <a:t> Lim</a:t>
            </a:r>
            <a:r>
              <a:rPr lang="en-US" sz="1800" b="1" dirty="0" smtClean="0"/>
              <a:t>	</a:t>
            </a:r>
          </a:p>
          <a:p>
            <a:pPr marL="457200" lvl="1" indent="0">
              <a:buNone/>
            </a:pPr>
            <a:r>
              <a:rPr lang="en-US" sz="1800" b="1" dirty="0" smtClean="0"/>
              <a:t>Second:	</a:t>
            </a:r>
            <a:r>
              <a:rPr lang="en-US" sz="1800" b="1" dirty="0" err="1" smtClean="0"/>
              <a:t>Tuncer</a:t>
            </a:r>
            <a:r>
              <a:rPr lang="en-US" sz="1800" b="1" dirty="0" smtClean="0"/>
              <a:t> </a:t>
            </a:r>
            <a:r>
              <a:rPr lang="en-US" sz="1800" b="1" dirty="0" err="1" smtClean="0"/>
              <a:t>Baykas</a:t>
            </a:r>
            <a:endParaRPr lang="de-DE" sz="1800" b="1" dirty="0" smtClean="0"/>
          </a:p>
          <a:p>
            <a:pPr marL="457200" lvl="1" indent="0">
              <a:buNone/>
            </a:pPr>
            <a:endParaRPr lang="en-US" sz="1800" dirty="0" smtClean="0"/>
          </a:p>
          <a:p>
            <a:pPr marL="457200" lvl="1" indent="0">
              <a:buNone/>
            </a:pPr>
            <a:r>
              <a:rPr lang="en-US" sz="1800" dirty="0" smtClean="0"/>
              <a:t>Result</a:t>
            </a:r>
            <a:r>
              <a:rPr lang="en-US" sz="1800" dirty="0"/>
              <a:t>: </a:t>
            </a:r>
            <a:r>
              <a:rPr lang="en-US" sz="1800" dirty="0" smtClean="0"/>
              <a:t>Motion passed unanimously.</a:t>
            </a:r>
            <a:endParaRPr lang="de-DE" sz="1800" dirty="0">
              <a:effectLst/>
            </a:endParaRPr>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12</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79920493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CRG </a:t>
            </a:r>
            <a:r>
              <a:rPr lang="de-DE" dirty="0" err="1" smtClean="0"/>
              <a:t>Telcos</a:t>
            </a:r>
            <a:endParaRPr lang="de-DE" dirty="0"/>
          </a:p>
        </p:txBody>
      </p:sp>
      <p:sp>
        <p:nvSpPr>
          <p:cNvPr id="3" name="Inhaltsplatzhalter 2"/>
          <p:cNvSpPr>
            <a:spLocks noGrp="1"/>
          </p:cNvSpPr>
          <p:nvPr>
            <p:ph idx="1"/>
          </p:nvPr>
        </p:nvSpPr>
        <p:spPr>
          <a:xfrm>
            <a:off x="381000" y="1981200"/>
            <a:ext cx="8534400" cy="2286000"/>
          </a:xfrm>
        </p:spPr>
        <p:txBody>
          <a:bodyPr/>
          <a:lstStyle/>
          <a:p>
            <a:pPr marL="400050"/>
            <a:r>
              <a:rPr lang="de-DE" dirty="0" smtClean="0"/>
              <a:t>TG13 CRG Telco </a:t>
            </a:r>
            <a:r>
              <a:rPr lang="de-DE" dirty="0" err="1" smtClean="0"/>
              <a:t>dates</a:t>
            </a:r>
            <a:endParaRPr lang="de-DE" dirty="0" smtClean="0"/>
          </a:p>
          <a:p>
            <a:pPr marL="800100" lvl="1"/>
            <a:r>
              <a:rPr lang="de-DE" sz="2400" dirty="0" smtClean="0"/>
              <a:t>4 </a:t>
            </a:r>
            <a:r>
              <a:rPr lang="de-DE" sz="2400" dirty="0" smtClean="0"/>
              <a:t>Feb. </a:t>
            </a:r>
            <a:r>
              <a:rPr lang="de-DE" sz="2400" dirty="0"/>
              <a:t>2022, </a:t>
            </a:r>
            <a:r>
              <a:rPr lang="de-DE" sz="2400" dirty="0" smtClean="0"/>
              <a:t>9-11 </a:t>
            </a:r>
            <a:r>
              <a:rPr lang="de-DE" sz="2400" dirty="0"/>
              <a:t>CET </a:t>
            </a:r>
            <a:r>
              <a:rPr lang="de-DE" sz="2400" dirty="0" smtClean="0"/>
              <a:t>(3-5 </a:t>
            </a:r>
            <a:r>
              <a:rPr lang="de-DE" sz="2400" dirty="0"/>
              <a:t>ET, </a:t>
            </a:r>
            <a:r>
              <a:rPr lang="de-DE" sz="2400" dirty="0" smtClean="0"/>
              <a:t>17-19 </a:t>
            </a:r>
            <a:r>
              <a:rPr lang="de-DE" sz="2400" dirty="0"/>
              <a:t>KT)</a:t>
            </a:r>
          </a:p>
          <a:p>
            <a:pPr marL="800100" lvl="1"/>
            <a:r>
              <a:rPr lang="de-DE" sz="2400" dirty="0"/>
              <a:t>14 Feb. 2022, 11-13 CET (5-7 ET, 19-21 KT)</a:t>
            </a:r>
          </a:p>
          <a:p>
            <a:pPr marL="800100" lvl="1"/>
            <a:r>
              <a:rPr lang="de-DE" sz="2400" dirty="0"/>
              <a:t>21 Feb. 2022, 11-13 CET (5-7 ET, 19-21 KT)</a:t>
            </a:r>
          </a:p>
          <a:p>
            <a:pPr marL="800100" lvl="1"/>
            <a:r>
              <a:rPr lang="de-DE" sz="2400" dirty="0"/>
              <a:t>28 Feb. 2022, 11-13 CET (5-7 ET, 19-21 KT)</a:t>
            </a:r>
          </a:p>
          <a:p>
            <a:pPr marL="800100" lvl="1"/>
            <a:r>
              <a:rPr lang="de-DE" sz="2400" dirty="0" err="1" smtClean="0"/>
              <a:t>meettings</a:t>
            </a:r>
            <a:r>
              <a:rPr lang="de-DE" sz="2400" dirty="0" smtClean="0"/>
              <a:t> </a:t>
            </a:r>
            <a:r>
              <a:rPr lang="de-DE" sz="2400" dirty="0" smtClean="0"/>
              <a:t>will </a:t>
            </a:r>
            <a:r>
              <a:rPr lang="de-DE" sz="2400" dirty="0" err="1" smtClean="0"/>
              <a:t>be</a:t>
            </a:r>
            <a:r>
              <a:rPr lang="de-DE" sz="2400" dirty="0" smtClean="0"/>
              <a:t> </a:t>
            </a:r>
            <a:r>
              <a:rPr lang="de-DE" sz="2400" dirty="0" err="1" smtClean="0"/>
              <a:t>cancelled</a:t>
            </a:r>
            <a:r>
              <a:rPr lang="de-DE" sz="2400" dirty="0" smtClean="0"/>
              <a:t> </a:t>
            </a:r>
            <a:r>
              <a:rPr lang="de-DE" sz="2400" dirty="0" err="1" smtClean="0"/>
              <a:t>if</a:t>
            </a:r>
            <a:r>
              <a:rPr lang="de-DE" sz="2400" dirty="0" smtClean="0"/>
              <a:t> not </a:t>
            </a:r>
            <a:r>
              <a:rPr lang="de-DE" sz="2400" dirty="0" err="1" smtClean="0"/>
              <a:t>needed</a:t>
            </a:r>
            <a:endParaRPr lang="de-DE" dirty="0"/>
          </a:p>
          <a:p>
            <a:pPr marL="800100" lvl="1"/>
            <a:endParaRPr lang="de-DE" dirty="0" smtClean="0"/>
          </a:p>
          <a:p>
            <a:pPr marL="800100" lvl="1"/>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13</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7235871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TG13 SA </a:t>
            </a:r>
            <a:r>
              <a:rPr lang="de-DE" dirty="0" err="1" smtClean="0"/>
              <a:t>ballot</a:t>
            </a:r>
            <a:r>
              <a:rPr lang="de-DE" dirty="0" smtClean="0"/>
              <a:t> </a:t>
            </a:r>
            <a:r>
              <a:rPr lang="de-DE" dirty="0" err="1" smtClean="0"/>
              <a:t>status</a:t>
            </a:r>
            <a:endParaRPr lang="de-DE" dirty="0"/>
          </a:p>
        </p:txBody>
      </p:sp>
      <p:sp>
        <p:nvSpPr>
          <p:cNvPr id="3" name="Inhaltsplatzhalter 2"/>
          <p:cNvSpPr>
            <a:spLocks noGrp="1"/>
          </p:cNvSpPr>
          <p:nvPr>
            <p:ph idx="1"/>
          </p:nvPr>
        </p:nvSpPr>
        <p:spPr>
          <a:xfrm>
            <a:off x="381000" y="1600200"/>
            <a:ext cx="8534400" cy="2286000"/>
          </a:xfrm>
        </p:spPr>
        <p:txBody>
          <a:bodyPr/>
          <a:lstStyle/>
          <a:p>
            <a:r>
              <a:rPr lang="en-US" b="0" dirty="0" smtClean="0"/>
              <a:t>After SA letter ballot</a:t>
            </a:r>
          </a:p>
          <a:p>
            <a:pPr lvl="1"/>
            <a:r>
              <a:rPr lang="en-US" b="0" dirty="0" smtClean="0"/>
              <a:t>3 NO votes with MBS comments</a:t>
            </a:r>
          </a:p>
          <a:p>
            <a:pPr lvl="1"/>
            <a:r>
              <a:rPr lang="en-US" b="0" dirty="0" smtClean="0"/>
              <a:t>314 comments have been resolved </a:t>
            </a:r>
          </a:p>
          <a:p>
            <a:pPr lvl="1"/>
            <a:r>
              <a:rPr lang="en-US" b="0" dirty="0" smtClean="0"/>
              <a:t>112 technical, 193 editorial, 9 general</a:t>
            </a:r>
          </a:p>
          <a:p>
            <a:r>
              <a:rPr lang="en-US" b="0" dirty="0" smtClean="0"/>
              <a:t>After 1</a:t>
            </a:r>
            <a:r>
              <a:rPr lang="en-US" b="0" baseline="30000" dirty="0" smtClean="0"/>
              <a:t>st</a:t>
            </a:r>
            <a:r>
              <a:rPr lang="en-US" b="0" dirty="0" smtClean="0"/>
              <a:t> Recirculation</a:t>
            </a:r>
          </a:p>
          <a:p>
            <a:pPr lvl="1"/>
            <a:r>
              <a:rPr lang="en-US" b="0" dirty="0" smtClean="0"/>
              <a:t>One NO vote with MBS comments</a:t>
            </a:r>
          </a:p>
          <a:p>
            <a:pPr lvl="1"/>
            <a:r>
              <a:rPr lang="en-US" b="0" dirty="0" smtClean="0"/>
              <a:t>158 </a:t>
            </a:r>
            <a:r>
              <a:rPr lang="en-US" b="0" dirty="0" smtClean="0"/>
              <a:t>comments were received</a:t>
            </a:r>
          </a:p>
          <a:p>
            <a:pPr lvl="1"/>
            <a:r>
              <a:rPr lang="en-US" b="0" dirty="0" smtClean="0"/>
              <a:t>1 general, 96 </a:t>
            </a:r>
            <a:r>
              <a:rPr lang="en-US" b="0" dirty="0" smtClean="0"/>
              <a:t>technical, 61 </a:t>
            </a:r>
            <a:r>
              <a:rPr lang="en-US" b="0" dirty="0" smtClean="0"/>
              <a:t>editorial</a:t>
            </a:r>
            <a:endParaRPr lang="en-US" b="0" dirty="0" smtClean="0"/>
          </a:p>
          <a:p>
            <a:pPr marL="361950" indent="-361950"/>
            <a:r>
              <a:rPr lang="en-GB" b="0" dirty="0" smtClean="0"/>
              <a:t>2</a:t>
            </a:r>
            <a:r>
              <a:rPr lang="en-GB" b="0" baseline="30000" dirty="0" smtClean="0"/>
              <a:t>nd</a:t>
            </a:r>
            <a:r>
              <a:rPr lang="en-GB" b="0" dirty="0" smtClean="0"/>
              <a:t> Recirculation is </a:t>
            </a:r>
            <a:r>
              <a:rPr lang="en-GB" b="0" dirty="0" smtClean="0"/>
              <a:t>ongoing until Jan. 22</a:t>
            </a:r>
            <a:endParaRPr lang="en-GB" b="0" dirty="0"/>
          </a:p>
          <a:p>
            <a:pPr marL="715963" lvl="1" indent="-269875"/>
            <a:r>
              <a:rPr lang="en-GB" dirty="0" smtClean="0"/>
              <a:t>So </a:t>
            </a:r>
            <a:r>
              <a:rPr lang="en-GB" dirty="0"/>
              <a:t>far, </a:t>
            </a:r>
            <a:r>
              <a:rPr lang="en-GB" dirty="0" smtClean="0"/>
              <a:t>66 comments </a:t>
            </a:r>
            <a:r>
              <a:rPr lang="en-GB" dirty="0" smtClean="0"/>
              <a:t>are received</a:t>
            </a:r>
            <a:endParaRPr lang="en-GB" dirty="0"/>
          </a:p>
          <a:p>
            <a:pPr lvl="1"/>
            <a:endParaRPr lang="en-US" dirty="0" smtClean="0"/>
          </a:p>
          <a:p>
            <a:pPr lvl="1"/>
            <a:endParaRPr lang="en-US" b="0" dirty="0" smtClean="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14</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16912800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15</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#2</a:t>
            </a:r>
            <a:endParaRPr lang="en-US" altLang="en-US" sz="3600" dirty="0"/>
          </a:p>
          <a:p>
            <a:pPr algn="just">
              <a:buNone/>
            </a:pPr>
            <a:r>
              <a:rPr lang="en-GB" dirty="0" smtClean="0"/>
              <a:t>Thursday 20 </a:t>
            </a:r>
            <a:r>
              <a:rPr lang="en-GB" dirty="0"/>
              <a:t>Jan. </a:t>
            </a:r>
            <a:r>
              <a:rPr lang="en-GB" dirty="0" smtClean="0"/>
              <a:t>AM0 </a:t>
            </a:r>
            <a:r>
              <a:rPr lang="en-GB" dirty="0"/>
              <a:t>(7-9 </a:t>
            </a:r>
            <a:r>
              <a:rPr lang="en-GB" dirty="0" smtClean="0"/>
              <a:t>a.m</a:t>
            </a:r>
            <a:r>
              <a:rPr lang="en-GB" dirty="0"/>
              <a:t>. EST, 13-15 CET)</a:t>
            </a:r>
            <a:endParaRPr lang="de-DE" sz="6000" dirty="0"/>
          </a:p>
          <a:p>
            <a:pPr algn="just">
              <a:buNone/>
            </a:pPr>
            <a:endParaRPr lang="de-DE" sz="3600" dirty="0"/>
          </a:p>
          <a:p>
            <a:pPr algn="just">
              <a:buFontTx/>
              <a:buNone/>
            </a:pPr>
            <a:r>
              <a:rPr lang="en-US" altLang="en-US" sz="3600" dirty="0" smtClean="0"/>
              <a:t>PM1</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1366676300"/>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lgn="just">
                        <a:buFont typeface="Arial" panose="020B0604020202020204" pitchFamily="34" charset="0"/>
                        <a:buNone/>
                        <a:defRPr/>
                      </a:pPr>
                      <a:r>
                        <a:rPr lang="de-DE" sz="1800" dirty="0" err="1" smtClean="0"/>
                        <a:t>Motions</a:t>
                      </a:r>
                      <a:r>
                        <a:rPr lang="de-DE" sz="1800" dirty="0" smtClean="0"/>
                        <a:t> on </a:t>
                      </a:r>
                      <a:r>
                        <a:rPr lang="de-DE" sz="1800" dirty="0" smtClean="0"/>
                        <a:t>Nov</a:t>
                      </a:r>
                      <a:r>
                        <a:rPr lang="de-DE" sz="1800" dirty="0" smtClean="0"/>
                        <a:t>. </a:t>
                      </a:r>
                      <a:r>
                        <a:rPr lang="de-DE" sz="1800" dirty="0" err="1" smtClean="0"/>
                        <a:t>minutes</a:t>
                      </a:r>
                      <a:r>
                        <a:rPr lang="de-DE" sz="1800" dirty="0" smtClean="0"/>
                        <a:t> </a:t>
                      </a:r>
                      <a:r>
                        <a:rPr lang="de-DE" sz="1800" dirty="0" err="1" smtClean="0"/>
                        <a:t>and</a:t>
                      </a:r>
                      <a:r>
                        <a:rPr lang="de-DE" sz="1800" dirty="0" smtClean="0"/>
                        <a:t> CRG </a:t>
                      </a:r>
                      <a:r>
                        <a:rPr lang="de-DE" sz="1800" dirty="0" err="1" smtClean="0"/>
                        <a:t>Telcos</a:t>
                      </a:r>
                      <a:endParaRPr lang="de-DE" sz="1800" dirty="0"/>
                    </a:p>
                  </a:txBody>
                  <a:tcPr marT="45764" marB="45764"/>
                </a:tc>
                <a:tc>
                  <a:txBody>
                    <a:bodyPr/>
                    <a:lstStyle/>
                    <a:p>
                      <a:r>
                        <a:rPr lang="en-US" sz="1800" dirty="0" smtClean="0"/>
                        <a:t>15</a:t>
                      </a:r>
                      <a:endParaRPr lang="en-US" sz="1800" dirty="0"/>
                    </a:p>
                  </a:txBody>
                  <a:tcPr marT="45764" marB="45764"/>
                </a:tc>
                <a:extLst>
                  <a:ext uri="{0D108BD9-81ED-4DB2-BD59-A6C34878D82A}">
                    <a16:rowId xmlns:a16="http://schemas.microsoft.com/office/drawing/2014/main" val="27385498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34045809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16</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#3</a:t>
            </a:r>
            <a:endParaRPr lang="en-US" altLang="en-US" sz="3600" dirty="0"/>
          </a:p>
          <a:p>
            <a:pPr algn="just">
              <a:buNone/>
            </a:pPr>
            <a:r>
              <a:rPr lang="en-GB" dirty="0" smtClean="0"/>
              <a:t>Monday 24 </a:t>
            </a:r>
            <a:r>
              <a:rPr lang="en-GB" dirty="0"/>
              <a:t>Jan. </a:t>
            </a:r>
            <a:r>
              <a:rPr lang="en-GB" dirty="0" smtClean="0"/>
              <a:t>AM0 </a:t>
            </a:r>
            <a:r>
              <a:rPr lang="en-GB" dirty="0"/>
              <a:t>(7-9 </a:t>
            </a:r>
            <a:r>
              <a:rPr lang="en-GB" dirty="0" smtClean="0"/>
              <a:t>a.m</a:t>
            </a:r>
            <a:r>
              <a:rPr lang="en-GB" dirty="0"/>
              <a:t>. EST, 13-15 CET</a:t>
            </a:r>
            <a:r>
              <a:rPr lang="en-GB" dirty="0" smtClean="0"/>
              <a:t>)</a:t>
            </a:r>
            <a:endParaRPr lang="en-US" altLang="en-US" sz="3600"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4176158627"/>
              </p:ext>
            </p:extLst>
          </p:nvPr>
        </p:nvGraphicFramePr>
        <p:xfrm>
          <a:off x="685800" y="2362200"/>
          <a:ext cx="8229600" cy="1950676"/>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110</a:t>
                      </a:r>
                      <a:endParaRPr lang="en-US" sz="1800" baseline="0" dirty="0"/>
                    </a:p>
                  </a:txBody>
                  <a:tcPr marT="45764" marB="45764"/>
                </a:tc>
                <a:extLst>
                  <a:ext uri="{0D108BD9-81ED-4DB2-BD59-A6C34878D82A}">
                    <a16:rowId xmlns:a16="http://schemas.microsoft.com/office/drawing/2014/main" val="3245525989"/>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374667393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656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24D25468-B7C5-44CB-8F34-DA9B54F62192}" type="slidenum">
              <a:rPr lang="en-US" altLang="en-US" sz="1200" b="0" smtClean="0"/>
              <a:pPr>
                <a:spcBef>
                  <a:spcPct val="0"/>
                </a:spcBef>
                <a:buFontTx/>
                <a:buNone/>
              </a:pPr>
              <a:t>17</a:t>
            </a:fld>
            <a:endParaRPr lang="en-US" altLang="en-US" sz="1200" b="0" smtClean="0"/>
          </a:p>
        </p:txBody>
      </p:sp>
      <p:sp>
        <p:nvSpPr>
          <p:cNvPr id="66563" name="Rectangle 3"/>
          <p:cNvSpPr txBox="1">
            <a:spLocks noChangeArrowheads="1"/>
          </p:cNvSpPr>
          <p:nvPr/>
        </p:nvSpPr>
        <p:spPr bwMode="auto">
          <a:xfrm>
            <a:off x="685800" y="929268"/>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buFontTx/>
              <a:buNone/>
            </a:pPr>
            <a:r>
              <a:rPr lang="en-US" altLang="en-US" sz="3600" dirty="0"/>
              <a:t>TG13 </a:t>
            </a:r>
            <a:r>
              <a:rPr lang="en-US" altLang="en-US" sz="3600" dirty="0" smtClean="0"/>
              <a:t>Motion</a:t>
            </a:r>
            <a:endParaRPr lang="en-US" altLang="en-US" dirty="0"/>
          </a:p>
        </p:txBody>
      </p:sp>
      <p:sp>
        <p:nvSpPr>
          <p:cNvPr id="66564"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66565" name="Rectangle 3"/>
          <p:cNvSpPr txBox="1">
            <a:spLocks noChangeArrowheads="1"/>
          </p:cNvSpPr>
          <p:nvPr/>
        </p:nvSpPr>
        <p:spPr bwMode="auto">
          <a:xfrm>
            <a:off x="685800" y="19812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None/>
            </a:pPr>
            <a:r>
              <a:rPr lang="en-GB" altLang="en-US" dirty="0" smtClean="0">
                <a:sym typeface="Wingdings" panose="05000000000000000000" pitchFamily="2" charset="2"/>
              </a:rPr>
              <a:t>Motion to approve </a:t>
            </a:r>
          </a:p>
          <a:p>
            <a:pPr marL="342900" indent="-342900" algn="just">
              <a:buFontTx/>
              <a:buChar char="-"/>
            </a:pPr>
            <a:r>
              <a:rPr lang="en-GB" altLang="en-US" dirty="0" smtClean="0">
                <a:sym typeface="Wingdings" panose="05000000000000000000" pitchFamily="2" charset="2"/>
              </a:rPr>
              <a:t>meeting minutes from January </a:t>
            </a:r>
            <a:r>
              <a:rPr lang="en-GB" altLang="en-US" dirty="0" smtClean="0">
                <a:solidFill>
                  <a:srgbClr val="000000"/>
                </a:solidFill>
                <a:latin typeface="Times New Roman"/>
              </a:rPr>
              <a:t>in </a:t>
            </a:r>
            <a:r>
              <a:rPr lang="en-GB" altLang="en-US" dirty="0">
                <a:solidFill>
                  <a:srgbClr val="000000"/>
                </a:solidFill>
                <a:latin typeface="Times New Roman"/>
              </a:rPr>
              <a:t>doc. </a:t>
            </a:r>
            <a:r>
              <a:rPr lang="en-GB" altLang="en-US" dirty="0" smtClean="0">
                <a:solidFill>
                  <a:srgbClr val="000000"/>
                </a:solidFill>
                <a:latin typeface="Times New Roman"/>
              </a:rPr>
              <a:t>15-22/00xxr0</a:t>
            </a:r>
          </a:p>
          <a:p>
            <a:pPr marL="342900" indent="-342900" algn="just">
              <a:buFontTx/>
              <a:buChar char="-"/>
            </a:pPr>
            <a:r>
              <a:rPr lang="en-GB" altLang="en-US" dirty="0" smtClean="0">
                <a:solidFill>
                  <a:srgbClr val="000000"/>
                </a:solidFill>
                <a:latin typeface="Times New Roman"/>
              </a:rPr>
              <a:t>CRG </a:t>
            </a:r>
            <a:r>
              <a:rPr lang="en-GB" altLang="en-US" dirty="0" err="1" smtClean="0">
                <a:solidFill>
                  <a:srgbClr val="000000"/>
                </a:solidFill>
                <a:latin typeface="Times New Roman"/>
              </a:rPr>
              <a:t>telcos</a:t>
            </a:r>
            <a:r>
              <a:rPr lang="en-GB" altLang="en-US" dirty="0" smtClean="0">
                <a:solidFill>
                  <a:srgbClr val="000000"/>
                </a:solidFill>
                <a:latin typeface="Times New Roman"/>
              </a:rPr>
              <a:t> </a:t>
            </a:r>
            <a:r>
              <a:rPr lang="en-GB" altLang="en-US" dirty="0" err="1" smtClean="0">
                <a:solidFill>
                  <a:srgbClr val="000000"/>
                </a:solidFill>
                <a:latin typeface="Times New Roman"/>
              </a:rPr>
              <a:t>betw</a:t>
            </a:r>
            <a:r>
              <a:rPr lang="en-GB" altLang="en-US" dirty="0" smtClean="0">
                <a:solidFill>
                  <a:srgbClr val="000000"/>
                </a:solidFill>
                <a:latin typeface="Times New Roman"/>
              </a:rPr>
              <a:t>. Nov. and Jan. in doc. 15-22/00xyr0</a:t>
            </a:r>
            <a:r>
              <a:rPr lang="en-GB" altLang="en-US" dirty="0" smtClean="0">
                <a:sym typeface="Wingdings" panose="05000000000000000000" pitchFamily="2" charset="2"/>
              </a:rPr>
              <a:t>.</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Moved by 	</a:t>
            </a:r>
          </a:p>
          <a:p>
            <a:pPr algn="just">
              <a:buFontTx/>
              <a:buNone/>
            </a:pPr>
            <a:r>
              <a:rPr lang="en-GB" altLang="en-US" dirty="0" smtClean="0">
                <a:sym typeface="Wingdings" panose="05000000000000000000" pitchFamily="2" charset="2"/>
              </a:rPr>
              <a:t>Seconded by	</a:t>
            </a:r>
          </a:p>
          <a:p>
            <a:pPr algn="just">
              <a:buFontTx/>
              <a:buNone/>
            </a:pPr>
            <a:endParaRPr lang="en-GB" altLang="en-US" dirty="0">
              <a:sym typeface="Wingdings" panose="05000000000000000000" pitchFamily="2" charset="2"/>
            </a:endParaRPr>
          </a:p>
          <a:p>
            <a:pPr algn="just">
              <a:buFontTx/>
              <a:buNone/>
            </a:pPr>
            <a:r>
              <a:rPr lang="en-GB" altLang="en-US" dirty="0" smtClean="0">
                <a:sym typeface="Wingdings" panose="05000000000000000000" pitchFamily="2" charset="2"/>
              </a:rPr>
              <a:t>Approved by unanimous consent.</a:t>
            </a:r>
          </a:p>
          <a:p>
            <a:pPr algn="just">
              <a:buFontTx/>
              <a:buNone/>
            </a:pPr>
            <a:endParaRPr lang="en-GB" altLang="en-US" dirty="0">
              <a:sym typeface="Wingdings" panose="05000000000000000000" pitchFamily="2" charset="2"/>
            </a:endParaRPr>
          </a:p>
        </p:txBody>
      </p:sp>
    </p:spTree>
    <p:extLst>
      <p:ext uri="{BB962C8B-B14F-4D97-AF65-F5344CB8AC3E}">
        <p14:creationId xmlns:p14="http://schemas.microsoft.com/office/powerpoint/2010/main" val="235706556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82018EB-C55E-44A1-8A01-4B0368D3B7B9}" type="slidenum">
              <a:rPr lang="en-US" altLang="en-US" sz="1200" b="0" smtClean="0"/>
              <a:pPr>
                <a:spcBef>
                  <a:spcPct val="0"/>
                </a:spcBef>
                <a:buFontTx/>
                <a:buNone/>
              </a:pPr>
              <a:t>18</a:t>
            </a:fld>
            <a:endParaRPr lang="en-US" altLang="en-US" sz="1200" b="0" smtClean="0"/>
          </a:p>
        </p:txBody>
      </p:sp>
      <p:sp>
        <p:nvSpPr>
          <p:cNvPr id="37891" name="Rectangle 3"/>
          <p:cNvSpPr txBox="1">
            <a:spLocks noChangeArrowheads="1"/>
          </p:cNvSpPr>
          <p:nvPr/>
        </p:nvSpPr>
        <p:spPr bwMode="auto">
          <a:xfrm>
            <a:off x="685800" y="914400"/>
            <a:ext cx="7772400" cy="1676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sz="3600" dirty="0"/>
              <a:t>Meeting Slot </a:t>
            </a:r>
            <a:r>
              <a:rPr lang="en-US" altLang="en-US" sz="3600" dirty="0" smtClean="0"/>
              <a:t>#4</a:t>
            </a:r>
            <a:endParaRPr lang="en-US" altLang="en-US" sz="3600" dirty="0"/>
          </a:p>
          <a:p>
            <a:pPr>
              <a:buNone/>
            </a:pPr>
            <a:r>
              <a:rPr lang="de-DE" dirty="0" err="1" smtClean="0"/>
              <a:t>Tuesday</a:t>
            </a:r>
            <a:r>
              <a:rPr lang="de-DE" dirty="0" smtClean="0"/>
              <a:t> 25 </a:t>
            </a:r>
            <a:r>
              <a:rPr lang="de-DE" dirty="0"/>
              <a:t>Jan. </a:t>
            </a:r>
            <a:r>
              <a:rPr lang="en-GB" dirty="0" smtClean="0"/>
              <a:t>AM0 </a:t>
            </a:r>
            <a:r>
              <a:rPr lang="en-GB" dirty="0"/>
              <a:t>(7-9 a.m. EST, 13-15 CET)</a:t>
            </a:r>
            <a:endParaRPr lang="de-DE" dirty="0"/>
          </a:p>
        </p:txBody>
      </p:sp>
      <p:sp>
        <p:nvSpPr>
          <p:cNvPr id="37892"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graphicFrame>
        <p:nvGraphicFramePr>
          <p:cNvPr id="7" name="Tabelle 6"/>
          <p:cNvGraphicFramePr>
            <a:graphicFrameLocks noGrp="1"/>
          </p:cNvGraphicFramePr>
          <p:nvPr>
            <p:extLst>
              <p:ext uri="{D42A27DB-BD31-4B8C-83A1-F6EECF244321}">
                <p14:modId xmlns:p14="http://schemas.microsoft.com/office/powerpoint/2010/main" val="251384424"/>
              </p:ext>
            </p:extLst>
          </p:nvPr>
        </p:nvGraphicFramePr>
        <p:xfrm>
          <a:off x="685800" y="2362200"/>
          <a:ext cx="8229600" cy="2316524"/>
        </p:xfrm>
        <a:graphic>
          <a:graphicData uri="http://schemas.openxmlformats.org/drawingml/2006/table">
            <a:tbl>
              <a:tblPr firstRow="1" bandRow="1">
                <a:tableStyleId>{5C22544A-7EE6-4342-B048-85BDC9FD1C3A}</a:tableStyleId>
              </a:tblPr>
              <a:tblGrid>
                <a:gridCol w="7181117">
                  <a:extLst>
                    <a:ext uri="{9D8B030D-6E8A-4147-A177-3AD203B41FA5}">
                      <a16:colId xmlns:a16="http://schemas.microsoft.com/office/drawing/2014/main" val="20000"/>
                    </a:ext>
                  </a:extLst>
                </a:gridCol>
                <a:gridCol w="1048483">
                  <a:extLst>
                    <a:ext uri="{9D8B030D-6E8A-4147-A177-3AD203B41FA5}">
                      <a16:colId xmlns:a16="http://schemas.microsoft.com/office/drawing/2014/main" val="20001"/>
                    </a:ext>
                  </a:extLst>
                </a:gridCol>
              </a:tblGrid>
              <a:tr h="365606">
                <a:tc>
                  <a:txBody>
                    <a:bodyPr/>
                    <a:lstStyle/>
                    <a:p>
                      <a:r>
                        <a:rPr lang="de-DE" sz="1800" dirty="0" smtClean="0"/>
                        <a:t>Item</a:t>
                      </a:r>
                      <a:endParaRPr lang="en-US" sz="1800" dirty="0"/>
                    </a:p>
                  </a:txBody>
                  <a:tcPr marT="45654" marB="45654"/>
                </a:tc>
                <a:tc>
                  <a:txBody>
                    <a:bodyPr/>
                    <a:lstStyle/>
                    <a:p>
                      <a:r>
                        <a:rPr lang="de-DE" sz="1800" dirty="0" smtClean="0"/>
                        <a:t>Time</a:t>
                      </a:r>
                      <a:endParaRPr lang="en-US" sz="1800" dirty="0"/>
                    </a:p>
                  </a:txBody>
                  <a:tcPr marT="45654" marB="45654"/>
                </a:tc>
                <a:extLst>
                  <a:ext uri="{0D108BD9-81ED-4DB2-BD59-A6C34878D82A}">
                    <a16:rowId xmlns:a16="http://schemas.microsoft.com/office/drawing/2014/main" val="10000"/>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MEETING CALLED TO ORDER</a:t>
                      </a:r>
                    </a:p>
                  </a:txBody>
                  <a:tcPr marT="45654" marB="45654"/>
                </a:tc>
                <a:tc>
                  <a:txBody>
                    <a:bodyPr/>
                    <a:lstStyle/>
                    <a:p>
                      <a:r>
                        <a:rPr lang="de-DE" sz="1800" dirty="0" smtClean="0"/>
                        <a:t>3</a:t>
                      </a:r>
                      <a:endParaRPr lang="en-US" sz="1800" dirty="0"/>
                    </a:p>
                  </a:txBody>
                  <a:tcPr marT="45654" marB="45654"/>
                </a:tc>
                <a:extLst>
                  <a:ext uri="{0D108BD9-81ED-4DB2-BD59-A6C34878D82A}">
                    <a16:rowId xmlns:a16="http://schemas.microsoft.com/office/drawing/2014/main" val="10001"/>
                  </a:ext>
                </a:extLst>
              </a:tr>
              <a:tr h="487944">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Check attendance / patent policy / Who takes minutes</a:t>
                      </a:r>
                    </a:p>
                  </a:txBody>
                  <a:tcPr marT="45654" marB="45654"/>
                </a:tc>
                <a:tc>
                  <a:txBody>
                    <a:bodyPr/>
                    <a:lstStyle/>
                    <a:p>
                      <a:r>
                        <a:rPr lang="de-DE" sz="1800" dirty="0" smtClean="0"/>
                        <a:t>5</a:t>
                      </a:r>
                      <a:endParaRPr lang="en-US" sz="1800" dirty="0"/>
                    </a:p>
                  </a:txBody>
                  <a:tcPr marT="45654" marB="45654"/>
                </a:tc>
                <a:extLst>
                  <a:ext uri="{0D108BD9-81ED-4DB2-BD59-A6C34878D82A}">
                    <a16:rowId xmlns:a16="http://schemas.microsoft.com/office/drawing/2014/main" val="10002"/>
                  </a:ext>
                </a:extLst>
              </a:tr>
              <a:tr h="365702">
                <a:tc>
                  <a:txBody>
                    <a:bodyPr/>
                    <a:lstStyle/>
                    <a:p>
                      <a:pPr marL="0" lvl="1" indent="0"/>
                      <a:r>
                        <a:rPr lang="de-DE" sz="1800" dirty="0" err="1" smtClean="0"/>
                        <a:t>Continue</a:t>
                      </a:r>
                      <a:r>
                        <a:rPr lang="de-DE" sz="1800" dirty="0" smtClean="0"/>
                        <a:t> </a:t>
                      </a:r>
                      <a:r>
                        <a:rPr lang="de-DE" sz="1800" dirty="0" err="1" smtClean="0"/>
                        <a:t>comment</a:t>
                      </a:r>
                      <a:r>
                        <a:rPr lang="de-DE" sz="1800" dirty="0" smtClean="0"/>
                        <a:t> </a:t>
                      </a:r>
                      <a:r>
                        <a:rPr lang="de-DE" sz="1800" dirty="0" err="1" smtClean="0"/>
                        <a:t>resolution</a:t>
                      </a:r>
                      <a:endParaRPr lang="de-DE" sz="1800" dirty="0"/>
                    </a:p>
                  </a:txBody>
                  <a:tcPr marT="45764" marB="45764"/>
                </a:tc>
                <a:tc>
                  <a:txBody>
                    <a:bodyPr/>
                    <a:lstStyle/>
                    <a:p>
                      <a:r>
                        <a:rPr lang="en-US" sz="1800" baseline="0" dirty="0" smtClean="0"/>
                        <a:t>90</a:t>
                      </a:r>
                      <a:endParaRPr lang="en-US" sz="1800" baseline="0" dirty="0"/>
                    </a:p>
                  </a:txBody>
                  <a:tcPr marT="45764" marB="45764"/>
                </a:tc>
                <a:extLst>
                  <a:ext uri="{0D108BD9-81ED-4DB2-BD59-A6C34878D82A}">
                    <a16:rowId xmlns:a16="http://schemas.microsoft.com/office/drawing/2014/main" val="3245525989"/>
                  </a:ext>
                </a:extLst>
              </a:tr>
              <a:tr h="365702">
                <a:tc>
                  <a:txBody>
                    <a:bodyPr/>
                    <a:lstStyle/>
                    <a:p>
                      <a:pPr marL="0" lvl="1" indent="0"/>
                      <a:r>
                        <a:rPr lang="de-DE" sz="1800" dirty="0" err="1" smtClean="0"/>
                        <a:t>Discuss</a:t>
                      </a:r>
                      <a:r>
                        <a:rPr lang="de-DE" sz="1800" dirty="0" smtClean="0"/>
                        <a:t> TG13 </a:t>
                      </a:r>
                      <a:r>
                        <a:rPr lang="de-DE" sz="1800" dirty="0" err="1" smtClean="0"/>
                        <a:t>timeline</a:t>
                      </a:r>
                      <a:endParaRPr lang="de-DE" sz="1800" dirty="0"/>
                    </a:p>
                  </a:txBody>
                  <a:tcPr marT="45764" marB="45764"/>
                </a:tc>
                <a:tc>
                  <a:txBody>
                    <a:bodyPr/>
                    <a:lstStyle/>
                    <a:p>
                      <a:r>
                        <a:rPr lang="en-US" sz="1800" baseline="0" dirty="0" smtClean="0"/>
                        <a:t>20</a:t>
                      </a:r>
                      <a:endParaRPr lang="en-US" sz="1800" baseline="0" dirty="0"/>
                    </a:p>
                  </a:txBody>
                  <a:tcPr marT="45764" marB="45764"/>
                </a:tc>
                <a:extLst>
                  <a:ext uri="{0D108BD9-81ED-4DB2-BD59-A6C34878D82A}">
                    <a16:rowId xmlns:a16="http://schemas.microsoft.com/office/drawing/2014/main" val="1885264892"/>
                  </a:ext>
                </a:extLst>
              </a:tr>
              <a:tr h="365606">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GB" altLang="en-US" sz="1800" dirty="0" smtClean="0"/>
                        <a:t>Recess</a:t>
                      </a:r>
                    </a:p>
                  </a:txBody>
                  <a:tcPr marT="45654" marB="45654"/>
                </a:tc>
                <a:tc>
                  <a:txBody>
                    <a:bodyPr/>
                    <a:lstStyle/>
                    <a:p>
                      <a:r>
                        <a:rPr lang="de-DE" sz="1800" dirty="0" smtClean="0"/>
                        <a:t>2</a:t>
                      </a:r>
                      <a:endParaRPr lang="en-US" sz="1800" dirty="0"/>
                    </a:p>
                  </a:txBody>
                  <a:tcPr marT="45654" marB="45654"/>
                </a:tc>
                <a:extLst>
                  <a:ext uri="{0D108BD9-81ED-4DB2-BD59-A6C34878D82A}">
                    <a16:rowId xmlns:a16="http://schemas.microsoft.com/office/drawing/2014/main" val="10005"/>
                  </a:ext>
                </a:extLst>
              </a:tr>
            </a:tbl>
          </a:graphicData>
        </a:graphic>
      </p:graphicFrame>
    </p:spTree>
    <p:extLst>
      <p:ext uri="{BB962C8B-B14F-4D97-AF65-F5344CB8AC3E}">
        <p14:creationId xmlns:p14="http://schemas.microsoft.com/office/powerpoint/2010/main" val="81987694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Plan </a:t>
            </a:r>
            <a:r>
              <a:rPr lang="de-DE" dirty="0" err="1" smtClean="0"/>
              <a:t>for</a:t>
            </a:r>
            <a:r>
              <a:rPr lang="de-DE" dirty="0" smtClean="0"/>
              <a:t> </a:t>
            </a:r>
            <a:r>
              <a:rPr lang="de-DE" dirty="0" err="1" smtClean="0"/>
              <a:t>finalization</a:t>
            </a:r>
            <a:r>
              <a:rPr lang="de-DE" dirty="0" smtClean="0"/>
              <a:t> </a:t>
            </a:r>
            <a:r>
              <a:rPr lang="de-DE" dirty="0" err="1" smtClean="0"/>
              <a:t>of</a:t>
            </a:r>
            <a:r>
              <a:rPr lang="de-DE" dirty="0" smtClean="0"/>
              <a:t> TG13 </a:t>
            </a:r>
            <a:r>
              <a:rPr lang="de-DE" dirty="0" err="1" smtClean="0"/>
              <a:t>Spec</a:t>
            </a:r>
            <a:endParaRPr lang="de-DE" dirty="0"/>
          </a:p>
        </p:txBody>
      </p:sp>
      <p:sp>
        <p:nvSpPr>
          <p:cNvPr id="3" name="Inhaltsplatzhalter 2"/>
          <p:cNvSpPr>
            <a:spLocks noGrp="1"/>
          </p:cNvSpPr>
          <p:nvPr>
            <p:ph idx="1"/>
          </p:nvPr>
        </p:nvSpPr>
        <p:spPr>
          <a:xfrm>
            <a:off x="381000" y="1752600"/>
            <a:ext cx="8534400" cy="2286000"/>
          </a:xfrm>
        </p:spPr>
        <p:txBody>
          <a:bodyPr/>
          <a:lstStyle/>
          <a:p>
            <a:pPr marL="400050"/>
            <a:r>
              <a:rPr lang="de-DE" dirty="0" smtClean="0"/>
              <a:t>D6.0 after </a:t>
            </a:r>
            <a:r>
              <a:rPr lang="de-DE" dirty="0" err="1" smtClean="0"/>
              <a:t>recirculation</a:t>
            </a:r>
            <a:endParaRPr lang="de-DE" dirty="0" smtClean="0"/>
          </a:p>
          <a:p>
            <a:pPr lvl="2"/>
            <a:r>
              <a:rPr lang="en-US" dirty="0" smtClean="0"/>
              <a:t>…% approval rate, … return rate, … NO votes with MBS  </a:t>
            </a:r>
            <a:endParaRPr lang="en-US" dirty="0"/>
          </a:p>
          <a:p>
            <a:pPr lvl="2"/>
            <a:r>
              <a:rPr lang="en-US" dirty="0" smtClean="0"/>
              <a:t>… </a:t>
            </a:r>
            <a:r>
              <a:rPr lang="en-US" dirty="0"/>
              <a:t>comments were </a:t>
            </a:r>
            <a:r>
              <a:rPr lang="en-US" dirty="0" smtClean="0"/>
              <a:t>received (… technical</a:t>
            </a:r>
            <a:r>
              <a:rPr lang="en-US" dirty="0"/>
              <a:t>, </a:t>
            </a:r>
            <a:r>
              <a:rPr lang="en-US" dirty="0" smtClean="0"/>
              <a:t>… editorial</a:t>
            </a:r>
            <a:r>
              <a:rPr lang="en-US" dirty="0"/>
              <a:t>, </a:t>
            </a:r>
            <a:r>
              <a:rPr lang="en-US" dirty="0" smtClean="0"/>
              <a:t>… general)</a:t>
            </a:r>
            <a:endParaRPr lang="en-US" dirty="0"/>
          </a:p>
          <a:p>
            <a:pPr marL="400050"/>
            <a:r>
              <a:rPr lang="de-DE" dirty="0" smtClean="0"/>
              <a:t>Plan A: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endParaRPr lang="de-DE" dirty="0" smtClean="0"/>
          </a:p>
          <a:p>
            <a:pPr marL="1143000" lvl="2"/>
            <a:r>
              <a:rPr lang="de-DE" dirty="0" smtClean="0"/>
              <a:t>Finish </a:t>
            </a:r>
            <a:r>
              <a:rPr lang="de-DE" dirty="0" err="1" smtClean="0"/>
              <a:t>comment</a:t>
            </a:r>
            <a:r>
              <a:rPr lang="de-DE" dirty="0" smtClean="0"/>
              <a:t> </a:t>
            </a:r>
            <a:r>
              <a:rPr lang="de-DE" dirty="0" err="1" smtClean="0"/>
              <a:t>resolution</a:t>
            </a:r>
            <a:r>
              <a:rPr lang="de-DE" dirty="0" smtClean="0"/>
              <a:t>, </a:t>
            </a:r>
            <a:r>
              <a:rPr lang="de-DE" dirty="0" err="1" smtClean="0"/>
              <a:t>prepare</a:t>
            </a:r>
            <a:r>
              <a:rPr lang="de-DE" dirty="0" smtClean="0"/>
              <a:t> D7.0</a:t>
            </a:r>
          </a:p>
          <a:p>
            <a:pPr marL="1143000" lvl="2"/>
            <a:r>
              <a:rPr lang="de-DE" dirty="0" smtClean="0"/>
              <a:t>Final </a:t>
            </a:r>
            <a:r>
              <a:rPr lang="de-DE" dirty="0" err="1" smtClean="0"/>
              <a:t>recirculation</a:t>
            </a:r>
            <a:r>
              <a:rPr lang="de-DE" dirty="0" smtClean="0"/>
              <a:t> </a:t>
            </a:r>
            <a:r>
              <a:rPr lang="de-DE" dirty="0" err="1" smtClean="0"/>
              <a:t>with</a:t>
            </a:r>
            <a:r>
              <a:rPr lang="de-DE" dirty="0" smtClean="0"/>
              <a:t> </a:t>
            </a:r>
            <a:r>
              <a:rPr lang="de-DE" dirty="0" err="1" smtClean="0"/>
              <a:t>no</a:t>
            </a:r>
            <a:r>
              <a:rPr lang="de-DE" dirty="0" smtClean="0"/>
              <a:t> </a:t>
            </a:r>
            <a:r>
              <a:rPr lang="de-DE" dirty="0" err="1" smtClean="0"/>
              <a:t>more</a:t>
            </a:r>
            <a:r>
              <a:rPr lang="de-DE" dirty="0" smtClean="0"/>
              <a:t> </a:t>
            </a:r>
            <a:r>
              <a:rPr lang="de-DE" dirty="0" err="1" smtClean="0"/>
              <a:t>technical</a:t>
            </a:r>
            <a:r>
              <a:rPr lang="de-DE" dirty="0" smtClean="0"/>
              <a:t> </a:t>
            </a:r>
            <a:r>
              <a:rPr lang="de-DE" dirty="0" err="1" smtClean="0"/>
              <a:t>changes</a:t>
            </a:r>
            <a:r>
              <a:rPr lang="de-DE" dirty="0" smtClean="0"/>
              <a:t> </a:t>
            </a:r>
          </a:p>
          <a:p>
            <a:pPr marL="1143000" lvl="2"/>
            <a:r>
              <a:rPr lang="de-DE" dirty="0" err="1" smtClean="0"/>
              <a:t>Submit</a:t>
            </a:r>
            <a:r>
              <a:rPr lang="de-DE" dirty="0" smtClean="0"/>
              <a:t> </a:t>
            </a:r>
            <a:r>
              <a:rPr lang="de-DE" dirty="0" err="1" smtClean="0"/>
              <a:t>to</a:t>
            </a:r>
            <a:r>
              <a:rPr lang="de-DE" dirty="0" smtClean="0"/>
              <a:t> </a:t>
            </a:r>
            <a:r>
              <a:rPr lang="de-DE" dirty="0" err="1" smtClean="0"/>
              <a:t>RevCom</a:t>
            </a:r>
            <a:r>
              <a:rPr lang="de-DE" dirty="0" smtClean="0"/>
              <a:t> (</a:t>
            </a:r>
            <a:r>
              <a:rPr lang="de-DE" dirty="0" err="1" smtClean="0"/>
              <a:t>February</a:t>
            </a:r>
            <a:r>
              <a:rPr lang="de-DE" dirty="0" smtClean="0"/>
              <a:t>)</a:t>
            </a:r>
          </a:p>
          <a:p>
            <a:pPr marL="400050"/>
            <a:r>
              <a:rPr lang="de-DE" dirty="0"/>
              <a:t>Plan B: </a:t>
            </a:r>
            <a:r>
              <a:rPr lang="de-DE" dirty="0" err="1"/>
              <a:t>further</a:t>
            </a:r>
            <a:r>
              <a:rPr lang="de-DE" dirty="0"/>
              <a:t> </a:t>
            </a:r>
            <a:r>
              <a:rPr lang="de-DE" dirty="0" err="1"/>
              <a:t>technical</a:t>
            </a:r>
            <a:r>
              <a:rPr lang="de-DE" dirty="0"/>
              <a:t> </a:t>
            </a:r>
            <a:r>
              <a:rPr lang="de-DE" dirty="0" err="1"/>
              <a:t>changes</a:t>
            </a:r>
            <a:endParaRPr lang="de-DE" dirty="0"/>
          </a:p>
          <a:p>
            <a:pPr marL="1143000" lvl="2"/>
            <a:r>
              <a:rPr lang="de-DE" dirty="0"/>
              <a:t>Finish </a:t>
            </a:r>
            <a:r>
              <a:rPr lang="de-DE" dirty="0" err="1"/>
              <a:t>comment</a:t>
            </a:r>
            <a:r>
              <a:rPr lang="de-DE" dirty="0"/>
              <a:t> </a:t>
            </a:r>
            <a:r>
              <a:rPr lang="de-DE" dirty="0" err="1"/>
              <a:t>resolution</a:t>
            </a:r>
            <a:r>
              <a:rPr lang="de-DE" dirty="0"/>
              <a:t>, </a:t>
            </a:r>
            <a:r>
              <a:rPr lang="de-DE" dirty="0" err="1"/>
              <a:t>prepare</a:t>
            </a:r>
            <a:r>
              <a:rPr lang="de-DE" dirty="0"/>
              <a:t> D7.0</a:t>
            </a:r>
          </a:p>
          <a:p>
            <a:pPr marL="1143000" lvl="2"/>
            <a:r>
              <a:rPr lang="de-DE" dirty="0" smtClean="0"/>
              <a:t>Start 3rd </a:t>
            </a:r>
            <a:r>
              <a:rPr lang="de-DE" dirty="0" err="1" smtClean="0"/>
              <a:t>recirculation</a:t>
            </a:r>
            <a:r>
              <a:rPr lang="de-DE" dirty="0" smtClean="0"/>
              <a:t> </a:t>
            </a:r>
          </a:p>
          <a:p>
            <a:pPr marL="1143000" lvl="2"/>
            <a:r>
              <a:rPr lang="de-DE" b="0" dirty="0" smtClean="0"/>
              <a:t>Finish </a:t>
            </a:r>
            <a:r>
              <a:rPr lang="de-DE" b="0" dirty="0" err="1" smtClean="0"/>
              <a:t>comment</a:t>
            </a:r>
            <a:r>
              <a:rPr lang="de-DE" b="0" dirty="0" smtClean="0"/>
              <a:t> </a:t>
            </a:r>
            <a:r>
              <a:rPr lang="de-DE" b="0" dirty="0" err="1" smtClean="0"/>
              <a:t>resolution</a:t>
            </a:r>
            <a:r>
              <a:rPr lang="de-DE" b="0" dirty="0" smtClean="0"/>
              <a:t>, </a:t>
            </a:r>
            <a:r>
              <a:rPr lang="de-DE" b="0" dirty="0" err="1" smtClean="0"/>
              <a:t>prepare</a:t>
            </a:r>
            <a:r>
              <a:rPr lang="de-DE" b="0" dirty="0" smtClean="0"/>
              <a:t> D8.0</a:t>
            </a:r>
          </a:p>
          <a:p>
            <a:pPr marL="1143000" lvl="2"/>
            <a:r>
              <a:rPr lang="de-DE" dirty="0"/>
              <a:t>Final </a:t>
            </a:r>
            <a:r>
              <a:rPr lang="de-DE" dirty="0" err="1"/>
              <a:t>recirculation</a:t>
            </a:r>
            <a:r>
              <a:rPr lang="de-DE" dirty="0"/>
              <a:t> </a:t>
            </a:r>
            <a:r>
              <a:rPr lang="de-DE" dirty="0" err="1"/>
              <a:t>with</a:t>
            </a:r>
            <a:r>
              <a:rPr lang="de-DE" dirty="0"/>
              <a:t> </a:t>
            </a:r>
            <a:r>
              <a:rPr lang="de-DE" dirty="0" err="1"/>
              <a:t>no</a:t>
            </a:r>
            <a:r>
              <a:rPr lang="de-DE" dirty="0"/>
              <a:t> </a:t>
            </a:r>
            <a:r>
              <a:rPr lang="de-DE" dirty="0" err="1"/>
              <a:t>more</a:t>
            </a:r>
            <a:r>
              <a:rPr lang="de-DE" dirty="0"/>
              <a:t> </a:t>
            </a:r>
            <a:r>
              <a:rPr lang="de-DE" dirty="0" err="1"/>
              <a:t>technical</a:t>
            </a:r>
            <a:r>
              <a:rPr lang="de-DE" dirty="0"/>
              <a:t> </a:t>
            </a:r>
            <a:r>
              <a:rPr lang="de-DE" dirty="0" err="1"/>
              <a:t>changes</a:t>
            </a:r>
            <a:r>
              <a:rPr lang="de-DE" dirty="0"/>
              <a:t> </a:t>
            </a:r>
          </a:p>
          <a:p>
            <a:pPr marL="1143000" lvl="2"/>
            <a:r>
              <a:rPr lang="de-DE" dirty="0" err="1"/>
              <a:t>Submit</a:t>
            </a:r>
            <a:r>
              <a:rPr lang="de-DE" dirty="0"/>
              <a:t> </a:t>
            </a:r>
            <a:r>
              <a:rPr lang="de-DE" dirty="0" err="1"/>
              <a:t>to</a:t>
            </a:r>
            <a:r>
              <a:rPr lang="de-DE" dirty="0"/>
              <a:t> </a:t>
            </a:r>
            <a:r>
              <a:rPr lang="de-DE" dirty="0" err="1"/>
              <a:t>RevCom</a:t>
            </a:r>
            <a:r>
              <a:rPr lang="de-DE" dirty="0"/>
              <a:t> </a:t>
            </a:r>
            <a:r>
              <a:rPr lang="de-DE" dirty="0" smtClean="0"/>
              <a:t>(May)</a:t>
            </a:r>
            <a:endParaRPr lang="de-DE" dirty="0"/>
          </a:p>
          <a:p>
            <a:pPr marL="800100" lvl="1"/>
            <a:r>
              <a:rPr lang="de-DE" b="0" dirty="0" smtClean="0"/>
              <a:t> </a:t>
            </a:r>
            <a:endParaRPr lang="de-DE" b="0" dirty="0"/>
          </a:p>
        </p:txBody>
      </p:sp>
      <p:sp>
        <p:nvSpPr>
          <p:cNvPr id="4" name="Foliennummernplatzhalter 3"/>
          <p:cNvSpPr>
            <a:spLocks noGrp="1"/>
          </p:cNvSpPr>
          <p:nvPr>
            <p:ph type="sldNum" sz="quarter" idx="10"/>
          </p:nvPr>
        </p:nvSpPr>
        <p:spPr/>
        <p:txBody>
          <a:bodyPr/>
          <a:lstStyle/>
          <a:p>
            <a:pPr>
              <a:defRPr/>
            </a:pPr>
            <a:r>
              <a:rPr lang="en-US" altLang="en-US" smtClean="0"/>
              <a:t>Slide </a:t>
            </a:r>
            <a:fld id="{474469FC-C9DB-4CF7-B72B-A1003E4A38C5}" type="slidenum">
              <a:rPr lang="en-US" altLang="en-US" smtClean="0"/>
              <a:pPr>
                <a:defRPr/>
              </a:pPr>
              <a:t>19</a:t>
            </a:fld>
            <a:endParaRPr lang="en-US" altLang="en-US"/>
          </a:p>
        </p:txBody>
      </p:sp>
      <p:sp>
        <p:nvSpPr>
          <p:cNvPr id="5" name="Fußzeilenplatzhalter 4"/>
          <p:cNvSpPr>
            <a:spLocks noGrp="1"/>
          </p:cNvSpPr>
          <p:nvPr>
            <p:ph type="ftr" sz="quarter" idx="11"/>
          </p:nvPr>
        </p:nvSpPr>
        <p:spPr/>
        <p:txBody>
          <a:bodyPr/>
          <a:lstStyle/>
          <a:p>
            <a:pPr>
              <a:defRPr/>
            </a:pPr>
            <a:r>
              <a:rPr lang="en-US" altLang="en-US" smtClean="0"/>
              <a:t>Volker Jungnickel (Fraunhofer HHI)</a:t>
            </a:r>
            <a:endParaRPr lang="en-US" altLang="en-US"/>
          </a:p>
        </p:txBody>
      </p:sp>
    </p:spTree>
    <p:extLst>
      <p:ext uri="{BB962C8B-B14F-4D97-AF65-F5344CB8AC3E}">
        <p14:creationId xmlns:p14="http://schemas.microsoft.com/office/powerpoint/2010/main" val="21929690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F83107E0-218B-4453-B106-91E1881773EB}" type="slidenum">
              <a:rPr lang="en-US" altLang="en-US" sz="1200" b="0" smtClean="0"/>
              <a:pPr>
                <a:spcBef>
                  <a:spcPct val="0"/>
                </a:spcBef>
                <a:buFontTx/>
                <a:buNone/>
              </a:pPr>
              <a:t>2</a:t>
            </a:fld>
            <a:endParaRPr lang="en-US" altLang="en-US" sz="1200" b="0" smtClean="0"/>
          </a:p>
        </p:txBody>
      </p:sp>
      <p:sp>
        <p:nvSpPr>
          <p:cNvPr id="1741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just">
              <a:buFontTx/>
              <a:buNone/>
            </a:pPr>
            <a:r>
              <a:rPr lang="en-US" altLang="en-US" dirty="0"/>
              <a:t>This presentation contains the IEEE 802.15 TG13 Multi- </a:t>
            </a:r>
            <a:r>
              <a:rPr lang="en-US" altLang="en-US" dirty="0" err="1"/>
              <a:t>Gbit</a:t>
            </a:r>
            <a:r>
              <a:rPr lang="en-US" altLang="en-US" dirty="0"/>
              <a:t>/s Optical </a:t>
            </a:r>
            <a:r>
              <a:rPr lang="en-US" altLang="en-US" dirty="0" smtClean="0"/>
              <a:t>Wireless Communication Meeting Agenda for </a:t>
            </a:r>
            <a:r>
              <a:rPr lang="en-US" altLang="en-US" dirty="0"/>
              <a:t>the </a:t>
            </a:r>
            <a:r>
              <a:rPr lang="en-US" altLang="en-US" dirty="0" smtClean="0"/>
              <a:t>January 2022 virtual meeting.</a:t>
            </a:r>
            <a:endParaRPr lang="en-US" altLang="en-US" dirty="0"/>
          </a:p>
          <a:p>
            <a:pPr algn="just">
              <a:buFontTx/>
              <a:buNone/>
            </a:pPr>
            <a:endParaRPr lang="en-US" altLang="en-US" dirty="0"/>
          </a:p>
          <a:p>
            <a:pPr algn="just">
              <a:buFontTx/>
              <a:buNone/>
            </a:pPr>
            <a:endParaRPr lang="de-DE" altLang="en-US" dirty="0"/>
          </a:p>
          <a:p>
            <a:pPr algn="just">
              <a:buFontTx/>
              <a:buNone/>
            </a:pPr>
            <a:endParaRPr lang="en-US" altLang="en-US" dirty="0"/>
          </a:p>
          <a:p>
            <a:pPr lvl="1"/>
            <a:endParaRPr lang="en-US" altLang="en-US" dirty="0"/>
          </a:p>
          <a:p>
            <a:pPr lvl="1"/>
            <a:endParaRPr lang="en-US" altLang="en-US" dirty="0"/>
          </a:p>
        </p:txBody>
      </p:sp>
      <p:sp>
        <p:nvSpPr>
          <p:cNvPr id="1741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17413"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3"/>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11D7E7D6-B598-4399-BF65-A9B5591E5D78}" type="slidenum">
              <a:rPr lang="en-US" altLang="en-US" sz="1200" b="0" smtClean="0"/>
              <a:pPr>
                <a:spcBef>
                  <a:spcPct val="0"/>
                </a:spcBef>
                <a:buFontTx/>
                <a:buNone/>
              </a:pPr>
              <a:t>3</a:t>
            </a:fld>
            <a:endParaRPr lang="en-US" altLang="en-US" sz="1200" b="0" smtClean="0"/>
          </a:p>
        </p:txBody>
      </p:sp>
      <p:sp>
        <p:nvSpPr>
          <p:cNvPr id="21507" name="Rectangle 3"/>
          <p:cNvSpPr>
            <a:spLocks noGrp="1" noChangeArrowheads="1"/>
          </p:cNvSpPr>
          <p:nvPr>
            <p:ph type="body" idx="4294967295"/>
          </p:nvPr>
        </p:nvSpPr>
        <p:spPr>
          <a:xfrm>
            <a:off x="766119" y="1524000"/>
            <a:ext cx="7772400" cy="4114800"/>
          </a:xfrm>
        </p:spPr>
        <p:txBody>
          <a:bodyPr/>
          <a:lstStyle/>
          <a:p>
            <a:pPr algn="just"/>
            <a:r>
              <a:rPr lang="en-US" altLang="en-US" sz="1800" dirty="0" smtClean="0"/>
              <a:t>Patent-related information</a:t>
            </a:r>
          </a:p>
          <a:p>
            <a:pPr lvl="1" algn="just"/>
            <a:r>
              <a:rPr lang="en-US" altLang="en-US" sz="1600" dirty="0" smtClean="0">
                <a:hlinkClick r:id="rId3"/>
              </a:rPr>
              <a:t>https</a:t>
            </a:r>
            <a:r>
              <a:rPr lang="en-US" altLang="en-US" sz="1600" dirty="0">
                <a:hlinkClick r:id="rId3"/>
              </a:rPr>
              <a:t>://</a:t>
            </a:r>
            <a:r>
              <a:rPr lang="en-US" altLang="en-US" sz="1600" dirty="0" smtClean="0">
                <a:hlinkClick r:id="rId3"/>
              </a:rPr>
              <a:t>mentor.ieee.org/myproject/Public/mytools/mob/slideset.ppt</a:t>
            </a:r>
            <a:r>
              <a:rPr lang="en-US" altLang="en-US" sz="1600" dirty="0" smtClean="0"/>
              <a:t>  </a:t>
            </a:r>
          </a:p>
          <a:p>
            <a:pPr algn="just"/>
            <a:r>
              <a:rPr lang="en-US" altLang="en-US" sz="1800" dirty="0" smtClean="0"/>
              <a:t>IEEE SA Copyright Policy</a:t>
            </a:r>
          </a:p>
          <a:p>
            <a:pPr lvl="1" algn="just"/>
            <a:r>
              <a:rPr lang="en-US" altLang="en-US" sz="1600" dirty="0">
                <a:hlinkClick r:id="rId4"/>
              </a:rPr>
              <a:t>https://</a:t>
            </a:r>
            <a:r>
              <a:rPr lang="en-US" altLang="en-US" sz="1600" dirty="0" smtClean="0">
                <a:hlinkClick r:id="rId4"/>
              </a:rPr>
              <a:t>standards.ieee.org/content/dam/ieee-standards/standards/web/documents/other/copyright-policy-WG-meetings.potx</a:t>
            </a:r>
            <a:endParaRPr lang="en-US" altLang="en-US" sz="1600" dirty="0" smtClean="0"/>
          </a:p>
          <a:p>
            <a:pPr algn="just"/>
            <a:r>
              <a:rPr lang="en-US" altLang="en-US" sz="1800" dirty="0" smtClean="0"/>
              <a:t>Attendance recording procedures</a:t>
            </a:r>
          </a:p>
          <a:p>
            <a:pPr lvl="1"/>
            <a:r>
              <a:rPr lang="en-US" altLang="en-US" sz="1600" dirty="0" smtClean="0">
                <a:hlinkClick r:id="rId5"/>
              </a:rPr>
              <a:t>https://imat.ieee.org/my-site/home</a:t>
            </a:r>
            <a:r>
              <a:rPr lang="en-US" altLang="en-US" sz="1600" dirty="0" smtClean="0"/>
              <a:t>   </a:t>
            </a:r>
            <a:endParaRPr lang="en-US" altLang="en-US" sz="1400" dirty="0" smtClean="0"/>
          </a:p>
          <a:p>
            <a:pPr lvl="1"/>
            <a:r>
              <a:rPr lang="de-DE" altLang="en-US" sz="1600" dirty="0" smtClean="0"/>
              <a:t>Login </a:t>
            </a:r>
            <a:r>
              <a:rPr lang="de-DE" altLang="en-US" sz="1600" dirty="0" err="1" smtClean="0"/>
              <a:t>using</a:t>
            </a:r>
            <a:r>
              <a:rPr lang="de-DE" altLang="en-US" sz="1600" dirty="0" smtClean="0"/>
              <a:t> </a:t>
            </a:r>
            <a:r>
              <a:rPr lang="de-DE" altLang="en-US" sz="1600" dirty="0" err="1" smtClean="0"/>
              <a:t>your</a:t>
            </a:r>
            <a:r>
              <a:rPr lang="de-DE" altLang="en-US" sz="1600" dirty="0" smtClean="0"/>
              <a:t> IEEE </a:t>
            </a:r>
            <a:r>
              <a:rPr lang="de-DE" altLang="en-US" sz="1600" dirty="0" err="1" smtClean="0"/>
              <a:t>account</a:t>
            </a:r>
            <a:r>
              <a:rPr lang="de-DE" altLang="en-US" sz="1600" dirty="0" smtClean="0"/>
              <a:t> also </a:t>
            </a:r>
            <a:r>
              <a:rPr lang="de-DE" altLang="en-US" sz="1600" dirty="0" err="1" smtClean="0"/>
              <a:t>used</a:t>
            </a:r>
            <a:r>
              <a:rPr lang="de-DE" altLang="en-US" sz="1600" dirty="0" smtClean="0"/>
              <a:t> </a:t>
            </a:r>
            <a:r>
              <a:rPr lang="de-DE" altLang="en-US" sz="1600" dirty="0" err="1" smtClean="0"/>
              <a:t>for</a:t>
            </a:r>
            <a:r>
              <a:rPr lang="de-DE" altLang="en-US" sz="1600" dirty="0" smtClean="0"/>
              <a:t> </a:t>
            </a:r>
            <a:r>
              <a:rPr lang="de-DE" altLang="en-US" sz="1600" dirty="0" err="1" smtClean="0"/>
              <a:t>registration</a:t>
            </a:r>
            <a:endParaRPr lang="en-US" altLang="en-US" sz="1600" dirty="0" smtClean="0"/>
          </a:p>
          <a:p>
            <a:pPr lvl="1"/>
            <a:r>
              <a:rPr lang="en-US" altLang="en-US" sz="1600" dirty="0" smtClean="0"/>
              <a:t>Must log attendance during each 2-hour session</a:t>
            </a:r>
          </a:p>
          <a:p>
            <a:pPr lvl="1"/>
            <a:r>
              <a:rPr lang="de-DE" altLang="en-US" sz="1600" dirty="0" err="1" smtClean="0"/>
              <a:t>Attendance</a:t>
            </a:r>
            <a:r>
              <a:rPr lang="de-DE" altLang="en-US" sz="1600" dirty="0" smtClean="0"/>
              <a:t> </a:t>
            </a:r>
            <a:r>
              <a:rPr lang="de-DE" altLang="en-US" sz="1600" dirty="0" err="1" smtClean="0"/>
              <a:t>counts</a:t>
            </a:r>
            <a:r>
              <a:rPr lang="de-DE" altLang="en-US" sz="1600" dirty="0" smtClean="0"/>
              <a:t> </a:t>
            </a:r>
            <a:r>
              <a:rPr lang="de-DE" altLang="en-US" sz="1600" dirty="0" err="1" smtClean="0"/>
              <a:t>to</a:t>
            </a:r>
            <a:r>
              <a:rPr lang="de-DE" altLang="en-US" sz="1600" dirty="0" smtClean="0"/>
              <a:t> </a:t>
            </a:r>
            <a:r>
              <a:rPr lang="de-DE" altLang="en-US" sz="1600" dirty="0" err="1" smtClean="0"/>
              <a:t>achieving</a:t>
            </a:r>
            <a:r>
              <a:rPr lang="de-DE" altLang="en-US" sz="1600" dirty="0" smtClean="0"/>
              <a:t>/</a:t>
            </a:r>
            <a:r>
              <a:rPr lang="de-DE" altLang="en-US" sz="1600" dirty="0" err="1" smtClean="0"/>
              <a:t>maintaining</a:t>
            </a:r>
            <a:r>
              <a:rPr lang="de-DE" altLang="en-US" sz="1600" dirty="0" smtClean="0"/>
              <a:t> </a:t>
            </a:r>
            <a:r>
              <a:rPr lang="de-DE" altLang="en-US" sz="1600" dirty="0" err="1" smtClean="0"/>
              <a:t>your</a:t>
            </a:r>
            <a:r>
              <a:rPr lang="de-DE" altLang="en-US" sz="1600" dirty="0" smtClean="0"/>
              <a:t> </a:t>
            </a:r>
            <a:r>
              <a:rPr lang="de-DE" altLang="en-US" sz="1600" dirty="0" err="1" smtClean="0"/>
              <a:t>voting</a:t>
            </a:r>
            <a:r>
              <a:rPr lang="de-DE" altLang="en-US" sz="1600" dirty="0" smtClean="0"/>
              <a:t> </a:t>
            </a:r>
            <a:r>
              <a:rPr lang="de-DE" altLang="en-US" sz="1600" dirty="0" err="1" smtClean="0"/>
              <a:t>rights</a:t>
            </a:r>
            <a:r>
              <a:rPr lang="de-DE" altLang="en-US" sz="1600" dirty="0" smtClean="0"/>
              <a:t> </a:t>
            </a:r>
            <a:endParaRPr lang="en-US" altLang="en-US" sz="1600" dirty="0" smtClean="0"/>
          </a:p>
          <a:p>
            <a:pPr>
              <a:spcBef>
                <a:spcPts val="1800"/>
              </a:spcBef>
            </a:pPr>
            <a:r>
              <a:rPr lang="en-US" altLang="en-US" sz="1800" dirty="0" smtClean="0"/>
              <a:t>Documentation</a:t>
            </a:r>
          </a:p>
          <a:p>
            <a:pPr lvl="1"/>
            <a:r>
              <a:rPr lang="en-US" altLang="en-US" sz="1600" dirty="0" smtClean="0">
                <a:hlinkClick r:id="rId6"/>
              </a:rPr>
              <a:t>http://mentor.ieee.org</a:t>
            </a:r>
            <a:endParaRPr lang="en-US" altLang="en-US" sz="1600" dirty="0" smtClean="0"/>
          </a:p>
          <a:p>
            <a:pPr lvl="1"/>
            <a:r>
              <a:rPr lang="en-US" altLang="en-US" sz="1600" dirty="0" smtClean="0"/>
              <a:t>Use “TG13”</a:t>
            </a:r>
            <a:r>
              <a:rPr lang="en-US" altLang="ja-JP" sz="1600" dirty="0" smtClean="0"/>
              <a:t> for submission</a:t>
            </a:r>
          </a:p>
          <a:p>
            <a:pPr lvl="1"/>
            <a:r>
              <a:rPr lang="en-US" altLang="en-US" sz="1600" dirty="0" smtClean="0"/>
              <a:t>If you plan to make a submission be sure it does not contain company logos or advertising</a:t>
            </a:r>
          </a:p>
          <a:p>
            <a:pPr lvl="1"/>
            <a:endParaRPr lang="en-US" altLang="en-US" sz="1600" dirty="0" smtClean="0"/>
          </a:p>
          <a:p>
            <a:pPr lvl="1"/>
            <a:endParaRPr lang="en-US" altLang="en-US" sz="1600" dirty="0" smtClean="0"/>
          </a:p>
        </p:txBody>
      </p:sp>
      <p:sp>
        <p:nvSpPr>
          <p:cNvPr id="21508"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a:t>
            </a:r>
          </a:p>
        </p:txBody>
      </p:sp>
      <p:sp>
        <p:nvSpPr>
          <p:cNvPr id="21509"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dirty="0" smtClean="0"/>
              <a:t>Volker Jungnickel (</a:t>
            </a:r>
            <a:r>
              <a:rPr lang="en-US" altLang="en-US" sz="1200" b="0" dirty="0" err="1" smtClean="0"/>
              <a:t>Fraunhofer</a:t>
            </a:r>
            <a:r>
              <a:rPr lang="en-US" altLang="en-US" sz="1200" b="0" dirty="0" smtClean="0"/>
              <a:t> HHI)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85801" y="2286001"/>
            <a:ext cx="7770813" cy="4189413"/>
          </a:xfrm>
        </p:spPr>
        <p:txBody>
          <a:bodyPr/>
          <a:lstStyle/>
          <a:p>
            <a:pPr>
              <a:buFont typeface="Arial" panose="020B0604020202020204" pitchFamily="34" charset="0"/>
              <a:buChar char="•"/>
            </a:pPr>
            <a:r>
              <a:rPr lang="en-US" sz="2000" dirty="0">
                <a:solidFill>
                  <a:srgbClr val="FF0000"/>
                </a:solidFill>
              </a:rPr>
              <a:t>This 802.15 meeting is part of an IEEE 802 LMSC Plenary or IEEE 802 Wireless Interim session</a:t>
            </a:r>
          </a:p>
          <a:p>
            <a:pPr>
              <a:buFont typeface="Arial" panose="020B0604020202020204" pitchFamily="34" charset="0"/>
              <a:buChar char="•"/>
            </a:pPr>
            <a:r>
              <a:rPr lang="en-US" sz="2000" dirty="0"/>
              <a:t>You must pay the registration fee in order to attend</a:t>
            </a:r>
          </a:p>
          <a:p>
            <a:pPr>
              <a:buFont typeface="Arial" panose="020B0604020202020204" pitchFamily="34" charset="0"/>
              <a:buChar char="•"/>
            </a:pPr>
            <a:r>
              <a:rPr lang="en-US" sz="2000" dirty="0"/>
              <a:t>If you have not already done so, you can register </a:t>
            </a:r>
            <a:r>
              <a:rPr lang="en-US" sz="2000" dirty="0">
                <a:hlinkClick r:id="rId2"/>
              </a:rPr>
              <a:t>here</a:t>
            </a:r>
            <a:r>
              <a:rPr lang="en-US" sz="2000" dirty="0"/>
              <a:t> or follow the registration link here </a:t>
            </a:r>
            <a:r>
              <a:rPr lang="en-US" sz="2000" dirty="0">
                <a:hlinkClick r:id="rId3"/>
              </a:rPr>
              <a:t>http://802world.org/plenary/</a:t>
            </a:r>
            <a:endParaRPr lang="en-US" sz="2000" dirty="0"/>
          </a:p>
          <a:p>
            <a:pPr>
              <a:buFont typeface="Arial" panose="020B0604020202020204" pitchFamily="34" charset="0"/>
              <a:buChar char="•"/>
            </a:pPr>
            <a:r>
              <a:rPr lang="en-US" sz="2000" dirty="0"/>
              <a:t>If you do not intend to register for this session you must leave this meeting and, if you have logged attendance on IMAT, email the appropriate WG chair or vice chairs to have your attendance cancelled</a:t>
            </a:r>
          </a:p>
          <a:p>
            <a:endParaRPr lang="en-US" dirty="0"/>
          </a:p>
        </p:txBody>
      </p:sp>
      <p:sp>
        <p:nvSpPr>
          <p:cNvPr id="4" name="Slide Number Placeholder 3"/>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4</a:t>
            </a:fld>
            <a:endParaRPr lang="en-GB" dirty="0"/>
          </a:p>
        </p:txBody>
      </p:sp>
      <p:sp>
        <p:nvSpPr>
          <p:cNvPr id="9" name="Title 1">
            <a:extLst>
              <a:ext uri="{FF2B5EF4-FFF2-40B4-BE49-F238E27FC236}">
                <a16:creationId xmlns:a16="http://schemas.microsoft.com/office/drawing/2014/main" id="{AC57EB68-C22B-418D-8A6D-417B76E5D627}"/>
              </a:ext>
            </a:extLst>
          </p:cNvPr>
          <p:cNvSpPr>
            <a:spLocks noGrp="1"/>
          </p:cNvSpPr>
          <p:nvPr>
            <p:ph type="title"/>
          </p:nvPr>
        </p:nvSpPr>
        <p:spPr>
          <a:xfrm>
            <a:off x="762000" y="685800"/>
            <a:ext cx="7764463" cy="1303040"/>
          </a:xfrm>
        </p:spPr>
        <p:txBody>
          <a:bodyPr anchor="t"/>
          <a:lstStyle/>
          <a:p>
            <a:r>
              <a:rPr lang="en-US" sz="3600" dirty="0"/>
              <a:t>Registration for 802 LMSC Plenaries and 802 Wireless Interims</a:t>
            </a:r>
            <a:endParaRPr lang="en-US" sz="3600" kern="0" dirty="0"/>
          </a:p>
        </p:txBody>
      </p:sp>
    </p:spTree>
    <p:extLst>
      <p:ext uri="{BB962C8B-B14F-4D97-AF65-F5344CB8AC3E}">
        <p14:creationId xmlns:p14="http://schemas.microsoft.com/office/powerpoint/2010/main" val="180063279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689670-D255-40DD-8639-7DB1D72FAF04}"/>
              </a:ext>
            </a:extLst>
          </p:cNvPr>
          <p:cNvSpPr>
            <a:spLocks noGrp="1"/>
          </p:cNvSpPr>
          <p:nvPr>
            <p:ph type="title"/>
          </p:nvPr>
        </p:nvSpPr>
        <p:spPr>
          <a:xfrm>
            <a:off x="762000" y="685800"/>
            <a:ext cx="7764463" cy="1484709"/>
          </a:xfrm>
        </p:spPr>
        <p:txBody>
          <a:bodyPr anchor="t"/>
          <a:lstStyle/>
          <a:p>
            <a:r>
              <a:rPr lang="en-US" dirty="0"/>
              <a:t>Deadbeat Consequences</a:t>
            </a:r>
            <a:br>
              <a:rPr lang="en-US" dirty="0"/>
            </a:br>
            <a:r>
              <a:rPr lang="en-US" sz="2000" dirty="0">
                <a:latin typeface="+mn-lt"/>
                <a:cs typeface="+mn-cs"/>
              </a:rPr>
              <a:t>(Deadbeat: in default of paying registration fee for a prior mtg.)</a:t>
            </a:r>
          </a:p>
        </p:txBody>
      </p:sp>
      <p:sp>
        <p:nvSpPr>
          <p:cNvPr id="3" name="Content Placeholder 2">
            <a:extLst>
              <a:ext uri="{FF2B5EF4-FFF2-40B4-BE49-F238E27FC236}">
                <a16:creationId xmlns:a16="http://schemas.microsoft.com/office/drawing/2014/main" id="{F3D50114-6A03-4175-A38A-4008BB45DC50}"/>
              </a:ext>
            </a:extLst>
          </p:cNvPr>
          <p:cNvSpPr>
            <a:spLocks noGrp="1"/>
          </p:cNvSpPr>
          <p:nvPr>
            <p:ph idx="1"/>
          </p:nvPr>
        </p:nvSpPr>
        <p:spPr>
          <a:xfrm>
            <a:off x="762000" y="2170510"/>
            <a:ext cx="7764463" cy="4304903"/>
          </a:xfrm>
        </p:spPr>
        <p:txBody>
          <a:bodyPr/>
          <a:lstStyle/>
          <a:p>
            <a:pPr>
              <a:buAutoNum type="arabicPeriod"/>
            </a:pPr>
            <a:r>
              <a:rPr lang="en-US" sz="2000" dirty="0"/>
              <a:t>No participation credit will be granted for said session.</a:t>
            </a:r>
          </a:p>
          <a:p>
            <a:pPr>
              <a:buAutoNum type="arabicPeriod"/>
            </a:pPr>
            <a:r>
              <a:rPr lang="en-US" sz="2000" dirty="0"/>
              <a:t>Any participation credit acquired before said session toward membership in any IEEE 802 LMSC group is revoked.</a:t>
            </a:r>
          </a:p>
          <a:p>
            <a:pPr>
              <a:buAutoNum type="arabicPeriod"/>
            </a:pPr>
            <a:r>
              <a:rPr lang="en-US" sz="2000" dirty="0"/>
              <a:t>Membership in any IEEE 802 LMSC group is terminated.</a:t>
            </a:r>
          </a:p>
          <a:p>
            <a:pPr>
              <a:buAutoNum type="arabicPeriod"/>
            </a:pPr>
            <a:r>
              <a:rPr lang="en-US" sz="2000" dirty="0"/>
              <a:t>No participation credit will be granted for attendance at any subsequent IEEE 802 LMSC session until the individual has complied with the registration requirements for all previously attended IEEE 802 LMSC sessions by the start of said subsequent session.</a:t>
            </a:r>
          </a:p>
        </p:txBody>
      </p:sp>
      <p:sp>
        <p:nvSpPr>
          <p:cNvPr id="4" name="Slide Number Placeholder 3">
            <a:extLst>
              <a:ext uri="{FF2B5EF4-FFF2-40B4-BE49-F238E27FC236}">
                <a16:creationId xmlns:a16="http://schemas.microsoft.com/office/drawing/2014/main" id="{FD0341EA-4A7E-4C16-A9E6-C4938552ED45}"/>
              </a:ext>
            </a:extLst>
          </p:cNvPr>
          <p:cNvSpPr>
            <a:spLocks noGrp="1"/>
          </p:cNvSpPr>
          <p:nvPr>
            <p:ph type="sldNum" idx="10"/>
          </p:nvPr>
        </p:nvSpPr>
        <p:spPr bwMode="auto">
          <a:xfrm>
            <a:off x="4219576"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ct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dirty="0"/>
              <a:t>Slide </a:t>
            </a:r>
            <a:fld id="{440F5867-744E-4AA6-B0ED-4C44D2DFBB7B}" type="slidenum">
              <a:rPr lang="en-GB" smtClean="0"/>
              <a:pPr/>
              <a:t>5</a:t>
            </a:fld>
            <a:endParaRPr lang="en-GB" dirty="0"/>
          </a:p>
        </p:txBody>
      </p:sp>
    </p:spTree>
    <p:extLst>
      <p:ext uri="{BB962C8B-B14F-4D97-AF65-F5344CB8AC3E}">
        <p14:creationId xmlns:p14="http://schemas.microsoft.com/office/powerpoint/2010/main" val="19775449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31788D9C-E751-4CA1-A737-0055BB1AED9A}" type="slidenum">
              <a:rPr lang="en-US" altLang="en-US" sz="1200" b="0" smtClean="0"/>
              <a:pPr>
                <a:spcBef>
                  <a:spcPct val="0"/>
                </a:spcBef>
                <a:buFontTx/>
                <a:buNone/>
              </a:pPr>
              <a:t>6</a:t>
            </a:fld>
            <a:endParaRPr lang="en-US" altLang="en-US" sz="1200" b="0" smtClean="0"/>
          </a:p>
        </p:txBody>
      </p:sp>
      <p:graphicFrame>
        <p:nvGraphicFramePr>
          <p:cNvPr id="8" name="Table 7"/>
          <p:cNvGraphicFramePr>
            <a:graphicFrameLocks noGrp="1"/>
          </p:cNvGraphicFramePr>
          <p:nvPr>
            <p:extLst>
              <p:ext uri="{D42A27DB-BD31-4B8C-83A1-F6EECF244321}">
                <p14:modId xmlns:p14="http://schemas.microsoft.com/office/powerpoint/2010/main" val="3320209186"/>
              </p:ext>
            </p:extLst>
          </p:nvPr>
        </p:nvGraphicFramePr>
        <p:xfrm>
          <a:off x="762000" y="1524000"/>
          <a:ext cx="7696200" cy="2152331"/>
        </p:xfrm>
        <a:graphic>
          <a:graphicData uri="http://schemas.openxmlformats.org/drawingml/2006/table">
            <a:tbl>
              <a:tblPr firstRow="1" bandRow="1">
                <a:tableStyleId>{21E4AEA4-8DFA-4A89-87EB-49C32662AFE0}</a:tableStyleId>
              </a:tblPr>
              <a:tblGrid>
                <a:gridCol w="3124200">
                  <a:extLst>
                    <a:ext uri="{9D8B030D-6E8A-4147-A177-3AD203B41FA5}">
                      <a16:colId xmlns:a16="http://schemas.microsoft.com/office/drawing/2014/main" val="20000"/>
                    </a:ext>
                  </a:extLst>
                </a:gridCol>
                <a:gridCol w="4572000">
                  <a:extLst>
                    <a:ext uri="{9D8B030D-6E8A-4147-A177-3AD203B41FA5}">
                      <a16:colId xmlns:a16="http://schemas.microsoft.com/office/drawing/2014/main" val="20001"/>
                    </a:ext>
                  </a:extLst>
                </a:gridCol>
              </a:tblGrid>
              <a:tr h="370427">
                <a:tc>
                  <a:txBody>
                    <a:bodyPr/>
                    <a:lstStyle/>
                    <a:p>
                      <a:r>
                        <a:rPr lang="en-US" sz="1500" dirty="0"/>
                        <a:t>Position(s)</a:t>
                      </a:r>
                    </a:p>
                  </a:txBody>
                  <a:tcPr marT="45671" marB="45671"/>
                </a:tc>
                <a:tc>
                  <a:txBody>
                    <a:bodyPr/>
                    <a:lstStyle/>
                    <a:p>
                      <a:r>
                        <a:rPr lang="en-US" sz="1500" dirty="0"/>
                        <a:t>Officer(s)</a:t>
                      </a:r>
                    </a:p>
                  </a:txBody>
                  <a:tcPr marT="45671" marB="45671"/>
                </a:tc>
                <a:extLst>
                  <a:ext uri="{0D108BD9-81ED-4DB2-BD59-A6C34878D82A}">
                    <a16:rowId xmlns:a16="http://schemas.microsoft.com/office/drawing/2014/main" val="10000"/>
                  </a:ext>
                </a:extLst>
              </a:tr>
              <a:tr h="349638">
                <a:tc>
                  <a:txBody>
                    <a:bodyPr/>
                    <a:lstStyle/>
                    <a:p>
                      <a:r>
                        <a:rPr lang="en-US" sz="1500" dirty="0"/>
                        <a:t>Chair</a:t>
                      </a:r>
                    </a:p>
                  </a:txBody>
                  <a:tcPr marT="45671" marB="45671"/>
                </a:tc>
                <a:tc>
                  <a:txBody>
                    <a:bodyPr/>
                    <a:lstStyle/>
                    <a:p>
                      <a:r>
                        <a:rPr lang="en-US" sz="1500" b="0" dirty="0" smtClean="0"/>
                        <a:t>Volker Jungnickel</a:t>
                      </a:r>
                      <a:endParaRPr lang="en-US" sz="1500" b="0" dirty="0"/>
                    </a:p>
                  </a:txBody>
                  <a:tcPr marT="45671" marB="45671"/>
                </a:tc>
                <a:extLst>
                  <a:ext uri="{0D108BD9-81ED-4DB2-BD59-A6C34878D82A}">
                    <a16:rowId xmlns:a16="http://schemas.microsoft.com/office/drawing/2014/main" val="10001"/>
                  </a:ext>
                </a:extLst>
              </a:tr>
              <a:tr h="548542">
                <a:tc>
                  <a:txBody>
                    <a:bodyPr/>
                    <a:lstStyle/>
                    <a:p>
                      <a:r>
                        <a:rPr lang="en-US" sz="1500" b="0" dirty="0"/>
                        <a:t>Vice </a:t>
                      </a:r>
                      <a:r>
                        <a:rPr lang="en-US" sz="1500" b="0" dirty="0" smtClean="0"/>
                        <a:t>Chairs</a:t>
                      </a:r>
                      <a:endParaRPr lang="en-US" sz="1500" b="0" dirty="0"/>
                    </a:p>
                  </a:txBody>
                  <a:tcPr marT="45671" marB="45671"/>
                </a:tc>
                <a:tc>
                  <a:txBody>
                    <a:bodyPr/>
                    <a:lstStyle/>
                    <a:p>
                      <a:r>
                        <a:rPr lang="en-US" sz="1500" b="0" dirty="0" smtClean="0"/>
                        <a:t>Sang-Kyu Lim, Nikola </a:t>
                      </a:r>
                      <a:r>
                        <a:rPr lang="en-US" sz="1500" b="0" dirty="0" err="1" smtClean="0"/>
                        <a:t>Serafimovski</a:t>
                      </a:r>
                      <a:endParaRPr lang="en-US" sz="1500" b="0" dirty="0"/>
                    </a:p>
                  </a:txBody>
                  <a:tcPr marT="45671" marB="45671"/>
                </a:tc>
                <a:extLst>
                  <a:ext uri="{0D108BD9-81ED-4DB2-BD59-A6C34878D82A}">
                    <a16:rowId xmlns:a16="http://schemas.microsoft.com/office/drawing/2014/main" val="10002"/>
                  </a:ext>
                </a:extLst>
              </a:tr>
              <a:tr h="548542">
                <a:tc>
                  <a:txBody>
                    <a:bodyPr/>
                    <a:lstStyle/>
                    <a:p>
                      <a:r>
                        <a:rPr lang="en-US" sz="1500" dirty="0"/>
                        <a:t>Secretary</a:t>
                      </a:r>
                    </a:p>
                  </a:txBody>
                  <a:tcPr marT="45671" marB="45671"/>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500" b="0" dirty="0" smtClean="0"/>
                        <a:t>Sang-Kyu Lim, </a:t>
                      </a:r>
                      <a:r>
                        <a:rPr lang="en-US" sz="1500" b="0" dirty="0" err="1" smtClean="0"/>
                        <a:t>Tuncer</a:t>
                      </a:r>
                      <a:r>
                        <a:rPr lang="en-US" sz="1500" b="0" dirty="0" smtClean="0"/>
                        <a:t> </a:t>
                      </a:r>
                      <a:r>
                        <a:rPr lang="en-US" sz="1500" b="0" dirty="0" err="1" smtClean="0"/>
                        <a:t>Baykas</a:t>
                      </a:r>
                      <a:endParaRPr lang="en-US" sz="1500" b="0" dirty="0" smtClean="0"/>
                    </a:p>
                  </a:txBody>
                  <a:tcPr marT="45671" marB="45671"/>
                </a:tc>
                <a:extLst>
                  <a:ext uri="{0D108BD9-81ED-4DB2-BD59-A6C34878D82A}">
                    <a16:rowId xmlns:a16="http://schemas.microsoft.com/office/drawing/2014/main" val="10003"/>
                  </a:ext>
                </a:extLst>
              </a:tr>
              <a:tr h="240251">
                <a:tc>
                  <a:txBody>
                    <a:bodyPr/>
                    <a:lstStyle/>
                    <a:p>
                      <a:r>
                        <a:rPr lang="en-US" sz="1500" dirty="0" smtClean="0"/>
                        <a:t>TG</a:t>
                      </a:r>
                      <a:r>
                        <a:rPr lang="en-US" sz="1500" baseline="0" dirty="0" smtClean="0"/>
                        <a:t> Technical </a:t>
                      </a:r>
                      <a:r>
                        <a:rPr lang="en-US" sz="1500" dirty="0"/>
                        <a:t>Editor</a:t>
                      </a:r>
                    </a:p>
                  </a:txBody>
                  <a:tcPr marT="45671" marB="45671"/>
                </a:tc>
                <a:tc>
                  <a:txBody>
                    <a:bodyPr/>
                    <a:lstStyle/>
                    <a:p>
                      <a:r>
                        <a:rPr lang="en-GB" sz="1600" dirty="0" smtClean="0"/>
                        <a:t>Kai Lennert Bober</a:t>
                      </a:r>
                      <a:endParaRPr lang="en-US" sz="1500" dirty="0"/>
                    </a:p>
                  </a:txBody>
                  <a:tcPr marT="45671" marB="45671"/>
                </a:tc>
                <a:extLst>
                  <a:ext uri="{0D108BD9-81ED-4DB2-BD59-A6C34878D82A}">
                    <a16:rowId xmlns:a16="http://schemas.microsoft.com/office/drawing/2014/main" val="10004"/>
                  </a:ext>
                </a:extLst>
              </a:tr>
            </a:tbl>
          </a:graphicData>
        </a:graphic>
      </p:graphicFrame>
      <p:sp>
        <p:nvSpPr>
          <p:cNvPr id="2357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a:solidFill>
                  <a:schemeClr val="tx2"/>
                </a:solidFill>
              </a:rPr>
              <a:t>Logistics (2)</a:t>
            </a:r>
          </a:p>
        </p:txBody>
      </p:sp>
      <p:sp>
        <p:nvSpPr>
          <p:cNvPr id="23576"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
        <p:nvSpPr>
          <p:cNvPr id="10" name="Rectangle 3"/>
          <p:cNvSpPr txBox="1">
            <a:spLocks noChangeArrowheads="1"/>
          </p:cNvSpPr>
          <p:nvPr/>
        </p:nvSpPr>
        <p:spPr bwMode="auto">
          <a:xfrm>
            <a:off x="685800" y="3810000"/>
            <a:ext cx="7772400" cy="2209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buFontTx/>
              <a:buNone/>
              <a:defRPr/>
            </a:pPr>
            <a:r>
              <a:rPr lang="de-DE" sz="1100" dirty="0" err="1" smtClean="0"/>
              <a:t>From</a:t>
            </a:r>
            <a:r>
              <a:rPr lang="de-DE" sz="1100" dirty="0" smtClean="0"/>
              <a:t> 802.15 </a:t>
            </a:r>
            <a:r>
              <a:rPr lang="de-DE" sz="1100" dirty="0" err="1" smtClean="0"/>
              <a:t>Operations</a:t>
            </a:r>
            <a:r>
              <a:rPr lang="de-DE" sz="1100" dirty="0" smtClean="0"/>
              <a:t>  Manual</a:t>
            </a:r>
            <a:endParaRPr lang="en-US" sz="1100" dirty="0"/>
          </a:p>
          <a:p>
            <a:pPr marL="0" indent="0">
              <a:buFontTx/>
              <a:buNone/>
              <a:defRPr/>
            </a:pPr>
            <a:r>
              <a:rPr lang="en-US" sz="1400" i="1" dirty="0"/>
              <a:t>Task Group Chair</a:t>
            </a:r>
          </a:p>
          <a:p>
            <a:pPr>
              <a:defRPr/>
            </a:pPr>
            <a:r>
              <a:rPr lang="en-US" sz="1100" dirty="0"/>
              <a:t>The TG Chair shall be appointed by the WG Chair and confirmed by a TG majority approval. </a:t>
            </a:r>
            <a:r>
              <a:rPr lang="en-US" sz="1100" dirty="0" smtClean="0"/>
              <a:t>The </a:t>
            </a:r>
            <a:r>
              <a:rPr lang="en-US" sz="1100" dirty="0"/>
              <a:t>TG Chair is required to confirm that the function of secretary is performed for each TG meeting. </a:t>
            </a:r>
            <a:endParaRPr lang="en-US" sz="1100" dirty="0" smtClean="0"/>
          </a:p>
          <a:p>
            <a:pPr marL="0" indent="0">
              <a:buFontTx/>
              <a:buNone/>
              <a:defRPr/>
            </a:pPr>
            <a:r>
              <a:rPr lang="en-US" sz="1200" i="1" dirty="0" smtClean="0"/>
              <a:t>Task </a:t>
            </a:r>
            <a:r>
              <a:rPr lang="en-US" sz="1200" i="1" dirty="0"/>
              <a:t>Group Vice-Chair</a:t>
            </a:r>
          </a:p>
          <a:p>
            <a:pPr>
              <a:defRPr/>
            </a:pPr>
            <a:r>
              <a:rPr lang="en-US" sz="1100" dirty="0"/>
              <a:t>TG Vice-Chair (an optional position) is appointed by the TG Chair and confirmed by a TG </a:t>
            </a:r>
            <a:r>
              <a:rPr lang="en-US" sz="1100" dirty="0" smtClean="0"/>
              <a:t>majority.</a:t>
            </a:r>
          </a:p>
          <a:p>
            <a:pPr marL="0" indent="0">
              <a:buFontTx/>
              <a:buNone/>
              <a:defRPr/>
            </a:pPr>
            <a:r>
              <a:rPr lang="en-US" sz="1200" i="1" dirty="0" smtClean="0"/>
              <a:t>Task </a:t>
            </a:r>
            <a:r>
              <a:rPr lang="en-US" sz="1200" i="1" dirty="0"/>
              <a:t>Group Secretary</a:t>
            </a:r>
          </a:p>
          <a:p>
            <a:pPr>
              <a:defRPr/>
            </a:pPr>
            <a:r>
              <a:rPr lang="en-US" sz="1100" dirty="0"/>
              <a:t>The TG Secretary shall be appointed by the TG Chair, who may also act as Secretary. TG meetings are not allowed to function without a secretary</a:t>
            </a:r>
            <a:r>
              <a:rPr lang="en-US" sz="1100" dirty="0" smtClean="0"/>
              <a:t>. </a:t>
            </a:r>
            <a:r>
              <a:rPr lang="en-US" sz="1100" dirty="0"/>
              <a:t> </a:t>
            </a:r>
            <a:r>
              <a:rPr lang="en-US" sz="1100" dirty="0" smtClean="0"/>
              <a:t>The </a:t>
            </a:r>
            <a:r>
              <a:rPr lang="en-US" sz="1100" dirty="0"/>
              <a:t>minutes of meetings taken by the TG Secretary (or designee) are to be provided to the TG Chair in time to be available to the WG Chair for publication, i.e. within 30 days after the close of the </a:t>
            </a:r>
            <a:r>
              <a:rPr lang="en-US" sz="1100" dirty="0" smtClean="0"/>
              <a:t>session.</a:t>
            </a:r>
          </a:p>
          <a:p>
            <a:pPr marL="0" indent="0">
              <a:buFontTx/>
              <a:buNone/>
              <a:defRPr/>
            </a:pPr>
            <a:r>
              <a:rPr lang="en-US" sz="1200" i="1" dirty="0" smtClean="0"/>
              <a:t>Task </a:t>
            </a:r>
            <a:r>
              <a:rPr lang="en-US" sz="1200" i="1" dirty="0"/>
              <a:t>Group Technical Editor</a:t>
            </a:r>
          </a:p>
          <a:p>
            <a:pPr>
              <a:defRPr/>
            </a:pPr>
            <a:r>
              <a:rPr lang="en-US" sz="1100" dirty="0"/>
              <a:t>The TG Technical Editor shall be appointed by the TG Chair and confirmed by a TG majority approval.</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E48E48DE-CDCE-47C2-B6EB-065897CAA416}" type="slidenum">
              <a:rPr lang="en-US" altLang="en-US" sz="1200" b="0" smtClean="0"/>
              <a:pPr>
                <a:spcBef>
                  <a:spcPct val="0"/>
                </a:spcBef>
                <a:buFontTx/>
                <a:buNone/>
              </a:pPr>
              <a:t>7</a:t>
            </a:fld>
            <a:endParaRPr lang="en-US" altLang="en-US" sz="1200" b="0" smtClean="0"/>
          </a:p>
        </p:txBody>
      </p:sp>
      <p:sp>
        <p:nvSpPr>
          <p:cNvPr id="25603" name="Rectangle 2"/>
          <p:cNvSpPr>
            <a:spLocks noGrp="1" noChangeArrowheads="1"/>
          </p:cNvSpPr>
          <p:nvPr>
            <p:ph type="title"/>
          </p:nvPr>
        </p:nvSpPr>
        <p:spPr>
          <a:noFill/>
        </p:spPr>
        <p:txBody>
          <a:bodyPr/>
          <a:lstStyle/>
          <a:p>
            <a:r>
              <a:rPr lang="en-US" altLang="en-US" smtClean="0"/>
              <a:t>Task Group Operating Rules</a:t>
            </a:r>
          </a:p>
        </p:txBody>
      </p:sp>
      <p:sp>
        <p:nvSpPr>
          <p:cNvPr id="8" name="Rectangle 3"/>
          <p:cNvSpPr txBox="1">
            <a:spLocks noChangeArrowheads="1"/>
          </p:cNvSpPr>
          <p:nvPr/>
        </p:nvSpPr>
        <p:spPr bwMode="auto">
          <a:xfrm>
            <a:off x="685800" y="1981200"/>
            <a:ext cx="82296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en-US" kern="0" dirty="0"/>
              <a:t>Anybody </a:t>
            </a:r>
            <a:r>
              <a:rPr lang="en-US" altLang="en-US" kern="0" dirty="0" smtClean="0"/>
              <a:t>can present and contribute to discussions</a:t>
            </a:r>
          </a:p>
          <a:p>
            <a:pPr>
              <a:defRPr/>
            </a:pPr>
            <a:r>
              <a:rPr lang="en-US" altLang="en-US" kern="0" dirty="0" smtClean="0"/>
              <a:t>WG members with voting rights can vote and </a:t>
            </a:r>
            <a:r>
              <a:rPr lang="en-US" altLang="en-US" kern="0" dirty="0"/>
              <a:t>make </a:t>
            </a:r>
            <a:r>
              <a:rPr lang="en-US" altLang="en-US" kern="0" dirty="0" smtClean="0"/>
              <a:t>motions</a:t>
            </a:r>
            <a:endParaRPr lang="en-US" altLang="en-US" kern="0" dirty="0"/>
          </a:p>
          <a:p>
            <a:pPr>
              <a:defRPr/>
            </a:pPr>
            <a:r>
              <a:rPr lang="de-DE" altLang="en-US" kern="0" dirty="0" smtClean="0"/>
              <a:t>See IEEE 802.15 </a:t>
            </a:r>
            <a:r>
              <a:rPr lang="de-DE" altLang="en-US" kern="0" dirty="0" err="1" smtClean="0"/>
              <a:t>Operations</a:t>
            </a:r>
            <a:r>
              <a:rPr lang="de-DE" altLang="en-US" kern="0" dirty="0" smtClean="0"/>
              <a:t> Manual </a:t>
            </a:r>
            <a:r>
              <a:rPr lang="de-DE" altLang="en-US" kern="0" dirty="0" err="1" smtClean="0"/>
              <a:t>for</a:t>
            </a:r>
            <a:r>
              <a:rPr lang="de-DE" altLang="en-US" kern="0" dirty="0" smtClean="0"/>
              <a:t> </a:t>
            </a:r>
            <a:r>
              <a:rPr lang="de-DE" altLang="en-US" kern="0" dirty="0" err="1" smtClean="0"/>
              <a:t>detailed</a:t>
            </a:r>
            <a:r>
              <a:rPr lang="de-DE" altLang="en-US" kern="0" dirty="0" smtClean="0"/>
              <a:t> </a:t>
            </a:r>
            <a:r>
              <a:rPr lang="de-DE" altLang="en-US" kern="0" dirty="0" err="1" smtClean="0"/>
              <a:t>rules</a:t>
            </a:r>
            <a:r>
              <a:rPr lang="de-DE" altLang="en-US" kern="0" dirty="0" smtClean="0"/>
              <a:t> </a:t>
            </a:r>
            <a:r>
              <a:rPr lang="en-US" altLang="en-US" sz="2000" b="0" kern="0" dirty="0">
                <a:hlinkClick r:id="rId3"/>
              </a:rPr>
              <a:t>https://</a:t>
            </a:r>
            <a:r>
              <a:rPr lang="en-US" altLang="en-US" sz="2000" b="0" kern="0" dirty="0" smtClean="0">
                <a:hlinkClick r:id="rId3"/>
              </a:rPr>
              <a:t>mentor.ieee.org/802.15/dcn/10/15-10-0235-29-0000-802-15-operations-manual.docx</a:t>
            </a:r>
            <a:endParaRPr lang="en-US" altLang="en-US" sz="2000" b="0" kern="0" dirty="0" smtClean="0"/>
          </a:p>
          <a:p>
            <a:pPr marL="0" indent="0">
              <a:buFontTx/>
              <a:buNone/>
              <a:defRPr/>
            </a:pPr>
            <a:endParaRPr lang="en-US" altLang="en-US" sz="2000" b="0" kern="0" dirty="0"/>
          </a:p>
        </p:txBody>
      </p:sp>
      <p:sp>
        <p:nvSpPr>
          <p:cNvPr id="25605"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42900" indent="-342900" algn="just">
              <a:buFont typeface="Arial" panose="020B0604020202020204" pitchFamily="34" charset="0"/>
              <a:buChar char="•"/>
              <a:defRPr/>
            </a:pPr>
            <a:r>
              <a:rPr lang="de-DE" sz="2000" dirty="0" smtClean="0"/>
              <a:t>TG13 </a:t>
            </a:r>
            <a:r>
              <a:rPr lang="de-DE" sz="2000" dirty="0" err="1" smtClean="0"/>
              <a:t>draft</a:t>
            </a:r>
            <a:r>
              <a:rPr lang="de-DE" sz="2000" dirty="0" smtClean="0"/>
              <a:t> </a:t>
            </a:r>
            <a:r>
              <a:rPr lang="de-DE" sz="2000" dirty="0" err="1" smtClean="0"/>
              <a:t>is</a:t>
            </a:r>
            <a:r>
              <a:rPr lang="de-DE" sz="2000" dirty="0" smtClean="0"/>
              <a:t> in SA </a:t>
            </a:r>
            <a:r>
              <a:rPr lang="de-DE" sz="2000" dirty="0" err="1" smtClean="0"/>
              <a:t>ballot</a:t>
            </a:r>
            <a:endParaRPr lang="de-DE" sz="2000" dirty="0" smtClean="0"/>
          </a:p>
          <a:p>
            <a:pPr marL="1085850" lvl="1" indent="-342900" algn="just">
              <a:buFont typeface="Arial" panose="020B0604020202020204" pitchFamily="34" charset="0"/>
              <a:buChar char="•"/>
              <a:defRPr/>
            </a:pPr>
            <a:r>
              <a:rPr lang="de-DE" sz="1800" b="0" dirty="0" smtClean="0"/>
              <a:t>after 1st </a:t>
            </a:r>
            <a:r>
              <a:rPr lang="de-DE" sz="1800" b="0" dirty="0" err="1" smtClean="0"/>
              <a:t>recirc</a:t>
            </a:r>
            <a:r>
              <a:rPr lang="de-DE" sz="1800" b="0" dirty="0" smtClean="0"/>
              <a:t>, </a:t>
            </a:r>
            <a:r>
              <a:rPr lang="de-DE" sz="1800" dirty="0" smtClean="0"/>
              <a:t>98</a:t>
            </a:r>
            <a:r>
              <a:rPr lang="de-DE" sz="1800" dirty="0"/>
              <a:t>% </a:t>
            </a:r>
            <a:r>
              <a:rPr lang="de-DE" sz="1800" dirty="0" err="1"/>
              <a:t>approval</a:t>
            </a:r>
            <a:r>
              <a:rPr lang="de-DE" sz="1800" dirty="0"/>
              <a:t> </a:t>
            </a:r>
            <a:r>
              <a:rPr lang="de-DE" sz="1800" dirty="0" smtClean="0"/>
              <a:t>rate, </a:t>
            </a:r>
            <a:r>
              <a:rPr lang="de-DE" sz="1800" dirty="0"/>
              <a:t>85% </a:t>
            </a:r>
            <a:r>
              <a:rPr lang="de-DE" sz="1800" dirty="0" err="1"/>
              <a:t>return</a:t>
            </a:r>
            <a:r>
              <a:rPr lang="de-DE" sz="1800" dirty="0"/>
              <a:t> rate, </a:t>
            </a:r>
            <a:r>
              <a:rPr lang="de-DE" sz="1800" dirty="0" smtClean="0"/>
              <a:t>1x NO </a:t>
            </a:r>
            <a:r>
              <a:rPr lang="de-DE" sz="1800" dirty="0" err="1" smtClean="0"/>
              <a:t>with</a:t>
            </a:r>
            <a:r>
              <a:rPr lang="de-DE" sz="1800" dirty="0" smtClean="0"/>
              <a:t> MBS</a:t>
            </a:r>
            <a:endParaRPr lang="de-DE" sz="1800" b="0" dirty="0" smtClean="0"/>
          </a:p>
          <a:p>
            <a:pPr marL="1085850" lvl="1" indent="-342900" algn="just">
              <a:buFont typeface="Arial" panose="020B0604020202020204" pitchFamily="34" charset="0"/>
              <a:buChar char="•"/>
              <a:defRPr/>
            </a:pPr>
            <a:r>
              <a:rPr lang="de-DE" sz="1800" b="0" dirty="0" smtClean="0"/>
              <a:t>CRG </a:t>
            </a:r>
            <a:r>
              <a:rPr lang="de-DE" sz="1800" b="0" dirty="0" err="1" smtClean="0"/>
              <a:t>resolved</a:t>
            </a:r>
            <a:r>
              <a:rPr lang="de-DE" sz="1800" b="0" dirty="0" smtClean="0"/>
              <a:t> </a:t>
            </a:r>
            <a:r>
              <a:rPr lang="de-DE" sz="1800" b="0" dirty="0" smtClean="0"/>
              <a:t>158 </a:t>
            </a:r>
            <a:r>
              <a:rPr lang="de-DE" sz="1800" b="0" dirty="0" err="1" smtClean="0"/>
              <a:t>comments</a:t>
            </a:r>
            <a:r>
              <a:rPr lang="de-DE" sz="1800" b="0" dirty="0" smtClean="0"/>
              <a:t> </a:t>
            </a:r>
            <a:r>
              <a:rPr lang="de-DE" sz="1800" b="0" dirty="0" smtClean="0"/>
              <a:t>D5.0 (1 </a:t>
            </a:r>
            <a:r>
              <a:rPr lang="de-DE" sz="1800" b="0" dirty="0" err="1" smtClean="0"/>
              <a:t>general</a:t>
            </a:r>
            <a:r>
              <a:rPr lang="de-DE" sz="1800" b="0" dirty="0" smtClean="0"/>
              <a:t>, 96</a:t>
            </a:r>
            <a:r>
              <a:rPr lang="en-GB" sz="1800" dirty="0" smtClean="0"/>
              <a:t> </a:t>
            </a:r>
            <a:r>
              <a:rPr lang="en-GB" sz="1800" dirty="0"/>
              <a:t>technical, </a:t>
            </a:r>
            <a:r>
              <a:rPr lang="en-GB" sz="1800" dirty="0" smtClean="0"/>
              <a:t>61 </a:t>
            </a:r>
            <a:r>
              <a:rPr lang="en-GB" sz="1800" dirty="0"/>
              <a:t>editorial</a:t>
            </a:r>
            <a:r>
              <a:rPr lang="de-DE" sz="1800" b="0" dirty="0" smtClean="0"/>
              <a:t>)</a:t>
            </a:r>
          </a:p>
          <a:p>
            <a:pPr marL="1085850" lvl="1" indent="-342900" algn="just">
              <a:buFont typeface="Arial" panose="020B0604020202020204" pitchFamily="34" charset="0"/>
              <a:buChar char="•"/>
              <a:defRPr/>
            </a:pPr>
            <a:r>
              <a:rPr lang="de-DE" sz="1800" b="0" dirty="0" smtClean="0"/>
              <a:t>Non-</a:t>
            </a:r>
            <a:r>
              <a:rPr lang="de-DE" sz="1800" b="0" dirty="0" err="1" smtClean="0"/>
              <a:t>beacon</a:t>
            </a:r>
            <a:r>
              <a:rPr lang="de-DE" sz="1800" b="0" dirty="0" smtClean="0"/>
              <a:t> </a:t>
            </a:r>
            <a:r>
              <a:rPr lang="de-DE" sz="1800" b="0" dirty="0" err="1" smtClean="0"/>
              <a:t>enabled</a:t>
            </a:r>
            <a:r>
              <a:rPr lang="de-DE" sz="1800" b="0" dirty="0" smtClean="0"/>
              <a:t> MAC </a:t>
            </a:r>
            <a:r>
              <a:rPr lang="de-DE" sz="1800" b="0" dirty="0" err="1" smtClean="0"/>
              <a:t>and</a:t>
            </a:r>
            <a:r>
              <a:rPr lang="de-DE" sz="1800" b="0" dirty="0" smtClean="0"/>
              <a:t> LB PHY </a:t>
            </a:r>
            <a:r>
              <a:rPr lang="de-DE" sz="1800" b="0" dirty="0" err="1" smtClean="0"/>
              <a:t>were</a:t>
            </a:r>
            <a:r>
              <a:rPr lang="de-DE" sz="1800" b="0" dirty="0" smtClean="0"/>
              <a:t> </a:t>
            </a:r>
            <a:r>
              <a:rPr lang="de-DE" sz="1800" b="0" dirty="0" err="1" smtClean="0"/>
              <a:t>removed</a:t>
            </a:r>
            <a:endParaRPr lang="de-DE" sz="1800" b="0" dirty="0" smtClean="0"/>
          </a:p>
          <a:p>
            <a:pPr marL="1085850" lvl="1" indent="-342900" algn="just">
              <a:buFont typeface="Arial" panose="020B0604020202020204" pitchFamily="34" charset="0"/>
              <a:buChar char="•"/>
              <a:defRPr/>
            </a:pPr>
            <a:r>
              <a:rPr lang="de-DE" sz="1800" b="0" dirty="0" smtClean="0"/>
              <a:t>New </a:t>
            </a:r>
            <a:r>
              <a:rPr lang="de-DE" sz="1800" b="0" dirty="0" err="1" smtClean="0"/>
              <a:t>draft</a:t>
            </a:r>
            <a:r>
              <a:rPr lang="de-DE" sz="1800" b="0" dirty="0" smtClean="0"/>
              <a:t> </a:t>
            </a:r>
            <a:r>
              <a:rPr lang="de-DE" sz="1800" b="0" dirty="0" err="1" smtClean="0"/>
              <a:t>has</a:t>
            </a:r>
            <a:r>
              <a:rPr lang="de-DE" sz="1800" b="0" dirty="0" smtClean="0"/>
              <a:t> </a:t>
            </a:r>
            <a:r>
              <a:rPr lang="de-DE" sz="1800" b="0" dirty="0" err="1" smtClean="0"/>
              <a:t>got</a:t>
            </a:r>
            <a:r>
              <a:rPr lang="de-DE" sz="1800" b="0" dirty="0" smtClean="0"/>
              <a:t> a </a:t>
            </a:r>
            <a:r>
              <a:rPr lang="de-DE" sz="1800" b="0" dirty="0" err="1" smtClean="0"/>
              <a:t>more</a:t>
            </a:r>
            <a:r>
              <a:rPr lang="de-DE" sz="1800" b="0" dirty="0" smtClean="0"/>
              <a:t> </a:t>
            </a:r>
            <a:r>
              <a:rPr lang="de-DE" sz="1800" b="0" dirty="0" err="1" smtClean="0"/>
              <a:t>consistent</a:t>
            </a:r>
            <a:r>
              <a:rPr lang="de-DE" sz="1800" b="0" dirty="0" smtClean="0"/>
              <a:t> </a:t>
            </a:r>
            <a:r>
              <a:rPr lang="de-DE" sz="1800" b="0" dirty="0" err="1" smtClean="0"/>
              <a:t>quality</a:t>
            </a:r>
            <a:endParaRPr lang="de-DE" sz="1800" b="0" dirty="0" smtClean="0"/>
          </a:p>
          <a:p>
            <a:pPr marL="1085850" lvl="1" indent="-342900" algn="just">
              <a:buFont typeface="Arial" panose="020B0604020202020204" pitchFamily="34" charset="0"/>
              <a:buChar char="•"/>
              <a:defRPr/>
            </a:pPr>
            <a:r>
              <a:rPr lang="de-DE" sz="1800" b="0" dirty="0" smtClean="0"/>
              <a:t>Technical Editor </a:t>
            </a:r>
            <a:r>
              <a:rPr lang="de-DE" sz="1800" b="0" dirty="0" err="1" smtClean="0"/>
              <a:t>created</a:t>
            </a:r>
            <a:r>
              <a:rPr lang="de-DE" sz="1800" b="0" dirty="0" smtClean="0"/>
              <a:t> D6.0 </a:t>
            </a:r>
            <a:r>
              <a:rPr lang="de-DE" sz="1800" b="0" dirty="0" err="1" smtClean="0"/>
              <a:t>and</a:t>
            </a:r>
            <a:r>
              <a:rPr lang="de-DE" sz="1800" b="0" dirty="0" smtClean="0"/>
              <a:t> </a:t>
            </a:r>
            <a:r>
              <a:rPr lang="de-DE" sz="1800" b="0" dirty="0" err="1" smtClean="0"/>
              <a:t>started</a:t>
            </a:r>
            <a:r>
              <a:rPr lang="de-DE" sz="1800" b="0" dirty="0" smtClean="0"/>
              <a:t> </a:t>
            </a:r>
            <a:r>
              <a:rPr lang="de-DE" sz="1800" b="0" dirty="0" err="1" smtClean="0"/>
              <a:t>recirculation</a:t>
            </a:r>
            <a:r>
              <a:rPr lang="de-DE" sz="1800" b="0" dirty="0" smtClean="0"/>
              <a:t>: </a:t>
            </a:r>
            <a:r>
              <a:rPr lang="de-DE" sz="1800" b="0" dirty="0" err="1" smtClean="0"/>
              <a:t>runs</a:t>
            </a:r>
            <a:r>
              <a:rPr lang="de-DE" sz="1800" b="0" dirty="0" smtClean="0"/>
              <a:t> </a:t>
            </a:r>
            <a:r>
              <a:rPr lang="de-DE" sz="1800" b="0" dirty="0" err="1" smtClean="0"/>
              <a:t>until</a:t>
            </a:r>
            <a:r>
              <a:rPr lang="de-DE" sz="1800" b="0" dirty="0" smtClean="0"/>
              <a:t> Jan., 22</a:t>
            </a:r>
          </a:p>
          <a:p>
            <a:pPr marL="1085850" lvl="1" indent="-342900" algn="just">
              <a:buFont typeface="Arial" panose="020B0604020202020204" pitchFamily="34" charset="0"/>
              <a:buChar char="•"/>
              <a:defRPr/>
            </a:pPr>
            <a:r>
              <a:rPr lang="de-DE" sz="1800" dirty="0" err="1"/>
              <a:t>No</a:t>
            </a:r>
            <a:r>
              <a:rPr lang="de-DE" sz="1800" dirty="0"/>
              <a:t> </a:t>
            </a:r>
            <a:r>
              <a:rPr lang="de-DE" sz="1800" dirty="0" err="1"/>
              <a:t>more</a:t>
            </a:r>
            <a:r>
              <a:rPr lang="de-DE" sz="1800" dirty="0"/>
              <a:t> </a:t>
            </a:r>
            <a:r>
              <a:rPr lang="de-DE" sz="1800" dirty="0" err="1"/>
              <a:t>technical</a:t>
            </a:r>
            <a:r>
              <a:rPr lang="de-DE" sz="1800" dirty="0"/>
              <a:t> </a:t>
            </a:r>
            <a:r>
              <a:rPr lang="de-DE" sz="1800" dirty="0" err="1" smtClean="0"/>
              <a:t>change</a:t>
            </a:r>
            <a:r>
              <a:rPr lang="de-DE" sz="1800" dirty="0" smtClean="0"/>
              <a:t> </a:t>
            </a:r>
            <a:r>
              <a:rPr lang="de-DE" sz="1800" dirty="0" err="1" smtClean="0"/>
              <a:t>expected</a:t>
            </a:r>
            <a:r>
              <a:rPr lang="de-DE" sz="1800" dirty="0"/>
              <a:t>, </a:t>
            </a:r>
            <a:r>
              <a:rPr lang="de-DE" sz="1800" dirty="0" err="1" smtClean="0"/>
              <a:t>merely</a:t>
            </a:r>
            <a:r>
              <a:rPr lang="de-DE" sz="1800" dirty="0" smtClean="0"/>
              <a:t> </a:t>
            </a:r>
            <a:r>
              <a:rPr lang="de-DE" sz="1800" dirty="0" err="1" smtClean="0"/>
              <a:t>editorial</a:t>
            </a:r>
            <a:r>
              <a:rPr lang="de-DE" sz="1800" dirty="0" smtClean="0"/>
              <a:t> </a:t>
            </a:r>
            <a:r>
              <a:rPr lang="de-DE" sz="1800" dirty="0" err="1" smtClean="0"/>
              <a:t>comments</a:t>
            </a:r>
            <a:r>
              <a:rPr lang="de-DE" sz="1800" dirty="0" smtClean="0"/>
              <a:t> </a:t>
            </a:r>
            <a:r>
              <a:rPr lang="de-DE" sz="1800" dirty="0" err="1" smtClean="0"/>
              <a:t>expected</a:t>
            </a:r>
            <a:endParaRPr lang="de-DE" sz="1800" dirty="0"/>
          </a:p>
          <a:p>
            <a:pPr marL="342900" indent="-342900" algn="just">
              <a:buFont typeface="Arial" panose="020B0604020202020204" pitchFamily="34" charset="0"/>
              <a:buChar char="•"/>
              <a:defRPr/>
            </a:pPr>
            <a:r>
              <a:rPr lang="de-DE" sz="2000" dirty="0" smtClean="0"/>
              <a:t>Agenda in </a:t>
            </a:r>
            <a:r>
              <a:rPr lang="de-DE" sz="2000" dirty="0" err="1" smtClean="0"/>
              <a:t>doc</a:t>
            </a:r>
            <a:r>
              <a:rPr lang="de-DE" sz="2000" dirty="0" smtClean="0"/>
              <a:t>. 15-22/0011r1</a:t>
            </a:r>
          </a:p>
          <a:p>
            <a:pPr marL="1085850" lvl="1" indent="-342900" algn="just">
              <a:buFont typeface="Arial" panose="020B0604020202020204" pitchFamily="34" charset="0"/>
              <a:buChar char="•"/>
              <a:defRPr/>
            </a:pPr>
            <a:r>
              <a:rPr lang="de-DE" sz="1800" b="0" dirty="0" err="1" smtClean="0"/>
              <a:t>Wait</a:t>
            </a:r>
            <a:r>
              <a:rPr lang="de-DE" sz="1800" b="0" dirty="0" smtClean="0"/>
              <a:t> </a:t>
            </a:r>
            <a:r>
              <a:rPr lang="de-DE" sz="1800" b="0" dirty="0" err="1" smtClean="0"/>
              <a:t>for</a:t>
            </a:r>
            <a:r>
              <a:rPr lang="de-DE" sz="1800" b="0" dirty="0" smtClean="0"/>
              <a:t> </a:t>
            </a:r>
            <a:r>
              <a:rPr lang="de-DE" sz="1800" b="0" dirty="0" err="1" smtClean="0"/>
              <a:t>first</a:t>
            </a:r>
            <a:r>
              <a:rPr lang="de-DE" sz="1800" b="0" dirty="0" smtClean="0"/>
              <a:t> </a:t>
            </a:r>
            <a:r>
              <a:rPr lang="de-DE" sz="1800" b="0" dirty="0" err="1" smtClean="0"/>
              <a:t>recirc</a:t>
            </a:r>
            <a:r>
              <a:rPr lang="de-DE" sz="1800" b="0" dirty="0" smtClean="0"/>
              <a:t> </a:t>
            </a:r>
            <a:r>
              <a:rPr lang="de-DE" sz="1800" b="0" dirty="0" err="1" smtClean="0"/>
              <a:t>comments</a:t>
            </a:r>
            <a:r>
              <a:rPr lang="de-DE" sz="1800" b="0" dirty="0" smtClean="0"/>
              <a:t> </a:t>
            </a:r>
            <a:r>
              <a:rPr lang="de-DE" sz="1800" b="0" dirty="0" err="1" smtClean="0"/>
              <a:t>coming</a:t>
            </a:r>
            <a:r>
              <a:rPr lang="de-DE" sz="1800" b="0" dirty="0" smtClean="0"/>
              <a:t> in, </a:t>
            </a:r>
            <a:r>
              <a:rPr lang="de-DE" sz="1800" b="0" dirty="0" err="1" smtClean="0"/>
              <a:t>start</a:t>
            </a:r>
            <a:r>
              <a:rPr lang="de-DE" sz="1800" b="0" dirty="0" smtClean="0"/>
              <a:t> </a:t>
            </a:r>
            <a:r>
              <a:rPr lang="de-DE" sz="1800" b="0" dirty="0" err="1" smtClean="0"/>
              <a:t>to</a:t>
            </a:r>
            <a:r>
              <a:rPr lang="de-DE" sz="1800" b="0" dirty="0" smtClean="0"/>
              <a:t> </a:t>
            </a:r>
            <a:r>
              <a:rPr lang="de-DE" sz="1800" b="0" dirty="0" err="1" smtClean="0"/>
              <a:t>assign</a:t>
            </a:r>
            <a:r>
              <a:rPr lang="de-DE" sz="1800" b="0" dirty="0" smtClean="0"/>
              <a:t> </a:t>
            </a:r>
            <a:r>
              <a:rPr lang="de-DE" sz="1800" b="0" dirty="0" err="1" smtClean="0"/>
              <a:t>and</a:t>
            </a:r>
            <a:r>
              <a:rPr lang="de-DE" sz="1800" b="0" dirty="0" smtClean="0"/>
              <a:t> </a:t>
            </a:r>
            <a:r>
              <a:rPr lang="de-DE" sz="1800" b="0" dirty="0" err="1" smtClean="0"/>
              <a:t>resolve</a:t>
            </a:r>
            <a:r>
              <a:rPr lang="de-DE" sz="1800" b="0" dirty="0" smtClean="0"/>
              <a:t> </a:t>
            </a:r>
            <a:r>
              <a:rPr lang="de-DE" sz="1800" b="0" dirty="0" err="1" smtClean="0"/>
              <a:t>them</a:t>
            </a:r>
            <a:endParaRPr lang="de-DE" sz="1800" b="0" dirty="0" smtClean="0"/>
          </a:p>
          <a:p>
            <a:pPr marL="1085850" lvl="1" indent="-342900" algn="just">
              <a:buFont typeface="Arial" panose="020B0604020202020204" pitchFamily="34" charset="0"/>
              <a:buChar char="•"/>
              <a:defRPr/>
            </a:pPr>
            <a:r>
              <a:rPr lang="de-DE" sz="1800" dirty="0" smtClean="0"/>
              <a:t>Review </a:t>
            </a:r>
            <a:r>
              <a:rPr lang="de-DE" sz="1800" dirty="0" err="1" smtClean="0"/>
              <a:t>status</a:t>
            </a:r>
            <a:r>
              <a:rPr lang="de-DE" sz="1800" dirty="0" smtClean="0"/>
              <a:t> after </a:t>
            </a:r>
            <a:r>
              <a:rPr lang="de-DE" sz="1800" dirty="0" err="1" smtClean="0"/>
              <a:t>recirculation</a:t>
            </a:r>
            <a:r>
              <a:rPr lang="de-DE" sz="1800" dirty="0" smtClean="0"/>
              <a:t> </a:t>
            </a:r>
            <a:r>
              <a:rPr lang="de-DE" sz="1800" dirty="0" err="1" smtClean="0"/>
              <a:t>and</a:t>
            </a:r>
            <a:r>
              <a:rPr lang="de-DE" sz="1800" dirty="0" smtClean="0"/>
              <a:t> plan </a:t>
            </a:r>
            <a:r>
              <a:rPr lang="de-DE" sz="1800" dirty="0" err="1" smtClean="0"/>
              <a:t>the</a:t>
            </a:r>
            <a:r>
              <a:rPr lang="de-DE" sz="1800" dirty="0" smtClean="0"/>
              <a:t> final </a:t>
            </a:r>
            <a:r>
              <a:rPr lang="de-DE" sz="1800" dirty="0" err="1" smtClean="0"/>
              <a:t>steps</a:t>
            </a:r>
            <a:r>
              <a:rPr lang="de-DE" sz="1800" dirty="0" smtClean="0"/>
              <a:t> </a:t>
            </a:r>
            <a:r>
              <a:rPr lang="de-DE" sz="1800" dirty="0" err="1" smtClean="0"/>
              <a:t>towards</a:t>
            </a:r>
            <a:r>
              <a:rPr lang="de-DE" sz="1800" dirty="0" smtClean="0"/>
              <a:t> </a:t>
            </a:r>
            <a:r>
              <a:rPr lang="de-DE" sz="1800" dirty="0" err="1" smtClean="0"/>
              <a:t>publication</a:t>
            </a:r>
            <a:endParaRPr lang="de-DE" sz="1800" dirty="0" smtClean="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8</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draft status and plan for the week</a:t>
            </a:r>
            <a:endParaRPr lang="en-US" altLang="en-US" sz="3200" dirty="0">
              <a:solidFill>
                <a:schemeClr val="tx2"/>
              </a:solidFill>
            </a:endParaRP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extLst>
      <p:ext uri="{BB962C8B-B14F-4D97-AF65-F5344CB8AC3E}">
        <p14:creationId xmlns:p14="http://schemas.microsoft.com/office/powerpoint/2010/main" val="315644716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tangle 3"/>
          <p:cNvSpPr txBox="1">
            <a:spLocks noChangeArrowheads="1"/>
          </p:cNvSpPr>
          <p:nvPr/>
        </p:nvSpPr>
        <p:spPr bwMode="auto">
          <a:xfrm>
            <a:off x="685800" y="1600200"/>
            <a:ext cx="8153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itchFamily="18" charset="0"/>
                <a:ea typeface="MS PGothic" pitchFamily="34" charset="-128"/>
              </a:defRPr>
            </a:lvl1pPr>
            <a:lvl2pPr marL="742950" indent="-285750">
              <a:spcBef>
                <a:spcPct val="20000"/>
              </a:spcBef>
              <a:buChar char="–"/>
              <a:defRPr sz="2000">
                <a:solidFill>
                  <a:schemeClr val="tx1"/>
                </a:solidFill>
                <a:latin typeface="Times New Roman" pitchFamily="18" charset="0"/>
                <a:ea typeface="MS PGothic" pitchFamily="34" charset="-128"/>
              </a:defRPr>
            </a:lvl2pPr>
            <a:lvl3pPr marL="1143000" indent="-228600">
              <a:spcBef>
                <a:spcPct val="20000"/>
              </a:spcBef>
              <a:buChar char="•"/>
              <a:defRPr>
                <a:solidFill>
                  <a:schemeClr val="tx1"/>
                </a:solidFill>
                <a:latin typeface="Times New Roman" pitchFamily="18" charset="0"/>
                <a:ea typeface="MS PGothic" pitchFamily="34" charset="-128"/>
              </a:defRPr>
            </a:lvl3pPr>
            <a:lvl4pPr marL="1600200" indent="-228600">
              <a:spcBef>
                <a:spcPct val="20000"/>
              </a:spcBef>
              <a:buChar char="–"/>
              <a:defRPr sz="1600">
                <a:solidFill>
                  <a:schemeClr val="tx1"/>
                </a:solidFill>
                <a:latin typeface="Times New Roman" pitchFamily="18" charset="0"/>
                <a:ea typeface="MS PGothic" pitchFamily="34" charset="-128"/>
              </a:defRPr>
            </a:lvl4pPr>
            <a:lvl5pPr marL="2057400" indent="-228600">
              <a:spcBef>
                <a:spcPct val="20000"/>
              </a:spcBef>
              <a:buChar char="•"/>
              <a:defRPr sz="16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buChar char="•"/>
              <a:defRPr sz="1600">
                <a:solidFill>
                  <a:schemeClr val="tx1"/>
                </a:solidFill>
                <a:latin typeface="Times New Roman" pitchFamily="18" charset="0"/>
                <a:ea typeface="MS PGothic" pitchFamily="34" charset="-128"/>
              </a:defRPr>
            </a:lvl9pPr>
          </a:lstStyle>
          <a:p>
            <a:pPr marL="357188" indent="-357188"/>
            <a:r>
              <a:rPr lang="en-GB" sz="2000" dirty="0" smtClean="0"/>
              <a:t>Wednesday 19 Jan. </a:t>
            </a:r>
            <a:r>
              <a:rPr lang="en-GB" sz="2000" dirty="0" smtClean="0"/>
              <a:t>AM0 </a:t>
            </a:r>
            <a:r>
              <a:rPr lang="en-GB" sz="2000" dirty="0" smtClean="0"/>
              <a:t>(7-9 a.m. EST, 13-15 CET)</a:t>
            </a:r>
            <a:endParaRPr lang="de-DE" sz="2000" dirty="0"/>
          </a:p>
          <a:p>
            <a:pPr marL="1028700" lvl="1"/>
            <a:r>
              <a:rPr lang="en-GB" sz="1800" dirty="0"/>
              <a:t>Motion on Minutes, </a:t>
            </a:r>
          </a:p>
          <a:p>
            <a:pPr marL="1028700" lvl="1"/>
            <a:r>
              <a:rPr lang="en-GB" sz="1800" dirty="0" smtClean="0"/>
              <a:t>Reconfirm CRG</a:t>
            </a:r>
            <a:r>
              <a:rPr lang="en-GB" sz="1800" dirty="0"/>
              <a:t>, announce </a:t>
            </a:r>
            <a:r>
              <a:rPr lang="en-GB" sz="1800" dirty="0" smtClean="0"/>
              <a:t>teleconferences</a:t>
            </a:r>
          </a:p>
          <a:p>
            <a:pPr marL="1028700" lvl="1"/>
            <a:r>
              <a:rPr lang="en-GB" sz="1800" dirty="0" smtClean="0"/>
              <a:t>Status of SA ballot, review first comments against D6.0</a:t>
            </a:r>
            <a:endParaRPr lang="de-DE" sz="1800" dirty="0"/>
          </a:p>
          <a:p>
            <a:pPr marL="1028700" lvl="1"/>
            <a:r>
              <a:rPr lang="en-GB" sz="1800" dirty="0" smtClean="0"/>
              <a:t>Start comment resolution</a:t>
            </a:r>
            <a:endParaRPr lang="de-DE" sz="1800" dirty="0"/>
          </a:p>
          <a:p>
            <a:pPr marL="357188" indent="-357188"/>
            <a:r>
              <a:rPr lang="de-DE" sz="2000" dirty="0" err="1" smtClean="0"/>
              <a:t>Thursday</a:t>
            </a:r>
            <a:r>
              <a:rPr lang="de-DE" sz="2000" dirty="0" smtClean="0"/>
              <a:t> 20 </a:t>
            </a:r>
            <a:r>
              <a:rPr lang="de-DE" sz="2000" dirty="0" smtClean="0"/>
              <a:t>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comment resolution</a:t>
            </a:r>
          </a:p>
          <a:p>
            <a:pPr marL="357188" indent="-357188"/>
            <a:r>
              <a:rPr lang="de-DE" sz="2000" dirty="0" err="1" smtClean="0"/>
              <a:t>Monday</a:t>
            </a:r>
            <a:r>
              <a:rPr lang="de-DE" sz="2000" dirty="0" smtClean="0"/>
              <a:t> 24 Jan. </a:t>
            </a:r>
            <a:r>
              <a:rPr lang="en-GB" sz="2000" dirty="0" smtClean="0"/>
              <a:t>AM0 </a:t>
            </a:r>
            <a:r>
              <a:rPr lang="en-GB" sz="2000" dirty="0"/>
              <a:t>(7-9 </a:t>
            </a:r>
            <a:r>
              <a:rPr lang="en-GB" sz="2000" dirty="0" smtClean="0"/>
              <a:t>a.m</a:t>
            </a:r>
            <a:r>
              <a:rPr lang="en-GB" sz="2000" dirty="0"/>
              <a:t>. EST, 13-15 CET)</a:t>
            </a:r>
            <a:endParaRPr lang="de-DE" sz="2000" dirty="0"/>
          </a:p>
          <a:p>
            <a:pPr marL="1028700" lvl="1"/>
            <a:r>
              <a:rPr lang="en-GB" sz="1800" dirty="0" smtClean="0"/>
              <a:t>Continue </a:t>
            </a:r>
            <a:r>
              <a:rPr lang="en-GB" sz="1800" dirty="0"/>
              <a:t>comment </a:t>
            </a:r>
            <a:r>
              <a:rPr lang="en-GB" sz="1800" dirty="0" smtClean="0"/>
              <a:t>resolution</a:t>
            </a:r>
          </a:p>
          <a:p>
            <a:pPr marL="357188" indent="-357188"/>
            <a:r>
              <a:rPr lang="de-DE" sz="2000" dirty="0" err="1" smtClean="0"/>
              <a:t>Tuesday</a:t>
            </a:r>
            <a:r>
              <a:rPr lang="de-DE" sz="2000" dirty="0" smtClean="0"/>
              <a:t> 25 </a:t>
            </a:r>
            <a:r>
              <a:rPr lang="de-DE" sz="2000" dirty="0" smtClean="0"/>
              <a:t>Jan. </a:t>
            </a:r>
            <a:r>
              <a:rPr lang="en-GB" sz="2000" dirty="0" smtClean="0"/>
              <a:t>AM0 </a:t>
            </a:r>
            <a:r>
              <a:rPr lang="en-GB" sz="2000" dirty="0"/>
              <a:t>(7-9 </a:t>
            </a:r>
            <a:r>
              <a:rPr lang="en-GB" sz="2000" dirty="0" smtClean="0"/>
              <a:t>a.m</a:t>
            </a:r>
            <a:r>
              <a:rPr lang="en-GB" sz="2000" dirty="0"/>
              <a:t>. EST, 13-15 CET)</a:t>
            </a:r>
            <a:endParaRPr lang="de-DE" sz="2000" dirty="0" smtClean="0"/>
          </a:p>
          <a:p>
            <a:pPr marL="1076325" lvl="1" indent="-358775"/>
            <a:r>
              <a:rPr lang="en-GB" sz="1800" dirty="0" smtClean="0"/>
              <a:t>Continue </a:t>
            </a:r>
            <a:r>
              <a:rPr lang="en-GB" sz="1800" dirty="0"/>
              <a:t>comment </a:t>
            </a:r>
            <a:r>
              <a:rPr lang="en-GB" sz="1800" dirty="0" smtClean="0"/>
              <a:t>resolution</a:t>
            </a:r>
          </a:p>
          <a:p>
            <a:pPr marL="1028700" lvl="1"/>
            <a:r>
              <a:rPr lang="en-GB" sz="1800" dirty="0" smtClean="0"/>
              <a:t>Discuss timeline</a:t>
            </a:r>
            <a:endParaRPr lang="de-DE" sz="1800" dirty="0"/>
          </a:p>
        </p:txBody>
      </p:sp>
      <p:sp>
        <p:nvSpPr>
          <p:cNvPr id="29698" name="Slide Number Placeholder 5"/>
          <p:cNvSpPr>
            <a:spLocks noGrp="1"/>
          </p:cNvSpPr>
          <p:nvPr>
            <p:ph type="sldNum"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Slide </a:t>
            </a:r>
            <a:fld id="{CE92B1CF-42C3-4957-B9D9-3C50DCFDE095}" type="slidenum">
              <a:rPr lang="en-US" altLang="en-US" sz="1200" b="0" smtClean="0"/>
              <a:pPr>
                <a:spcBef>
                  <a:spcPct val="0"/>
                </a:spcBef>
                <a:buFontTx/>
                <a:buNone/>
              </a:pPr>
              <a:t>9</a:t>
            </a:fld>
            <a:endParaRPr lang="en-US" altLang="en-US" sz="1200" b="0" smtClean="0"/>
          </a:p>
        </p:txBody>
      </p:sp>
      <p:sp>
        <p:nvSpPr>
          <p:cNvPr id="29699" name="Rectangle 2"/>
          <p:cNvSpPr txBox="1">
            <a:spLocks noChangeArrowheads="1"/>
          </p:cNvSpPr>
          <p:nvPr/>
        </p:nvSpPr>
        <p:spPr bwMode="auto">
          <a:xfrm>
            <a:off x="685800" y="6096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lgn="ctr">
              <a:spcBef>
                <a:spcPct val="0"/>
              </a:spcBef>
              <a:buFontTx/>
              <a:buNone/>
            </a:pPr>
            <a:r>
              <a:rPr lang="en-US" altLang="en-US" sz="3200" dirty="0">
                <a:solidFill>
                  <a:schemeClr val="tx2"/>
                </a:solidFill>
              </a:rPr>
              <a:t>TG13 </a:t>
            </a:r>
            <a:r>
              <a:rPr lang="en-US" altLang="en-US" sz="3200" dirty="0" smtClean="0">
                <a:solidFill>
                  <a:schemeClr val="tx2"/>
                </a:solidFill>
              </a:rPr>
              <a:t>meetings this </a:t>
            </a:r>
            <a:r>
              <a:rPr lang="en-US" altLang="en-US" sz="3200" dirty="0">
                <a:solidFill>
                  <a:schemeClr val="tx2"/>
                </a:solidFill>
              </a:rPr>
              <a:t>week</a:t>
            </a:r>
          </a:p>
        </p:txBody>
      </p:sp>
      <p:sp>
        <p:nvSpPr>
          <p:cNvPr id="29700" name="Footer Placeholder 4"/>
          <p:cNvSpPr>
            <a:spLocks noGrp="1"/>
          </p:cNvSpPr>
          <p:nvPr>
            <p:ph type="ftr" sz="quarter" idx="11"/>
          </p:nvPr>
        </p:nvSpPr>
        <p:spPr bwMode="auto">
          <a:xfrm>
            <a:off x="6172200" y="6475413"/>
            <a:ext cx="2600325" cy="230187"/>
          </a:xfrm>
          <a:noFill/>
        </p:spPr>
        <p:txBody>
          <a:bodyPr vert="horz" wrap="square" lIns="91440" tIns="45720" rIns="91440" bIns="45720" numCol="1" anchor="t" anchorCtr="0" compatLnSpc="1">
            <a:prstTxWarp prst="textNoShape">
              <a:avLst/>
            </a:prstTxWarp>
          </a:bodyPr>
          <a:lstStyle>
            <a:lvl1pPr>
              <a:spcBef>
                <a:spcPct val="20000"/>
              </a:spcBef>
              <a:buChar char="•"/>
              <a:defRPr sz="2400" b="1">
                <a:solidFill>
                  <a:schemeClr val="tx1"/>
                </a:solidFill>
                <a:latin typeface="Times New Roman" panose="02020603050405020304" pitchFamily="18" charset="0"/>
                <a:ea typeface="ＭＳ Ｐゴシック"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ＭＳ Ｐゴシック"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ＭＳ Ｐゴシック"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ＭＳ Ｐゴシック"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ＭＳ Ｐゴシック" panose="020B0600070205080204" pitchFamily="34" charset="-128"/>
              </a:defRPr>
            </a:lvl9pPr>
          </a:lstStyle>
          <a:p>
            <a:pPr>
              <a:spcBef>
                <a:spcPct val="0"/>
              </a:spcBef>
              <a:buFontTx/>
              <a:buNone/>
            </a:pPr>
            <a:r>
              <a:rPr lang="en-US" altLang="en-US" sz="1200" b="0" smtClean="0"/>
              <a:t>Volker Jungnickel (Fraunhofer HHI)</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1714</Words>
  <Application>Microsoft Office PowerPoint</Application>
  <PresentationFormat>Bildschirmpräsentation (4:3)</PresentationFormat>
  <Paragraphs>292</Paragraphs>
  <Slides>19</Slides>
  <Notes>13</Notes>
  <HiddenSlides>0</HiddenSlides>
  <MMClips>0</MMClips>
  <ScaleCrop>false</ScaleCrop>
  <HeadingPairs>
    <vt:vector size="8" baseType="variant">
      <vt:variant>
        <vt:lpstr>Verwendete Schriftarten</vt:lpstr>
      </vt:variant>
      <vt:variant>
        <vt:i4>7</vt:i4>
      </vt:variant>
      <vt:variant>
        <vt:lpstr>Design</vt:lpstr>
      </vt:variant>
      <vt:variant>
        <vt:i4>1</vt:i4>
      </vt:variant>
      <vt:variant>
        <vt:lpstr>Eingebettete OLE-Server</vt:lpstr>
      </vt:variant>
      <vt:variant>
        <vt:i4>1</vt:i4>
      </vt:variant>
      <vt:variant>
        <vt:lpstr>Folientitel</vt:lpstr>
      </vt:variant>
      <vt:variant>
        <vt:i4>19</vt:i4>
      </vt:variant>
    </vt:vector>
  </HeadingPairs>
  <TitlesOfParts>
    <vt:vector size="28" baseType="lpstr">
      <vt:lpstr>MS Gothic</vt:lpstr>
      <vt:lpstr>ＭＳ Ｐゴシック</vt:lpstr>
      <vt:lpstr>ＭＳ Ｐゴシック</vt:lpstr>
      <vt:lpstr>Arial</vt:lpstr>
      <vt:lpstr>Arial Unicode MS</vt:lpstr>
      <vt:lpstr>Times New Roman</vt:lpstr>
      <vt:lpstr>Wingdings</vt:lpstr>
      <vt:lpstr>802-11-Submission</vt:lpstr>
      <vt:lpstr>Document</vt:lpstr>
      <vt:lpstr>IEEE 802.15 TG13  Multi-Gbit/s Optical Wireless Communication  January 2022 Meeting Agenda</vt:lpstr>
      <vt:lpstr>PowerPoint-Präsentation</vt:lpstr>
      <vt:lpstr>PowerPoint-Präsentation</vt:lpstr>
      <vt:lpstr>Registration for 802 LMSC Plenaries and 802 Wireless Interims</vt:lpstr>
      <vt:lpstr>Deadbeat Consequences (Deadbeat: in default of paying registration fee for a prior mtg.)</vt:lpstr>
      <vt:lpstr>PowerPoint-Präsentation</vt:lpstr>
      <vt:lpstr>Task Group Operating Rules</vt:lpstr>
      <vt:lpstr>PowerPoint-Präsentation</vt:lpstr>
      <vt:lpstr>PowerPoint-Präsentation</vt:lpstr>
      <vt:lpstr>PowerPoint-Präsentation</vt:lpstr>
      <vt:lpstr>PowerPoint-Präsentation</vt:lpstr>
      <vt:lpstr>TG Motion to reconfirm CRG</vt:lpstr>
      <vt:lpstr>Plan for CRG Telcos</vt:lpstr>
      <vt:lpstr>TG13 SA ballot status</vt:lpstr>
      <vt:lpstr>PowerPoint-Präsentation</vt:lpstr>
      <vt:lpstr>PowerPoint-Präsentation</vt:lpstr>
      <vt:lpstr>PowerPoint-Präsentation</vt:lpstr>
      <vt:lpstr>PowerPoint-Präsentation</vt:lpstr>
      <vt:lpstr>Plan for finalization of TG13 Spec</vt:lpstr>
    </vt:vector>
  </TitlesOfParts>
  <Company>Marvell Semiconductor Inc.</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15-21/0462r0</dc:title>
  <dc:subject>Task Group AY November 2015 Meeting Agenda</dc:subject>
  <dc:creator>Jungnickel, Volker</dc:creator>
  <cp:keywords>September 2021</cp:keywords>
  <cp:lastModifiedBy>Jungnickel, Volker</cp:lastModifiedBy>
  <cp:revision>5795</cp:revision>
  <cp:lastPrinted>2014-11-04T15:04:57Z</cp:lastPrinted>
  <dcterms:created xsi:type="dcterms:W3CDTF">2007-04-17T18:10:23Z</dcterms:created>
  <dcterms:modified xsi:type="dcterms:W3CDTF">2022-01-20T12:18:32Z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ies>
</file>